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79" r:id="rId3"/>
    <p:sldId id="321" r:id="rId4"/>
    <p:sldId id="326" r:id="rId5"/>
    <p:sldId id="330" r:id="rId6"/>
    <p:sldId id="284" r:id="rId7"/>
    <p:sldId id="285" r:id="rId8"/>
    <p:sldId id="288" r:id="rId9"/>
    <p:sldId id="342" r:id="rId10"/>
    <p:sldId id="337" r:id="rId11"/>
    <p:sldId id="343" r:id="rId12"/>
    <p:sldId id="344" r:id="rId13"/>
    <p:sldId id="289" r:id="rId14"/>
    <p:sldId id="327" r:id="rId15"/>
    <p:sldId id="328" r:id="rId16"/>
    <p:sldId id="290" r:id="rId17"/>
    <p:sldId id="312" r:id="rId18"/>
    <p:sldId id="359" r:id="rId19"/>
    <p:sldId id="360" r:id="rId20"/>
    <p:sldId id="313" r:id="rId21"/>
    <p:sldId id="314" r:id="rId22"/>
    <p:sldId id="293" r:id="rId23"/>
    <p:sldId id="294" r:id="rId24"/>
    <p:sldId id="323" r:id="rId25"/>
    <p:sldId id="295" r:id="rId26"/>
    <p:sldId id="296" r:id="rId27"/>
    <p:sldId id="297" r:id="rId28"/>
    <p:sldId id="351" r:id="rId29"/>
    <p:sldId id="352" r:id="rId30"/>
    <p:sldId id="299" r:id="rId31"/>
    <p:sldId id="300" r:id="rId32"/>
    <p:sldId id="301" r:id="rId33"/>
    <p:sldId id="329" r:id="rId34"/>
    <p:sldId id="303" r:id="rId35"/>
    <p:sldId id="304" r:id="rId36"/>
    <p:sldId id="305" r:id="rId37"/>
    <p:sldId id="306" r:id="rId38"/>
    <p:sldId id="307" r:id="rId39"/>
    <p:sldId id="308" r:id="rId40"/>
    <p:sldId id="347" r:id="rId41"/>
    <p:sldId id="348" r:id="rId42"/>
    <p:sldId id="349" r:id="rId43"/>
    <p:sldId id="350" r:id="rId44"/>
    <p:sldId id="356" r:id="rId45"/>
    <p:sldId id="354" r:id="rId46"/>
    <p:sldId id="358" r:id="rId47"/>
    <p:sldId id="357" r:id="rId48"/>
    <p:sldId id="309" r:id="rId49"/>
    <p:sldId id="311" r:id="rId50"/>
    <p:sldId id="310" r:id="rId51"/>
  </p:sldIdLst>
  <p:sldSz cx="9144000" cy="6858000" type="screen4x3"/>
  <p:notesSz cx="7010400" cy="9296400"/>
  <p:defaultTex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5AF"/>
    <a:srgbClr val="447F41"/>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0" autoAdjust="0"/>
    <p:restoredTop sz="74576" autoAdjust="0"/>
  </p:normalViewPr>
  <p:slideViewPr>
    <p:cSldViewPr>
      <p:cViewPr varScale="1">
        <p:scale>
          <a:sx n="49" d="100"/>
          <a:sy n="49" d="100"/>
        </p:scale>
        <p:origin x="121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91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3211C-4916-44F9-96F2-3C3248286486}" type="doc">
      <dgm:prSet loTypeId="urn:microsoft.com/office/officeart/2005/8/layout/default#1" loCatId="list" qsTypeId="urn:microsoft.com/office/officeart/2005/8/quickstyle/simple1" qsCatId="simple" csTypeId="urn:microsoft.com/office/officeart/2005/8/colors/accent0_1" csCatId="mainScheme" phldr="1"/>
      <dgm:spPr/>
      <dgm:t>
        <a:bodyPr/>
        <a:lstStyle/>
        <a:p>
          <a:endParaRPr lang="en-US"/>
        </a:p>
      </dgm:t>
    </dgm:pt>
    <dgm:pt modelId="{E565D32F-F378-4539-A920-8A9025D046A6}">
      <dgm:prSet custT="1"/>
      <dgm:spPr>
        <a:ln>
          <a:solidFill>
            <a:schemeClr val="accent1"/>
          </a:solidFill>
        </a:ln>
      </dgm:spPr>
      <dgm:t>
        <a:bodyPr/>
        <a:lstStyle/>
        <a:p>
          <a:pPr rtl="0"/>
          <a:r>
            <a:rPr lang="en-US" sz="2800" dirty="0" smtClean="0"/>
            <a:t>Volume Status</a:t>
          </a:r>
          <a:endParaRPr lang="en-US" sz="2800" dirty="0"/>
        </a:p>
      </dgm:t>
    </dgm:pt>
    <dgm:pt modelId="{7D35B0BE-A478-4680-BE80-0F7DB36C5547}" type="parTrans" cxnId="{54FF098E-1D64-4238-B150-3460CA1482CB}">
      <dgm:prSet/>
      <dgm:spPr/>
      <dgm:t>
        <a:bodyPr/>
        <a:lstStyle/>
        <a:p>
          <a:endParaRPr lang="en-US"/>
        </a:p>
      </dgm:t>
    </dgm:pt>
    <dgm:pt modelId="{63F3C414-F899-4184-B281-A978C0F4D549}" type="sibTrans" cxnId="{54FF098E-1D64-4238-B150-3460CA1482CB}">
      <dgm:prSet/>
      <dgm:spPr/>
      <dgm:t>
        <a:bodyPr/>
        <a:lstStyle/>
        <a:p>
          <a:endParaRPr lang="en-US"/>
        </a:p>
      </dgm:t>
    </dgm:pt>
    <dgm:pt modelId="{CD8F4F0C-817F-4FDD-B595-6C79EFAFFF2F}">
      <dgm:prSet custT="1"/>
      <dgm:spPr>
        <a:ln>
          <a:solidFill>
            <a:schemeClr val="accent1"/>
          </a:solidFill>
        </a:ln>
      </dgm:spPr>
      <dgm:t>
        <a:bodyPr/>
        <a:lstStyle/>
        <a:p>
          <a:pPr rtl="0"/>
          <a:r>
            <a:rPr lang="en-US" sz="2800" dirty="0" smtClean="0"/>
            <a:t>Oxygenation</a:t>
          </a:r>
          <a:endParaRPr lang="en-US" sz="2800" dirty="0"/>
        </a:p>
      </dgm:t>
    </dgm:pt>
    <dgm:pt modelId="{8881E949-0BF8-4090-AD30-2D38EF66556C}" type="parTrans" cxnId="{094DA56D-2126-4E68-A6DA-AF5A1772B9D4}">
      <dgm:prSet/>
      <dgm:spPr/>
      <dgm:t>
        <a:bodyPr/>
        <a:lstStyle/>
        <a:p>
          <a:endParaRPr lang="en-US"/>
        </a:p>
      </dgm:t>
    </dgm:pt>
    <dgm:pt modelId="{52D2E057-5023-48BE-ACF6-A152FF351550}" type="sibTrans" cxnId="{094DA56D-2126-4E68-A6DA-AF5A1772B9D4}">
      <dgm:prSet/>
      <dgm:spPr/>
      <dgm:t>
        <a:bodyPr/>
        <a:lstStyle/>
        <a:p>
          <a:endParaRPr lang="en-US"/>
        </a:p>
      </dgm:t>
    </dgm:pt>
    <dgm:pt modelId="{29550670-3E59-49BD-ACC1-AA5C3812C597}">
      <dgm:prSet custT="1"/>
      <dgm:spPr>
        <a:ln>
          <a:solidFill>
            <a:schemeClr val="accent1"/>
          </a:solidFill>
        </a:ln>
      </dgm:spPr>
      <dgm:t>
        <a:bodyPr/>
        <a:lstStyle/>
        <a:p>
          <a:pPr rtl="0"/>
          <a:r>
            <a:rPr lang="en-US" sz="2800" dirty="0" smtClean="0"/>
            <a:t>Electrolyte Imbalances</a:t>
          </a:r>
          <a:endParaRPr lang="en-US" sz="2800" dirty="0"/>
        </a:p>
      </dgm:t>
    </dgm:pt>
    <dgm:pt modelId="{E8127BC7-9E73-4B56-80C4-E087DE7EFB37}" type="parTrans" cxnId="{B79B5D83-3430-4C72-B94E-8FAA08B7EAA4}">
      <dgm:prSet/>
      <dgm:spPr/>
      <dgm:t>
        <a:bodyPr/>
        <a:lstStyle/>
        <a:p>
          <a:endParaRPr lang="en-US"/>
        </a:p>
      </dgm:t>
    </dgm:pt>
    <dgm:pt modelId="{8280E15A-7422-4EFB-B3E8-ED0C122193C7}" type="sibTrans" cxnId="{B79B5D83-3430-4C72-B94E-8FAA08B7EAA4}">
      <dgm:prSet/>
      <dgm:spPr/>
      <dgm:t>
        <a:bodyPr/>
        <a:lstStyle/>
        <a:p>
          <a:endParaRPr lang="en-US"/>
        </a:p>
      </dgm:t>
    </dgm:pt>
    <dgm:pt modelId="{1077A5E1-0718-456F-ADB0-E8342BF1279B}">
      <dgm:prSet custT="1"/>
      <dgm:spPr>
        <a:ln>
          <a:solidFill>
            <a:schemeClr val="accent1"/>
          </a:solidFill>
        </a:ln>
      </dgm:spPr>
      <dgm:t>
        <a:bodyPr/>
        <a:lstStyle/>
        <a:p>
          <a:pPr rtl="0"/>
          <a:r>
            <a:rPr lang="en-US" sz="2800" dirty="0" smtClean="0"/>
            <a:t>Arterial &amp; Central Line Access</a:t>
          </a:r>
          <a:endParaRPr lang="en-US" sz="2800" dirty="0"/>
        </a:p>
      </dgm:t>
    </dgm:pt>
    <dgm:pt modelId="{720D8372-5A4E-4235-AA4F-B8266692FFF3}" type="parTrans" cxnId="{8A405F62-4DEE-4CB8-B830-8C24D596D205}">
      <dgm:prSet/>
      <dgm:spPr/>
      <dgm:t>
        <a:bodyPr/>
        <a:lstStyle/>
        <a:p>
          <a:endParaRPr lang="en-US"/>
        </a:p>
      </dgm:t>
    </dgm:pt>
    <dgm:pt modelId="{964C5473-5D9F-47B0-B18F-821C8B9F129A}" type="sibTrans" cxnId="{8A405F62-4DEE-4CB8-B830-8C24D596D205}">
      <dgm:prSet/>
      <dgm:spPr/>
      <dgm:t>
        <a:bodyPr/>
        <a:lstStyle/>
        <a:p>
          <a:endParaRPr lang="en-US"/>
        </a:p>
      </dgm:t>
    </dgm:pt>
    <dgm:pt modelId="{DB78D905-AC8B-43A1-A0CC-3753D4A9F791}">
      <dgm:prSet custT="1"/>
      <dgm:spPr>
        <a:ln>
          <a:solidFill>
            <a:schemeClr val="accent1"/>
          </a:solidFill>
        </a:ln>
      </dgm:spPr>
      <dgm:t>
        <a:bodyPr/>
        <a:lstStyle/>
        <a:p>
          <a:pPr rtl="0"/>
          <a:r>
            <a:rPr lang="en-US" sz="1700" dirty="0" smtClean="0"/>
            <a:t> </a:t>
          </a:r>
          <a:r>
            <a:rPr lang="en-US" sz="2800" dirty="0" smtClean="0"/>
            <a:t>Hemodynamic Stability</a:t>
          </a:r>
          <a:endParaRPr lang="en-US" sz="1700" dirty="0"/>
        </a:p>
      </dgm:t>
    </dgm:pt>
    <dgm:pt modelId="{229BF4A2-D550-467F-A19A-6FAA9086B676}" type="parTrans" cxnId="{D06CEAFC-EEF6-4E00-9714-C6B017E0C17A}">
      <dgm:prSet/>
      <dgm:spPr/>
      <dgm:t>
        <a:bodyPr/>
        <a:lstStyle/>
        <a:p>
          <a:endParaRPr lang="en-US"/>
        </a:p>
      </dgm:t>
    </dgm:pt>
    <dgm:pt modelId="{4A5232FC-D08A-4D1A-87DC-2697A79D8E16}" type="sibTrans" cxnId="{D06CEAFC-EEF6-4E00-9714-C6B017E0C17A}">
      <dgm:prSet/>
      <dgm:spPr/>
      <dgm:t>
        <a:bodyPr/>
        <a:lstStyle/>
        <a:p>
          <a:endParaRPr lang="en-US"/>
        </a:p>
      </dgm:t>
    </dgm:pt>
    <dgm:pt modelId="{DA9D89AD-8DB5-4178-8025-181D4EF38624}" type="pres">
      <dgm:prSet presAssocID="{8FF3211C-4916-44F9-96F2-3C3248286486}" presName="diagram" presStyleCnt="0">
        <dgm:presLayoutVars>
          <dgm:dir/>
          <dgm:resizeHandles val="exact"/>
        </dgm:presLayoutVars>
      </dgm:prSet>
      <dgm:spPr/>
      <dgm:t>
        <a:bodyPr/>
        <a:lstStyle/>
        <a:p>
          <a:endParaRPr lang="en-US"/>
        </a:p>
      </dgm:t>
    </dgm:pt>
    <dgm:pt modelId="{AF39C753-691B-4014-B440-B18F6B283D45}" type="pres">
      <dgm:prSet presAssocID="{E565D32F-F378-4539-A920-8A9025D046A6}" presName="node" presStyleLbl="node1" presStyleIdx="0" presStyleCnt="5">
        <dgm:presLayoutVars>
          <dgm:bulletEnabled val="1"/>
        </dgm:presLayoutVars>
      </dgm:prSet>
      <dgm:spPr/>
      <dgm:t>
        <a:bodyPr/>
        <a:lstStyle/>
        <a:p>
          <a:endParaRPr lang="en-US"/>
        </a:p>
      </dgm:t>
    </dgm:pt>
    <dgm:pt modelId="{790E6AAC-B111-4675-BDFD-16ADCA244E07}" type="pres">
      <dgm:prSet presAssocID="{63F3C414-F899-4184-B281-A978C0F4D549}" presName="sibTrans" presStyleCnt="0"/>
      <dgm:spPr/>
      <dgm:t>
        <a:bodyPr/>
        <a:lstStyle/>
        <a:p>
          <a:endParaRPr lang="en-US"/>
        </a:p>
      </dgm:t>
    </dgm:pt>
    <dgm:pt modelId="{DD89C557-96DD-48BF-84DC-5DFA1AE8E59C}" type="pres">
      <dgm:prSet presAssocID="{DB78D905-AC8B-43A1-A0CC-3753D4A9F791}" presName="node" presStyleLbl="node1" presStyleIdx="1" presStyleCnt="5">
        <dgm:presLayoutVars>
          <dgm:bulletEnabled val="1"/>
        </dgm:presLayoutVars>
      </dgm:prSet>
      <dgm:spPr/>
      <dgm:t>
        <a:bodyPr/>
        <a:lstStyle/>
        <a:p>
          <a:endParaRPr lang="en-US"/>
        </a:p>
      </dgm:t>
    </dgm:pt>
    <dgm:pt modelId="{FCA78464-F9A5-4014-9CD1-1A45DE3E8B75}" type="pres">
      <dgm:prSet presAssocID="{4A5232FC-D08A-4D1A-87DC-2697A79D8E16}" presName="sibTrans" presStyleCnt="0"/>
      <dgm:spPr/>
      <dgm:t>
        <a:bodyPr/>
        <a:lstStyle/>
        <a:p>
          <a:endParaRPr lang="en-US"/>
        </a:p>
      </dgm:t>
    </dgm:pt>
    <dgm:pt modelId="{E021E4F1-1082-4A49-9C97-88CADC30A56F}" type="pres">
      <dgm:prSet presAssocID="{CD8F4F0C-817F-4FDD-B595-6C79EFAFFF2F}" presName="node" presStyleLbl="node1" presStyleIdx="2" presStyleCnt="5">
        <dgm:presLayoutVars>
          <dgm:bulletEnabled val="1"/>
        </dgm:presLayoutVars>
      </dgm:prSet>
      <dgm:spPr/>
      <dgm:t>
        <a:bodyPr/>
        <a:lstStyle/>
        <a:p>
          <a:endParaRPr lang="en-US"/>
        </a:p>
      </dgm:t>
    </dgm:pt>
    <dgm:pt modelId="{794570D0-8AE6-486E-B237-61619B85B7AB}" type="pres">
      <dgm:prSet presAssocID="{52D2E057-5023-48BE-ACF6-A152FF351550}" presName="sibTrans" presStyleCnt="0"/>
      <dgm:spPr/>
      <dgm:t>
        <a:bodyPr/>
        <a:lstStyle/>
        <a:p>
          <a:endParaRPr lang="en-US"/>
        </a:p>
      </dgm:t>
    </dgm:pt>
    <dgm:pt modelId="{0B90E166-2D90-43DD-9D51-8D1556283FA0}" type="pres">
      <dgm:prSet presAssocID="{29550670-3E59-49BD-ACC1-AA5C3812C597}" presName="node" presStyleLbl="node1" presStyleIdx="3" presStyleCnt="5">
        <dgm:presLayoutVars>
          <dgm:bulletEnabled val="1"/>
        </dgm:presLayoutVars>
      </dgm:prSet>
      <dgm:spPr/>
      <dgm:t>
        <a:bodyPr/>
        <a:lstStyle/>
        <a:p>
          <a:endParaRPr lang="en-US"/>
        </a:p>
      </dgm:t>
    </dgm:pt>
    <dgm:pt modelId="{2F16FD9E-0B25-4462-A008-073060FC0F8E}" type="pres">
      <dgm:prSet presAssocID="{8280E15A-7422-4EFB-B3E8-ED0C122193C7}" presName="sibTrans" presStyleCnt="0"/>
      <dgm:spPr/>
      <dgm:t>
        <a:bodyPr/>
        <a:lstStyle/>
        <a:p>
          <a:endParaRPr lang="en-US"/>
        </a:p>
      </dgm:t>
    </dgm:pt>
    <dgm:pt modelId="{4F8C99E1-3B95-4C97-BE29-ADACCE320D1C}" type="pres">
      <dgm:prSet presAssocID="{1077A5E1-0718-456F-ADB0-E8342BF1279B}" presName="node" presStyleLbl="node1" presStyleIdx="4" presStyleCnt="5">
        <dgm:presLayoutVars>
          <dgm:bulletEnabled val="1"/>
        </dgm:presLayoutVars>
      </dgm:prSet>
      <dgm:spPr/>
      <dgm:t>
        <a:bodyPr/>
        <a:lstStyle/>
        <a:p>
          <a:endParaRPr lang="en-US"/>
        </a:p>
      </dgm:t>
    </dgm:pt>
  </dgm:ptLst>
  <dgm:cxnLst>
    <dgm:cxn modelId="{B79B5D83-3430-4C72-B94E-8FAA08B7EAA4}" srcId="{8FF3211C-4916-44F9-96F2-3C3248286486}" destId="{29550670-3E59-49BD-ACC1-AA5C3812C597}" srcOrd="3" destOrd="0" parTransId="{E8127BC7-9E73-4B56-80C4-E087DE7EFB37}" sibTransId="{8280E15A-7422-4EFB-B3E8-ED0C122193C7}"/>
    <dgm:cxn modelId="{8A405F62-4DEE-4CB8-B830-8C24D596D205}" srcId="{8FF3211C-4916-44F9-96F2-3C3248286486}" destId="{1077A5E1-0718-456F-ADB0-E8342BF1279B}" srcOrd="4" destOrd="0" parTransId="{720D8372-5A4E-4235-AA4F-B8266692FFF3}" sibTransId="{964C5473-5D9F-47B0-B18F-821C8B9F129A}"/>
    <dgm:cxn modelId="{839BEE0F-3F32-47AD-A8DD-D5457BF62A0A}" type="presOf" srcId="{8FF3211C-4916-44F9-96F2-3C3248286486}" destId="{DA9D89AD-8DB5-4178-8025-181D4EF38624}" srcOrd="0" destOrd="0" presId="urn:microsoft.com/office/officeart/2005/8/layout/default#1"/>
    <dgm:cxn modelId="{D06CEAFC-EEF6-4E00-9714-C6B017E0C17A}" srcId="{8FF3211C-4916-44F9-96F2-3C3248286486}" destId="{DB78D905-AC8B-43A1-A0CC-3753D4A9F791}" srcOrd="1" destOrd="0" parTransId="{229BF4A2-D550-467F-A19A-6FAA9086B676}" sibTransId="{4A5232FC-D08A-4D1A-87DC-2697A79D8E16}"/>
    <dgm:cxn modelId="{094DA56D-2126-4E68-A6DA-AF5A1772B9D4}" srcId="{8FF3211C-4916-44F9-96F2-3C3248286486}" destId="{CD8F4F0C-817F-4FDD-B595-6C79EFAFFF2F}" srcOrd="2" destOrd="0" parTransId="{8881E949-0BF8-4090-AD30-2D38EF66556C}" sibTransId="{52D2E057-5023-48BE-ACF6-A152FF351550}"/>
    <dgm:cxn modelId="{DD5BB0E9-843D-4BCB-B4F8-D2DEE24BF70E}" type="presOf" srcId="{DB78D905-AC8B-43A1-A0CC-3753D4A9F791}" destId="{DD89C557-96DD-48BF-84DC-5DFA1AE8E59C}" srcOrd="0" destOrd="0" presId="urn:microsoft.com/office/officeart/2005/8/layout/default#1"/>
    <dgm:cxn modelId="{0EDFAABC-DCE5-4720-849F-622346B43377}" type="presOf" srcId="{1077A5E1-0718-456F-ADB0-E8342BF1279B}" destId="{4F8C99E1-3B95-4C97-BE29-ADACCE320D1C}" srcOrd="0" destOrd="0" presId="urn:microsoft.com/office/officeart/2005/8/layout/default#1"/>
    <dgm:cxn modelId="{544BBC39-3C2A-40FF-BB81-F94943F1B859}" type="presOf" srcId="{29550670-3E59-49BD-ACC1-AA5C3812C597}" destId="{0B90E166-2D90-43DD-9D51-8D1556283FA0}" srcOrd="0" destOrd="0" presId="urn:microsoft.com/office/officeart/2005/8/layout/default#1"/>
    <dgm:cxn modelId="{047ACE7E-545A-409B-86B2-89F1052181D7}" type="presOf" srcId="{CD8F4F0C-817F-4FDD-B595-6C79EFAFFF2F}" destId="{E021E4F1-1082-4A49-9C97-88CADC30A56F}" srcOrd="0" destOrd="0" presId="urn:microsoft.com/office/officeart/2005/8/layout/default#1"/>
    <dgm:cxn modelId="{54FF098E-1D64-4238-B150-3460CA1482CB}" srcId="{8FF3211C-4916-44F9-96F2-3C3248286486}" destId="{E565D32F-F378-4539-A920-8A9025D046A6}" srcOrd="0" destOrd="0" parTransId="{7D35B0BE-A478-4680-BE80-0F7DB36C5547}" sibTransId="{63F3C414-F899-4184-B281-A978C0F4D549}"/>
    <dgm:cxn modelId="{4C9E5816-7A70-49E1-AFBD-568ACF7DF48C}" type="presOf" srcId="{E565D32F-F378-4539-A920-8A9025D046A6}" destId="{AF39C753-691B-4014-B440-B18F6B283D45}" srcOrd="0" destOrd="0" presId="urn:microsoft.com/office/officeart/2005/8/layout/default#1"/>
    <dgm:cxn modelId="{6B3A3BFC-2F45-4899-B2F0-0059718861D4}" type="presParOf" srcId="{DA9D89AD-8DB5-4178-8025-181D4EF38624}" destId="{AF39C753-691B-4014-B440-B18F6B283D45}" srcOrd="0" destOrd="0" presId="urn:microsoft.com/office/officeart/2005/8/layout/default#1"/>
    <dgm:cxn modelId="{C3602C6F-D17D-4982-AC2F-D0B4C5A79A2C}" type="presParOf" srcId="{DA9D89AD-8DB5-4178-8025-181D4EF38624}" destId="{790E6AAC-B111-4675-BDFD-16ADCA244E07}" srcOrd="1" destOrd="0" presId="urn:microsoft.com/office/officeart/2005/8/layout/default#1"/>
    <dgm:cxn modelId="{573B36E5-D47A-4937-8650-A82218B1F117}" type="presParOf" srcId="{DA9D89AD-8DB5-4178-8025-181D4EF38624}" destId="{DD89C557-96DD-48BF-84DC-5DFA1AE8E59C}" srcOrd="2" destOrd="0" presId="urn:microsoft.com/office/officeart/2005/8/layout/default#1"/>
    <dgm:cxn modelId="{4ECF14E1-1256-4B68-AAF6-5C6995857C9B}" type="presParOf" srcId="{DA9D89AD-8DB5-4178-8025-181D4EF38624}" destId="{FCA78464-F9A5-4014-9CD1-1A45DE3E8B75}" srcOrd="3" destOrd="0" presId="urn:microsoft.com/office/officeart/2005/8/layout/default#1"/>
    <dgm:cxn modelId="{5876BB64-A56E-4F57-BDEF-98BE96CC1785}" type="presParOf" srcId="{DA9D89AD-8DB5-4178-8025-181D4EF38624}" destId="{E021E4F1-1082-4A49-9C97-88CADC30A56F}" srcOrd="4" destOrd="0" presId="urn:microsoft.com/office/officeart/2005/8/layout/default#1"/>
    <dgm:cxn modelId="{D9656E7A-6797-4FE4-A964-75D31F9034C5}" type="presParOf" srcId="{DA9D89AD-8DB5-4178-8025-181D4EF38624}" destId="{794570D0-8AE6-486E-B237-61619B85B7AB}" srcOrd="5" destOrd="0" presId="urn:microsoft.com/office/officeart/2005/8/layout/default#1"/>
    <dgm:cxn modelId="{75F025CE-CDCC-495D-B47C-DFC82F1B5917}" type="presParOf" srcId="{DA9D89AD-8DB5-4178-8025-181D4EF38624}" destId="{0B90E166-2D90-43DD-9D51-8D1556283FA0}" srcOrd="6" destOrd="0" presId="urn:microsoft.com/office/officeart/2005/8/layout/default#1"/>
    <dgm:cxn modelId="{F7292818-EBC6-414D-B3BB-7FE05497D331}" type="presParOf" srcId="{DA9D89AD-8DB5-4178-8025-181D4EF38624}" destId="{2F16FD9E-0B25-4462-A008-073060FC0F8E}" srcOrd="7" destOrd="0" presId="urn:microsoft.com/office/officeart/2005/8/layout/default#1"/>
    <dgm:cxn modelId="{D5C4D48B-008F-4706-96C7-67E3940B4292}" type="presParOf" srcId="{DA9D89AD-8DB5-4178-8025-181D4EF38624}" destId="{4F8C99E1-3B95-4C97-BE29-ADACCE320D1C}"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9C753-691B-4014-B440-B18F6B283D45}">
      <dsp:nvSpPr>
        <dsp:cNvPr id="0" name=""/>
        <dsp:cNvSpPr/>
      </dsp:nvSpPr>
      <dsp:spPr>
        <a:xfrm>
          <a:off x="134540" y="1079"/>
          <a:ext cx="2606724" cy="1564034"/>
        </a:xfrm>
        <a:prstGeom prst="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Volume Status</a:t>
          </a:r>
          <a:endParaRPr lang="en-US" sz="2800" kern="1200" dirty="0"/>
        </a:p>
      </dsp:txBody>
      <dsp:txXfrm>
        <a:off x="134540" y="1079"/>
        <a:ext cx="2606724" cy="1564034"/>
      </dsp:txXfrm>
    </dsp:sp>
    <dsp:sp modelId="{DD89C557-96DD-48BF-84DC-5DFA1AE8E59C}">
      <dsp:nvSpPr>
        <dsp:cNvPr id="0" name=""/>
        <dsp:cNvSpPr/>
      </dsp:nvSpPr>
      <dsp:spPr>
        <a:xfrm>
          <a:off x="3001937" y="1079"/>
          <a:ext cx="2606724" cy="1564034"/>
        </a:xfrm>
        <a:prstGeom prst="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 </a:t>
          </a:r>
          <a:r>
            <a:rPr lang="en-US" sz="2800" kern="1200" dirty="0" smtClean="0"/>
            <a:t>Hemodynamic Stability</a:t>
          </a:r>
          <a:endParaRPr lang="en-US" sz="1700" kern="1200" dirty="0"/>
        </a:p>
      </dsp:txBody>
      <dsp:txXfrm>
        <a:off x="3001937" y="1079"/>
        <a:ext cx="2606724" cy="1564034"/>
      </dsp:txXfrm>
    </dsp:sp>
    <dsp:sp modelId="{E021E4F1-1082-4A49-9C97-88CADC30A56F}">
      <dsp:nvSpPr>
        <dsp:cNvPr id="0" name=""/>
        <dsp:cNvSpPr/>
      </dsp:nvSpPr>
      <dsp:spPr>
        <a:xfrm>
          <a:off x="5869334" y="1079"/>
          <a:ext cx="2606724" cy="1564034"/>
        </a:xfrm>
        <a:prstGeom prst="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Oxygenation</a:t>
          </a:r>
          <a:endParaRPr lang="en-US" sz="2800" kern="1200" dirty="0"/>
        </a:p>
      </dsp:txBody>
      <dsp:txXfrm>
        <a:off x="5869334" y="1079"/>
        <a:ext cx="2606724" cy="1564034"/>
      </dsp:txXfrm>
    </dsp:sp>
    <dsp:sp modelId="{0B90E166-2D90-43DD-9D51-8D1556283FA0}">
      <dsp:nvSpPr>
        <dsp:cNvPr id="0" name=""/>
        <dsp:cNvSpPr/>
      </dsp:nvSpPr>
      <dsp:spPr>
        <a:xfrm>
          <a:off x="1568239" y="1825786"/>
          <a:ext cx="2606724" cy="1564034"/>
        </a:xfrm>
        <a:prstGeom prst="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Electrolyte Imbalances</a:t>
          </a:r>
          <a:endParaRPr lang="en-US" sz="2800" kern="1200" dirty="0"/>
        </a:p>
      </dsp:txBody>
      <dsp:txXfrm>
        <a:off x="1568239" y="1825786"/>
        <a:ext cx="2606724" cy="1564034"/>
      </dsp:txXfrm>
    </dsp:sp>
    <dsp:sp modelId="{4F8C99E1-3B95-4C97-BE29-ADACCE320D1C}">
      <dsp:nvSpPr>
        <dsp:cNvPr id="0" name=""/>
        <dsp:cNvSpPr/>
      </dsp:nvSpPr>
      <dsp:spPr>
        <a:xfrm>
          <a:off x="4435636" y="1825786"/>
          <a:ext cx="2606724" cy="1564034"/>
        </a:xfrm>
        <a:prstGeom prst="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Arterial &amp; Central Line Access</a:t>
          </a:r>
          <a:endParaRPr lang="en-US" sz="2800" kern="1200" dirty="0"/>
        </a:p>
      </dsp:txBody>
      <dsp:txXfrm>
        <a:off x="4435636" y="1825786"/>
        <a:ext cx="2606724" cy="15640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7BDEE75-43F2-43CD-8D04-7C264ECD183E}" type="datetimeFigureOut">
              <a:rPr lang="en-US" smtClean="0"/>
              <a:pPr/>
              <a:t>10/23/2017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D6C2E51-D01C-43C2-9C3A-F6FA9602E4B4}" type="slidenum">
              <a:rPr lang="en-US" smtClean="0"/>
              <a:pPr/>
              <a:t>‹#›</a:t>
            </a:fld>
            <a:endParaRPr lang="en-US"/>
          </a:p>
        </p:txBody>
      </p:sp>
    </p:spTree>
    <p:extLst>
      <p:ext uri="{BB962C8B-B14F-4D97-AF65-F5344CB8AC3E}">
        <p14:creationId xmlns:p14="http://schemas.microsoft.com/office/powerpoint/2010/main" val="325822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b="0"/>
            </a:lvl1pPr>
          </a:lstStyle>
          <a:p>
            <a:endParaRPr lang="en-US"/>
          </a:p>
        </p:txBody>
      </p:sp>
      <p:sp>
        <p:nvSpPr>
          <p:cNvPr id="819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lvl1pPr>
          </a:lstStyle>
          <a:p>
            <a:endParaRPr 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b="0"/>
            </a:lvl1pPr>
          </a:lstStyle>
          <a:p>
            <a:endParaRPr 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lvl1pPr>
          </a:lstStyle>
          <a:p>
            <a:fld id="{336DE26B-102D-419E-A564-271F83BDBFCB}" type="slidenum">
              <a:rPr lang="en-US"/>
              <a:pPr/>
              <a:t>‹#›</a:t>
            </a:fld>
            <a:endParaRPr lang="en-US"/>
          </a:p>
        </p:txBody>
      </p:sp>
    </p:spTree>
    <p:extLst>
      <p:ext uri="{BB962C8B-B14F-4D97-AF65-F5344CB8AC3E}">
        <p14:creationId xmlns:p14="http://schemas.microsoft.com/office/powerpoint/2010/main" val="2243221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CF281-D3D7-45A1-B1D3-D38B196C9298}"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61972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DE26B-102D-419E-A564-271F83BDBFCB}" type="slidenum">
              <a:rPr lang="en-US" smtClean="0"/>
              <a:pPr/>
              <a:t>27</a:t>
            </a:fld>
            <a:endParaRPr lang="en-US"/>
          </a:p>
        </p:txBody>
      </p:sp>
    </p:spTree>
    <p:extLst>
      <p:ext uri="{BB962C8B-B14F-4D97-AF65-F5344CB8AC3E}">
        <p14:creationId xmlns:p14="http://schemas.microsoft.com/office/powerpoint/2010/main" val="148590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9A995-4737-4B22-A89A-142F558841EE}" type="slidenum">
              <a:rPr lang="en-US"/>
              <a:pPr/>
              <a:t>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25856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only a rare percentage of people can be donors so we need to do everything we can to facilitate</a:t>
            </a:r>
            <a:r>
              <a:rPr lang="en-US" baseline="0" dirty="0" smtClean="0"/>
              <a:t> OD by following best practices (notifying OPO, management, pronouncing, effective request)</a:t>
            </a:r>
          </a:p>
          <a:p>
            <a:r>
              <a:rPr lang="en-US" baseline="0" dirty="0" smtClean="0"/>
              <a:t>We cant control them saying yes but we can increase our chances of getting a yes</a:t>
            </a:r>
            <a:endParaRPr lang="en-US" dirty="0"/>
          </a:p>
        </p:txBody>
      </p:sp>
      <p:sp>
        <p:nvSpPr>
          <p:cNvPr id="4" name="Slide Number Placeholder 3"/>
          <p:cNvSpPr>
            <a:spLocks noGrp="1"/>
          </p:cNvSpPr>
          <p:nvPr>
            <p:ph type="sldNum" sz="quarter" idx="10"/>
          </p:nvPr>
        </p:nvSpPr>
        <p:spPr/>
        <p:txBody>
          <a:bodyPr/>
          <a:lstStyle/>
          <a:p>
            <a:fld id="{336DE26B-102D-419E-A564-271F83BDBFCB}" type="slidenum">
              <a:rPr lang="en-US" smtClean="0"/>
              <a:pPr/>
              <a:t>3</a:t>
            </a:fld>
            <a:endParaRPr lang="en-US"/>
          </a:p>
        </p:txBody>
      </p:sp>
    </p:spTree>
    <p:extLst>
      <p:ext uri="{BB962C8B-B14F-4D97-AF65-F5344CB8AC3E}">
        <p14:creationId xmlns:p14="http://schemas.microsoft.com/office/powerpoint/2010/main" val="325024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think its important to point out especially for ED staff that Tissue, eye and organ are three different agencies. DRL is a triage line out of </a:t>
            </a:r>
            <a:r>
              <a:rPr lang="en-US" baseline="0" dirty="0" err="1" smtClean="0"/>
              <a:t>denver</a:t>
            </a:r>
            <a:r>
              <a:rPr lang="en-US" baseline="0" dirty="0" smtClean="0"/>
              <a:t> </a:t>
            </a:r>
            <a:r>
              <a:rPr lang="en-US" baseline="0" dirty="0" err="1" smtClean="0"/>
              <a:t>colorado</a:t>
            </a:r>
            <a:r>
              <a:rPr lang="en-US" baseline="0" dirty="0" smtClean="0"/>
              <a:t>. Same number you call with CTOD and how the triage system works. Who gets paged with what kind of call?</a:t>
            </a:r>
            <a:endParaRPr lang="en-US" dirty="0"/>
          </a:p>
        </p:txBody>
      </p:sp>
      <p:sp>
        <p:nvSpPr>
          <p:cNvPr id="4" name="Slide Number Placeholder 3"/>
          <p:cNvSpPr>
            <a:spLocks noGrp="1"/>
          </p:cNvSpPr>
          <p:nvPr>
            <p:ph type="sldNum" sz="quarter" idx="10"/>
          </p:nvPr>
        </p:nvSpPr>
        <p:spPr/>
        <p:txBody>
          <a:bodyPr/>
          <a:lstStyle/>
          <a:p>
            <a:fld id="{336DE26B-102D-419E-A564-271F83BDBFCB}" type="slidenum">
              <a:rPr lang="en-US" smtClean="0"/>
              <a:pPr/>
              <a:t>7</a:t>
            </a:fld>
            <a:endParaRPr lang="en-US"/>
          </a:p>
        </p:txBody>
      </p:sp>
    </p:spTree>
    <p:extLst>
      <p:ext uri="{BB962C8B-B14F-4D97-AF65-F5344CB8AC3E}">
        <p14:creationId xmlns:p14="http://schemas.microsoft.com/office/powerpoint/2010/main" val="295466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Request for modified code, until family has decided to withdraw care continue basic support. </a:t>
            </a:r>
          </a:p>
          <a:p>
            <a:pPr marL="171450" indent="-171450">
              <a:buFont typeface="Arial" panose="020B0604020202020204" pitchFamily="34" charset="0"/>
              <a:buChar char="•"/>
            </a:pPr>
            <a:r>
              <a:rPr lang="en-US" dirty="0" smtClean="0"/>
              <a:t>If </a:t>
            </a:r>
            <a:r>
              <a:rPr lang="en-US" dirty="0" err="1" smtClean="0"/>
              <a:t>pt</a:t>
            </a:r>
            <a:r>
              <a:rPr lang="en-US" dirty="0" smtClean="0"/>
              <a:t> is on the registry</a:t>
            </a:r>
            <a:r>
              <a:rPr lang="en-US" baseline="0" dirty="0" smtClean="0"/>
              <a:t> and is not brain dead it is still first person consent</a:t>
            </a:r>
          </a:p>
          <a:p>
            <a:pPr marL="171450" indent="-171450">
              <a:buFont typeface="Arial" panose="020B0604020202020204" pitchFamily="34" charset="0"/>
              <a:buChar char="•"/>
            </a:pPr>
            <a:r>
              <a:rPr lang="en-US" baseline="0" dirty="0" smtClean="0"/>
              <a:t>Allowing the family to have to option to donate prior to withdraw is their right</a:t>
            </a:r>
          </a:p>
          <a:p>
            <a:pPr marL="171450" indent="-171450">
              <a:buFont typeface="Arial" panose="020B0604020202020204" pitchFamily="34" charset="0"/>
              <a:buChar char="•"/>
            </a:pPr>
            <a:r>
              <a:rPr lang="en-US" baseline="0" dirty="0" smtClean="0"/>
              <a:t>Continue </a:t>
            </a:r>
            <a:r>
              <a:rPr lang="en-US" baseline="0" dirty="0" err="1" smtClean="0"/>
              <a:t>pressors</a:t>
            </a:r>
            <a:r>
              <a:rPr lang="en-US" baseline="0" dirty="0" smtClean="0"/>
              <a:t>, fluids, electrolyte replacement, temp, acidosis</a:t>
            </a:r>
            <a:endParaRPr lang="en-US" dirty="0"/>
          </a:p>
        </p:txBody>
      </p:sp>
      <p:sp>
        <p:nvSpPr>
          <p:cNvPr id="4" name="Slide Number Placeholder 3"/>
          <p:cNvSpPr>
            <a:spLocks noGrp="1"/>
          </p:cNvSpPr>
          <p:nvPr>
            <p:ph type="sldNum" sz="quarter" idx="10"/>
          </p:nvPr>
        </p:nvSpPr>
        <p:spPr/>
        <p:txBody>
          <a:bodyPr/>
          <a:lstStyle/>
          <a:p>
            <a:fld id="{336DE26B-102D-419E-A564-271F83BDBFCB}" type="slidenum">
              <a:rPr lang="en-US" smtClean="0"/>
              <a:pPr/>
              <a:t>9</a:t>
            </a:fld>
            <a:endParaRPr lang="en-US"/>
          </a:p>
        </p:txBody>
      </p:sp>
    </p:spTree>
    <p:extLst>
      <p:ext uri="{BB962C8B-B14F-4D97-AF65-F5344CB8AC3E}">
        <p14:creationId xmlns:p14="http://schemas.microsoft.com/office/powerpoint/2010/main" val="396670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DE26B-102D-419E-A564-271F83BDBFCB}" type="slidenum">
              <a:rPr lang="en-US" smtClean="0"/>
              <a:pPr/>
              <a:t>12</a:t>
            </a:fld>
            <a:endParaRPr lang="en-US"/>
          </a:p>
        </p:txBody>
      </p:sp>
    </p:spTree>
    <p:extLst>
      <p:ext uri="{BB962C8B-B14F-4D97-AF65-F5344CB8AC3E}">
        <p14:creationId xmlns:p14="http://schemas.microsoft.com/office/powerpoint/2010/main" val="235909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catecholamine</a:t>
            </a:r>
            <a:r>
              <a:rPr lang="en-US" baseline="0" dirty="0" smtClean="0"/>
              <a:t> surge </a:t>
            </a:r>
            <a:endParaRPr lang="en-US" dirty="0"/>
          </a:p>
        </p:txBody>
      </p:sp>
      <p:sp>
        <p:nvSpPr>
          <p:cNvPr id="4" name="Slide Number Placeholder 3"/>
          <p:cNvSpPr>
            <a:spLocks noGrp="1"/>
          </p:cNvSpPr>
          <p:nvPr>
            <p:ph type="sldNum" sz="quarter" idx="10"/>
          </p:nvPr>
        </p:nvSpPr>
        <p:spPr/>
        <p:txBody>
          <a:bodyPr/>
          <a:lstStyle/>
          <a:p>
            <a:fld id="{336DE26B-102D-419E-A564-271F83BDBFCB}" type="slidenum">
              <a:rPr lang="en-US" smtClean="0"/>
              <a:pPr/>
              <a:t>13</a:t>
            </a:fld>
            <a:endParaRPr lang="en-US"/>
          </a:p>
        </p:txBody>
      </p:sp>
    </p:spTree>
    <p:extLst>
      <p:ext uri="{BB962C8B-B14F-4D97-AF65-F5344CB8AC3E}">
        <p14:creationId xmlns:p14="http://schemas.microsoft.com/office/powerpoint/2010/main" val="224293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Gold Standard is clinical exam with apnea test</a:t>
            </a:r>
            <a:endParaRPr lang="en-US" dirty="0"/>
          </a:p>
        </p:txBody>
      </p:sp>
      <p:sp>
        <p:nvSpPr>
          <p:cNvPr id="4" name="Slide Number Placeholder 3"/>
          <p:cNvSpPr>
            <a:spLocks noGrp="1"/>
          </p:cNvSpPr>
          <p:nvPr>
            <p:ph type="sldNum" sz="quarter" idx="10"/>
          </p:nvPr>
        </p:nvSpPr>
        <p:spPr/>
        <p:txBody>
          <a:bodyPr/>
          <a:lstStyle/>
          <a:p>
            <a:fld id="{336DE26B-102D-419E-A564-271F83BDBFCB}" type="slidenum">
              <a:rPr lang="en-US" smtClean="0"/>
              <a:pPr/>
              <a:t>20</a:t>
            </a:fld>
            <a:endParaRPr lang="en-US"/>
          </a:p>
        </p:txBody>
      </p:sp>
    </p:spTree>
    <p:extLst>
      <p:ext uri="{BB962C8B-B14F-4D97-AF65-F5344CB8AC3E}">
        <p14:creationId xmlns:p14="http://schemas.microsoft.com/office/powerpoint/2010/main" val="1536613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6DE26B-102D-419E-A564-271F83BDBFCB}" type="slidenum">
              <a:rPr lang="en-US" smtClean="0"/>
              <a:pPr/>
              <a:t>25</a:t>
            </a:fld>
            <a:endParaRPr lang="en-US"/>
          </a:p>
        </p:txBody>
      </p:sp>
    </p:spTree>
    <p:extLst>
      <p:ext uri="{BB962C8B-B14F-4D97-AF65-F5344CB8AC3E}">
        <p14:creationId xmlns:p14="http://schemas.microsoft.com/office/powerpoint/2010/main" val="1932120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58863" y="2362200"/>
            <a:ext cx="7772400" cy="704850"/>
          </a:xfrm>
        </p:spPr>
        <p:txBody>
          <a:bodyPr/>
          <a:lstStyle>
            <a:lvl1pPr algn="r">
              <a:defRPr sz="3600">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066800" y="2927350"/>
            <a:ext cx="7772400" cy="685800"/>
          </a:xfrm>
        </p:spPr>
        <p:txBody>
          <a:bodyPr/>
          <a:lstStyle>
            <a:lvl1pPr marL="0" indent="0" algn="r">
              <a:buFontTx/>
              <a:buNone/>
              <a:defRPr sz="24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676400"/>
            <a:ext cx="18288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676400"/>
            <a:ext cx="53340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676400"/>
            <a:ext cx="73152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 name="Picture 3" descr="TOSA logo_cmyk_trans.tif"/>
          <p:cNvPicPr>
            <a:picLocks noChangeAspect="1"/>
          </p:cNvPicPr>
          <p:nvPr userDrawn="1"/>
        </p:nvPicPr>
        <p:blipFill>
          <a:blip r:embed="rId14" cstate="print"/>
          <a:stretch>
            <a:fillRect/>
          </a:stretch>
        </p:blipFill>
        <p:spPr>
          <a:xfrm>
            <a:off x="7416923" y="6172200"/>
            <a:ext cx="1502809" cy="53055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rgbClr val="2F75AF"/>
          </a:solidFill>
          <a:latin typeface="+mj-lt"/>
          <a:ea typeface="+mj-ea"/>
          <a:cs typeface="+mj-cs"/>
        </a:defRPr>
      </a:lvl1pPr>
      <a:lvl2pPr algn="l" rtl="0" eaLnBrk="1" fontAlgn="base" hangingPunct="1">
        <a:spcBef>
          <a:spcPct val="0"/>
        </a:spcBef>
        <a:spcAft>
          <a:spcPct val="0"/>
        </a:spcAft>
        <a:defRPr sz="4400">
          <a:solidFill>
            <a:srgbClr val="2F75AF"/>
          </a:solidFill>
          <a:latin typeface="Microsoft Sans Serif" pitchFamily="34" charset="0"/>
        </a:defRPr>
      </a:lvl2pPr>
      <a:lvl3pPr algn="l" rtl="0" eaLnBrk="1" fontAlgn="base" hangingPunct="1">
        <a:spcBef>
          <a:spcPct val="0"/>
        </a:spcBef>
        <a:spcAft>
          <a:spcPct val="0"/>
        </a:spcAft>
        <a:defRPr sz="4400">
          <a:solidFill>
            <a:srgbClr val="2F75AF"/>
          </a:solidFill>
          <a:latin typeface="Microsoft Sans Serif" pitchFamily="34" charset="0"/>
        </a:defRPr>
      </a:lvl3pPr>
      <a:lvl4pPr algn="l" rtl="0" eaLnBrk="1" fontAlgn="base" hangingPunct="1">
        <a:spcBef>
          <a:spcPct val="0"/>
        </a:spcBef>
        <a:spcAft>
          <a:spcPct val="0"/>
        </a:spcAft>
        <a:defRPr sz="4400">
          <a:solidFill>
            <a:srgbClr val="2F75AF"/>
          </a:solidFill>
          <a:latin typeface="Microsoft Sans Serif" pitchFamily="34" charset="0"/>
        </a:defRPr>
      </a:lvl4pPr>
      <a:lvl5pPr algn="l" rtl="0" eaLnBrk="1" fontAlgn="base" hangingPunct="1">
        <a:spcBef>
          <a:spcPct val="0"/>
        </a:spcBef>
        <a:spcAft>
          <a:spcPct val="0"/>
        </a:spcAft>
        <a:defRPr sz="4400">
          <a:solidFill>
            <a:srgbClr val="2F75AF"/>
          </a:solidFill>
          <a:latin typeface="Microsoft Sans Serif" pitchFamily="34" charset="0"/>
        </a:defRPr>
      </a:lvl5pPr>
      <a:lvl6pPr marL="457200" algn="l" rtl="0" eaLnBrk="1" fontAlgn="base" hangingPunct="1">
        <a:spcBef>
          <a:spcPct val="0"/>
        </a:spcBef>
        <a:spcAft>
          <a:spcPct val="0"/>
        </a:spcAft>
        <a:defRPr sz="4400">
          <a:solidFill>
            <a:srgbClr val="2F75AF"/>
          </a:solidFill>
          <a:latin typeface="Microsoft Sans Serif" pitchFamily="34" charset="0"/>
        </a:defRPr>
      </a:lvl6pPr>
      <a:lvl7pPr marL="914400" algn="l" rtl="0" eaLnBrk="1" fontAlgn="base" hangingPunct="1">
        <a:spcBef>
          <a:spcPct val="0"/>
        </a:spcBef>
        <a:spcAft>
          <a:spcPct val="0"/>
        </a:spcAft>
        <a:defRPr sz="4400">
          <a:solidFill>
            <a:srgbClr val="2F75AF"/>
          </a:solidFill>
          <a:latin typeface="Microsoft Sans Serif" pitchFamily="34" charset="0"/>
        </a:defRPr>
      </a:lvl7pPr>
      <a:lvl8pPr marL="1371600" algn="l" rtl="0" eaLnBrk="1" fontAlgn="base" hangingPunct="1">
        <a:spcBef>
          <a:spcPct val="0"/>
        </a:spcBef>
        <a:spcAft>
          <a:spcPct val="0"/>
        </a:spcAft>
        <a:defRPr sz="4400">
          <a:solidFill>
            <a:srgbClr val="2F75AF"/>
          </a:solidFill>
          <a:latin typeface="Microsoft Sans Serif" pitchFamily="34" charset="0"/>
        </a:defRPr>
      </a:lvl8pPr>
      <a:lvl9pPr marL="1828800" algn="l" rtl="0" eaLnBrk="1" fontAlgn="base" hangingPunct="1">
        <a:spcBef>
          <a:spcPct val="0"/>
        </a:spcBef>
        <a:spcAft>
          <a:spcPct val="0"/>
        </a:spcAft>
        <a:defRPr sz="4400">
          <a:solidFill>
            <a:srgbClr val="2F75AF"/>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rgbClr val="2F75AF"/>
          </a:solidFill>
          <a:latin typeface="+mn-lt"/>
          <a:ea typeface="+mn-ea"/>
          <a:cs typeface="+mn-cs"/>
        </a:defRPr>
      </a:lvl1pPr>
      <a:lvl2pPr marL="742950" indent="-285750" algn="l" rtl="0" eaLnBrk="1" fontAlgn="base" hangingPunct="1">
        <a:spcBef>
          <a:spcPct val="20000"/>
        </a:spcBef>
        <a:spcAft>
          <a:spcPct val="0"/>
        </a:spcAft>
        <a:buChar char="–"/>
        <a:defRPr sz="2800">
          <a:solidFill>
            <a:srgbClr val="2F75AF"/>
          </a:solidFill>
          <a:latin typeface="+mn-lt"/>
        </a:defRPr>
      </a:lvl2pPr>
      <a:lvl3pPr marL="1143000" indent="-228600" algn="l" rtl="0" eaLnBrk="1" fontAlgn="base" hangingPunct="1">
        <a:spcBef>
          <a:spcPct val="20000"/>
        </a:spcBef>
        <a:spcAft>
          <a:spcPct val="0"/>
        </a:spcAft>
        <a:buChar char="•"/>
        <a:defRPr sz="2400">
          <a:solidFill>
            <a:srgbClr val="2F75AF"/>
          </a:solidFill>
          <a:latin typeface="+mn-lt"/>
        </a:defRPr>
      </a:lvl3pPr>
      <a:lvl4pPr marL="1600200" indent="-228600" algn="l" rtl="0" eaLnBrk="1" fontAlgn="base" hangingPunct="1">
        <a:spcBef>
          <a:spcPct val="20000"/>
        </a:spcBef>
        <a:spcAft>
          <a:spcPct val="0"/>
        </a:spcAft>
        <a:buChar char="–"/>
        <a:defRPr sz="2000">
          <a:solidFill>
            <a:srgbClr val="2F75AF"/>
          </a:solidFill>
          <a:latin typeface="+mn-lt"/>
        </a:defRPr>
      </a:lvl4pPr>
      <a:lvl5pPr marL="2057400" indent="-228600" algn="l" rtl="0" eaLnBrk="1" fontAlgn="base" hangingPunct="1">
        <a:spcBef>
          <a:spcPct val="20000"/>
        </a:spcBef>
        <a:spcAft>
          <a:spcPct val="0"/>
        </a:spcAft>
        <a:buChar char="»"/>
        <a:defRPr sz="2000">
          <a:solidFill>
            <a:srgbClr val="2F75AF"/>
          </a:solidFill>
          <a:latin typeface="+mn-lt"/>
        </a:defRPr>
      </a:lvl5pPr>
      <a:lvl6pPr marL="2514600" indent="-228600" algn="l" rtl="0" eaLnBrk="1" fontAlgn="base" hangingPunct="1">
        <a:spcBef>
          <a:spcPct val="20000"/>
        </a:spcBef>
        <a:spcAft>
          <a:spcPct val="0"/>
        </a:spcAft>
        <a:buChar char="»"/>
        <a:defRPr sz="2000">
          <a:solidFill>
            <a:srgbClr val="2F75AF"/>
          </a:solidFill>
          <a:latin typeface="+mn-lt"/>
        </a:defRPr>
      </a:lvl6pPr>
      <a:lvl7pPr marL="2971800" indent="-228600" algn="l" rtl="0" eaLnBrk="1" fontAlgn="base" hangingPunct="1">
        <a:spcBef>
          <a:spcPct val="20000"/>
        </a:spcBef>
        <a:spcAft>
          <a:spcPct val="0"/>
        </a:spcAft>
        <a:buChar char="»"/>
        <a:defRPr sz="2000">
          <a:solidFill>
            <a:srgbClr val="2F75AF"/>
          </a:solidFill>
          <a:latin typeface="+mn-lt"/>
        </a:defRPr>
      </a:lvl7pPr>
      <a:lvl8pPr marL="3429000" indent="-228600" algn="l" rtl="0" eaLnBrk="1" fontAlgn="base" hangingPunct="1">
        <a:spcBef>
          <a:spcPct val="20000"/>
        </a:spcBef>
        <a:spcAft>
          <a:spcPct val="0"/>
        </a:spcAft>
        <a:buChar char="»"/>
        <a:defRPr sz="2000">
          <a:solidFill>
            <a:srgbClr val="2F75AF"/>
          </a:solidFill>
          <a:latin typeface="+mn-lt"/>
        </a:defRPr>
      </a:lvl8pPr>
      <a:lvl9pPr marL="3886200" indent="-228600" algn="l" rtl="0" eaLnBrk="1" fontAlgn="base" hangingPunct="1">
        <a:spcBef>
          <a:spcPct val="20000"/>
        </a:spcBef>
        <a:spcAft>
          <a:spcPct val="0"/>
        </a:spcAft>
        <a:buChar char="»"/>
        <a:defRPr sz="2000">
          <a:solidFill>
            <a:srgbClr val="2F75A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uno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1058863" y="2482850"/>
            <a:ext cx="7772400" cy="704850"/>
          </a:xfrm>
        </p:spPr>
        <p:txBody>
          <a:bodyPr/>
          <a:lstStyle/>
          <a:p>
            <a:r>
              <a:rPr lang="en-US" b="1" dirty="0" smtClean="0">
                <a:latin typeface="Arial" pitchFamily="34" charset="0"/>
                <a:cs typeface="Arial" pitchFamily="34" charset="0"/>
              </a:rPr>
              <a:t>Two Pathways to Donation</a:t>
            </a:r>
            <a:endParaRPr lang="ru-RU" b="1" dirty="0">
              <a:latin typeface="Arial" pitchFamily="34" charset="0"/>
              <a:cs typeface="Arial" pitchFamily="34" charset="0"/>
            </a:endParaRPr>
          </a:p>
        </p:txBody>
      </p:sp>
      <p:sp>
        <p:nvSpPr>
          <p:cNvPr id="2053" name="Rectangle 5"/>
          <p:cNvSpPr>
            <a:spLocks noGrp="1" noChangeArrowheads="1"/>
          </p:cNvSpPr>
          <p:nvPr>
            <p:ph type="subTitle" idx="1"/>
          </p:nvPr>
        </p:nvSpPr>
        <p:spPr>
          <a:xfrm>
            <a:off x="3268663" y="3187700"/>
            <a:ext cx="5562600" cy="622299"/>
          </a:xfrm>
        </p:spPr>
        <p:txBody>
          <a:bodyPr/>
          <a:lstStyle/>
          <a:p>
            <a:r>
              <a:rPr lang="en-US" dirty="0" smtClean="0">
                <a:latin typeface="Arial" pitchFamily="34" charset="0"/>
                <a:cs typeface="Arial" pitchFamily="34" charset="0"/>
              </a:rPr>
              <a:t>Kathryn Beheshti</a:t>
            </a:r>
            <a:endParaRPr lang="en-US" dirty="0" smtClean="0">
              <a:latin typeface="Arial" pitchFamily="34" charset="0"/>
              <a:cs typeface="Arial" pitchFamily="34" charset="0"/>
            </a:endParaRPr>
          </a:p>
          <a:p>
            <a:endParaRPr lang="ru-RU" dirty="0"/>
          </a:p>
        </p:txBody>
      </p:sp>
      <p:pic>
        <p:nvPicPr>
          <p:cNvPr id="5" name="Picture 4" descr="C:\Users\kpopham\AppData\Local\Microsoft\Windows\INetCache\Content.Word\TOSA Logo FULL Horiz.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89" y="2362137"/>
            <a:ext cx="2438400" cy="114319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47128"/>
            <a:ext cx="7924800" cy="715963"/>
          </a:xfrm>
        </p:spPr>
        <p:txBody>
          <a:bodyPr/>
          <a:lstStyle/>
          <a:p>
            <a:r>
              <a:rPr lang="en-US" dirty="0" smtClean="0"/>
              <a:t>If Family Mentions Donation…</a:t>
            </a:r>
            <a:endParaRPr lang="en-US" dirty="0"/>
          </a:p>
        </p:txBody>
      </p:sp>
      <p:sp>
        <p:nvSpPr>
          <p:cNvPr id="3" name="Content Placeholder 2"/>
          <p:cNvSpPr>
            <a:spLocks noGrp="1"/>
          </p:cNvSpPr>
          <p:nvPr>
            <p:ph idx="1"/>
          </p:nvPr>
        </p:nvSpPr>
        <p:spPr>
          <a:xfrm>
            <a:off x="914400" y="2590800"/>
            <a:ext cx="7315200" cy="4267200"/>
          </a:xfrm>
        </p:spPr>
        <p:txBody>
          <a:bodyPr/>
          <a:lstStyle/>
          <a:p>
            <a:pPr lvl="0"/>
            <a:r>
              <a:rPr lang="en-US" sz="2800" dirty="0" smtClean="0"/>
              <a:t>“Someone will be here later to share information about the possibility of organ and tissue donation.”</a:t>
            </a:r>
          </a:p>
          <a:p>
            <a:pPr lvl="0"/>
            <a:r>
              <a:rPr lang="en-US" sz="2800" dirty="0" smtClean="0"/>
              <a:t>“One of the end-of-life decisions to be made concerns the possibility of organ and tissue donation, and later, someone will talk with you about it.”</a:t>
            </a:r>
          </a:p>
          <a:p>
            <a:pPr lvl="0"/>
            <a:r>
              <a:rPr lang="en-US" sz="2800" dirty="0" smtClean="0"/>
              <a:t>Call the Donor Referral Line </a:t>
            </a:r>
          </a:p>
          <a:p>
            <a:endParaRPr lang="en-US" dirty="0"/>
          </a:p>
        </p:txBody>
      </p:sp>
    </p:spTree>
    <p:extLst>
      <p:ext uri="{BB962C8B-B14F-4D97-AF65-F5344CB8AC3E}">
        <p14:creationId xmlns:p14="http://schemas.microsoft.com/office/powerpoint/2010/main" val="2350956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Brain Death Pathway</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0452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p:txBody>
          <a:bodyPr/>
          <a:lstStyle/>
          <a:p>
            <a:r>
              <a:rPr lang="en-US" sz="2800" dirty="0" smtClean="0"/>
              <a:t>2-year-old male SIDS case</a:t>
            </a:r>
          </a:p>
          <a:p>
            <a:r>
              <a:rPr lang="en-US" sz="2800" dirty="0" smtClean="0"/>
              <a:t>Last seen breathing by parents 1 hour prior to being found</a:t>
            </a:r>
          </a:p>
          <a:p>
            <a:r>
              <a:rPr lang="en-US" sz="2800" dirty="0" smtClean="0"/>
              <a:t>CPR given for 30 </a:t>
            </a:r>
            <a:r>
              <a:rPr lang="en-US" sz="2800" dirty="0" err="1" smtClean="0"/>
              <a:t>mins</a:t>
            </a:r>
            <a:endParaRPr lang="en-US" sz="2800" dirty="0" smtClean="0"/>
          </a:p>
          <a:p>
            <a:r>
              <a:rPr lang="en-US" sz="2800" dirty="0" smtClean="0"/>
              <a:t>Patient is </a:t>
            </a:r>
            <a:r>
              <a:rPr lang="en-US" sz="2800" dirty="0" err="1" smtClean="0"/>
              <a:t>areflexic</a:t>
            </a:r>
            <a:r>
              <a:rPr lang="en-US" sz="2800" dirty="0" smtClean="0"/>
              <a:t> and hemodynamically unstable upon arrival</a:t>
            </a:r>
          </a:p>
          <a:p>
            <a:r>
              <a:rPr lang="en-US" sz="2800" dirty="0" smtClean="0"/>
              <a:t>LNOK mother and father</a:t>
            </a:r>
          </a:p>
          <a:p>
            <a:pPr marL="0" indent="0">
              <a:buNone/>
            </a:pPr>
            <a:r>
              <a:rPr lang="en-US" i="1" dirty="0" smtClean="0">
                <a:solidFill>
                  <a:srgbClr val="FF0000"/>
                </a:solidFill>
              </a:rPr>
              <a:t>What happens next?</a:t>
            </a:r>
          </a:p>
        </p:txBody>
      </p:sp>
    </p:spTree>
    <p:extLst>
      <p:ext uri="{BB962C8B-B14F-4D97-AF65-F5344CB8AC3E}">
        <p14:creationId xmlns:p14="http://schemas.microsoft.com/office/powerpoint/2010/main" val="3172862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Pathophysiology of Brain Death</a:t>
            </a:r>
            <a:endParaRPr lang="en-US" sz="3600" dirty="0"/>
          </a:p>
        </p:txBody>
      </p:sp>
      <p:sp>
        <p:nvSpPr>
          <p:cNvPr id="3" name="Content Placeholder 2"/>
          <p:cNvSpPr>
            <a:spLocks noGrp="1"/>
          </p:cNvSpPr>
          <p:nvPr>
            <p:ph idx="1"/>
          </p:nvPr>
        </p:nvSpPr>
        <p:spPr/>
        <p:txBody>
          <a:bodyPr/>
          <a:lstStyle/>
          <a:p>
            <a:r>
              <a:rPr lang="en-US" sz="2800" dirty="0" smtClean="0"/>
              <a:t>Herniation</a:t>
            </a:r>
          </a:p>
          <a:p>
            <a:pPr lvl="1"/>
            <a:r>
              <a:rPr lang="en-US" sz="2400" dirty="0" smtClean="0"/>
              <a:t>Cushing’s Triad- “sympathetic storm” – brief period</a:t>
            </a:r>
          </a:p>
          <a:p>
            <a:pPr lvl="2"/>
            <a:r>
              <a:rPr lang="en-US" sz="2000" dirty="0" smtClean="0"/>
              <a:t>Vasoconstriction</a:t>
            </a:r>
          </a:p>
          <a:p>
            <a:pPr lvl="2"/>
            <a:r>
              <a:rPr lang="en-US" sz="2000" dirty="0" smtClean="0"/>
              <a:t>↑contractility + ↑SVR = ↓ CO (LVF)</a:t>
            </a:r>
          </a:p>
          <a:p>
            <a:r>
              <a:rPr lang="en-US" sz="2800" dirty="0" smtClean="0"/>
              <a:t>Followed by</a:t>
            </a:r>
          </a:p>
          <a:p>
            <a:pPr lvl="1"/>
            <a:r>
              <a:rPr lang="en-US" sz="2400" dirty="0" smtClean="0"/>
              <a:t> spinal shock - prolonged period</a:t>
            </a:r>
          </a:p>
          <a:p>
            <a:pPr lvl="2"/>
            <a:r>
              <a:rPr lang="en-US" sz="2000" dirty="0" smtClean="0"/>
              <a:t>Massive vasodilation = ↓ preload, ↓afterload &amp; ↓ contractility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Pathophysiology of Brain Death</a:t>
            </a:r>
          </a:p>
        </p:txBody>
      </p:sp>
      <p:sp>
        <p:nvSpPr>
          <p:cNvPr id="3" name="Content Placeholder 2"/>
          <p:cNvSpPr>
            <a:spLocks noGrp="1"/>
          </p:cNvSpPr>
          <p:nvPr>
            <p:ph idx="1"/>
          </p:nvPr>
        </p:nvSpPr>
        <p:spPr/>
        <p:txBody>
          <a:bodyPr/>
          <a:lstStyle/>
          <a:p>
            <a:r>
              <a:rPr lang="en-US" sz="2800" dirty="0" smtClean="0"/>
              <a:t>Thyroid dysfunction</a:t>
            </a:r>
          </a:p>
          <a:p>
            <a:pPr lvl="1"/>
            <a:r>
              <a:rPr lang="en-US" sz="2400" dirty="0" smtClean="0"/>
              <a:t>T3 and T4 levels are low</a:t>
            </a:r>
          </a:p>
          <a:p>
            <a:pPr lvl="2"/>
            <a:r>
              <a:rPr lang="en-US" sz="2000" dirty="0" smtClean="0"/>
              <a:t>due to hypothalamus and pituitary no longer working, TSH does not rise in response</a:t>
            </a:r>
          </a:p>
          <a:p>
            <a:pPr lvl="1"/>
            <a:r>
              <a:rPr lang="en-US" sz="2400" dirty="0" smtClean="0"/>
              <a:t>Diabetes insipidus</a:t>
            </a:r>
          </a:p>
          <a:p>
            <a:pPr lvl="2"/>
            <a:r>
              <a:rPr lang="en-US" sz="2000" dirty="0" smtClean="0"/>
              <a:t>ADH, ACTH and cortisol dramatically decline post brain death</a:t>
            </a:r>
          </a:p>
          <a:p>
            <a:pPr lvl="2"/>
            <a:r>
              <a:rPr lang="en-US" sz="2000" dirty="0" smtClean="0"/>
              <a:t>This depletion further worsens hypovolemia</a:t>
            </a:r>
          </a:p>
          <a:p>
            <a:pPr lvl="1"/>
            <a:r>
              <a:rPr lang="en-US" sz="2400" dirty="0" smtClean="0"/>
              <a:t>Hyperglycemia</a:t>
            </a:r>
          </a:p>
          <a:p>
            <a:pPr lvl="2"/>
            <a:r>
              <a:rPr lang="en-US" sz="2000" dirty="0" smtClean="0"/>
              <a:t>Peripheral insulin resistance</a:t>
            </a:r>
            <a:endParaRPr lang="en-US" sz="2000" dirty="0"/>
          </a:p>
        </p:txBody>
      </p:sp>
    </p:spTree>
    <p:extLst>
      <p:ext uri="{BB962C8B-B14F-4D97-AF65-F5344CB8AC3E}">
        <p14:creationId xmlns:p14="http://schemas.microsoft.com/office/powerpoint/2010/main" val="2733314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Pathophysiology of Brain Death</a:t>
            </a:r>
            <a:endParaRPr lang="en-US" sz="3600" dirty="0"/>
          </a:p>
        </p:txBody>
      </p:sp>
      <p:sp>
        <p:nvSpPr>
          <p:cNvPr id="3" name="Content Placeholder 2"/>
          <p:cNvSpPr>
            <a:spLocks noGrp="1"/>
          </p:cNvSpPr>
          <p:nvPr>
            <p:ph idx="1"/>
          </p:nvPr>
        </p:nvSpPr>
        <p:spPr>
          <a:xfrm>
            <a:off x="914400" y="2819400"/>
            <a:ext cx="7315200" cy="3886200"/>
          </a:xfrm>
        </p:spPr>
        <p:txBody>
          <a:bodyPr/>
          <a:lstStyle/>
          <a:p>
            <a:r>
              <a:rPr lang="en-US" sz="2800" dirty="0" smtClean="0"/>
              <a:t>Disseminated intravascular coagulation</a:t>
            </a:r>
          </a:p>
          <a:p>
            <a:pPr lvl="1"/>
            <a:r>
              <a:rPr lang="en-US" sz="2400" dirty="0" smtClean="0"/>
              <a:t>Large amounts of </a:t>
            </a:r>
            <a:r>
              <a:rPr lang="en-US" sz="2400" dirty="0" err="1" smtClean="0"/>
              <a:t>thromboplastin</a:t>
            </a:r>
            <a:r>
              <a:rPr lang="en-US" sz="2400" dirty="0" smtClean="0"/>
              <a:t> released following </a:t>
            </a:r>
            <a:r>
              <a:rPr lang="en-US" sz="2400" dirty="0"/>
              <a:t>“sympathetic </a:t>
            </a:r>
            <a:r>
              <a:rPr lang="en-US" sz="2400" dirty="0" smtClean="0"/>
              <a:t>storm” caused by brain herniation</a:t>
            </a:r>
          </a:p>
          <a:p>
            <a:r>
              <a:rPr lang="en-US" sz="2800" dirty="0" smtClean="0"/>
              <a:t>Hypothermia</a:t>
            </a:r>
          </a:p>
          <a:p>
            <a:pPr lvl="1"/>
            <a:r>
              <a:rPr lang="en-US" dirty="0" smtClean="0"/>
              <a:t> </a:t>
            </a:r>
            <a:r>
              <a:rPr lang="en-US" sz="2400" dirty="0" smtClean="0"/>
              <a:t>caused by the massive vasodilation and loss of temperature control</a:t>
            </a:r>
            <a:endParaRPr lang="en-US" dirty="0"/>
          </a:p>
        </p:txBody>
      </p:sp>
    </p:spTree>
    <p:extLst>
      <p:ext uri="{BB962C8B-B14F-4D97-AF65-F5344CB8AC3E}">
        <p14:creationId xmlns:p14="http://schemas.microsoft.com/office/powerpoint/2010/main" val="2024684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to Brain Death Testing</a:t>
            </a:r>
            <a:endParaRPr lang="en-US" dirty="0"/>
          </a:p>
        </p:txBody>
      </p:sp>
      <p:sp>
        <p:nvSpPr>
          <p:cNvPr id="3" name="Content Placeholder 2"/>
          <p:cNvSpPr>
            <a:spLocks noGrp="1"/>
          </p:cNvSpPr>
          <p:nvPr>
            <p:ph idx="1"/>
          </p:nvPr>
        </p:nvSpPr>
        <p:spPr>
          <a:xfrm>
            <a:off x="914400" y="2438400"/>
            <a:ext cx="7772400" cy="4267200"/>
          </a:xfrm>
        </p:spPr>
        <p:txBody>
          <a:bodyPr/>
          <a:lstStyle/>
          <a:p>
            <a:r>
              <a:rPr lang="en-US" sz="2800" dirty="0" smtClean="0"/>
              <a:t>Consider placing central line and arterial line</a:t>
            </a:r>
          </a:p>
          <a:p>
            <a:r>
              <a:rPr lang="en-US" sz="2800" dirty="0" smtClean="0"/>
              <a:t>Prerequisites</a:t>
            </a:r>
          </a:p>
          <a:p>
            <a:pPr lvl="1"/>
            <a:r>
              <a:rPr lang="en-US" sz="2400" dirty="0" smtClean="0"/>
              <a:t>Ensure core body temp &gt; 35C</a:t>
            </a:r>
          </a:p>
          <a:p>
            <a:pPr lvl="1"/>
            <a:r>
              <a:rPr lang="en-US" sz="2400" dirty="0" smtClean="0"/>
              <a:t>Maintain acceptable BP with </a:t>
            </a:r>
            <a:r>
              <a:rPr lang="en-US" sz="2400" dirty="0" err="1" smtClean="0"/>
              <a:t>vasopressors</a:t>
            </a:r>
            <a:endParaRPr lang="en-US" sz="2400" dirty="0" smtClean="0"/>
          </a:p>
          <a:p>
            <a:pPr lvl="1"/>
            <a:r>
              <a:rPr lang="en-US" sz="2400" dirty="0" smtClean="0"/>
              <a:t>Correct acidosis and replace electrolytes</a:t>
            </a:r>
          </a:p>
          <a:p>
            <a:pPr lvl="1"/>
            <a:r>
              <a:rPr lang="en-US" sz="2400" dirty="0" smtClean="0"/>
              <a:t>Give blood products and reverse </a:t>
            </a:r>
            <a:r>
              <a:rPr lang="en-US" sz="2400" dirty="0" err="1" smtClean="0"/>
              <a:t>coagulopathies</a:t>
            </a:r>
            <a:r>
              <a:rPr lang="en-US" sz="2400" dirty="0" smtClean="0"/>
              <a:t> </a:t>
            </a:r>
            <a:br>
              <a:rPr lang="en-US" sz="2400" dirty="0" smtClean="0"/>
            </a:br>
            <a:r>
              <a:rPr lang="en-US" sz="2400" dirty="0" smtClean="0"/>
              <a:t>if needed</a:t>
            </a:r>
          </a:p>
          <a:p>
            <a:pPr lvl="1"/>
            <a:r>
              <a:rPr lang="en-US" sz="2400" dirty="0" smtClean="0"/>
              <a:t>Reverse sedatives/analgesics</a:t>
            </a:r>
          </a:p>
          <a:p>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6400"/>
            <a:ext cx="7772400" cy="715963"/>
          </a:xfrm>
        </p:spPr>
        <p:txBody>
          <a:bodyPr/>
          <a:lstStyle/>
          <a:p>
            <a:r>
              <a:rPr lang="en-US" dirty="0" smtClean="0"/>
              <a:t>Consider Starting T-4 Infusion</a:t>
            </a:r>
            <a:endParaRPr lang="en-US" dirty="0"/>
          </a:p>
        </p:txBody>
      </p:sp>
      <p:sp>
        <p:nvSpPr>
          <p:cNvPr id="5" name="Content Placeholder 4"/>
          <p:cNvSpPr>
            <a:spLocks noGrp="1"/>
          </p:cNvSpPr>
          <p:nvPr>
            <p:ph idx="1"/>
          </p:nvPr>
        </p:nvSpPr>
        <p:spPr/>
        <p:txBody>
          <a:bodyPr/>
          <a:lstStyle/>
          <a:p>
            <a:r>
              <a:rPr lang="en-US" sz="2800" dirty="0" smtClean="0"/>
              <a:t>TSH is no longer secreted after brain death</a:t>
            </a:r>
          </a:p>
          <a:p>
            <a:r>
              <a:rPr lang="en-US" sz="2800" dirty="0" smtClean="0"/>
              <a:t>T4 converts to T3 and replaces TSH</a:t>
            </a:r>
          </a:p>
          <a:p>
            <a:r>
              <a:rPr lang="en-US" sz="2800" dirty="0" smtClean="0"/>
              <a:t>T4 decreases cardiac sensitivity to </a:t>
            </a:r>
            <a:r>
              <a:rPr lang="en-US" sz="2800" dirty="0" err="1" smtClean="0"/>
              <a:t>catecholamines</a:t>
            </a:r>
            <a:r>
              <a:rPr lang="en-US" sz="2800" dirty="0" smtClean="0"/>
              <a:t> released during herniation</a:t>
            </a:r>
          </a:p>
          <a:p>
            <a:r>
              <a:rPr lang="en-US" sz="2800" dirty="0" smtClean="0"/>
              <a:t>T4 enables weaning of inotropes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Death Exam</a:t>
            </a:r>
            <a:endParaRPr lang="en-US" dirty="0"/>
          </a:p>
        </p:txBody>
      </p:sp>
      <p:sp>
        <p:nvSpPr>
          <p:cNvPr id="3" name="Content Placeholder 2"/>
          <p:cNvSpPr>
            <a:spLocks noGrp="1"/>
          </p:cNvSpPr>
          <p:nvPr>
            <p:ph idx="1"/>
          </p:nvPr>
        </p:nvSpPr>
        <p:spPr>
          <a:xfrm>
            <a:off x="914400" y="2438400"/>
            <a:ext cx="8001000" cy="4267200"/>
          </a:xfrm>
        </p:spPr>
        <p:txBody>
          <a:bodyPr/>
          <a:lstStyle/>
          <a:p>
            <a:r>
              <a:rPr lang="en-US" sz="2800" dirty="0" smtClean="0"/>
              <a:t>Two different physicians will perform two different clinical exams separated by a </a:t>
            </a:r>
            <a:br>
              <a:rPr lang="en-US" sz="2800" dirty="0" smtClean="0"/>
            </a:br>
            <a:r>
              <a:rPr lang="en-US" sz="2800" dirty="0" smtClean="0"/>
              <a:t>period of time</a:t>
            </a:r>
          </a:p>
          <a:p>
            <a:pPr lvl="1"/>
            <a:r>
              <a:rPr lang="en-US" sz="2400" dirty="0" smtClean="0"/>
              <a:t>If post cardiac arrest/other severe acute brain injury, first exam should be deferred for 24 to 48hrs</a:t>
            </a:r>
          </a:p>
          <a:p>
            <a:pPr lvl="1"/>
            <a:r>
              <a:rPr lang="en-US" sz="2400" dirty="0" smtClean="0"/>
              <a:t>Time period may be shortened if massive, clinically obvious central nervous system destruction exists</a:t>
            </a:r>
          </a:p>
          <a:p>
            <a:r>
              <a:rPr lang="en-US" sz="2800" dirty="0" smtClean="0"/>
              <a:t>Same physician can perform apnea test</a:t>
            </a:r>
          </a:p>
          <a:p>
            <a:endParaRPr lang="en-US" sz="2400" dirty="0"/>
          </a:p>
        </p:txBody>
      </p:sp>
    </p:spTree>
    <p:extLst>
      <p:ext uri="{BB962C8B-B14F-4D97-AF65-F5344CB8AC3E}">
        <p14:creationId xmlns:p14="http://schemas.microsoft.com/office/powerpoint/2010/main" val="1719621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Between Two Exams</a:t>
            </a:r>
            <a:endParaRPr lang="en-US" dirty="0"/>
          </a:p>
        </p:txBody>
      </p:sp>
      <p:sp>
        <p:nvSpPr>
          <p:cNvPr id="3" name="Content Placeholder 2"/>
          <p:cNvSpPr>
            <a:spLocks noGrp="1"/>
          </p:cNvSpPr>
          <p:nvPr>
            <p:ph idx="1"/>
          </p:nvPr>
        </p:nvSpPr>
        <p:spPr>
          <a:xfrm>
            <a:off x="914400" y="2438400"/>
            <a:ext cx="7086600" cy="4267200"/>
          </a:xfrm>
        </p:spPr>
        <p:txBody>
          <a:bodyPr/>
          <a:lstStyle/>
          <a:p>
            <a:r>
              <a:rPr lang="en-US" sz="2800" dirty="0" smtClean="0"/>
              <a:t>37 weeks gestational age to 30 days old</a:t>
            </a:r>
          </a:p>
          <a:p>
            <a:pPr lvl="1"/>
            <a:r>
              <a:rPr lang="en-US" sz="2400" dirty="0" smtClean="0"/>
              <a:t> 24 hours between exams</a:t>
            </a:r>
          </a:p>
          <a:p>
            <a:pPr>
              <a:spcBef>
                <a:spcPts val="1200"/>
              </a:spcBef>
            </a:pPr>
            <a:r>
              <a:rPr lang="en-US" sz="2800" dirty="0" smtClean="0"/>
              <a:t>31 days to 18 years</a:t>
            </a:r>
          </a:p>
          <a:p>
            <a:pPr lvl="1"/>
            <a:r>
              <a:rPr lang="en-US" sz="2400" dirty="0" smtClean="0"/>
              <a:t> 12 hours between exams</a:t>
            </a:r>
          </a:p>
          <a:p>
            <a:pPr>
              <a:spcBef>
                <a:spcPts val="1200"/>
              </a:spcBef>
            </a:pPr>
            <a:r>
              <a:rPr lang="en-US" sz="2800" dirty="0" smtClean="0"/>
              <a:t>Interim period may be </a:t>
            </a:r>
            <a:r>
              <a:rPr lang="en-US" sz="2800" b="1" dirty="0" smtClean="0"/>
              <a:t>shortened</a:t>
            </a:r>
            <a:r>
              <a:rPr lang="en-US" sz="2800" dirty="0" smtClean="0"/>
              <a:t> if ancillary study is done but second exam is still required</a:t>
            </a:r>
            <a:endParaRPr lang="en-US" sz="2800" dirty="0"/>
          </a:p>
        </p:txBody>
      </p:sp>
    </p:spTree>
    <p:extLst>
      <p:ext uri="{BB962C8B-B14F-4D97-AF65-F5344CB8AC3E}">
        <p14:creationId xmlns:p14="http://schemas.microsoft.com/office/powerpoint/2010/main" val="3096437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57200"/>
            <a:ext cx="6934200" cy="715963"/>
          </a:xfrm>
        </p:spPr>
        <p:txBody>
          <a:bodyPr/>
          <a:lstStyle/>
          <a:p>
            <a:r>
              <a:rPr lang="en-US" sz="4000" dirty="0" smtClean="0"/>
              <a:t>Objectives</a:t>
            </a:r>
            <a:endParaRPr lang="en-US" sz="4000" dirty="0"/>
          </a:p>
        </p:txBody>
      </p:sp>
      <p:sp>
        <p:nvSpPr>
          <p:cNvPr id="60419" name="Rectangle 3"/>
          <p:cNvSpPr>
            <a:spLocks noGrp="1" noChangeArrowheads="1"/>
          </p:cNvSpPr>
          <p:nvPr>
            <p:ph type="body" idx="1"/>
          </p:nvPr>
        </p:nvSpPr>
        <p:spPr>
          <a:xfrm>
            <a:off x="1981200" y="1447800"/>
            <a:ext cx="6477000" cy="4572000"/>
          </a:xfrm>
        </p:spPr>
        <p:txBody>
          <a:bodyPr/>
          <a:lstStyle/>
          <a:p>
            <a:r>
              <a:rPr lang="en-US" sz="2400" dirty="0" smtClean="0"/>
              <a:t>Understand the referral process for potential organ donors</a:t>
            </a:r>
          </a:p>
          <a:p>
            <a:r>
              <a:rPr lang="en-US" sz="2400" dirty="0" smtClean="0"/>
              <a:t>Identify potential donors</a:t>
            </a:r>
          </a:p>
          <a:p>
            <a:r>
              <a:rPr lang="en-US" sz="2400" dirty="0" smtClean="0"/>
              <a:t>Understand the process of Donation after Circulatory Death (DCD) </a:t>
            </a:r>
          </a:p>
          <a:p>
            <a:r>
              <a:rPr lang="en-US" sz="2400" dirty="0" smtClean="0"/>
              <a:t>Recognize your role in the donation process</a:t>
            </a:r>
          </a:p>
          <a:p>
            <a:r>
              <a:rPr lang="en-US" sz="2400" dirty="0" smtClean="0"/>
              <a:t>Discuss patient management</a:t>
            </a:r>
          </a:p>
          <a:p>
            <a:r>
              <a:rPr lang="en-US" sz="2400" dirty="0" smtClean="0"/>
              <a:t>Explore surgical recovery of organs</a:t>
            </a:r>
          </a:p>
          <a:p>
            <a:r>
              <a:rPr lang="en-US" sz="2400" dirty="0" smtClean="0"/>
              <a:t>Understand the importance of transitional language and teamwork </a:t>
            </a:r>
          </a:p>
          <a:p>
            <a:r>
              <a:rPr lang="en-US" sz="2400" dirty="0" smtClean="0"/>
              <a:t>Discuss registry status</a:t>
            </a:r>
          </a:p>
          <a:p>
            <a:pPr marL="0" indent="0">
              <a:lnSpc>
                <a:spcPct val="80000"/>
              </a:lnSpc>
              <a:buNone/>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Exam</a:t>
            </a:r>
            <a:endParaRPr lang="en-US" dirty="0"/>
          </a:p>
        </p:txBody>
      </p:sp>
      <p:sp>
        <p:nvSpPr>
          <p:cNvPr id="3" name="Content Placeholder 2"/>
          <p:cNvSpPr>
            <a:spLocks noGrp="1"/>
          </p:cNvSpPr>
          <p:nvPr>
            <p:ph idx="1"/>
          </p:nvPr>
        </p:nvSpPr>
        <p:spPr/>
        <p:txBody>
          <a:bodyPr/>
          <a:lstStyle/>
          <a:p>
            <a:r>
              <a:rPr lang="en-US" sz="2800" dirty="0" smtClean="0"/>
              <a:t>Check for brainstem responses:</a:t>
            </a:r>
          </a:p>
          <a:p>
            <a:pPr lvl="1"/>
            <a:r>
              <a:rPr lang="en-US" sz="2400" dirty="0" smtClean="0"/>
              <a:t>Pupillary response</a:t>
            </a:r>
            <a:endParaRPr lang="en-US" sz="2400" dirty="0"/>
          </a:p>
          <a:p>
            <a:pPr lvl="1"/>
            <a:r>
              <a:rPr lang="en-US" sz="2400" dirty="0"/>
              <a:t>Corneal reflex</a:t>
            </a:r>
          </a:p>
          <a:p>
            <a:pPr lvl="1"/>
            <a:r>
              <a:rPr lang="en-US" sz="2400" dirty="0"/>
              <a:t>Gag reflex</a:t>
            </a:r>
          </a:p>
          <a:p>
            <a:pPr lvl="1"/>
            <a:r>
              <a:rPr lang="en-US" sz="2400" dirty="0"/>
              <a:t>Cough reflex</a:t>
            </a:r>
          </a:p>
          <a:p>
            <a:pPr lvl="1"/>
            <a:r>
              <a:rPr lang="en-US" sz="2400" dirty="0" err="1"/>
              <a:t>Oculocephalic</a:t>
            </a:r>
            <a:r>
              <a:rPr lang="en-US" sz="2400" dirty="0"/>
              <a:t> reflex (Doll’s </a:t>
            </a:r>
            <a:r>
              <a:rPr lang="en-US" sz="2400" dirty="0" smtClean="0"/>
              <a:t>Eyes)</a:t>
            </a:r>
            <a:endParaRPr lang="en-US" sz="2400" dirty="0"/>
          </a:p>
          <a:p>
            <a:pPr lvl="1"/>
            <a:r>
              <a:rPr lang="en-US" sz="2400" dirty="0" err="1"/>
              <a:t>Oculovestibular</a:t>
            </a:r>
            <a:r>
              <a:rPr lang="en-US" sz="2400" dirty="0"/>
              <a:t> reflex (Cold </a:t>
            </a:r>
            <a:r>
              <a:rPr lang="en-US" sz="2400" dirty="0" err="1" smtClean="0"/>
              <a:t>Calorics</a:t>
            </a:r>
            <a:r>
              <a:rPr lang="en-US" sz="2400" dirty="0" smtClean="0"/>
              <a:t>) </a:t>
            </a:r>
            <a:endParaRPr lang="en-US" sz="2400" dirty="0"/>
          </a:p>
          <a:p>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Exam</a:t>
            </a:r>
            <a:endParaRPr lang="en-US" dirty="0"/>
          </a:p>
        </p:txBody>
      </p:sp>
      <p:sp>
        <p:nvSpPr>
          <p:cNvPr id="3" name="Content Placeholder 2"/>
          <p:cNvSpPr>
            <a:spLocks noGrp="1"/>
          </p:cNvSpPr>
          <p:nvPr>
            <p:ph idx="1"/>
          </p:nvPr>
        </p:nvSpPr>
        <p:spPr>
          <a:xfrm>
            <a:off x="914400" y="2438400"/>
            <a:ext cx="7315200" cy="4876800"/>
          </a:xfrm>
        </p:spPr>
        <p:txBody>
          <a:bodyPr/>
          <a:lstStyle/>
          <a:p>
            <a:r>
              <a:rPr lang="en-US" sz="2400" dirty="0" smtClean="0"/>
              <a:t>Flaccid tone and absence of spontaneous or induced movements, excluding spinal cord events such as reflex withdrawal or spinal </a:t>
            </a:r>
            <a:r>
              <a:rPr lang="en-US" sz="2400" dirty="0" err="1" smtClean="0"/>
              <a:t>myoclonus</a:t>
            </a:r>
            <a:endParaRPr lang="en-US" sz="2400" dirty="0" smtClean="0"/>
          </a:p>
          <a:p>
            <a:pPr lvl="1"/>
            <a:r>
              <a:rPr lang="en-US" sz="2400" dirty="0" smtClean="0"/>
              <a:t>The patient’s extremities should be examined to evaluate tone by passive range of motion </a:t>
            </a:r>
          </a:p>
          <a:p>
            <a:pPr lvl="1"/>
            <a:r>
              <a:rPr lang="en-US" sz="2400" dirty="0" smtClean="0"/>
              <a:t>Observe patient for any spontaneous or induced movements</a:t>
            </a:r>
          </a:p>
          <a:p>
            <a:pPr lvl="2"/>
            <a:r>
              <a:rPr lang="en-US" sz="2000" dirty="0" smtClean="0"/>
              <a:t>If abnormal movements are present, clinical assessment should be done to determine whether </a:t>
            </a:r>
            <a:br>
              <a:rPr lang="en-US" sz="2000" dirty="0" smtClean="0"/>
            </a:br>
            <a:r>
              <a:rPr lang="en-US" sz="2000" dirty="0" smtClean="0"/>
              <a:t>or not these are spinal cord reﬂexes</a:t>
            </a:r>
          </a:p>
          <a:p>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Apnea Test</a:t>
            </a:r>
            <a:endParaRPr lang="en-US" dirty="0"/>
          </a:p>
        </p:txBody>
      </p:sp>
      <p:sp>
        <p:nvSpPr>
          <p:cNvPr id="3" name="Content Placeholder 2"/>
          <p:cNvSpPr>
            <a:spLocks noGrp="1"/>
          </p:cNvSpPr>
          <p:nvPr>
            <p:ph idx="1"/>
          </p:nvPr>
        </p:nvSpPr>
        <p:spPr>
          <a:xfrm>
            <a:off x="914400" y="2438400"/>
            <a:ext cx="7848600" cy="4267200"/>
          </a:xfrm>
        </p:spPr>
        <p:txBody>
          <a:bodyPr/>
          <a:lstStyle/>
          <a:p>
            <a:pPr>
              <a:spcBef>
                <a:spcPts val="0"/>
              </a:spcBef>
            </a:pPr>
            <a:r>
              <a:rPr lang="en-US" sz="2800" dirty="0" smtClean="0">
                <a:solidFill>
                  <a:schemeClr val="accent1"/>
                </a:solidFill>
              </a:rPr>
              <a:t>Adjust </a:t>
            </a:r>
            <a:r>
              <a:rPr lang="en-US" sz="2800" dirty="0" err="1" smtClean="0">
                <a:solidFill>
                  <a:schemeClr val="accent1"/>
                </a:solidFill>
              </a:rPr>
              <a:t>pressors</a:t>
            </a:r>
            <a:r>
              <a:rPr lang="en-US" sz="2800" dirty="0" smtClean="0">
                <a:solidFill>
                  <a:schemeClr val="accent1"/>
                </a:solidFill>
              </a:rPr>
              <a:t> for SBP ≥100 mm Hg</a:t>
            </a:r>
          </a:p>
          <a:p>
            <a:pPr>
              <a:spcBef>
                <a:spcPts val="1200"/>
              </a:spcBef>
            </a:pPr>
            <a:r>
              <a:rPr lang="en-US" sz="2800" dirty="0" err="1" smtClean="0">
                <a:solidFill>
                  <a:schemeClr val="accent1"/>
                </a:solidFill>
              </a:rPr>
              <a:t>Preoxygenate</a:t>
            </a:r>
            <a:r>
              <a:rPr lang="en-US" sz="2800" dirty="0" smtClean="0">
                <a:solidFill>
                  <a:schemeClr val="accent1"/>
                </a:solidFill>
              </a:rPr>
              <a:t> for 10 min (FiO</a:t>
            </a:r>
            <a:r>
              <a:rPr lang="en-US" sz="2800" baseline="-25000" dirty="0" smtClean="0">
                <a:solidFill>
                  <a:schemeClr val="accent1"/>
                </a:solidFill>
              </a:rPr>
              <a:t>2</a:t>
            </a:r>
            <a:r>
              <a:rPr lang="en-US" sz="2800" dirty="0" smtClean="0">
                <a:solidFill>
                  <a:schemeClr val="accent1"/>
                </a:solidFill>
              </a:rPr>
              <a:t> 100%)</a:t>
            </a:r>
          </a:p>
          <a:p>
            <a:pPr lvl="1">
              <a:spcBef>
                <a:spcPts val="0"/>
              </a:spcBef>
            </a:pPr>
            <a:r>
              <a:rPr lang="en-US" sz="2400" dirty="0" smtClean="0">
                <a:solidFill>
                  <a:schemeClr val="accent1"/>
                </a:solidFill>
              </a:rPr>
              <a:t>PaO</a:t>
            </a:r>
            <a:r>
              <a:rPr lang="en-US" sz="2400" baseline="-25000" dirty="0" smtClean="0">
                <a:solidFill>
                  <a:schemeClr val="accent1"/>
                </a:solidFill>
              </a:rPr>
              <a:t>2</a:t>
            </a:r>
            <a:r>
              <a:rPr lang="en-US" sz="2400" dirty="0" smtClean="0">
                <a:solidFill>
                  <a:schemeClr val="accent1"/>
                </a:solidFill>
              </a:rPr>
              <a:t> &gt;200 mm Hg</a:t>
            </a:r>
          </a:p>
          <a:p>
            <a:pPr>
              <a:spcBef>
                <a:spcPts val="1200"/>
              </a:spcBef>
            </a:pPr>
            <a:r>
              <a:rPr lang="en-US" sz="2800" dirty="0" smtClean="0">
                <a:solidFill>
                  <a:schemeClr val="accent1"/>
                </a:solidFill>
              </a:rPr>
              <a:t>Reduce ventilator rate to establish </a:t>
            </a:r>
            <a:r>
              <a:rPr lang="en-US" sz="2800" dirty="0" err="1" smtClean="0">
                <a:solidFill>
                  <a:schemeClr val="accent1"/>
                </a:solidFill>
              </a:rPr>
              <a:t>eucapnia</a:t>
            </a:r>
            <a:endParaRPr lang="en-US" sz="2800" dirty="0" smtClean="0">
              <a:solidFill>
                <a:schemeClr val="accent1"/>
              </a:solidFill>
            </a:endParaRPr>
          </a:p>
          <a:p>
            <a:pPr lvl="1">
              <a:spcBef>
                <a:spcPts val="0"/>
              </a:spcBef>
            </a:pPr>
            <a:r>
              <a:rPr lang="en-US" sz="2400" dirty="0" smtClean="0">
                <a:solidFill>
                  <a:schemeClr val="accent1"/>
                </a:solidFill>
              </a:rPr>
              <a:t>Perhaps to reverse hyperventilation in </a:t>
            </a:r>
            <a:r>
              <a:rPr lang="en-US" sz="2400" dirty="0" err="1" smtClean="0">
                <a:solidFill>
                  <a:schemeClr val="accent1"/>
                </a:solidFill>
              </a:rPr>
              <a:t>neuro</a:t>
            </a:r>
            <a:r>
              <a:rPr lang="en-US" sz="2400" dirty="0" smtClean="0">
                <a:solidFill>
                  <a:schemeClr val="accent1"/>
                </a:solidFill>
              </a:rPr>
              <a:t> pts</a:t>
            </a:r>
          </a:p>
          <a:p>
            <a:pPr>
              <a:spcBef>
                <a:spcPts val="1200"/>
              </a:spcBef>
            </a:pPr>
            <a:r>
              <a:rPr lang="en-US" sz="2800" dirty="0" smtClean="0">
                <a:solidFill>
                  <a:schemeClr val="accent1"/>
                </a:solidFill>
              </a:rPr>
              <a:t>PEEP 5 cm H</a:t>
            </a:r>
            <a:r>
              <a:rPr lang="en-US" sz="2800" baseline="-25000" dirty="0" smtClean="0">
                <a:solidFill>
                  <a:schemeClr val="accent1"/>
                </a:solidFill>
              </a:rPr>
              <a:t>2</a:t>
            </a:r>
            <a:r>
              <a:rPr lang="en-US" sz="2800" dirty="0" smtClean="0">
                <a:solidFill>
                  <a:schemeClr val="accent1"/>
                </a:solidFill>
              </a:rPr>
              <a:t>O</a:t>
            </a:r>
          </a:p>
          <a:p>
            <a:pPr lvl="1">
              <a:spcBef>
                <a:spcPts val="0"/>
              </a:spcBef>
            </a:pPr>
            <a:r>
              <a:rPr lang="en-US" sz="2400" dirty="0" err="1" smtClean="0">
                <a:solidFill>
                  <a:schemeClr val="accent1"/>
                </a:solidFill>
              </a:rPr>
              <a:t>Desaturation</a:t>
            </a:r>
            <a:r>
              <a:rPr lang="en-US" sz="2400" dirty="0" smtClean="0">
                <a:solidFill>
                  <a:schemeClr val="accent1"/>
                </a:solidFill>
              </a:rPr>
              <a:t> may suggest difficulty w/ testing</a:t>
            </a:r>
          </a:p>
          <a:p>
            <a:pPr>
              <a:spcBef>
                <a:spcPts val="1200"/>
              </a:spcBef>
            </a:pPr>
            <a:r>
              <a:rPr lang="en-US" sz="2800" dirty="0" smtClean="0">
                <a:solidFill>
                  <a:schemeClr val="accent1"/>
                </a:solidFill>
              </a:rPr>
              <a:t>Baseline ABG if pulse ox &gt;95%</a:t>
            </a:r>
          </a:p>
          <a:p>
            <a:endParaRPr lang="en-US" sz="2400" dirty="0">
              <a:solidFill>
                <a:schemeClr val="accent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Apnea Test</a:t>
            </a:r>
            <a:endParaRPr lang="en-US" dirty="0"/>
          </a:p>
        </p:txBody>
      </p:sp>
      <p:sp>
        <p:nvSpPr>
          <p:cNvPr id="3" name="Content Placeholder 2"/>
          <p:cNvSpPr>
            <a:spLocks noGrp="1"/>
          </p:cNvSpPr>
          <p:nvPr>
            <p:ph idx="1"/>
          </p:nvPr>
        </p:nvSpPr>
        <p:spPr>
          <a:xfrm>
            <a:off x="914400" y="2438400"/>
            <a:ext cx="7848600" cy="4267200"/>
          </a:xfrm>
        </p:spPr>
        <p:txBody>
          <a:bodyPr/>
          <a:lstStyle/>
          <a:p>
            <a:r>
              <a:rPr lang="en-US" sz="2400" dirty="0" smtClean="0">
                <a:solidFill>
                  <a:schemeClr val="accent1"/>
                </a:solidFill>
              </a:rPr>
              <a:t>Patient temperature is normalized &gt; 35 C</a:t>
            </a:r>
          </a:p>
          <a:p>
            <a:r>
              <a:rPr lang="en-US" sz="2400" dirty="0" smtClean="0">
                <a:solidFill>
                  <a:schemeClr val="accent1"/>
                </a:solidFill>
              </a:rPr>
              <a:t>Disconnect from ventilator</a:t>
            </a:r>
          </a:p>
          <a:p>
            <a:pPr>
              <a:spcBef>
                <a:spcPts val="1200"/>
              </a:spcBef>
            </a:pPr>
            <a:r>
              <a:rPr lang="en-US" sz="2400" dirty="0" smtClean="0">
                <a:solidFill>
                  <a:schemeClr val="accent1"/>
                </a:solidFill>
              </a:rPr>
              <a:t>Provide passive oxygen</a:t>
            </a:r>
          </a:p>
          <a:p>
            <a:pPr lvl="1"/>
            <a:r>
              <a:rPr lang="en-US" sz="2000" dirty="0" smtClean="0">
                <a:solidFill>
                  <a:schemeClr val="accent1"/>
                </a:solidFill>
              </a:rPr>
              <a:t>Place catheter through ETT to carina </a:t>
            </a:r>
          </a:p>
          <a:p>
            <a:pPr lvl="1"/>
            <a:r>
              <a:rPr lang="en-US" sz="2000" dirty="0" smtClean="0">
                <a:solidFill>
                  <a:schemeClr val="accent1"/>
                </a:solidFill>
              </a:rPr>
              <a:t>Oxygen @ 6 L/min</a:t>
            </a:r>
          </a:p>
          <a:p>
            <a:pPr>
              <a:spcBef>
                <a:spcPts val="1200"/>
              </a:spcBef>
            </a:pPr>
            <a:r>
              <a:rPr lang="en-US" sz="2400" dirty="0" smtClean="0">
                <a:solidFill>
                  <a:schemeClr val="accent1"/>
                </a:solidFill>
              </a:rPr>
              <a:t>Monitor for 8-10 minutes</a:t>
            </a:r>
          </a:p>
          <a:p>
            <a:pPr lvl="1"/>
            <a:r>
              <a:rPr lang="en-US" sz="2000" dirty="0" err="1" smtClean="0">
                <a:solidFill>
                  <a:schemeClr val="accent1"/>
                </a:solidFill>
              </a:rPr>
              <a:t>Abd</a:t>
            </a:r>
            <a:r>
              <a:rPr lang="en-US" sz="2000" dirty="0" smtClean="0">
                <a:solidFill>
                  <a:schemeClr val="accent1"/>
                </a:solidFill>
              </a:rPr>
              <a:t> or chest excursions (including brief gasps)</a:t>
            </a:r>
          </a:p>
          <a:p>
            <a:r>
              <a:rPr lang="en-US" sz="2400" dirty="0" smtClean="0">
                <a:solidFill>
                  <a:schemeClr val="accent1"/>
                </a:solidFill>
              </a:rPr>
              <a:t>If PCO2 rises 20mmHg from normal baseline </a:t>
            </a:r>
            <a:r>
              <a:rPr lang="en-US" sz="2400" b="1" u="sng" dirty="0" smtClean="0">
                <a:solidFill>
                  <a:schemeClr val="accent1"/>
                </a:solidFill>
              </a:rPr>
              <a:t>and</a:t>
            </a:r>
            <a:r>
              <a:rPr lang="en-US" sz="2400" b="1" dirty="0" smtClean="0">
                <a:solidFill>
                  <a:schemeClr val="accent1"/>
                </a:solidFill>
              </a:rPr>
              <a:t>      </a:t>
            </a:r>
            <a:r>
              <a:rPr lang="en-US" sz="2400" dirty="0" smtClean="0">
                <a:solidFill>
                  <a:schemeClr val="accent1"/>
                </a:solidFill>
              </a:rPr>
              <a:t>≥ 60mmHg</a:t>
            </a:r>
          </a:p>
          <a:p>
            <a:endParaRPr lang="en-US" sz="2400" dirty="0">
              <a:solidFill>
                <a:schemeClr val="accent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Ancillary Study</a:t>
            </a:r>
            <a:endParaRPr lang="en-US" dirty="0"/>
          </a:p>
        </p:txBody>
      </p:sp>
      <p:sp>
        <p:nvSpPr>
          <p:cNvPr id="3" name="Content Placeholder 2"/>
          <p:cNvSpPr>
            <a:spLocks noGrp="1"/>
          </p:cNvSpPr>
          <p:nvPr>
            <p:ph idx="1"/>
          </p:nvPr>
        </p:nvSpPr>
        <p:spPr/>
        <p:txBody>
          <a:bodyPr/>
          <a:lstStyle/>
          <a:p>
            <a:r>
              <a:rPr lang="en-US" b="1" dirty="0" smtClean="0"/>
              <a:t>When to use</a:t>
            </a:r>
            <a:r>
              <a:rPr lang="en-US" dirty="0" smtClean="0"/>
              <a:t>:</a:t>
            </a:r>
          </a:p>
          <a:p>
            <a:pPr lvl="1"/>
            <a:r>
              <a:rPr lang="en-US" dirty="0" smtClean="0"/>
              <a:t>apnea test cannot be performed</a:t>
            </a:r>
          </a:p>
          <a:p>
            <a:pPr lvl="1"/>
            <a:r>
              <a:rPr lang="en-US" dirty="0" smtClean="0"/>
              <a:t>there is uncertainty about results of clinical exam</a:t>
            </a:r>
          </a:p>
          <a:p>
            <a:pPr lvl="1"/>
            <a:r>
              <a:rPr lang="en-US" dirty="0" smtClean="0"/>
              <a:t>medication effect may be present</a:t>
            </a:r>
            <a:endParaRPr lang="en-US" dirty="0"/>
          </a:p>
        </p:txBody>
      </p:sp>
      <p:pic>
        <p:nvPicPr>
          <p:cNvPr id="4" name="Picture 4" descr="CBF with flow"/>
          <p:cNvPicPr>
            <a:picLocks noChangeAspect="1" noChangeArrowheads="1"/>
          </p:cNvPicPr>
          <p:nvPr/>
        </p:nvPicPr>
        <p:blipFill>
          <a:blip r:embed="rId2" cstate="email"/>
          <a:srcRect/>
          <a:stretch>
            <a:fillRect/>
          </a:stretch>
        </p:blipFill>
        <p:spPr>
          <a:xfrm>
            <a:off x="2286000" y="5237408"/>
            <a:ext cx="2148509" cy="1391992"/>
          </a:xfrm>
          <a:prstGeom prst="rect">
            <a:avLst/>
          </a:prstGeom>
        </p:spPr>
      </p:pic>
      <p:pic>
        <p:nvPicPr>
          <p:cNvPr id="5" name="Picture 4" descr="CBF negative"/>
          <p:cNvPicPr>
            <a:picLocks noChangeAspect="1" noChangeArrowheads="1"/>
          </p:cNvPicPr>
          <p:nvPr/>
        </p:nvPicPr>
        <p:blipFill>
          <a:blip r:embed="rId3" cstate="email"/>
          <a:srcRect/>
          <a:stretch>
            <a:fillRect/>
          </a:stretch>
        </p:blipFill>
        <p:spPr>
          <a:xfrm>
            <a:off x="4716947" y="5218091"/>
            <a:ext cx="2178324" cy="14113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Notifying Family- Decoupling</a:t>
            </a:r>
            <a:endParaRPr lang="en-US" dirty="0"/>
          </a:p>
        </p:txBody>
      </p:sp>
      <p:sp>
        <p:nvSpPr>
          <p:cNvPr id="3" name="Content Placeholder 2"/>
          <p:cNvSpPr>
            <a:spLocks noGrp="1"/>
          </p:cNvSpPr>
          <p:nvPr>
            <p:ph idx="1"/>
          </p:nvPr>
        </p:nvSpPr>
        <p:spPr>
          <a:xfrm>
            <a:off x="914400" y="2438400"/>
            <a:ext cx="7391400" cy="4267200"/>
          </a:xfrm>
        </p:spPr>
        <p:txBody>
          <a:bodyPr/>
          <a:lstStyle/>
          <a:p>
            <a:r>
              <a:rPr lang="en-US" sz="2400" dirty="0" smtClean="0"/>
              <a:t>Hospital’s role: Attending physician informs family of brain death</a:t>
            </a:r>
          </a:p>
          <a:p>
            <a:r>
              <a:rPr lang="en-US" sz="2400" dirty="0" smtClean="0"/>
              <a:t>TOSA’s role: Discusses donation opportunity </a:t>
            </a:r>
          </a:p>
          <a:p>
            <a:r>
              <a:rPr lang="en-US" sz="2400" dirty="0" smtClean="0"/>
              <a:t>Why?</a:t>
            </a:r>
          </a:p>
          <a:p>
            <a:pPr lvl="1"/>
            <a:r>
              <a:rPr lang="en-US" sz="2000" dirty="0" smtClean="0"/>
              <a:t>Family may perceive conflict of interest</a:t>
            </a:r>
          </a:p>
          <a:p>
            <a:pPr lvl="1"/>
            <a:r>
              <a:rPr lang="en-US" sz="2000" dirty="0" smtClean="0"/>
              <a:t>Patient may not be eligible to donate</a:t>
            </a:r>
          </a:p>
          <a:p>
            <a:pPr lvl="1"/>
            <a:r>
              <a:rPr lang="en-US" sz="2000" dirty="0" smtClean="0"/>
              <a:t>Timing may not be appropriate</a:t>
            </a:r>
          </a:p>
          <a:p>
            <a:pPr lvl="1"/>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Approaching the Family</a:t>
            </a:r>
            <a:endParaRPr lang="en-US" dirty="0"/>
          </a:p>
        </p:txBody>
      </p:sp>
      <p:sp>
        <p:nvSpPr>
          <p:cNvPr id="3" name="Content Placeholder 2"/>
          <p:cNvSpPr>
            <a:spLocks noGrp="1"/>
          </p:cNvSpPr>
          <p:nvPr>
            <p:ph idx="1"/>
          </p:nvPr>
        </p:nvSpPr>
        <p:spPr>
          <a:xfrm>
            <a:off x="914400" y="2743200"/>
            <a:ext cx="7543800" cy="3962400"/>
          </a:xfrm>
        </p:spPr>
        <p:txBody>
          <a:bodyPr/>
          <a:lstStyle/>
          <a:p>
            <a:r>
              <a:rPr lang="en-US" sz="2800" dirty="0" smtClean="0"/>
              <a:t>When family is emotionally ready, TOSA staff will offer the opportunity to donate</a:t>
            </a:r>
          </a:p>
          <a:p>
            <a:pPr lvl="1"/>
            <a:r>
              <a:rPr lang="en-US" sz="2400" dirty="0" smtClean="0"/>
              <a:t>Private room</a:t>
            </a:r>
          </a:p>
          <a:p>
            <a:pPr lvl="1"/>
            <a:r>
              <a:rPr lang="en-US" sz="2400" dirty="0" smtClean="0"/>
              <a:t>Support for family (minister, priest, rabbi, others)</a:t>
            </a:r>
          </a:p>
          <a:p>
            <a:pPr>
              <a:spcBef>
                <a:spcPts val="1200"/>
              </a:spcBef>
            </a:pPr>
            <a:r>
              <a:rPr lang="en-US" sz="2800" dirty="0" smtClean="0"/>
              <a:t>Written authorization is obtained </a:t>
            </a:r>
          </a:p>
          <a:p>
            <a:pPr marL="0" indent="0">
              <a:spcBef>
                <a:spcPts val="1200"/>
              </a:spcBef>
              <a:buNone/>
            </a:pPr>
            <a:endParaRPr lang="en-US" sz="2800" i="1" dirty="0" smtClean="0">
              <a:solidFill>
                <a:srgbClr val="FF0000"/>
              </a:solidFill>
            </a:endParaRPr>
          </a:p>
          <a:p>
            <a:pPr marL="0" indent="0">
              <a:buNone/>
            </a:pP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6400"/>
            <a:ext cx="8077200" cy="715963"/>
          </a:xfrm>
        </p:spPr>
        <p:txBody>
          <a:bodyPr/>
          <a:lstStyle/>
          <a:p>
            <a:r>
              <a:rPr lang="en-US" dirty="0" smtClean="0"/>
              <a:t>Initial Steps Upon Authorization</a:t>
            </a:r>
            <a:endParaRPr lang="en-US" dirty="0"/>
          </a:p>
        </p:txBody>
      </p:sp>
      <p:sp>
        <p:nvSpPr>
          <p:cNvPr id="3" name="Content Placeholder 2"/>
          <p:cNvSpPr>
            <a:spLocks noGrp="1"/>
          </p:cNvSpPr>
          <p:nvPr>
            <p:ph idx="1"/>
          </p:nvPr>
        </p:nvSpPr>
        <p:spPr>
          <a:xfrm>
            <a:off x="3276600" y="2590800"/>
            <a:ext cx="5562600" cy="4267200"/>
          </a:xfrm>
        </p:spPr>
        <p:txBody>
          <a:bodyPr/>
          <a:lstStyle/>
          <a:p>
            <a:pPr>
              <a:lnSpc>
                <a:spcPct val="90000"/>
              </a:lnSpc>
              <a:spcBef>
                <a:spcPts val="1200"/>
              </a:spcBef>
            </a:pPr>
            <a:r>
              <a:rPr lang="en-US" sz="2800" dirty="0" smtClean="0"/>
              <a:t>Blood </a:t>
            </a:r>
            <a:r>
              <a:rPr lang="en-US" sz="2800" dirty="0"/>
              <a:t>for HLA / Virology </a:t>
            </a:r>
            <a:r>
              <a:rPr lang="en-US" sz="2800" dirty="0" smtClean="0"/>
              <a:t>testing drawn and sent to San Antonio</a:t>
            </a:r>
          </a:p>
          <a:p>
            <a:pPr lvl="1">
              <a:lnSpc>
                <a:spcPct val="90000"/>
              </a:lnSpc>
              <a:spcBef>
                <a:spcPts val="1200"/>
              </a:spcBef>
            </a:pPr>
            <a:r>
              <a:rPr lang="en-US" sz="2400" dirty="0" smtClean="0"/>
              <a:t>Results take 8 hours</a:t>
            </a:r>
          </a:p>
          <a:p>
            <a:pPr>
              <a:lnSpc>
                <a:spcPct val="90000"/>
              </a:lnSpc>
              <a:spcBef>
                <a:spcPts val="1200"/>
              </a:spcBef>
            </a:pPr>
            <a:r>
              <a:rPr lang="en-US" sz="2800" dirty="0" smtClean="0"/>
              <a:t> Account changed to TOSA</a:t>
            </a:r>
            <a:endParaRPr lang="en-US" sz="2800" dirty="0"/>
          </a:p>
          <a:p>
            <a:pPr>
              <a:lnSpc>
                <a:spcPct val="90000"/>
              </a:lnSpc>
              <a:spcBef>
                <a:spcPts val="1200"/>
              </a:spcBef>
            </a:pPr>
            <a:r>
              <a:rPr lang="en-US" sz="2800" dirty="0" smtClean="0"/>
              <a:t>Previous </a:t>
            </a:r>
            <a:r>
              <a:rPr lang="en-US" sz="2800" dirty="0"/>
              <a:t>orders </a:t>
            </a:r>
            <a:r>
              <a:rPr lang="en-US" sz="2800" dirty="0" smtClean="0"/>
              <a:t>discontinued</a:t>
            </a:r>
          </a:p>
          <a:p>
            <a:pPr>
              <a:lnSpc>
                <a:spcPct val="90000"/>
              </a:lnSpc>
              <a:spcBef>
                <a:spcPts val="1200"/>
              </a:spcBef>
            </a:pPr>
            <a:r>
              <a:rPr lang="en-US" sz="2800" dirty="0"/>
              <a:t>TOSA </a:t>
            </a:r>
            <a:r>
              <a:rPr lang="en-US" sz="2800" dirty="0" smtClean="0"/>
              <a:t>assumes care of patient</a:t>
            </a:r>
            <a:endParaRPr lang="en-US" sz="2800" dirty="0"/>
          </a:p>
          <a:p>
            <a:pPr>
              <a:lnSpc>
                <a:spcPct val="90000"/>
              </a:lnSpc>
              <a:spcBef>
                <a:spcPts val="1200"/>
              </a:spcBef>
            </a:pPr>
            <a:r>
              <a:rPr lang="en-US" sz="2800" dirty="0" smtClean="0"/>
              <a:t>Average case time 18-36 </a:t>
            </a:r>
            <a:r>
              <a:rPr lang="en-US" sz="2800" dirty="0" err="1" smtClean="0"/>
              <a:t>hrs</a:t>
            </a:r>
            <a:endParaRPr lang="en-US" sz="2800" dirty="0" smtClean="0"/>
          </a:p>
        </p:txBody>
      </p:sp>
      <p:pic>
        <p:nvPicPr>
          <p:cNvPr id="4" name="Picture 3" descr="Blood speciman.jpg"/>
          <p:cNvPicPr>
            <a:picLocks noChangeAspect="1"/>
          </p:cNvPicPr>
          <p:nvPr/>
        </p:nvPicPr>
        <p:blipFill>
          <a:blip r:embed="rId3" cstate="print"/>
          <a:stretch>
            <a:fillRect/>
          </a:stretch>
        </p:blipFill>
        <p:spPr>
          <a:xfrm>
            <a:off x="838200" y="2514600"/>
            <a:ext cx="2246224" cy="304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51491561"/>
              </p:ext>
            </p:extLst>
          </p:nvPr>
        </p:nvGraphicFramePr>
        <p:xfrm>
          <a:off x="266700" y="2667000"/>
          <a:ext cx="8610600" cy="339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Management – Key Issues</a:t>
            </a:r>
            <a:endParaRPr lang="en-US" dirty="0"/>
          </a:p>
        </p:txBody>
      </p:sp>
    </p:spTree>
    <p:extLst>
      <p:ext uri="{BB962C8B-B14F-4D97-AF65-F5344CB8AC3E}">
        <p14:creationId xmlns:p14="http://schemas.microsoft.com/office/powerpoint/2010/main" val="1585581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638800" y="1143000"/>
            <a:ext cx="1705610" cy="1264920"/>
          </a:xfrm>
          <a:prstGeom prst="rect">
            <a:avLst/>
          </a:prstGeom>
        </p:spPr>
      </p:pic>
      <p:pic>
        <p:nvPicPr>
          <p:cNvPr id="5" name="Picture 4"/>
          <p:cNvPicPr/>
          <p:nvPr/>
        </p:nvPicPr>
        <p:blipFill>
          <a:blip r:embed="rId2"/>
          <a:stretch>
            <a:fillRect/>
          </a:stretch>
        </p:blipFill>
        <p:spPr>
          <a:xfrm>
            <a:off x="5638800" y="2834434"/>
            <a:ext cx="1705610" cy="1264920"/>
          </a:xfrm>
          <a:prstGeom prst="rect">
            <a:avLst/>
          </a:prstGeom>
        </p:spPr>
      </p:pic>
      <p:pic>
        <p:nvPicPr>
          <p:cNvPr id="6" name="Picture 5"/>
          <p:cNvPicPr/>
          <p:nvPr/>
        </p:nvPicPr>
        <p:blipFill>
          <a:blip r:embed="rId2"/>
          <a:stretch>
            <a:fillRect/>
          </a:stretch>
        </p:blipFill>
        <p:spPr>
          <a:xfrm>
            <a:off x="5638800" y="4525869"/>
            <a:ext cx="1705610" cy="1264920"/>
          </a:xfrm>
          <a:prstGeom prst="rect">
            <a:avLst/>
          </a:prstGeom>
        </p:spPr>
      </p:pic>
      <p:pic>
        <p:nvPicPr>
          <p:cNvPr id="1026" name="Picture 2" descr="http://www.newhealthguide.org/images/10435030/image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275" y="1143000"/>
            <a:ext cx="2130425" cy="1597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newhealthguide.org/images/10435030/image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275" y="2740819"/>
            <a:ext cx="2130425" cy="15978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newhealthguide.org/images/10435030/image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274" y="4359420"/>
            <a:ext cx="2130425" cy="15978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73939"/>
            <a:ext cx="1565274" cy="830997"/>
          </a:xfrm>
          <a:prstGeom prst="rect">
            <a:avLst/>
          </a:prstGeom>
          <a:noFill/>
        </p:spPr>
        <p:txBody>
          <a:bodyPr wrap="square" rtlCol="0">
            <a:spAutoFit/>
          </a:bodyPr>
          <a:lstStyle/>
          <a:p>
            <a:r>
              <a:rPr lang="en-US" dirty="0" smtClean="0">
                <a:solidFill>
                  <a:schemeClr val="bg1"/>
                </a:solidFill>
              </a:rPr>
              <a:t>Fluid Status</a:t>
            </a:r>
            <a:endParaRPr lang="en-US" dirty="0">
              <a:solidFill>
                <a:schemeClr val="bg1"/>
              </a:solidFill>
            </a:endParaRPr>
          </a:p>
        </p:txBody>
      </p:sp>
      <p:sp>
        <p:nvSpPr>
          <p:cNvPr id="10" name="TextBox 9"/>
          <p:cNvSpPr txBox="1"/>
          <p:nvPr/>
        </p:nvSpPr>
        <p:spPr>
          <a:xfrm>
            <a:off x="7344410" y="673939"/>
            <a:ext cx="1647190" cy="830997"/>
          </a:xfrm>
          <a:prstGeom prst="rect">
            <a:avLst/>
          </a:prstGeom>
          <a:noFill/>
        </p:spPr>
        <p:txBody>
          <a:bodyPr wrap="square" rtlCol="0">
            <a:spAutoFit/>
          </a:bodyPr>
          <a:lstStyle/>
          <a:p>
            <a:r>
              <a:rPr lang="en-US" dirty="0" smtClean="0">
                <a:solidFill>
                  <a:schemeClr val="bg1"/>
                </a:solidFill>
              </a:rPr>
              <a:t>Organ Outcome</a:t>
            </a:r>
            <a:endParaRPr lang="en-US" dirty="0">
              <a:solidFill>
                <a:schemeClr val="bg1"/>
              </a:solidFill>
            </a:endParaRPr>
          </a:p>
        </p:txBody>
      </p:sp>
      <p:sp>
        <p:nvSpPr>
          <p:cNvPr id="11" name="TextBox 10"/>
          <p:cNvSpPr txBox="1"/>
          <p:nvPr/>
        </p:nvSpPr>
        <p:spPr>
          <a:xfrm>
            <a:off x="-86071" y="1544627"/>
            <a:ext cx="1905000" cy="400110"/>
          </a:xfrm>
          <a:prstGeom prst="rect">
            <a:avLst/>
          </a:prstGeom>
          <a:noFill/>
        </p:spPr>
        <p:txBody>
          <a:bodyPr wrap="square" rtlCol="0">
            <a:spAutoFit/>
          </a:bodyPr>
          <a:lstStyle/>
          <a:p>
            <a:r>
              <a:rPr lang="en-US" sz="2000" dirty="0" smtClean="0"/>
              <a:t>Dehydrated</a:t>
            </a:r>
            <a:endParaRPr lang="en-US" sz="2000" dirty="0"/>
          </a:p>
        </p:txBody>
      </p:sp>
      <p:sp>
        <p:nvSpPr>
          <p:cNvPr id="12" name="TextBox 11"/>
          <p:cNvSpPr txBox="1"/>
          <p:nvPr/>
        </p:nvSpPr>
        <p:spPr>
          <a:xfrm>
            <a:off x="0" y="5188059"/>
            <a:ext cx="1600200" cy="707886"/>
          </a:xfrm>
          <a:prstGeom prst="rect">
            <a:avLst/>
          </a:prstGeom>
          <a:noFill/>
        </p:spPr>
        <p:txBody>
          <a:bodyPr wrap="square" rtlCol="0">
            <a:spAutoFit/>
          </a:bodyPr>
          <a:lstStyle/>
          <a:p>
            <a:r>
              <a:rPr lang="en-US" sz="2000" dirty="0" smtClean="0"/>
              <a:t>Over-hydrated</a:t>
            </a:r>
            <a:endParaRPr lang="en-US" sz="2000" dirty="0"/>
          </a:p>
        </p:txBody>
      </p:sp>
      <p:sp>
        <p:nvSpPr>
          <p:cNvPr id="13" name="TextBox 12"/>
          <p:cNvSpPr txBox="1"/>
          <p:nvPr/>
        </p:nvSpPr>
        <p:spPr>
          <a:xfrm>
            <a:off x="7663065" y="1575405"/>
            <a:ext cx="1219200" cy="400110"/>
          </a:xfrm>
          <a:prstGeom prst="rect">
            <a:avLst/>
          </a:prstGeom>
          <a:noFill/>
        </p:spPr>
        <p:txBody>
          <a:bodyPr wrap="square" rtlCol="0">
            <a:spAutoFit/>
          </a:bodyPr>
          <a:lstStyle/>
          <a:p>
            <a:r>
              <a:rPr lang="en-US" sz="2000" dirty="0" smtClean="0"/>
              <a:t>Good</a:t>
            </a:r>
            <a:endParaRPr lang="en-US" sz="2000" dirty="0"/>
          </a:p>
        </p:txBody>
      </p:sp>
      <p:sp>
        <p:nvSpPr>
          <p:cNvPr id="15" name="TextBox 14"/>
          <p:cNvSpPr txBox="1"/>
          <p:nvPr/>
        </p:nvSpPr>
        <p:spPr>
          <a:xfrm>
            <a:off x="7663065" y="5158329"/>
            <a:ext cx="1023735" cy="400110"/>
          </a:xfrm>
          <a:prstGeom prst="rect">
            <a:avLst/>
          </a:prstGeom>
          <a:noFill/>
        </p:spPr>
        <p:txBody>
          <a:bodyPr wrap="square" rtlCol="0">
            <a:spAutoFit/>
          </a:bodyPr>
          <a:lstStyle/>
          <a:p>
            <a:r>
              <a:rPr lang="en-US" sz="2000" dirty="0" smtClean="0"/>
              <a:t>Poor</a:t>
            </a:r>
            <a:endParaRPr lang="en-US" sz="2000" dirty="0"/>
          </a:p>
        </p:txBody>
      </p:sp>
      <p:cxnSp>
        <p:nvCxnSpPr>
          <p:cNvPr id="17" name="Straight Arrow Connector 16"/>
          <p:cNvCxnSpPr/>
          <p:nvPr/>
        </p:nvCxnSpPr>
        <p:spPr bwMode="auto">
          <a:xfrm>
            <a:off x="866429" y="2286000"/>
            <a:ext cx="0" cy="265176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bwMode="auto">
          <a:xfrm>
            <a:off x="8272665" y="2209800"/>
            <a:ext cx="0" cy="265176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bwMode="auto">
          <a:xfrm>
            <a:off x="3851956" y="1941909"/>
            <a:ext cx="1737360" cy="310896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bwMode="auto">
          <a:xfrm rot="-60000">
            <a:off x="3881462" y="3510752"/>
            <a:ext cx="1645920"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bwMode="auto">
          <a:xfrm flipV="1">
            <a:off x="3848100" y="1941909"/>
            <a:ext cx="1737360" cy="310896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8431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Critical Shortage</a:t>
            </a:r>
            <a:endParaRPr lang="en-US" dirty="0"/>
          </a:p>
        </p:txBody>
      </p:sp>
      <p:sp>
        <p:nvSpPr>
          <p:cNvPr id="3" name="Content Placeholder 2"/>
          <p:cNvSpPr>
            <a:spLocks noGrp="1"/>
          </p:cNvSpPr>
          <p:nvPr>
            <p:ph idx="1"/>
          </p:nvPr>
        </p:nvSpPr>
        <p:spPr>
          <a:xfrm>
            <a:off x="914400" y="2438400"/>
            <a:ext cx="7315200" cy="3657600"/>
          </a:xfrm>
        </p:spPr>
        <p:txBody>
          <a:bodyPr/>
          <a:lstStyle/>
          <a:p>
            <a:r>
              <a:rPr lang="en-US" sz="2400" dirty="0" smtClean="0"/>
              <a:t>Nationally, more than </a:t>
            </a:r>
            <a:r>
              <a:rPr lang="en-US" sz="2400" dirty="0" smtClean="0">
                <a:solidFill>
                  <a:srgbClr val="FF0000"/>
                </a:solidFill>
              </a:rPr>
              <a:t>123,158</a:t>
            </a:r>
            <a:r>
              <a:rPr lang="en-US" sz="2400" dirty="0" smtClean="0"/>
              <a:t> people are waiting for a life-saving organ transplant</a:t>
            </a:r>
          </a:p>
          <a:p>
            <a:r>
              <a:rPr lang="en-US" sz="2400" dirty="0" smtClean="0"/>
              <a:t>More than </a:t>
            </a:r>
            <a:r>
              <a:rPr lang="en-US" sz="2400" dirty="0" smtClean="0">
                <a:solidFill>
                  <a:srgbClr val="FF0000"/>
                </a:solidFill>
              </a:rPr>
              <a:t>11,000</a:t>
            </a:r>
            <a:r>
              <a:rPr lang="en-US" sz="2400" dirty="0" smtClean="0"/>
              <a:t> waiting in Texas</a:t>
            </a:r>
          </a:p>
          <a:p>
            <a:r>
              <a:rPr lang="en-US" sz="2400" dirty="0" smtClean="0">
                <a:solidFill>
                  <a:srgbClr val="FF0000"/>
                </a:solidFill>
              </a:rPr>
              <a:t>21</a:t>
            </a:r>
            <a:r>
              <a:rPr lang="en-US" sz="2400" dirty="0" smtClean="0"/>
              <a:t> people die each day while waiting for a transplant in this country</a:t>
            </a:r>
          </a:p>
          <a:p>
            <a:r>
              <a:rPr lang="en-US" sz="2400" dirty="0" smtClean="0"/>
              <a:t>A new name is added to the waiting list every </a:t>
            </a:r>
            <a:r>
              <a:rPr lang="en-US" sz="2400" dirty="0" smtClean="0">
                <a:solidFill>
                  <a:srgbClr val="FF0000"/>
                </a:solidFill>
              </a:rPr>
              <a:t>10</a:t>
            </a:r>
            <a:r>
              <a:rPr lang="en-US" sz="2400" dirty="0" smtClean="0"/>
              <a:t> minutes</a:t>
            </a:r>
          </a:p>
          <a:p>
            <a:r>
              <a:rPr lang="en-US" sz="2400" dirty="0" smtClean="0"/>
              <a:t>In reality only </a:t>
            </a:r>
            <a:r>
              <a:rPr lang="en-US" sz="2400" dirty="0" smtClean="0">
                <a:solidFill>
                  <a:srgbClr val="FF0000"/>
                </a:solidFill>
              </a:rPr>
              <a:t>2% </a:t>
            </a:r>
            <a:r>
              <a:rPr lang="en-US" sz="2400" dirty="0" smtClean="0"/>
              <a:t>of the population can be a brain dead organ donor</a:t>
            </a:r>
          </a:p>
        </p:txBody>
      </p:sp>
      <p:sp>
        <p:nvSpPr>
          <p:cNvPr id="4" name="TextBox 3"/>
          <p:cNvSpPr txBox="1"/>
          <p:nvPr/>
        </p:nvSpPr>
        <p:spPr>
          <a:xfrm>
            <a:off x="2590800" y="6248400"/>
            <a:ext cx="47244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800" b="0" dirty="0" smtClean="0">
                <a:solidFill>
                  <a:srgbClr val="0070C0"/>
                </a:solidFill>
                <a:latin typeface="Arial" pitchFamily="34" charset="0"/>
                <a:cs typeface="Arial" pitchFamily="34" charset="0"/>
              </a:rPr>
              <a:t>Source: </a:t>
            </a:r>
            <a:r>
              <a:rPr lang="en-US" sz="1800" b="0" dirty="0" smtClean="0">
                <a:solidFill>
                  <a:srgbClr val="0070C0"/>
                </a:solidFill>
                <a:latin typeface="Arial" pitchFamily="34" charset="0"/>
                <a:cs typeface="Arial" pitchFamily="34" charset="0"/>
                <a:hlinkClick r:id="rId3"/>
              </a:rPr>
              <a:t>www.unos.org</a:t>
            </a:r>
            <a:r>
              <a:rPr lang="en-US" sz="1800" b="0" dirty="0" smtClean="0">
                <a:solidFill>
                  <a:srgbClr val="0070C0"/>
                </a:solidFill>
                <a:latin typeface="Arial" pitchFamily="34" charset="0"/>
                <a:cs typeface="Arial" pitchFamily="34" charset="0"/>
              </a:rPr>
              <a:t> February 2015</a:t>
            </a:r>
            <a:endParaRPr lang="en-US" sz="1800" b="0"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 Pulmonary</a:t>
            </a:r>
            <a:endParaRPr lang="en-US" dirty="0"/>
          </a:p>
        </p:txBody>
      </p:sp>
      <p:sp>
        <p:nvSpPr>
          <p:cNvPr id="3" name="Content Placeholder 2"/>
          <p:cNvSpPr>
            <a:spLocks noGrp="1"/>
          </p:cNvSpPr>
          <p:nvPr>
            <p:ph idx="1"/>
          </p:nvPr>
        </p:nvSpPr>
        <p:spPr>
          <a:xfrm>
            <a:off x="914400" y="2438400"/>
            <a:ext cx="3429000" cy="2362200"/>
          </a:xfrm>
        </p:spPr>
        <p:txBody>
          <a:bodyPr/>
          <a:lstStyle/>
          <a:p>
            <a:r>
              <a:rPr lang="en-US" dirty="0" smtClean="0"/>
              <a:t>CXR</a:t>
            </a:r>
          </a:p>
          <a:p>
            <a:r>
              <a:rPr lang="en-US" dirty="0" smtClean="0"/>
              <a:t>ABGs</a:t>
            </a:r>
          </a:p>
        </p:txBody>
      </p:sp>
      <p:sp>
        <p:nvSpPr>
          <p:cNvPr id="4" name="Content Placeholder 2"/>
          <p:cNvSpPr txBox="1">
            <a:spLocks/>
          </p:cNvSpPr>
          <p:nvPr/>
        </p:nvSpPr>
        <p:spPr bwMode="auto">
          <a:xfrm>
            <a:off x="4114800" y="2438400"/>
            <a:ext cx="34290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rgbClr val="2F75AF"/>
                </a:solidFill>
                <a:effectLst/>
                <a:uLnTx/>
                <a:uFillTx/>
                <a:latin typeface="Arial" pitchFamily="34" charset="0"/>
                <a:ea typeface="+mn-ea"/>
                <a:cs typeface="Arial" pitchFamily="34" charset="0"/>
              </a:rPr>
              <a:t>Bronchoscopy</a:t>
            </a:r>
            <a:endParaRPr kumimoji="0" lang="en-US" sz="3200" b="0" i="0" u="none" strike="noStrike" kern="0" cap="none" spc="0" normalizeH="0" baseline="0" noProof="0" dirty="0" smtClean="0">
              <a:ln>
                <a:noFill/>
              </a:ln>
              <a:solidFill>
                <a:srgbClr val="2F75AF"/>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rgbClr val="2F75AF"/>
                </a:solidFill>
                <a:effectLst/>
                <a:uLnTx/>
                <a:uFillTx/>
                <a:latin typeface="Arial" pitchFamily="34" charset="0"/>
                <a:ea typeface="+mn-ea"/>
                <a:cs typeface="Arial" pitchFamily="34" charset="0"/>
              </a:rPr>
              <a:t>Recruitment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rgbClr val="2F75AF"/>
              </a:solidFill>
              <a:effectLst/>
              <a:uLnTx/>
              <a:uFillTx/>
              <a:latin typeface="Arial" pitchFamily="34" charset="0"/>
              <a:ea typeface="+mn-ea"/>
              <a:cs typeface="Arial"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1066800" y="3733800"/>
            <a:ext cx="2819400" cy="28194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267200" y="3733800"/>
            <a:ext cx="2819400" cy="2819400"/>
          </a:xfrm>
          <a:prstGeom prst="rect">
            <a:avLst/>
          </a:prstGeom>
          <a:noFill/>
          <a:ln w="9525">
            <a:noFill/>
            <a:miter lim="800000"/>
            <a:headEnd/>
            <a:tailEnd/>
          </a:ln>
        </p:spPr>
      </p:pic>
      <p:sp>
        <p:nvSpPr>
          <p:cNvPr id="7" name="TextBox 6"/>
          <p:cNvSpPr txBox="1"/>
          <p:nvPr/>
        </p:nvSpPr>
        <p:spPr>
          <a:xfrm>
            <a:off x="1066800" y="6248400"/>
            <a:ext cx="2819400" cy="307777"/>
          </a:xfrm>
          <a:prstGeom prst="rect">
            <a:avLst/>
          </a:prstGeom>
          <a:noFill/>
        </p:spPr>
        <p:txBody>
          <a:bodyPr wrap="square" rtlCol="0">
            <a:spAutoFit/>
          </a:bodyPr>
          <a:lstStyle/>
          <a:p>
            <a:r>
              <a:rPr lang="en-US" sz="1400" dirty="0" smtClean="0">
                <a:solidFill>
                  <a:schemeClr val="bg1"/>
                </a:solidFill>
              </a:rPr>
              <a:t>BEFORE</a:t>
            </a:r>
            <a:endParaRPr lang="en-US" sz="1400" dirty="0">
              <a:solidFill>
                <a:schemeClr val="bg1"/>
              </a:solidFill>
            </a:endParaRPr>
          </a:p>
        </p:txBody>
      </p:sp>
      <p:sp>
        <p:nvSpPr>
          <p:cNvPr id="8" name="TextBox 7"/>
          <p:cNvSpPr txBox="1"/>
          <p:nvPr/>
        </p:nvSpPr>
        <p:spPr>
          <a:xfrm>
            <a:off x="4267200" y="6248400"/>
            <a:ext cx="2819400" cy="307777"/>
          </a:xfrm>
          <a:prstGeom prst="rect">
            <a:avLst/>
          </a:prstGeom>
          <a:noFill/>
        </p:spPr>
        <p:txBody>
          <a:bodyPr wrap="square" rtlCol="0">
            <a:spAutoFit/>
          </a:bodyPr>
          <a:lstStyle/>
          <a:p>
            <a:r>
              <a:rPr lang="en-US" sz="1400" dirty="0" smtClean="0">
                <a:solidFill>
                  <a:schemeClr val="bg1"/>
                </a:solidFill>
              </a:rPr>
              <a:t>AFTER</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 Cardiac</a:t>
            </a:r>
            <a:endParaRPr lang="en-US" dirty="0"/>
          </a:p>
        </p:txBody>
      </p:sp>
      <p:sp>
        <p:nvSpPr>
          <p:cNvPr id="3" name="Content Placeholder 2"/>
          <p:cNvSpPr>
            <a:spLocks noGrp="1"/>
          </p:cNvSpPr>
          <p:nvPr>
            <p:ph idx="1"/>
          </p:nvPr>
        </p:nvSpPr>
        <p:spPr/>
        <p:txBody>
          <a:bodyPr/>
          <a:lstStyle/>
          <a:p>
            <a:r>
              <a:rPr lang="en-US" sz="2800" dirty="0" smtClean="0"/>
              <a:t>Echocardiogram</a:t>
            </a:r>
          </a:p>
          <a:p>
            <a:pPr lvl="1"/>
            <a:r>
              <a:rPr lang="en-US" sz="2400" dirty="0" smtClean="0"/>
              <a:t>Structural/ functional integrity of walls, valves, and chambers</a:t>
            </a:r>
          </a:p>
          <a:p>
            <a:pPr lvl="1"/>
            <a:r>
              <a:rPr lang="en-US" sz="2400" dirty="0" smtClean="0"/>
              <a:t>Pump quality</a:t>
            </a:r>
          </a:p>
          <a:p>
            <a:r>
              <a:rPr lang="en-US" sz="2800" dirty="0" smtClean="0"/>
              <a:t>ECG</a:t>
            </a:r>
          </a:p>
          <a:p>
            <a:pPr lvl="1"/>
            <a:r>
              <a:rPr lang="en-US" sz="2400" dirty="0" smtClean="0"/>
              <a:t>Post brain death to evaluate damage due to cytokine and catecholamine release</a:t>
            </a:r>
          </a:p>
          <a:p>
            <a:r>
              <a:rPr lang="en-US" sz="2800" dirty="0" smtClean="0"/>
              <a:t>Serial Cardiac Enzymes</a:t>
            </a:r>
          </a:p>
          <a:p>
            <a:r>
              <a:rPr lang="en-US" sz="2800" dirty="0" smtClean="0"/>
              <a:t>Possible Heart Catheterization</a:t>
            </a:r>
          </a:p>
          <a:p>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 Allocation</a:t>
            </a:r>
            <a:endParaRPr lang="en-US" dirty="0"/>
          </a:p>
        </p:txBody>
      </p:sp>
      <p:sp>
        <p:nvSpPr>
          <p:cNvPr id="3" name="Content Placeholder 2"/>
          <p:cNvSpPr>
            <a:spLocks noGrp="1"/>
          </p:cNvSpPr>
          <p:nvPr>
            <p:ph idx="1"/>
          </p:nvPr>
        </p:nvSpPr>
        <p:spPr/>
        <p:txBody>
          <a:bodyPr/>
          <a:lstStyle/>
          <a:p>
            <a:pPr>
              <a:lnSpc>
                <a:spcPct val="90000"/>
              </a:lnSpc>
            </a:pPr>
            <a:r>
              <a:rPr lang="en-US" dirty="0" smtClean="0"/>
              <a:t>A donor is registered with the United Network for Organ Sharing (UNOS) </a:t>
            </a:r>
            <a:br>
              <a:rPr lang="en-US" dirty="0" smtClean="0"/>
            </a:br>
            <a:r>
              <a:rPr lang="en-US" dirty="0" smtClean="0"/>
              <a:t>using the following:</a:t>
            </a:r>
          </a:p>
          <a:p>
            <a:pPr lvl="1">
              <a:lnSpc>
                <a:spcPct val="90000"/>
              </a:lnSpc>
            </a:pPr>
            <a:r>
              <a:rPr lang="en-US" dirty="0" smtClean="0"/>
              <a:t>ABO </a:t>
            </a:r>
          </a:p>
          <a:p>
            <a:pPr lvl="1">
              <a:lnSpc>
                <a:spcPct val="90000"/>
              </a:lnSpc>
            </a:pPr>
            <a:r>
              <a:rPr lang="en-US" dirty="0" smtClean="0"/>
              <a:t>Height and weight </a:t>
            </a:r>
          </a:p>
          <a:p>
            <a:pPr lvl="1">
              <a:lnSpc>
                <a:spcPct val="90000"/>
              </a:lnSpc>
            </a:pPr>
            <a:r>
              <a:rPr lang="en-US" dirty="0" smtClean="0"/>
              <a:t>Age</a:t>
            </a:r>
          </a:p>
          <a:p>
            <a:pPr lvl="1">
              <a:lnSpc>
                <a:spcPct val="90000"/>
              </a:lnSpc>
            </a:pPr>
            <a:r>
              <a:rPr lang="en-US" dirty="0" smtClean="0"/>
              <a:t>Gender</a:t>
            </a:r>
          </a:p>
          <a:p>
            <a:pPr lvl="1">
              <a:lnSpc>
                <a:spcPct val="90000"/>
              </a:lnSpc>
            </a:pPr>
            <a:r>
              <a:rPr lang="en-US" dirty="0" smtClean="0"/>
              <a:t>Race</a:t>
            </a:r>
          </a:p>
          <a:p>
            <a:pPr marL="0" indent="0">
              <a:buNone/>
            </a:pP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descr="C:\WINDOWS\Desktop\Region Map color hawii-6.wmf"/>
          <p:cNvPicPr>
            <a:picLocks noChangeAspect="1" noChangeArrowheads="1"/>
          </p:cNvPicPr>
          <p:nvPr/>
        </p:nvPicPr>
        <p:blipFill>
          <a:blip r:embed="rId2" cstate="print"/>
          <a:srcRect/>
          <a:stretch>
            <a:fillRect/>
          </a:stretch>
        </p:blipFill>
        <p:spPr bwMode="auto">
          <a:xfrm>
            <a:off x="1310640" y="1183581"/>
            <a:ext cx="6995160" cy="5064819"/>
          </a:xfrm>
          <a:prstGeom prst="rect">
            <a:avLst/>
          </a:prstGeom>
          <a:noFill/>
          <a:ln w="9525">
            <a:noFill/>
            <a:miter lim="800000"/>
            <a:headEnd/>
            <a:tailEnd/>
          </a:ln>
        </p:spPr>
      </p:pic>
      <p:grpSp>
        <p:nvGrpSpPr>
          <p:cNvPr id="3" name="Group 2"/>
          <p:cNvGrpSpPr/>
          <p:nvPr/>
        </p:nvGrpSpPr>
        <p:grpSpPr>
          <a:xfrm>
            <a:off x="533400" y="1828800"/>
            <a:ext cx="7772400" cy="4419600"/>
            <a:chOff x="533400" y="914400"/>
            <a:chExt cx="7772400" cy="5334000"/>
          </a:xfrm>
        </p:grpSpPr>
        <p:grpSp>
          <p:nvGrpSpPr>
            <p:cNvPr id="4" name="Group 3"/>
            <p:cNvGrpSpPr/>
            <p:nvPr/>
          </p:nvGrpSpPr>
          <p:grpSpPr>
            <a:xfrm>
              <a:off x="3728720" y="4370231"/>
              <a:ext cx="1727200" cy="1878169"/>
              <a:chOff x="3728720" y="4370231"/>
              <a:chExt cx="1727200" cy="1878169"/>
            </a:xfrm>
          </p:grpSpPr>
          <p:sp>
            <p:nvSpPr>
              <p:cNvPr id="6" name="Oval 5"/>
              <p:cNvSpPr/>
              <p:nvPr/>
            </p:nvSpPr>
            <p:spPr>
              <a:xfrm>
                <a:off x="4333240" y="5121499"/>
                <a:ext cx="863600" cy="10517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28720" y="4370231"/>
                <a:ext cx="1727200" cy="187816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Oval 4"/>
            <p:cNvSpPr/>
            <p:nvPr/>
          </p:nvSpPr>
          <p:spPr>
            <a:xfrm>
              <a:off x="533400" y="914400"/>
              <a:ext cx="7772400" cy="53340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835660" y="651708"/>
            <a:ext cx="6995160" cy="646331"/>
          </a:xfrm>
          <a:prstGeom prst="rect">
            <a:avLst/>
          </a:prstGeom>
          <a:noFill/>
        </p:spPr>
        <p:txBody>
          <a:bodyPr wrap="square" rtlCol="0">
            <a:spAutoFit/>
          </a:bodyPr>
          <a:lstStyle/>
          <a:p>
            <a:r>
              <a:rPr lang="en-US" sz="3600" dirty="0" smtClean="0">
                <a:solidFill>
                  <a:schemeClr val="bg1"/>
                </a:solidFill>
              </a:rPr>
              <a:t>Allocation Process</a:t>
            </a:r>
            <a:endParaRPr lang="en-US" sz="3600" dirty="0">
              <a:solidFill>
                <a:schemeClr val="bg1"/>
              </a:solidFill>
            </a:endParaRPr>
          </a:p>
        </p:txBody>
      </p:sp>
      <p:sp>
        <p:nvSpPr>
          <p:cNvPr id="9" name="TextBox 8"/>
          <p:cNvSpPr txBox="1"/>
          <p:nvPr/>
        </p:nvSpPr>
        <p:spPr>
          <a:xfrm>
            <a:off x="-224316" y="5530595"/>
            <a:ext cx="2743200" cy="1200329"/>
          </a:xfrm>
          <a:prstGeom prst="rect">
            <a:avLst/>
          </a:prstGeom>
          <a:noFill/>
        </p:spPr>
        <p:txBody>
          <a:bodyPr wrap="square" rtlCol="0">
            <a:spAutoFit/>
          </a:bodyPr>
          <a:lstStyle/>
          <a:p>
            <a:r>
              <a:rPr lang="en-US" dirty="0" smtClean="0"/>
              <a:t>Sickest, </a:t>
            </a:r>
          </a:p>
          <a:p>
            <a:r>
              <a:rPr lang="en-US" dirty="0" smtClean="0"/>
              <a:t>Closest</a:t>
            </a:r>
          </a:p>
          <a:p>
            <a:r>
              <a:rPr lang="en-US" dirty="0" smtClean="0"/>
              <a:t>first</a:t>
            </a:r>
            <a:endParaRPr lang="en-US" dirty="0"/>
          </a:p>
        </p:txBody>
      </p:sp>
    </p:spTree>
    <p:extLst>
      <p:ext uri="{BB962C8B-B14F-4D97-AF65-F5344CB8AC3E}">
        <p14:creationId xmlns:p14="http://schemas.microsoft.com/office/powerpoint/2010/main" val="211712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 </a:t>
            </a:r>
            <a:r>
              <a:rPr lang="en-US" dirty="0" err="1" smtClean="0"/>
              <a:t>Cardiectomy</a:t>
            </a:r>
            <a:endParaRPr lang="en-US" dirty="0"/>
          </a:p>
        </p:txBody>
      </p:sp>
      <p:sp>
        <p:nvSpPr>
          <p:cNvPr id="3" name="Content Placeholder 2"/>
          <p:cNvSpPr>
            <a:spLocks noGrp="1"/>
          </p:cNvSpPr>
          <p:nvPr>
            <p:ph idx="1"/>
          </p:nvPr>
        </p:nvSpPr>
        <p:spPr>
          <a:xfrm>
            <a:off x="4800600" y="2438400"/>
            <a:ext cx="2971800" cy="4267200"/>
          </a:xfrm>
        </p:spPr>
        <p:txBody>
          <a:bodyPr/>
          <a:lstStyle/>
          <a:p>
            <a:pPr>
              <a:lnSpc>
                <a:spcPct val="90000"/>
              </a:lnSpc>
            </a:pPr>
            <a:r>
              <a:rPr lang="en-US" sz="2800" dirty="0" smtClean="0"/>
              <a:t>Heart at back table</a:t>
            </a:r>
          </a:p>
          <a:p>
            <a:pPr>
              <a:lnSpc>
                <a:spcPct val="90000"/>
              </a:lnSpc>
            </a:pPr>
            <a:r>
              <a:rPr lang="en-US" sz="2800" dirty="0" smtClean="0"/>
              <a:t>First organ to be recovered</a:t>
            </a:r>
          </a:p>
          <a:p>
            <a:pPr>
              <a:lnSpc>
                <a:spcPct val="90000"/>
              </a:lnSpc>
            </a:pPr>
            <a:r>
              <a:rPr lang="en-US" sz="2800" dirty="0" smtClean="0"/>
              <a:t>Must be implanted within 4 hours of cross clamp</a:t>
            </a:r>
          </a:p>
        </p:txBody>
      </p:sp>
      <p:pic>
        <p:nvPicPr>
          <p:cNvPr id="4" name="Picture 6"/>
          <p:cNvPicPr>
            <a:picLocks noChangeAspect="1" noChangeArrowheads="1"/>
          </p:cNvPicPr>
          <p:nvPr/>
        </p:nvPicPr>
        <p:blipFill>
          <a:blip r:embed="rId2" cstate="print"/>
          <a:srcRect r="14286" b="18797"/>
          <a:stretch>
            <a:fillRect/>
          </a:stretch>
        </p:blipFill>
        <p:spPr bwMode="auto">
          <a:xfrm>
            <a:off x="914399" y="2514600"/>
            <a:ext cx="3860800" cy="2743200"/>
          </a:xfrm>
          <a:prstGeom prst="rect">
            <a:avLst/>
          </a:prstGeom>
          <a:ln>
            <a:noFill/>
          </a:ln>
          <a:effectLst>
            <a:softEdge rad="112500"/>
          </a:effectLst>
        </p:spPr>
      </p:pic>
      <p:pic>
        <p:nvPicPr>
          <p:cNvPr id="5" name="Picture 6" descr="C:\Documents and Settings\khughart\Desktop\Heart.JPG"/>
          <p:cNvPicPr>
            <a:picLocks noChangeAspect="1" noChangeArrowheads="1"/>
          </p:cNvPicPr>
          <p:nvPr/>
        </p:nvPicPr>
        <p:blipFill>
          <a:blip r:embed="rId3" cstate="print"/>
          <a:srcRect l="17949" t="24093"/>
          <a:stretch>
            <a:fillRect/>
          </a:stretch>
        </p:blipFill>
        <p:spPr>
          <a:xfrm>
            <a:off x="304800" y="4191000"/>
            <a:ext cx="2438400" cy="24006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 </a:t>
            </a:r>
            <a:r>
              <a:rPr lang="en-US" dirty="0" err="1" smtClean="0"/>
              <a:t>Pneumonectomy</a:t>
            </a:r>
            <a:endParaRPr lang="en-US" dirty="0"/>
          </a:p>
        </p:txBody>
      </p:sp>
      <p:sp>
        <p:nvSpPr>
          <p:cNvPr id="3" name="Content Placeholder 2"/>
          <p:cNvSpPr>
            <a:spLocks noGrp="1"/>
          </p:cNvSpPr>
          <p:nvPr>
            <p:ph idx="1"/>
          </p:nvPr>
        </p:nvSpPr>
        <p:spPr>
          <a:xfrm>
            <a:off x="3733800" y="2590800"/>
            <a:ext cx="5181600" cy="4267200"/>
          </a:xfrm>
        </p:spPr>
        <p:txBody>
          <a:bodyPr/>
          <a:lstStyle/>
          <a:p>
            <a:r>
              <a:rPr lang="en-US" dirty="0" smtClean="0"/>
              <a:t>Lung(s) at back table</a:t>
            </a:r>
          </a:p>
          <a:p>
            <a:r>
              <a:rPr lang="en-US" dirty="0" smtClean="0"/>
              <a:t>Second organ recovered</a:t>
            </a:r>
          </a:p>
          <a:p>
            <a:r>
              <a:rPr lang="en-US" dirty="0" smtClean="0"/>
              <a:t>Transported fully inflated</a:t>
            </a:r>
          </a:p>
          <a:p>
            <a:r>
              <a:rPr lang="en-US" dirty="0" smtClean="0"/>
              <a:t>Must be implanted within 4 hours of cross clamp</a:t>
            </a:r>
          </a:p>
          <a:p>
            <a:endParaRPr lang="en-US" dirty="0"/>
          </a:p>
        </p:txBody>
      </p:sp>
      <p:pic>
        <p:nvPicPr>
          <p:cNvPr id="4" name="Picture 5" descr="C:\Documents and Settings\khughart\Desktop\Lung.JPG"/>
          <p:cNvPicPr>
            <a:picLocks noChangeAspect="1" noChangeArrowheads="1"/>
          </p:cNvPicPr>
          <p:nvPr/>
        </p:nvPicPr>
        <p:blipFill>
          <a:blip r:embed="rId2" cstate="print"/>
          <a:srcRect/>
          <a:stretch>
            <a:fillRect/>
          </a:stretch>
        </p:blipFill>
        <p:spPr bwMode="auto">
          <a:xfrm>
            <a:off x="304800" y="4222013"/>
            <a:ext cx="2667000" cy="2412149"/>
          </a:xfrm>
          <a:prstGeom prst="rect">
            <a:avLst/>
          </a:prstGeom>
          <a:noFill/>
          <a:ln w="9525">
            <a:noFill/>
            <a:miter lim="800000"/>
            <a:headEnd/>
            <a:tailEnd/>
          </a:ln>
          <a:effectLst>
            <a:softEdge rad="112500"/>
          </a:effectLst>
        </p:spPr>
      </p:pic>
      <p:pic>
        <p:nvPicPr>
          <p:cNvPr id="5" name="Picture 4" descr="IMG00374-20100915-1620.jpg"/>
          <p:cNvPicPr>
            <a:picLocks noChangeAspect="1"/>
          </p:cNvPicPr>
          <p:nvPr/>
        </p:nvPicPr>
        <p:blipFill>
          <a:blip r:embed="rId3" cstate="print"/>
          <a:stretch>
            <a:fillRect/>
          </a:stretch>
        </p:blipFill>
        <p:spPr>
          <a:xfrm>
            <a:off x="914400" y="2514600"/>
            <a:ext cx="2819400" cy="21145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 </a:t>
            </a:r>
            <a:r>
              <a:rPr lang="en-US" dirty="0" err="1" smtClean="0"/>
              <a:t>Hepatectomy</a:t>
            </a:r>
            <a:endParaRPr lang="en-US" dirty="0"/>
          </a:p>
        </p:txBody>
      </p:sp>
      <p:sp>
        <p:nvSpPr>
          <p:cNvPr id="3" name="Content Placeholder 2"/>
          <p:cNvSpPr>
            <a:spLocks noGrp="1"/>
          </p:cNvSpPr>
          <p:nvPr>
            <p:ph idx="1"/>
          </p:nvPr>
        </p:nvSpPr>
        <p:spPr>
          <a:xfrm>
            <a:off x="914400" y="2438400"/>
            <a:ext cx="4038600" cy="4267200"/>
          </a:xfrm>
        </p:spPr>
        <p:txBody>
          <a:bodyPr/>
          <a:lstStyle/>
          <a:p>
            <a:r>
              <a:rPr lang="en-US" dirty="0" smtClean="0"/>
              <a:t>Liver at back table</a:t>
            </a:r>
          </a:p>
          <a:p>
            <a:r>
              <a:rPr lang="en-US" dirty="0" smtClean="0"/>
              <a:t>Most vascular organ transplanted</a:t>
            </a:r>
          </a:p>
          <a:p>
            <a:r>
              <a:rPr lang="en-US" dirty="0" smtClean="0"/>
              <a:t>Can remain outside body for up to 12 hours after cross clamp </a:t>
            </a:r>
          </a:p>
        </p:txBody>
      </p:sp>
      <p:pic>
        <p:nvPicPr>
          <p:cNvPr id="4" name="Picture 4" descr="DSC00044"/>
          <p:cNvPicPr>
            <a:picLocks noChangeAspect="1" noChangeArrowheads="1"/>
          </p:cNvPicPr>
          <p:nvPr/>
        </p:nvPicPr>
        <p:blipFill>
          <a:blip r:embed="rId2" cstate="print"/>
          <a:srcRect/>
          <a:stretch>
            <a:fillRect/>
          </a:stretch>
        </p:blipFill>
        <p:spPr>
          <a:xfrm>
            <a:off x="4953000" y="2438400"/>
            <a:ext cx="3886200" cy="30349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 Small Bowel</a:t>
            </a:r>
            <a:endParaRPr lang="en-US" dirty="0"/>
          </a:p>
        </p:txBody>
      </p:sp>
      <p:sp>
        <p:nvSpPr>
          <p:cNvPr id="3" name="Content Placeholder 2"/>
          <p:cNvSpPr>
            <a:spLocks noGrp="1"/>
          </p:cNvSpPr>
          <p:nvPr>
            <p:ph idx="1"/>
          </p:nvPr>
        </p:nvSpPr>
        <p:spPr>
          <a:xfrm>
            <a:off x="914400" y="2438400"/>
            <a:ext cx="4419600" cy="4267200"/>
          </a:xfrm>
        </p:spPr>
        <p:txBody>
          <a:bodyPr/>
          <a:lstStyle/>
          <a:p>
            <a:r>
              <a:rPr lang="en-US" sz="2800" dirty="0" smtClean="0"/>
              <a:t>The </a:t>
            </a:r>
            <a:r>
              <a:rPr lang="en-US" sz="2800" dirty="0"/>
              <a:t>s</a:t>
            </a:r>
            <a:r>
              <a:rPr lang="en-US" sz="2800" dirty="0" smtClean="0"/>
              <a:t>mall bowel is sometimes recovered attached to the liver and pancreas to provide a multi-visceral transplant to one recipient</a:t>
            </a:r>
            <a:endParaRPr lang="en-US" sz="2800" dirty="0"/>
          </a:p>
        </p:txBody>
      </p:sp>
      <p:pic>
        <p:nvPicPr>
          <p:cNvPr id="4" name="Picture 2"/>
          <p:cNvPicPr>
            <a:picLocks noChangeAspect="1" noChangeArrowheads="1"/>
          </p:cNvPicPr>
          <p:nvPr/>
        </p:nvPicPr>
        <p:blipFill>
          <a:blip r:embed="rId2" cstate="print"/>
          <a:srcRect l="13469" t="6468" r="11474" b="12234"/>
          <a:stretch>
            <a:fillRect/>
          </a:stretch>
        </p:blipFill>
        <p:spPr bwMode="auto">
          <a:xfrm rot="380822">
            <a:off x="5275169" y="2305369"/>
            <a:ext cx="3287935" cy="3253654"/>
          </a:xfrm>
          <a:prstGeom prst="rect">
            <a:avLst/>
          </a:prstGeom>
          <a:noFill/>
          <a:ln w="9525">
            <a:noFill/>
            <a:miter lim="800000"/>
            <a:headEnd/>
            <a:tailEnd/>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 </a:t>
            </a:r>
            <a:r>
              <a:rPr lang="en-US" dirty="0" err="1" smtClean="0"/>
              <a:t>Nephrectomy</a:t>
            </a:r>
            <a:endParaRPr lang="en-US" dirty="0"/>
          </a:p>
        </p:txBody>
      </p:sp>
      <p:sp>
        <p:nvSpPr>
          <p:cNvPr id="3" name="Content Placeholder 2"/>
          <p:cNvSpPr>
            <a:spLocks noGrp="1"/>
          </p:cNvSpPr>
          <p:nvPr>
            <p:ph idx="1"/>
          </p:nvPr>
        </p:nvSpPr>
        <p:spPr>
          <a:xfrm>
            <a:off x="4800600" y="2362200"/>
            <a:ext cx="4191000" cy="4267200"/>
          </a:xfrm>
        </p:spPr>
        <p:txBody>
          <a:bodyPr/>
          <a:lstStyle/>
          <a:p>
            <a:r>
              <a:rPr lang="en-US" sz="2800" dirty="0" smtClean="0"/>
              <a:t>Kidneys at back table</a:t>
            </a:r>
          </a:p>
          <a:p>
            <a:r>
              <a:rPr lang="en-US" sz="2800" dirty="0" smtClean="0"/>
              <a:t>Most versatile organ</a:t>
            </a:r>
          </a:p>
          <a:p>
            <a:r>
              <a:rPr lang="en-US" sz="2800" dirty="0" smtClean="0"/>
              <a:t>Can remain on ice for 48 hours</a:t>
            </a:r>
          </a:p>
          <a:p>
            <a:r>
              <a:rPr lang="en-US" sz="2800" dirty="0" smtClean="0"/>
              <a:t>On pump for 72 hours</a:t>
            </a:r>
          </a:p>
          <a:p>
            <a:endParaRPr lang="en-US" dirty="0"/>
          </a:p>
        </p:txBody>
      </p:sp>
      <p:pic>
        <p:nvPicPr>
          <p:cNvPr id="5" name="Picture 4" descr="IMG00378-20100915-1640.jpg"/>
          <p:cNvPicPr>
            <a:picLocks noChangeAspect="1"/>
          </p:cNvPicPr>
          <p:nvPr/>
        </p:nvPicPr>
        <p:blipFill>
          <a:blip r:embed="rId2" cstate="print"/>
          <a:srcRect l="17463" t="25491" r="20445" b="8279"/>
          <a:stretch>
            <a:fillRect/>
          </a:stretch>
        </p:blipFill>
        <p:spPr>
          <a:xfrm>
            <a:off x="1828800" y="2514600"/>
            <a:ext cx="2971800" cy="2377440"/>
          </a:xfrm>
          <a:prstGeom prst="rect">
            <a:avLst/>
          </a:prstGeom>
          <a:ln>
            <a:noFill/>
          </a:ln>
          <a:effectLst>
            <a:softEdge rad="112500"/>
          </a:effectLst>
        </p:spPr>
      </p:pic>
      <p:pic>
        <p:nvPicPr>
          <p:cNvPr id="6" name="Picture 6" descr="707356-fig1.jpg"/>
          <p:cNvPicPr>
            <a:picLocks noChangeAspect="1"/>
          </p:cNvPicPr>
          <p:nvPr/>
        </p:nvPicPr>
        <p:blipFill>
          <a:blip r:embed="rId3" cstate="print"/>
          <a:srcRect t="4762" b="4762"/>
          <a:stretch>
            <a:fillRect/>
          </a:stretch>
        </p:blipFill>
        <p:spPr bwMode="auto">
          <a:xfrm>
            <a:off x="3657600" y="4876800"/>
            <a:ext cx="1981200" cy="1656904"/>
          </a:xfrm>
          <a:prstGeom prst="rect">
            <a:avLst/>
          </a:prstGeom>
          <a:ln>
            <a:noFill/>
          </a:ln>
          <a:effectLst>
            <a:softEdge rad="112500"/>
          </a:effectLst>
        </p:spPr>
      </p:pic>
      <p:pic>
        <p:nvPicPr>
          <p:cNvPr id="7" name="Picture 4" descr="24 Juune OR photos 033"/>
          <p:cNvPicPr>
            <a:picLocks noChangeAspect="1" noChangeArrowheads="1"/>
          </p:cNvPicPr>
          <p:nvPr/>
        </p:nvPicPr>
        <p:blipFill>
          <a:blip r:embed="rId4" cstate="print"/>
          <a:srcRect/>
          <a:stretch>
            <a:fillRect/>
          </a:stretch>
        </p:blipFill>
        <p:spPr bwMode="auto">
          <a:xfrm>
            <a:off x="457200" y="4343400"/>
            <a:ext cx="3124200" cy="2254315"/>
          </a:xfrm>
          <a:prstGeom prst="rect">
            <a:avLst/>
          </a:prstGeom>
          <a:noFill/>
          <a:ln w="9525">
            <a:noFill/>
            <a:miter lim="800000"/>
            <a:headEnd/>
            <a:tailEnd/>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 </a:t>
            </a:r>
            <a:r>
              <a:rPr lang="en-US" dirty="0" err="1" smtClean="0"/>
              <a:t>Pancreaectomy</a:t>
            </a:r>
            <a:endParaRPr lang="en-US" dirty="0"/>
          </a:p>
        </p:txBody>
      </p:sp>
      <p:sp>
        <p:nvSpPr>
          <p:cNvPr id="3" name="Content Placeholder 2"/>
          <p:cNvSpPr>
            <a:spLocks noGrp="1"/>
          </p:cNvSpPr>
          <p:nvPr>
            <p:ph idx="1"/>
          </p:nvPr>
        </p:nvSpPr>
        <p:spPr>
          <a:xfrm>
            <a:off x="4343400" y="2438400"/>
            <a:ext cx="4343400" cy="2362200"/>
          </a:xfrm>
        </p:spPr>
        <p:txBody>
          <a:bodyPr/>
          <a:lstStyle/>
          <a:p>
            <a:pPr>
              <a:buFont typeface="Arial" charset="0"/>
              <a:buChar char="•"/>
            </a:pPr>
            <a:r>
              <a:rPr lang="en-US" sz="2800" dirty="0" smtClean="0"/>
              <a:t> Pancreas at back table</a:t>
            </a:r>
          </a:p>
          <a:p>
            <a:pPr>
              <a:buFont typeface="Arial" charset="0"/>
              <a:buChar char="•"/>
            </a:pPr>
            <a:r>
              <a:rPr lang="en-US" sz="2800" dirty="0" smtClean="0"/>
              <a:t> Most delicate organ</a:t>
            </a:r>
          </a:p>
          <a:p>
            <a:pPr>
              <a:buFont typeface="Arial" charset="0"/>
              <a:buChar char="•"/>
            </a:pPr>
            <a:r>
              <a:rPr lang="en-US" sz="2800" dirty="0" smtClean="0"/>
              <a:t> Can be kept on ice for 12 hours</a:t>
            </a:r>
          </a:p>
        </p:txBody>
      </p:sp>
      <p:pic>
        <p:nvPicPr>
          <p:cNvPr id="4" name="Content Placeholder 3" descr="Panc.JPG"/>
          <p:cNvPicPr>
            <a:picLocks noChangeAspect="1"/>
          </p:cNvPicPr>
          <p:nvPr/>
        </p:nvPicPr>
        <p:blipFill>
          <a:blip r:embed="rId2" cstate="print"/>
          <a:srcRect/>
          <a:stretch>
            <a:fillRect/>
          </a:stretch>
        </p:blipFill>
        <p:spPr bwMode="auto">
          <a:xfrm rot="21007501">
            <a:off x="449234" y="2825533"/>
            <a:ext cx="3877274" cy="2907956"/>
          </a:xfrm>
          <a:prstGeom prst="rect">
            <a:avLst/>
          </a:prstGeom>
          <a:noFill/>
          <a:ln w="9525">
            <a:noFill/>
            <a:miter lim="800000"/>
            <a:headEnd/>
            <a:tailEnd/>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only 2%?</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57200" y="2438400"/>
            <a:ext cx="6848475" cy="423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Donation After Circulatory Death</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5323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p:txBody>
          <a:bodyPr/>
          <a:lstStyle/>
          <a:p>
            <a:r>
              <a:rPr lang="en-US" sz="2400" dirty="0" smtClean="0"/>
              <a:t>16 year old Self inflicted GSW to head</a:t>
            </a:r>
          </a:p>
          <a:p>
            <a:r>
              <a:rPr lang="en-US" sz="2400" dirty="0" smtClean="0"/>
              <a:t>Evacuation done with bone flap</a:t>
            </a:r>
          </a:p>
          <a:p>
            <a:r>
              <a:rPr lang="en-US" sz="2400" dirty="0" smtClean="0"/>
              <a:t>GCS 3 for 7 days with no improvement, no sedation</a:t>
            </a:r>
          </a:p>
          <a:p>
            <a:r>
              <a:rPr lang="en-US" sz="2400" dirty="0" smtClean="0"/>
              <a:t>Family had discussion with physician regarding </a:t>
            </a:r>
            <a:r>
              <a:rPr lang="en-US" sz="2400" dirty="0" err="1" smtClean="0"/>
              <a:t>trach</a:t>
            </a:r>
            <a:r>
              <a:rPr lang="en-US" sz="2400" dirty="0" smtClean="0"/>
              <a:t> and peg vs. withdraw of support</a:t>
            </a:r>
          </a:p>
          <a:p>
            <a:r>
              <a:rPr lang="en-US" sz="2400" dirty="0" smtClean="0"/>
              <a:t>Family has elected to withdraw support</a:t>
            </a:r>
          </a:p>
          <a:p>
            <a:r>
              <a:rPr lang="en-US" sz="2400" dirty="0" smtClean="0"/>
              <a:t>TOSA has been following patient since arrival</a:t>
            </a:r>
          </a:p>
          <a:p>
            <a:pPr marL="0" indent="0">
              <a:buNone/>
            </a:pPr>
            <a:r>
              <a:rPr lang="en-US" sz="2800" b="1" i="1" dirty="0" smtClean="0">
                <a:solidFill>
                  <a:srgbClr val="FF0000"/>
                </a:solidFill>
              </a:rPr>
              <a:t>What happens next?</a:t>
            </a:r>
            <a:endParaRPr lang="en-US" sz="2800" b="1" i="1" dirty="0">
              <a:solidFill>
                <a:srgbClr val="FF0000"/>
              </a:solidFill>
            </a:endParaRPr>
          </a:p>
        </p:txBody>
      </p:sp>
    </p:spTree>
    <p:extLst>
      <p:ext uri="{BB962C8B-B14F-4D97-AF65-F5344CB8AC3E}">
        <p14:creationId xmlns:p14="http://schemas.microsoft.com/office/powerpoint/2010/main" val="30135951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DCD process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3000" dirty="0" smtClean="0"/>
              <a:t>Staff notifies TOSA of family wishes</a:t>
            </a:r>
          </a:p>
          <a:p>
            <a:pPr marL="514350" indent="-514350">
              <a:buFont typeface="+mj-lt"/>
              <a:buAutoNum type="arabicPeriod"/>
            </a:pPr>
            <a:r>
              <a:rPr lang="en-US" sz="3000" dirty="0" smtClean="0"/>
              <a:t>TOSA coordinator goes onsite and does a DCD evaluation</a:t>
            </a:r>
          </a:p>
          <a:p>
            <a:pPr marL="514350" indent="-514350">
              <a:buFont typeface="+mj-lt"/>
              <a:buAutoNum type="arabicPeriod"/>
            </a:pPr>
            <a:r>
              <a:rPr lang="en-US" sz="3000" dirty="0" smtClean="0"/>
              <a:t>If patient meets DCD criteria (predicted to expire within 1hr following withdraw of support) TOSA will approach family</a:t>
            </a:r>
          </a:p>
        </p:txBody>
      </p:sp>
    </p:spTree>
    <p:extLst>
      <p:ext uri="{BB962C8B-B14F-4D97-AF65-F5344CB8AC3E}">
        <p14:creationId xmlns:p14="http://schemas.microsoft.com/office/powerpoint/2010/main" val="179556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DCD Management Process</a:t>
            </a:r>
            <a:endParaRPr lang="en-US" dirty="0"/>
          </a:p>
        </p:txBody>
      </p:sp>
      <p:sp>
        <p:nvSpPr>
          <p:cNvPr id="3" name="Content Placeholder 2"/>
          <p:cNvSpPr>
            <a:spLocks noGrp="1"/>
          </p:cNvSpPr>
          <p:nvPr>
            <p:ph idx="1"/>
          </p:nvPr>
        </p:nvSpPr>
        <p:spPr>
          <a:xfrm>
            <a:off x="914400" y="2971800"/>
            <a:ext cx="7315200" cy="3733800"/>
          </a:xfrm>
        </p:spPr>
        <p:txBody>
          <a:bodyPr/>
          <a:lstStyle/>
          <a:p>
            <a:r>
              <a:rPr lang="en-US" dirty="0" smtClean="0"/>
              <a:t>Account number remains the same</a:t>
            </a:r>
          </a:p>
          <a:p>
            <a:r>
              <a:rPr lang="en-US" dirty="0" smtClean="0"/>
              <a:t>Orders are flagged for billing</a:t>
            </a:r>
          </a:p>
          <a:p>
            <a:r>
              <a:rPr lang="en-US" dirty="0" smtClean="0"/>
              <a:t>Primary MD will manage patient with assistance from TOSA staff</a:t>
            </a:r>
            <a:endParaRPr lang="en-US" dirty="0"/>
          </a:p>
        </p:txBody>
      </p:sp>
    </p:spTree>
    <p:extLst>
      <p:ext uri="{BB962C8B-B14F-4D97-AF65-F5344CB8AC3E}">
        <p14:creationId xmlns:p14="http://schemas.microsoft.com/office/powerpoint/2010/main" val="1959941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DCD Allocation</a:t>
            </a:r>
            <a:endParaRPr lang="en-US" dirty="0"/>
          </a:p>
        </p:txBody>
      </p:sp>
      <p:sp>
        <p:nvSpPr>
          <p:cNvPr id="3" name="Content Placeholder 2"/>
          <p:cNvSpPr>
            <a:spLocks noGrp="1"/>
          </p:cNvSpPr>
          <p:nvPr>
            <p:ph idx="1"/>
          </p:nvPr>
        </p:nvSpPr>
        <p:spPr>
          <a:xfrm>
            <a:off x="914400" y="2819400"/>
            <a:ext cx="7315200" cy="3886200"/>
          </a:xfrm>
        </p:spPr>
        <p:txBody>
          <a:bodyPr/>
          <a:lstStyle/>
          <a:p>
            <a:r>
              <a:rPr lang="en-US" dirty="0" smtClean="0"/>
              <a:t>Liver and kidneys are evaluated for transplant</a:t>
            </a:r>
          </a:p>
          <a:p>
            <a:r>
              <a:rPr lang="en-US" dirty="0" smtClean="0"/>
              <a:t>Pancreas is evaluated for research </a:t>
            </a:r>
            <a:endParaRPr lang="en-US" dirty="0"/>
          </a:p>
        </p:txBody>
      </p:sp>
    </p:spTree>
    <p:extLst>
      <p:ext uri="{BB962C8B-B14F-4D97-AF65-F5344CB8AC3E}">
        <p14:creationId xmlns:p14="http://schemas.microsoft.com/office/powerpoint/2010/main" val="39675461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DCD in OR</a:t>
            </a:r>
            <a:endParaRPr lang="en-US" dirty="0"/>
          </a:p>
        </p:txBody>
      </p:sp>
      <p:sp>
        <p:nvSpPr>
          <p:cNvPr id="3" name="Content Placeholder 2"/>
          <p:cNvSpPr>
            <a:spLocks noGrp="1"/>
          </p:cNvSpPr>
          <p:nvPr>
            <p:ph idx="1"/>
          </p:nvPr>
        </p:nvSpPr>
        <p:spPr/>
        <p:txBody>
          <a:bodyPr/>
          <a:lstStyle/>
          <a:p>
            <a:r>
              <a:rPr lang="en-US" dirty="0" smtClean="0"/>
              <a:t>MD/RN will </a:t>
            </a:r>
            <a:r>
              <a:rPr lang="en-US" dirty="0"/>
              <a:t>administer </a:t>
            </a:r>
            <a:r>
              <a:rPr lang="en-US" dirty="0" smtClean="0"/>
              <a:t>comfort care medication</a:t>
            </a:r>
          </a:p>
          <a:p>
            <a:r>
              <a:rPr lang="en-US" dirty="0" smtClean="0"/>
              <a:t>MD/RN administers Heparin approximately 5 minutes prior to </a:t>
            </a:r>
            <a:r>
              <a:rPr lang="en-US" dirty="0" err="1" smtClean="0"/>
              <a:t>extubation</a:t>
            </a:r>
            <a:endParaRPr lang="en-US" dirty="0"/>
          </a:p>
          <a:p>
            <a:r>
              <a:rPr lang="en-US" dirty="0"/>
              <a:t>MD will pronounce </a:t>
            </a:r>
            <a:r>
              <a:rPr lang="en-US" dirty="0" smtClean="0"/>
              <a:t>CTOD </a:t>
            </a:r>
            <a:r>
              <a:rPr lang="en-US" dirty="0"/>
              <a:t>in OR</a:t>
            </a:r>
          </a:p>
          <a:p>
            <a:r>
              <a:rPr lang="en-US" dirty="0" smtClean="0"/>
              <a:t>Five minutes after CTOD, transplant surgeons begin recovery process</a:t>
            </a:r>
            <a:endParaRPr lang="en-US" dirty="0"/>
          </a:p>
          <a:p>
            <a:endParaRPr lang="en-US" dirty="0"/>
          </a:p>
        </p:txBody>
      </p:sp>
    </p:spTree>
    <p:extLst>
      <p:ext uri="{BB962C8B-B14F-4D97-AF65-F5344CB8AC3E}">
        <p14:creationId xmlns:p14="http://schemas.microsoft.com/office/powerpoint/2010/main" val="17315256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in the OR</a:t>
            </a:r>
            <a:endParaRPr lang="en-US" dirty="0"/>
          </a:p>
        </p:txBody>
      </p:sp>
      <p:sp>
        <p:nvSpPr>
          <p:cNvPr id="3" name="Content Placeholder 2"/>
          <p:cNvSpPr>
            <a:spLocks noGrp="1"/>
          </p:cNvSpPr>
          <p:nvPr>
            <p:ph idx="1"/>
          </p:nvPr>
        </p:nvSpPr>
        <p:spPr/>
        <p:txBody>
          <a:bodyPr/>
          <a:lstStyle/>
          <a:p>
            <a:r>
              <a:rPr lang="en-US" dirty="0" smtClean="0"/>
              <a:t>Family may be with loved one until CTOD</a:t>
            </a:r>
          </a:p>
          <a:p>
            <a:r>
              <a:rPr lang="en-US" dirty="0" smtClean="0"/>
              <a:t>All staff prepped prior to family being escorted to OR</a:t>
            </a:r>
          </a:p>
          <a:p>
            <a:r>
              <a:rPr lang="en-US" dirty="0" smtClean="0"/>
              <a:t>TOSA staff member will remain with family throughout the OR process</a:t>
            </a:r>
          </a:p>
          <a:p>
            <a:r>
              <a:rPr lang="en-US" dirty="0" smtClean="0"/>
              <a:t>Immediately following CTOD, family is escorted out</a:t>
            </a:r>
            <a:endParaRPr lang="en-US" dirty="0"/>
          </a:p>
        </p:txBody>
      </p:sp>
    </p:spTree>
    <p:extLst>
      <p:ext uri="{BB962C8B-B14F-4D97-AF65-F5344CB8AC3E}">
        <p14:creationId xmlns:p14="http://schemas.microsoft.com/office/powerpoint/2010/main" val="3146902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r>
            <a:br>
              <a:rPr lang="en-US" sz="3600" dirty="0" smtClean="0"/>
            </a:br>
            <a:r>
              <a:rPr lang="en-US" sz="3600" dirty="0" smtClean="0"/>
              <a:t>What if the patient does </a:t>
            </a:r>
            <a:r>
              <a:rPr lang="en-US" sz="3600" u="sng" dirty="0" smtClean="0"/>
              <a:t>NOT</a:t>
            </a:r>
            <a:r>
              <a:rPr lang="en-US" sz="3600" dirty="0" smtClean="0"/>
              <a:t> expire?</a:t>
            </a:r>
            <a:endParaRPr lang="en-US" sz="3600" dirty="0"/>
          </a:p>
        </p:txBody>
      </p:sp>
      <p:sp>
        <p:nvSpPr>
          <p:cNvPr id="3" name="Content Placeholder 2"/>
          <p:cNvSpPr>
            <a:spLocks noGrp="1"/>
          </p:cNvSpPr>
          <p:nvPr>
            <p:ph idx="1"/>
          </p:nvPr>
        </p:nvSpPr>
        <p:spPr>
          <a:xfrm>
            <a:off x="914400" y="3048000"/>
            <a:ext cx="7315200" cy="3657600"/>
          </a:xfrm>
        </p:spPr>
        <p:txBody>
          <a:bodyPr/>
          <a:lstStyle/>
          <a:p>
            <a:r>
              <a:rPr lang="en-US" dirty="0" smtClean="0"/>
              <a:t>Room is pre-arranged with house supervisor, OR and ICU charge nurses</a:t>
            </a:r>
          </a:p>
          <a:p>
            <a:r>
              <a:rPr lang="en-US" dirty="0" smtClean="0"/>
              <a:t>Patient is moved to a designated room and comfort care is continued</a:t>
            </a:r>
            <a:endParaRPr lang="en-US" dirty="0"/>
          </a:p>
        </p:txBody>
      </p:sp>
    </p:spTree>
    <p:extLst>
      <p:ext uri="{BB962C8B-B14F-4D97-AF65-F5344CB8AC3E}">
        <p14:creationId xmlns:p14="http://schemas.microsoft.com/office/powerpoint/2010/main" val="1294409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Follow-Up</a:t>
            </a:r>
            <a:endParaRPr lang="en-US" dirty="0"/>
          </a:p>
        </p:txBody>
      </p:sp>
      <p:sp>
        <p:nvSpPr>
          <p:cNvPr id="3" name="Content Placeholder 2"/>
          <p:cNvSpPr>
            <a:spLocks noGrp="1"/>
          </p:cNvSpPr>
          <p:nvPr>
            <p:ph idx="1"/>
          </p:nvPr>
        </p:nvSpPr>
        <p:spPr>
          <a:xfrm>
            <a:off x="914400" y="2438400"/>
            <a:ext cx="4572000" cy="4267200"/>
          </a:xfrm>
        </p:spPr>
        <p:txBody>
          <a:bodyPr/>
          <a:lstStyle/>
          <a:p>
            <a:r>
              <a:rPr lang="en-US" sz="2800" dirty="0" smtClean="0"/>
              <a:t>Post-donor survey</a:t>
            </a:r>
          </a:p>
          <a:p>
            <a:r>
              <a:rPr lang="en-US" sz="2800" dirty="0" smtClean="0"/>
              <a:t>Letters to staff and family </a:t>
            </a:r>
          </a:p>
          <a:p>
            <a:r>
              <a:rPr lang="en-US" sz="2800" dirty="0" smtClean="0"/>
              <a:t>Post-donor conference</a:t>
            </a:r>
          </a:p>
          <a:p>
            <a:r>
              <a:rPr lang="en-US" sz="2800" dirty="0" smtClean="0"/>
              <a:t>Donor family ceremonies</a:t>
            </a:r>
          </a:p>
          <a:p>
            <a:r>
              <a:rPr lang="en-US" sz="2800" dirty="0" smtClean="0"/>
              <a:t>Donor tributes</a:t>
            </a:r>
          </a:p>
        </p:txBody>
      </p:sp>
      <p:pic>
        <p:nvPicPr>
          <p:cNvPr id="4" name="Picture 3" descr="treePlanting.jpg"/>
          <p:cNvPicPr>
            <a:picLocks noChangeAspect="1"/>
          </p:cNvPicPr>
          <p:nvPr/>
        </p:nvPicPr>
        <p:blipFill>
          <a:blip r:embed="rId2" cstate="print">
            <a:clrChange>
              <a:clrFrom>
                <a:srgbClr val="CFE6F4"/>
              </a:clrFrom>
              <a:clrTo>
                <a:srgbClr val="CFE6F4">
                  <a:alpha val="0"/>
                </a:srgbClr>
              </a:clrTo>
            </a:clrChange>
          </a:blip>
          <a:srcRect/>
          <a:stretch>
            <a:fillRect/>
          </a:stretch>
        </p:blipFill>
        <p:spPr bwMode="auto">
          <a:xfrm>
            <a:off x="5638800" y="1828800"/>
            <a:ext cx="3190479" cy="3200400"/>
          </a:xfrm>
          <a:prstGeom prst="rect">
            <a:avLst/>
          </a:prstGeom>
          <a:ln>
            <a:noFill/>
          </a:ln>
          <a:effectLst>
            <a:softEdge rad="112500"/>
          </a:effectLst>
        </p:spPr>
      </p:pic>
      <p:pic>
        <p:nvPicPr>
          <p:cNvPr id="5" name="Picture 4" descr="quilt2.gif"/>
          <p:cNvPicPr>
            <a:picLocks noChangeAspect="1"/>
          </p:cNvPicPr>
          <p:nvPr/>
        </p:nvPicPr>
        <p:blipFill>
          <a:blip r:embed="rId3" cstate="print"/>
          <a:stretch>
            <a:fillRect/>
          </a:stretch>
        </p:blipFill>
        <p:spPr>
          <a:xfrm>
            <a:off x="3962400" y="4648200"/>
            <a:ext cx="3038475" cy="19145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Melisa and Adele</a:t>
            </a:r>
            <a:endParaRPr lang="en-US" dirty="0"/>
          </a:p>
        </p:txBody>
      </p:sp>
      <p:sp>
        <p:nvSpPr>
          <p:cNvPr id="3" name="Content Placeholder 2"/>
          <p:cNvSpPr>
            <a:spLocks noGrp="1"/>
          </p:cNvSpPr>
          <p:nvPr>
            <p:ph idx="1"/>
          </p:nvPr>
        </p:nvSpPr>
        <p:spPr>
          <a:xfrm>
            <a:off x="381000" y="2438400"/>
            <a:ext cx="4648200" cy="4267200"/>
          </a:xfrm>
        </p:spPr>
        <p:txBody>
          <a:bodyPr/>
          <a:lstStyle/>
          <a:p>
            <a:pPr marL="0" indent="0">
              <a:buNone/>
            </a:pPr>
            <a:r>
              <a:rPr lang="en-US" sz="2800" dirty="0"/>
              <a:t>“</a:t>
            </a:r>
            <a:r>
              <a:rPr lang="en-US" sz="2400" dirty="0"/>
              <a:t>We know Carson would have wanted to help others…He saved 4 lives through his organ donation. We feel like it is important to publicly share our story and raise awareness on the importance of organ donation. It has touched our family in so many ways, and we are grateful that we chose to </a:t>
            </a:r>
            <a:r>
              <a:rPr lang="en-US" sz="2400"/>
              <a:t>Donate </a:t>
            </a:r>
            <a:r>
              <a:rPr lang="en-US" sz="2400" smtClean="0"/>
              <a:t>Life” - </a:t>
            </a:r>
            <a:r>
              <a:rPr lang="en-US" sz="2400" dirty="0" smtClean="0"/>
              <a:t>Melisa Cummings.</a:t>
            </a:r>
            <a:endParaRPr lang="en-US" sz="2400" dirty="0"/>
          </a:p>
        </p:txBody>
      </p:sp>
      <p:pic>
        <p:nvPicPr>
          <p:cNvPr id="4" name="Content Placeholder 3" descr="Adele_Melissa.PNG"/>
          <p:cNvPicPr>
            <a:picLocks noChangeAspect="1"/>
          </p:cNvPicPr>
          <p:nvPr/>
        </p:nvPicPr>
        <p:blipFill>
          <a:blip r:embed="rId2" cstate="print"/>
          <a:stretch>
            <a:fillRect/>
          </a:stretch>
        </p:blipFill>
        <p:spPr>
          <a:xfrm>
            <a:off x="5257800" y="762000"/>
            <a:ext cx="3481579" cy="5257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Pathways</a:t>
            </a:r>
            <a:endParaRPr lang="en-US" dirty="0"/>
          </a:p>
        </p:txBody>
      </p:sp>
      <p:sp>
        <p:nvSpPr>
          <p:cNvPr id="3" name="Content Placeholder 2"/>
          <p:cNvSpPr>
            <a:spLocks noGrp="1"/>
          </p:cNvSpPr>
          <p:nvPr>
            <p:ph idx="1"/>
          </p:nvPr>
        </p:nvSpPr>
        <p:spPr>
          <a:xfrm>
            <a:off x="914400" y="2971800"/>
            <a:ext cx="7315200" cy="3733800"/>
          </a:xfrm>
        </p:spPr>
        <p:txBody>
          <a:bodyPr/>
          <a:lstStyle/>
          <a:p>
            <a:r>
              <a:rPr lang="en-US" dirty="0" smtClean="0"/>
              <a:t>Donation after Circulatory Death (DCD)</a:t>
            </a:r>
          </a:p>
          <a:p>
            <a:pPr marL="0" indent="0">
              <a:buNone/>
            </a:pPr>
            <a:endParaRPr lang="en-US" dirty="0" smtClean="0"/>
          </a:p>
          <a:p>
            <a:r>
              <a:rPr lang="en-US" dirty="0" smtClean="0"/>
              <a:t>Brain Death Donation</a:t>
            </a:r>
          </a:p>
        </p:txBody>
      </p:sp>
    </p:spTree>
    <p:extLst>
      <p:ext uri="{BB962C8B-B14F-4D97-AF65-F5344CB8AC3E}">
        <p14:creationId xmlns:p14="http://schemas.microsoft.com/office/powerpoint/2010/main" val="36093588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i="1" dirty="0" smtClean="0"/>
              <a:t>Donatelifetexas.org</a:t>
            </a:r>
            <a:endParaRPr lang="en-US" b="0" i="1" dirty="0"/>
          </a:p>
        </p:txBody>
      </p:sp>
      <p:pic>
        <p:nvPicPr>
          <p:cNvPr id="4" name="Content Placeholder 3" descr="Donate Life Texas.jpg"/>
          <p:cNvPicPr>
            <a:picLocks noGrp="1" noChangeAspect="1"/>
          </p:cNvPicPr>
          <p:nvPr>
            <p:ph idx="1"/>
          </p:nvPr>
        </p:nvPicPr>
        <p:blipFill>
          <a:blip r:embed="rId2" cstate="print"/>
          <a:srcRect/>
          <a:stretch>
            <a:fillRect/>
          </a:stretch>
        </p:blipFill>
        <p:spPr>
          <a:xfrm>
            <a:off x="3505200" y="2590800"/>
            <a:ext cx="2628900" cy="36576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6400"/>
            <a:ext cx="7848600" cy="715963"/>
          </a:xfrm>
        </p:spPr>
        <p:txBody>
          <a:bodyPr/>
          <a:lstStyle/>
          <a:p>
            <a:r>
              <a:rPr lang="en-US" dirty="0" smtClean="0"/>
              <a:t>Recognizing a Potential Donor</a:t>
            </a:r>
            <a:endParaRPr lang="en-US" dirty="0"/>
          </a:p>
        </p:txBody>
      </p:sp>
      <p:sp>
        <p:nvSpPr>
          <p:cNvPr id="3" name="Content Placeholder 2"/>
          <p:cNvSpPr>
            <a:spLocks noGrp="1"/>
          </p:cNvSpPr>
          <p:nvPr>
            <p:ph idx="1"/>
          </p:nvPr>
        </p:nvSpPr>
        <p:spPr>
          <a:xfrm>
            <a:off x="914400" y="2438400"/>
            <a:ext cx="4191000" cy="4267200"/>
          </a:xfrm>
        </p:spPr>
        <p:txBody>
          <a:bodyPr/>
          <a:lstStyle/>
          <a:p>
            <a:pPr marL="514350" indent="-514350">
              <a:buFont typeface="Arial Black" pitchFamily="34" charset="0"/>
              <a:buAutoNum type="arabicPeriod"/>
            </a:pPr>
            <a:r>
              <a:rPr lang="en-US" sz="2800" b="1" dirty="0" err="1" smtClean="0"/>
              <a:t>Neuro</a:t>
            </a:r>
            <a:r>
              <a:rPr lang="en-US" sz="2800" b="1" dirty="0" smtClean="0"/>
              <a:t> insult</a:t>
            </a:r>
          </a:p>
          <a:p>
            <a:pPr lvl="1"/>
            <a:r>
              <a:rPr lang="en-US" sz="2000" dirty="0" smtClean="0"/>
              <a:t>Trauma</a:t>
            </a:r>
            <a:endParaRPr lang="en-US" sz="1800" dirty="0" smtClean="0"/>
          </a:p>
          <a:p>
            <a:pPr lvl="1"/>
            <a:r>
              <a:rPr lang="en-US" sz="2000" dirty="0" smtClean="0"/>
              <a:t>Hypoxic Injury</a:t>
            </a:r>
          </a:p>
          <a:p>
            <a:pPr lvl="2"/>
            <a:r>
              <a:rPr lang="en-US" sz="1800" dirty="0" smtClean="0"/>
              <a:t>Drowning</a:t>
            </a:r>
          </a:p>
          <a:p>
            <a:pPr lvl="2"/>
            <a:r>
              <a:rPr lang="en-US" sz="1800" dirty="0" smtClean="0"/>
              <a:t>Cardiac / Respiratory Arrest</a:t>
            </a:r>
          </a:p>
          <a:p>
            <a:pPr lvl="1"/>
            <a:r>
              <a:rPr lang="en-US" sz="2000" dirty="0" smtClean="0"/>
              <a:t>Disease Processes</a:t>
            </a:r>
          </a:p>
          <a:p>
            <a:pPr lvl="2"/>
            <a:r>
              <a:rPr lang="en-US" sz="1800" dirty="0" smtClean="0"/>
              <a:t>Infections</a:t>
            </a:r>
          </a:p>
          <a:p>
            <a:pPr lvl="2"/>
            <a:r>
              <a:rPr lang="en-US" sz="1800" dirty="0" smtClean="0"/>
              <a:t>Parasites</a:t>
            </a:r>
          </a:p>
          <a:p>
            <a:pPr lvl="2"/>
            <a:r>
              <a:rPr lang="en-US" sz="1800" dirty="0" smtClean="0"/>
              <a:t>Cancer</a:t>
            </a:r>
          </a:p>
          <a:p>
            <a:endParaRPr lang="en-US" sz="2400" dirty="0"/>
          </a:p>
        </p:txBody>
      </p:sp>
      <p:sp>
        <p:nvSpPr>
          <p:cNvPr id="6" name="Content Placeholder 2"/>
          <p:cNvSpPr txBox="1">
            <a:spLocks/>
          </p:cNvSpPr>
          <p:nvPr/>
        </p:nvSpPr>
        <p:spPr bwMode="auto">
          <a:xfrm>
            <a:off x="5105400" y="2438400"/>
            <a:ext cx="3657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rgbClr val="2F75AF"/>
                </a:solidFill>
                <a:effectLst/>
                <a:uLnTx/>
                <a:uFillTx/>
                <a:latin typeface="Arial" pitchFamily="34" charset="0"/>
                <a:ea typeface="+mn-ea"/>
                <a:cs typeface="Arial" pitchFamily="34" charset="0"/>
              </a:rPr>
              <a:t>2. GCS of 5 or less</a:t>
            </a:r>
          </a:p>
          <a:p>
            <a:pPr marL="514350" marR="0" lvl="0" indent="-514350" algn="l" defTabSz="914400" rtl="0" eaLnBrk="1" fontAlgn="base" latinLnBrk="0" hangingPunct="1">
              <a:lnSpc>
                <a:spcPct val="100000"/>
              </a:lnSpc>
              <a:spcBef>
                <a:spcPct val="20000"/>
              </a:spcBef>
              <a:spcAft>
                <a:spcPct val="0"/>
              </a:spcAft>
              <a:buClrTx/>
              <a:buSzTx/>
              <a:buFontTx/>
              <a:buNone/>
              <a:tabLst/>
              <a:defRPr/>
            </a:pPr>
            <a:r>
              <a:rPr kumimoji="0" lang="en-US" b="0" i="0" u="none" strike="noStrike" kern="0" cap="none" spc="0" normalizeH="0" baseline="0" noProof="0" dirty="0" smtClean="0">
                <a:ln>
                  <a:noFill/>
                </a:ln>
                <a:solidFill>
                  <a:srgbClr val="2F75AF"/>
                </a:solidFill>
                <a:effectLst/>
                <a:uLnTx/>
                <a:uFillTx/>
                <a:latin typeface="Arial" pitchFamily="34" charset="0"/>
                <a:ea typeface="+mn-ea"/>
                <a:cs typeface="Arial" pitchFamily="34" charset="0"/>
              </a:rPr>
              <a:t>    (three or more absent brainstem reflexes)</a:t>
            </a:r>
          </a:p>
          <a:p>
            <a:pPr marL="514350" marR="0" lvl="0" indent="-514350" algn="l" defTabSz="914400" rtl="0" eaLnBrk="1" fontAlgn="base" latinLnBrk="0" hangingPunct="1">
              <a:lnSpc>
                <a:spcPct val="100000"/>
              </a:lnSpc>
              <a:spcBef>
                <a:spcPts val="1800"/>
              </a:spcBef>
              <a:spcAft>
                <a:spcPct val="0"/>
              </a:spcAft>
              <a:buClrTx/>
              <a:buSzTx/>
              <a:buFontTx/>
              <a:buNone/>
              <a:tabLst/>
              <a:defRPr/>
            </a:pPr>
            <a:r>
              <a:rPr kumimoji="0" lang="en-US" sz="2800" b="1" i="0" u="none" strike="noStrike" kern="0" cap="none" spc="0" normalizeH="0" baseline="0" noProof="0" dirty="0" smtClean="0">
                <a:ln>
                  <a:noFill/>
                </a:ln>
                <a:solidFill>
                  <a:srgbClr val="2F75AF"/>
                </a:solidFill>
                <a:effectLst/>
                <a:uLnTx/>
                <a:uFillTx/>
                <a:latin typeface="Arial" pitchFamily="34" charset="0"/>
                <a:ea typeface="+mn-ea"/>
                <a:cs typeface="Arial" pitchFamily="34" charset="0"/>
              </a:rPr>
              <a:t>3. </a:t>
            </a:r>
            <a:r>
              <a:rPr kumimoji="0" lang="en-US" sz="2800" b="1" i="0" u="none" strike="noStrike" kern="0" cap="none" spc="0" normalizeH="0" baseline="0" noProof="0" dirty="0" err="1" smtClean="0">
                <a:ln>
                  <a:noFill/>
                </a:ln>
                <a:solidFill>
                  <a:srgbClr val="2F75AF"/>
                </a:solidFill>
                <a:effectLst/>
                <a:uLnTx/>
                <a:uFillTx/>
                <a:latin typeface="Arial" pitchFamily="34" charset="0"/>
                <a:ea typeface="+mn-ea"/>
                <a:cs typeface="Arial" pitchFamily="34" charset="0"/>
              </a:rPr>
              <a:t>Intubated</a:t>
            </a:r>
            <a:r>
              <a:rPr kumimoji="0" lang="en-US" sz="2800" b="1" i="0" u="none" strike="noStrike" kern="0" cap="none" spc="0" normalizeH="0" baseline="0" noProof="0" dirty="0" smtClean="0">
                <a:ln>
                  <a:noFill/>
                </a:ln>
                <a:solidFill>
                  <a:srgbClr val="2F75AF"/>
                </a:solidFill>
                <a:effectLst/>
                <a:uLnTx/>
                <a:uFillTx/>
                <a:latin typeface="Arial" pitchFamily="34" charset="0"/>
                <a:ea typeface="+mn-ea"/>
                <a:cs typeface="Arial" pitchFamily="34" charset="0"/>
              </a:rPr>
              <a:t> and Ventilated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rgbClr val="2F75AF"/>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Process</a:t>
            </a:r>
            <a:endParaRPr lang="en-US" dirty="0"/>
          </a:p>
        </p:txBody>
      </p:sp>
      <p:sp>
        <p:nvSpPr>
          <p:cNvPr id="3" name="Content Placeholder 2"/>
          <p:cNvSpPr>
            <a:spLocks noGrp="1"/>
          </p:cNvSpPr>
          <p:nvPr>
            <p:ph idx="1"/>
          </p:nvPr>
        </p:nvSpPr>
        <p:spPr/>
        <p:txBody>
          <a:bodyPr/>
          <a:lstStyle/>
          <a:p>
            <a:r>
              <a:rPr lang="en-US" sz="2400" dirty="0" smtClean="0"/>
              <a:t>Nurse calls the Donor Referral Line when patient meets referral criteria</a:t>
            </a:r>
          </a:p>
          <a:p>
            <a:r>
              <a:rPr lang="en-US" sz="2400" dirty="0" smtClean="0"/>
              <a:t>On-call coordinator calls back and gathers information</a:t>
            </a:r>
          </a:p>
          <a:p>
            <a:r>
              <a:rPr lang="en-US" sz="2400" dirty="0" smtClean="0"/>
              <a:t>Coordinator goes onsite, reviews chart, and sets plan with staff</a:t>
            </a:r>
          </a:p>
          <a:p>
            <a:r>
              <a:rPr lang="en-US" sz="2400" dirty="0" smtClean="0"/>
              <a:t>Coordinator follows by phone </a:t>
            </a:r>
          </a:p>
          <a:p>
            <a:endParaRPr lang="en-US" sz="2400" dirty="0"/>
          </a:p>
        </p:txBody>
      </p:sp>
      <p:pic>
        <p:nvPicPr>
          <p:cNvPr id="4" name="Picture 3"/>
          <p:cNvPicPr>
            <a:picLocks noChangeAspect="1" noChangeArrowheads="1"/>
          </p:cNvPicPr>
          <p:nvPr/>
        </p:nvPicPr>
        <p:blipFill>
          <a:blip r:embed="rId3" cstate="print"/>
          <a:srcRect/>
          <a:stretch>
            <a:fillRect/>
          </a:stretch>
        </p:blipFill>
        <p:spPr bwMode="auto">
          <a:xfrm>
            <a:off x="1066800" y="5410200"/>
            <a:ext cx="6191250" cy="114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Times to Call the DRL</a:t>
            </a:r>
            <a:endParaRPr lang="en-US" dirty="0"/>
          </a:p>
        </p:txBody>
      </p:sp>
      <p:sp>
        <p:nvSpPr>
          <p:cNvPr id="3" name="Content Placeholder 2"/>
          <p:cNvSpPr>
            <a:spLocks noGrp="1"/>
          </p:cNvSpPr>
          <p:nvPr>
            <p:ph idx="1"/>
          </p:nvPr>
        </p:nvSpPr>
        <p:spPr/>
        <p:txBody>
          <a:bodyPr/>
          <a:lstStyle/>
          <a:p>
            <a:r>
              <a:rPr lang="en-US" sz="2800" dirty="0" smtClean="0"/>
              <a:t>When the patient’s condition changes</a:t>
            </a:r>
          </a:p>
          <a:p>
            <a:r>
              <a:rPr lang="en-US" sz="2800" dirty="0" smtClean="0"/>
              <a:t>Prior to code status discussion</a:t>
            </a:r>
          </a:p>
          <a:p>
            <a:r>
              <a:rPr lang="en-US" sz="2800" dirty="0" smtClean="0"/>
              <a:t>If family mentions donation</a:t>
            </a:r>
          </a:p>
          <a:p>
            <a:r>
              <a:rPr lang="en-US" sz="2800" dirty="0" smtClean="0"/>
              <a:t>At Cardiac Time of Death</a:t>
            </a:r>
            <a:endParaRPr lang="en-US" sz="2800" dirty="0"/>
          </a:p>
          <a:p>
            <a:pPr>
              <a:spcBef>
                <a:spcPts val="1800"/>
              </a:spcBef>
              <a:buNone/>
            </a:pPr>
            <a:r>
              <a:rPr lang="en-US" sz="2800" dirty="0" smtClean="0"/>
              <a:t>   </a:t>
            </a:r>
            <a:r>
              <a:rPr lang="en-US" sz="2800" b="1" dirty="0" smtClean="0">
                <a:solidFill>
                  <a:srgbClr val="C00000"/>
                </a:solidFill>
              </a:rPr>
              <a:t>REMEMBER:</a:t>
            </a:r>
            <a:r>
              <a:rPr lang="en-US" sz="2800" dirty="0" smtClean="0"/>
              <a:t/>
            </a:r>
            <a:br>
              <a:rPr lang="en-US" sz="2800" dirty="0" smtClean="0"/>
            </a:br>
            <a:r>
              <a:rPr lang="en-US" sz="2800" dirty="0" smtClean="0"/>
              <a:t>Do not mention donation to the family!</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a:t>
            </a:r>
            <a:r>
              <a:rPr lang="en-US" dirty="0"/>
              <a:t>S</a:t>
            </a:r>
            <a:r>
              <a:rPr lang="en-US" dirty="0" smtClean="0"/>
              <a:t>tatus </a:t>
            </a:r>
            <a:r>
              <a:rPr lang="en-US" dirty="0"/>
              <a:t>D</a:t>
            </a:r>
            <a:r>
              <a:rPr lang="en-US" dirty="0" smtClean="0"/>
              <a:t>iscussion	</a:t>
            </a:r>
            <a:endParaRPr lang="en-US" dirty="0"/>
          </a:p>
        </p:txBody>
      </p:sp>
      <p:sp>
        <p:nvSpPr>
          <p:cNvPr id="3" name="Content Placeholder 2"/>
          <p:cNvSpPr>
            <a:spLocks noGrp="1"/>
          </p:cNvSpPr>
          <p:nvPr>
            <p:ph idx="1"/>
          </p:nvPr>
        </p:nvSpPr>
        <p:spPr>
          <a:xfrm>
            <a:off x="914400" y="2819400"/>
            <a:ext cx="7315200" cy="3886200"/>
          </a:xfrm>
        </p:spPr>
        <p:txBody>
          <a:bodyPr/>
          <a:lstStyle/>
          <a:p>
            <a:r>
              <a:rPr lang="en-US" dirty="0"/>
              <a:t>M</a:t>
            </a:r>
            <a:r>
              <a:rPr lang="en-US" dirty="0" smtClean="0"/>
              <a:t>aintain </a:t>
            </a:r>
            <a:r>
              <a:rPr lang="en-US" dirty="0"/>
              <a:t>the patient and preserve the family’s opportunity for </a:t>
            </a:r>
            <a:r>
              <a:rPr lang="en-US" dirty="0" smtClean="0"/>
              <a:t>donation</a:t>
            </a:r>
            <a:endParaRPr lang="en-US" dirty="0"/>
          </a:p>
          <a:p>
            <a:r>
              <a:rPr lang="en-US" dirty="0" smtClean="0"/>
              <a:t>Registry status</a:t>
            </a:r>
            <a:endParaRPr lang="en-US" dirty="0"/>
          </a:p>
          <a:p>
            <a:r>
              <a:rPr lang="en-US" dirty="0" smtClean="0"/>
              <a:t>Code status options</a:t>
            </a:r>
          </a:p>
        </p:txBody>
      </p:sp>
    </p:spTree>
    <p:extLst>
      <p:ext uri="{BB962C8B-B14F-4D97-AF65-F5344CB8AC3E}">
        <p14:creationId xmlns:p14="http://schemas.microsoft.com/office/powerpoint/2010/main" val="550493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2F75AF"/>
        </a:lt2>
        <a:accent1>
          <a:srgbClr val="3E88C2"/>
        </a:accent1>
        <a:accent2>
          <a:srgbClr val="80C6ED"/>
        </a:accent2>
        <a:accent3>
          <a:srgbClr val="FFFFFF"/>
        </a:accent3>
        <a:accent4>
          <a:srgbClr val="404040"/>
        </a:accent4>
        <a:accent5>
          <a:srgbClr val="AFC3DD"/>
        </a:accent5>
        <a:accent6>
          <a:srgbClr val="73B3D7"/>
        </a:accent6>
        <a:hlink>
          <a:srgbClr val="8AC0E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2F75AF"/>
        </a:lt2>
        <a:accent1>
          <a:srgbClr val="C31F26"/>
        </a:accent1>
        <a:accent2>
          <a:srgbClr val="80C6ED"/>
        </a:accent2>
        <a:accent3>
          <a:srgbClr val="FFFFFF"/>
        </a:accent3>
        <a:accent4>
          <a:srgbClr val="404040"/>
        </a:accent4>
        <a:accent5>
          <a:srgbClr val="DEABAC"/>
        </a:accent5>
        <a:accent6>
          <a:srgbClr val="73B3D7"/>
        </a:accent6>
        <a:hlink>
          <a:srgbClr val="8AC0E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F0272F"/>
        </a:lt2>
        <a:accent1>
          <a:srgbClr val="2C7DBC"/>
        </a:accent1>
        <a:accent2>
          <a:srgbClr val="2A86C9"/>
        </a:accent2>
        <a:accent3>
          <a:srgbClr val="FFFFFF"/>
        </a:accent3>
        <a:accent4>
          <a:srgbClr val="404040"/>
        </a:accent4>
        <a:accent5>
          <a:srgbClr val="ACBFDA"/>
        </a:accent5>
        <a:accent6>
          <a:srgbClr val="2579B6"/>
        </a:accent6>
        <a:hlink>
          <a:srgbClr val="3C9DD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1307</TotalTime>
  <Words>1666</Words>
  <Application>Microsoft Office PowerPoint</Application>
  <PresentationFormat>On-screen Show (4:3)</PresentationFormat>
  <Paragraphs>287</Paragraphs>
  <Slides>50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Arial Black</vt:lpstr>
      <vt:lpstr>Microsoft Sans Serif</vt:lpstr>
      <vt:lpstr>powerpoint-template</vt:lpstr>
      <vt:lpstr>Two Pathways to Donation</vt:lpstr>
      <vt:lpstr>Objectives</vt:lpstr>
      <vt:lpstr>The Critical Shortage</vt:lpstr>
      <vt:lpstr>Why only 2%?</vt:lpstr>
      <vt:lpstr>Two Pathways</vt:lpstr>
      <vt:lpstr>Recognizing a Potential Donor</vt:lpstr>
      <vt:lpstr>Referral Process</vt:lpstr>
      <vt:lpstr>Other Times to Call the DRL</vt:lpstr>
      <vt:lpstr>Code Status Discussion </vt:lpstr>
      <vt:lpstr>If Family Mentions Donation…</vt:lpstr>
      <vt:lpstr>The Brain Death Pathway</vt:lpstr>
      <vt:lpstr>Scenario</vt:lpstr>
      <vt:lpstr>Pathophysiology of Brain Death</vt:lpstr>
      <vt:lpstr>Pathophysiology of Brain Death</vt:lpstr>
      <vt:lpstr>Pathophysiology of Brain Death</vt:lpstr>
      <vt:lpstr>Prior to Brain Death Testing</vt:lpstr>
      <vt:lpstr>Consider Starting T-4 Infusion</vt:lpstr>
      <vt:lpstr>Brain Death Exam</vt:lpstr>
      <vt:lpstr>Interim Between Two Exams</vt:lpstr>
      <vt:lpstr>Clinical Exam</vt:lpstr>
      <vt:lpstr>Clinical Exam</vt:lpstr>
      <vt:lpstr>Apnea Test</vt:lpstr>
      <vt:lpstr>Apnea Test</vt:lpstr>
      <vt:lpstr>Ancillary Study</vt:lpstr>
      <vt:lpstr>Notifying Family- Decoupling</vt:lpstr>
      <vt:lpstr>Approaching the Family</vt:lpstr>
      <vt:lpstr>Initial Steps Upon Authorization</vt:lpstr>
      <vt:lpstr>Management – Key Issues</vt:lpstr>
      <vt:lpstr>PowerPoint Presentation</vt:lpstr>
      <vt:lpstr>Management - Pulmonary</vt:lpstr>
      <vt:lpstr>Management - Cardiac</vt:lpstr>
      <vt:lpstr>Organ Allocation</vt:lpstr>
      <vt:lpstr>PowerPoint Presentation</vt:lpstr>
      <vt:lpstr>OR - Cardiectomy</vt:lpstr>
      <vt:lpstr>OR - Pneumonectomy</vt:lpstr>
      <vt:lpstr>OR - Hepatectomy</vt:lpstr>
      <vt:lpstr>OR - Small Bowel</vt:lpstr>
      <vt:lpstr>OR - Nephrectomy</vt:lpstr>
      <vt:lpstr>OR - Pancreaectomy</vt:lpstr>
      <vt:lpstr>Donation After Circulatory Death</vt:lpstr>
      <vt:lpstr>Scenario</vt:lpstr>
      <vt:lpstr>DCD process</vt:lpstr>
      <vt:lpstr>DCD Management Process</vt:lpstr>
      <vt:lpstr>DCD Allocation</vt:lpstr>
      <vt:lpstr>DCD in OR</vt:lpstr>
      <vt:lpstr>Family in the OR</vt:lpstr>
      <vt:lpstr> What if the patient does NOT expire?</vt:lpstr>
      <vt:lpstr>Case Follow-Up</vt:lpstr>
      <vt:lpstr>Melisa and Adele</vt:lpstr>
      <vt:lpstr>Donatelifetexas.org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jgibson</dc:creator>
  <cp:lastModifiedBy>Kathryn Popham</cp:lastModifiedBy>
  <cp:revision>141</cp:revision>
  <dcterms:created xsi:type="dcterms:W3CDTF">2014-02-26T20:10:12Z</dcterms:created>
  <dcterms:modified xsi:type="dcterms:W3CDTF">2017-10-23T16:23:53Z</dcterms:modified>
</cp:coreProperties>
</file>