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391" r:id="rId3"/>
    <p:sldId id="392" r:id="rId4"/>
    <p:sldId id="390" r:id="rId5"/>
    <p:sldId id="383" r:id="rId6"/>
    <p:sldId id="387" r:id="rId7"/>
    <p:sldId id="370" r:id="rId8"/>
    <p:sldId id="320" r:id="rId9"/>
    <p:sldId id="327" r:id="rId10"/>
    <p:sldId id="328" r:id="rId11"/>
    <p:sldId id="330" r:id="rId12"/>
    <p:sldId id="343" r:id="rId13"/>
    <p:sldId id="344" r:id="rId14"/>
    <p:sldId id="345" r:id="rId15"/>
    <p:sldId id="346" r:id="rId16"/>
    <p:sldId id="347" r:id="rId17"/>
    <p:sldId id="348" r:id="rId18"/>
    <p:sldId id="349" r:id="rId19"/>
    <p:sldId id="310" r:id="rId20"/>
    <p:sldId id="371" r:id="rId21"/>
    <p:sldId id="351" r:id="rId22"/>
    <p:sldId id="372" r:id="rId23"/>
    <p:sldId id="373" r:id="rId24"/>
    <p:sldId id="374" r:id="rId25"/>
    <p:sldId id="331" r:id="rId26"/>
    <p:sldId id="384" r:id="rId27"/>
    <p:sldId id="332" r:id="rId28"/>
    <p:sldId id="375" r:id="rId29"/>
    <p:sldId id="376" r:id="rId30"/>
    <p:sldId id="377" r:id="rId31"/>
    <p:sldId id="378" r:id="rId32"/>
    <p:sldId id="388" r:id="rId33"/>
    <p:sldId id="389" r:id="rId34"/>
    <p:sldId id="342" r:id="rId35"/>
    <p:sldId id="357" r:id="rId36"/>
    <p:sldId id="369" r:id="rId37"/>
    <p:sldId id="358" r:id="rId38"/>
    <p:sldId id="360" r:id="rId39"/>
    <p:sldId id="361" r:id="rId40"/>
    <p:sldId id="362" r:id="rId41"/>
    <p:sldId id="363" r:id="rId42"/>
    <p:sldId id="365" r:id="rId43"/>
    <p:sldId id="364" r:id="rId44"/>
    <p:sldId id="368" r:id="rId45"/>
    <p:sldId id="366" r:id="rId46"/>
    <p:sldId id="354" r:id="rId47"/>
    <p:sldId id="381" r:id="rId48"/>
    <p:sldId id="379" r:id="rId49"/>
    <p:sldId id="353" r:id="rId50"/>
    <p:sldId id="355" r:id="rId51"/>
    <p:sldId id="356" r:id="rId52"/>
    <p:sldId id="382" r:id="rId53"/>
    <p:sldId id="280" r:id="rId5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34" d="100"/>
          <a:sy n="34" d="100"/>
        </p:scale>
        <p:origin x="-2416"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549588-6E99-CE4B-B8BC-5EDD08B51C79}" type="datetimeFigureOut">
              <a:rPr lang="en-US" smtClean="0"/>
              <a:t>10/28/2017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500075-3DBF-6D44-9D4A-282715D434B3}" type="slidenum">
              <a:rPr lang="en-US" smtClean="0"/>
              <a:t>‹#›</a:t>
            </a:fld>
            <a:endParaRPr lang="en-US"/>
          </a:p>
        </p:txBody>
      </p:sp>
    </p:spTree>
    <p:extLst>
      <p:ext uri="{BB962C8B-B14F-4D97-AF65-F5344CB8AC3E}">
        <p14:creationId xmlns:p14="http://schemas.microsoft.com/office/powerpoint/2010/main" val="14222715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a:t>
            </a:fld>
            <a:endParaRPr lang="en-US"/>
          </a:p>
        </p:txBody>
      </p:sp>
    </p:spTree>
    <p:extLst>
      <p:ext uri="{BB962C8B-B14F-4D97-AF65-F5344CB8AC3E}">
        <p14:creationId xmlns:p14="http://schemas.microsoft.com/office/powerpoint/2010/main" val="413849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14</a:t>
            </a:fld>
            <a:endParaRPr lang="en-US"/>
          </a:p>
        </p:txBody>
      </p:sp>
    </p:spTree>
    <p:extLst>
      <p:ext uri="{BB962C8B-B14F-4D97-AF65-F5344CB8AC3E}">
        <p14:creationId xmlns:p14="http://schemas.microsoft.com/office/powerpoint/2010/main" val="2178198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15</a:t>
            </a:fld>
            <a:endParaRPr lang="en-US"/>
          </a:p>
        </p:txBody>
      </p:sp>
    </p:spTree>
    <p:extLst>
      <p:ext uri="{BB962C8B-B14F-4D97-AF65-F5344CB8AC3E}">
        <p14:creationId xmlns:p14="http://schemas.microsoft.com/office/powerpoint/2010/main" val="169735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16</a:t>
            </a:fld>
            <a:endParaRPr lang="en-US"/>
          </a:p>
        </p:txBody>
      </p:sp>
    </p:spTree>
    <p:extLst>
      <p:ext uri="{BB962C8B-B14F-4D97-AF65-F5344CB8AC3E}">
        <p14:creationId xmlns:p14="http://schemas.microsoft.com/office/powerpoint/2010/main" val="3817395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17</a:t>
            </a:fld>
            <a:endParaRPr lang="en-US"/>
          </a:p>
        </p:txBody>
      </p:sp>
    </p:spTree>
    <p:extLst>
      <p:ext uri="{BB962C8B-B14F-4D97-AF65-F5344CB8AC3E}">
        <p14:creationId xmlns:p14="http://schemas.microsoft.com/office/powerpoint/2010/main" val="4147643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18</a:t>
            </a:fld>
            <a:endParaRPr lang="en-US"/>
          </a:p>
        </p:txBody>
      </p:sp>
    </p:spTree>
    <p:extLst>
      <p:ext uri="{BB962C8B-B14F-4D97-AF65-F5344CB8AC3E}">
        <p14:creationId xmlns:p14="http://schemas.microsoft.com/office/powerpoint/2010/main" val="270880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19</a:t>
            </a:fld>
            <a:endParaRPr lang="en-US"/>
          </a:p>
        </p:txBody>
      </p:sp>
    </p:spTree>
    <p:extLst>
      <p:ext uri="{BB962C8B-B14F-4D97-AF65-F5344CB8AC3E}">
        <p14:creationId xmlns:p14="http://schemas.microsoft.com/office/powerpoint/2010/main" val="1835628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20</a:t>
            </a:fld>
            <a:endParaRPr lang="en-US"/>
          </a:p>
        </p:txBody>
      </p:sp>
    </p:spTree>
    <p:extLst>
      <p:ext uri="{BB962C8B-B14F-4D97-AF65-F5344CB8AC3E}">
        <p14:creationId xmlns:p14="http://schemas.microsoft.com/office/powerpoint/2010/main" val="3384692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then took the short list of intra and post-operative</a:t>
            </a:r>
            <a:r>
              <a:rPr lang="en-CA" baseline="0" dirty="0" smtClean="0"/>
              <a:t> complications from the </a:t>
            </a:r>
            <a:r>
              <a:rPr lang="en-CA" baseline="0" dirty="0" err="1" smtClean="0"/>
              <a:t>MultiSocietal</a:t>
            </a:r>
            <a:r>
              <a:rPr lang="en-CA" baseline="0" dirty="0" smtClean="0"/>
              <a:t> Database group and made them into a table form which goes on each patient chart during hospitalization.  The red numbers on this list of 52 complications are a severity coefficient that we developed by expert </a:t>
            </a:r>
            <a:r>
              <a:rPr lang="en-CA" baseline="0" dirty="0" err="1" smtClean="0"/>
              <a:t>concensus</a:t>
            </a:r>
            <a:r>
              <a:rPr lang="en-CA" baseline="0" dirty="0" smtClean="0"/>
              <a:t>.  This was in an effort to help us factor in not only complication frequency of occurrence but also severity.  We wanted to be notified if there was an excess of low severity complications but likewise wanted to discern if/when there was an </a:t>
            </a:r>
            <a:r>
              <a:rPr lang="en-CA" baseline="0" dirty="0" err="1" smtClean="0"/>
              <a:t>occassional</a:t>
            </a:r>
            <a:r>
              <a:rPr lang="en-CA" baseline="0" dirty="0" smtClean="0"/>
              <a:t> but life-threatening complication .</a:t>
            </a:r>
          </a:p>
          <a:p>
            <a:r>
              <a:rPr lang="en-CA" baseline="0" dirty="0" smtClean="0"/>
              <a:t>One other thing to note on this table even though it doesn’t transmit that well, is that the complications are grouped into organ systems.  So for instance, </a:t>
            </a:r>
            <a:r>
              <a:rPr lang="en-CA" baseline="0" dirty="0" err="1" smtClean="0"/>
              <a:t>complicaitons</a:t>
            </a:r>
            <a:r>
              <a:rPr lang="en-CA" baseline="0" dirty="0" smtClean="0"/>
              <a:t> 26-32 are pulmonary complications, 33-35 are renal etc.</a:t>
            </a:r>
            <a:endParaRPr lang="en-US" dirty="0"/>
          </a:p>
        </p:txBody>
      </p:sp>
      <p:sp>
        <p:nvSpPr>
          <p:cNvPr id="4" name="Slide Number Placeholder 3"/>
          <p:cNvSpPr>
            <a:spLocks noGrp="1"/>
          </p:cNvSpPr>
          <p:nvPr>
            <p:ph type="sldNum" sz="quarter" idx="10"/>
          </p:nvPr>
        </p:nvSpPr>
        <p:spPr/>
        <p:txBody>
          <a:bodyPr/>
          <a:lstStyle/>
          <a:p>
            <a:fld id="{D46A947B-D7FC-451A-8057-D63A45748FD8}"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22</a:t>
            </a:fld>
            <a:endParaRPr lang="en-US"/>
          </a:p>
        </p:txBody>
      </p:sp>
    </p:spTree>
    <p:extLst>
      <p:ext uri="{BB962C8B-B14F-4D97-AF65-F5344CB8AC3E}">
        <p14:creationId xmlns:p14="http://schemas.microsoft.com/office/powerpoint/2010/main" val="1196273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23</a:t>
            </a:fld>
            <a:endParaRPr lang="en-US"/>
          </a:p>
        </p:txBody>
      </p:sp>
    </p:spTree>
    <p:extLst>
      <p:ext uri="{BB962C8B-B14F-4D97-AF65-F5344CB8AC3E}">
        <p14:creationId xmlns:p14="http://schemas.microsoft.com/office/powerpoint/2010/main" val="88388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Here’s who I am</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1"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1"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3EC8B22-F41E-C548-8186-F5BAC4F40F4E}" type="slidenum">
              <a:rPr lang="en-US" altLang="zh-CN" sz="1200">
                <a:latin typeface="Arial" charset="0"/>
                <a:cs typeface="Arial" charset="0"/>
              </a:rPr>
              <a:pPr eaLnBrk="1" hangingPunct="1"/>
              <a:t>5</a:t>
            </a:fld>
            <a:endParaRPr lang="en-US" altLang="zh-CN" sz="120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24</a:t>
            </a:fld>
            <a:endParaRPr lang="en-US"/>
          </a:p>
        </p:txBody>
      </p:sp>
    </p:spTree>
    <p:extLst>
      <p:ext uri="{BB962C8B-B14F-4D97-AF65-F5344CB8AC3E}">
        <p14:creationId xmlns:p14="http://schemas.microsoft.com/office/powerpoint/2010/main" val="220216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a:t>
            </a:r>
            <a:r>
              <a:rPr lang="en-US" baseline="0" dirty="0" smtClean="0"/>
              <a:t> the concept of morbidity burden (frequency x severity)</a:t>
            </a:r>
            <a:endParaRPr lang="en-US" dirty="0"/>
          </a:p>
        </p:txBody>
      </p:sp>
      <p:sp>
        <p:nvSpPr>
          <p:cNvPr id="4" name="Slide Number Placeholder 3"/>
          <p:cNvSpPr>
            <a:spLocks noGrp="1"/>
          </p:cNvSpPr>
          <p:nvPr>
            <p:ph type="sldNum" sz="quarter" idx="10"/>
          </p:nvPr>
        </p:nvSpPr>
        <p:spPr/>
        <p:txBody>
          <a:bodyPr/>
          <a:lstStyle/>
          <a:p>
            <a:fld id="{F5D99278-5E8C-6D41-BC50-39B0CDFEBF51}" type="slidenum">
              <a:rPr lang="en-US" smtClean="0"/>
              <a:t>25</a:t>
            </a:fld>
            <a:endParaRPr lang="en-US"/>
          </a:p>
        </p:txBody>
      </p:sp>
    </p:spTree>
    <p:extLst>
      <p:ext uri="{BB962C8B-B14F-4D97-AF65-F5344CB8AC3E}">
        <p14:creationId xmlns:p14="http://schemas.microsoft.com/office/powerpoint/2010/main" val="978385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 I love to operate</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1"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1"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0512D25-9B1B-B44E-B344-D0728FBFE769}" type="slidenum">
              <a:rPr lang="en-US" sz="1200">
                <a:cs typeface="Arial" charset="0"/>
              </a:rPr>
              <a:pPr eaLnBrk="1" hangingPunct="1"/>
              <a:t>26</a:t>
            </a:fld>
            <a:endParaRPr lang="en-US" sz="120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We then developed a system of capturing and analyzing complications prospectively.  The real innovation here was the development of “Flags” that are generated in real-time when there is an excess of morbidity burden in our patients.  </a:t>
            </a:r>
          </a:p>
          <a:p>
            <a:pPr defTabSz="465887">
              <a:defRPr/>
            </a:pPr>
            <a:endParaRPr lang="en-US" dirty="0"/>
          </a:p>
          <a:p>
            <a:pPr defTabSz="465887">
              <a:defRPr/>
            </a:pPr>
            <a:r>
              <a:rPr lang="en-US" dirty="0"/>
              <a:t>Procedures were stratified according to RACHS category and the cumulative morbidity burden for each category was calculated by summing the morbidity burden for each procedure in the risk strata. Average morbidity burden per procedure was calculated by dividing the cumulative morbidity burden in each RACHS category by the number of procedures in that category. For the O:E plots, the expected morbidity was provided by the average morbidity burden per procedure in a given RACHS category for year 1, whereas the observed morbidity was the actual morbidity burden of the procedure. Observed morbidity burden was then subtracted from expected morbidity and plots were generated first for overall complications experienced in the entire cohort and then for each of the 5 classes of complications. The slope of the line for each O:E plot was monitored. If the observed minus expected value increased by a predetermined amount over 5 cases, a flag was generated to indicate that those cases should be reviewed. The values at which all the flags occurred were empirically chosen based on complication incidence in the first year of data. The overall plot was flagged if there was an increase of more than 20 units over 5 cases. Arrhythmia, pulmonary, neurologic, and infectious plots were flagged if the O:E plot increased by 5 units over 5 cases. The cardiac/operative category was flagged if the O:E plot increased by 8 units over 5 cases.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5D99278-5E8C-6D41-BC50-39B0CDFEBF51}" type="slidenum">
              <a:rPr lang="en-US" smtClean="0"/>
              <a:t>27</a:t>
            </a:fld>
            <a:endParaRPr lang="en-US"/>
          </a:p>
        </p:txBody>
      </p:sp>
    </p:spTree>
    <p:extLst>
      <p:ext uri="{BB962C8B-B14F-4D97-AF65-F5344CB8AC3E}">
        <p14:creationId xmlns:p14="http://schemas.microsoft.com/office/powerpoint/2010/main" val="1953567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28</a:t>
            </a:fld>
            <a:endParaRPr lang="en-US"/>
          </a:p>
        </p:txBody>
      </p:sp>
    </p:spTree>
    <p:extLst>
      <p:ext uri="{BB962C8B-B14F-4D97-AF65-F5344CB8AC3E}">
        <p14:creationId xmlns:p14="http://schemas.microsoft.com/office/powerpoint/2010/main" val="2328860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29</a:t>
            </a:fld>
            <a:endParaRPr lang="en-US"/>
          </a:p>
        </p:txBody>
      </p:sp>
    </p:spTree>
    <p:extLst>
      <p:ext uri="{BB962C8B-B14F-4D97-AF65-F5344CB8AC3E}">
        <p14:creationId xmlns:p14="http://schemas.microsoft.com/office/powerpoint/2010/main" val="2699273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30</a:t>
            </a:fld>
            <a:endParaRPr lang="en-US"/>
          </a:p>
        </p:txBody>
      </p:sp>
    </p:spTree>
    <p:extLst>
      <p:ext uri="{BB962C8B-B14F-4D97-AF65-F5344CB8AC3E}">
        <p14:creationId xmlns:p14="http://schemas.microsoft.com/office/powerpoint/2010/main" val="243623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31</a:t>
            </a:fld>
            <a:endParaRPr lang="en-US"/>
          </a:p>
        </p:txBody>
      </p:sp>
    </p:spTree>
    <p:extLst>
      <p:ext uri="{BB962C8B-B14F-4D97-AF65-F5344CB8AC3E}">
        <p14:creationId xmlns:p14="http://schemas.microsoft.com/office/powerpoint/2010/main" val="1436073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34</a:t>
            </a:fld>
            <a:endParaRPr lang="en-US"/>
          </a:p>
        </p:txBody>
      </p:sp>
    </p:spTree>
    <p:extLst>
      <p:ext uri="{BB962C8B-B14F-4D97-AF65-F5344CB8AC3E}">
        <p14:creationId xmlns:p14="http://schemas.microsoft.com/office/powerpoint/2010/main" val="4066454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35</a:t>
            </a:fld>
            <a:endParaRPr lang="en-US"/>
          </a:p>
        </p:txBody>
      </p:sp>
    </p:spTree>
    <p:extLst>
      <p:ext uri="{BB962C8B-B14F-4D97-AF65-F5344CB8AC3E}">
        <p14:creationId xmlns:p14="http://schemas.microsoft.com/office/powerpoint/2010/main" val="843849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500075-3DBF-6D44-9D4A-282715D434B3}" type="slidenum">
              <a:rPr lang="en-US" smtClean="0"/>
              <a:t>7</a:t>
            </a:fld>
            <a:endParaRPr lang="en-US"/>
          </a:p>
        </p:txBody>
      </p:sp>
    </p:spTree>
    <p:extLst>
      <p:ext uri="{BB962C8B-B14F-4D97-AF65-F5344CB8AC3E}">
        <p14:creationId xmlns:p14="http://schemas.microsoft.com/office/powerpoint/2010/main" val="2277308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36</a:t>
            </a:fld>
            <a:endParaRPr lang="en-US"/>
          </a:p>
        </p:txBody>
      </p:sp>
    </p:spTree>
    <p:extLst>
      <p:ext uri="{BB962C8B-B14F-4D97-AF65-F5344CB8AC3E}">
        <p14:creationId xmlns:p14="http://schemas.microsoft.com/office/powerpoint/2010/main" val="421733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37</a:t>
            </a:fld>
            <a:endParaRPr lang="en-US"/>
          </a:p>
        </p:txBody>
      </p:sp>
    </p:spTree>
    <p:extLst>
      <p:ext uri="{BB962C8B-B14F-4D97-AF65-F5344CB8AC3E}">
        <p14:creationId xmlns:p14="http://schemas.microsoft.com/office/powerpoint/2010/main" val="1278106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38</a:t>
            </a:fld>
            <a:endParaRPr lang="en-US"/>
          </a:p>
        </p:txBody>
      </p:sp>
    </p:spTree>
    <p:extLst>
      <p:ext uri="{BB962C8B-B14F-4D97-AF65-F5344CB8AC3E}">
        <p14:creationId xmlns:p14="http://schemas.microsoft.com/office/powerpoint/2010/main" val="3274610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39</a:t>
            </a:fld>
            <a:endParaRPr lang="en-US"/>
          </a:p>
        </p:txBody>
      </p:sp>
    </p:spTree>
    <p:extLst>
      <p:ext uri="{BB962C8B-B14F-4D97-AF65-F5344CB8AC3E}">
        <p14:creationId xmlns:p14="http://schemas.microsoft.com/office/powerpoint/2010/main" val="3186984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40</a:t>
            </a:fld>
            <a:endParaRPr lang="en-US"/>
          </a:p>
        </p:txBody>
      </p:sp>
    </p:spTree>
    <p:extLst>
      <p:ext uri="{BB962C8B-B14F-4D97-AF65-F5344CB8AC3E}">
        <p14:creationId xmlns:p14="http://schemas.microsoft.com/office/powerpoint/2010/main" val="1083130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41</a:t>
            </a:fld>
            <a:endParaRPr lang="en-US"/>
          </a:p>
        </p:txBody>
      </p:sp>
    </p:spTree>
    <p:extLst>
      <p:ext uri="{BB962C8B-B14F-4D97-AF65-F5344CB8AC3E}">
        <p14:creationId xmlns:p14="http://schemas.microsoft.com/office/powerpoint/2010/main" val="3479674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42</a:t>
            </a:fld>
            <a:endParaRPr lang="en-US"/>
          </a:p>
        </p:txBody>
      </p:sp>
    </p:spTree>
    <p:extLst>
      <p:ext uri="{BB962C8B-B14F-4D97-AF65-F5344CB8AC3E}">
        <p14:creationId xmlns:p14="http://schemas.microsoft.com/office/powerpoint/2010/main" val="2717301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43</a:t>
            </a:fld>
            <a:endParaRPr lang="en-US"/>
          </a:p>
        </p:txBody>
      </p:sp>
    </p:spTree>
    <p:extLst>
      <p:ext uri="{BB962C8B-B14F-4D97-AF65-F5344CB8AC3E}">
        <p14:creationId xmlns:p14="http://schemas.microsoft.com/office/powerpoint/2010/main" val="2195547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44</a:t>
            </a:fld>
            <a:endParaRPr lang="en-US"/>
          </a:p>
        </p:txBody>
      </p:sp>
    </p:spTree>
    <p:extLst>
      <p:ext uri="{BB962C8B-B14F-4D97-AF65-F5344CB8AC3E}">
        <p14:creationId xmlns:p14="http://schemas.microsoft.com/office/powerpoint/2010/main" val="2826868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45</a:t>
            </a:fld>
            <a:endParaRPr lang="en-US"/>
          </a:p>
        </p:txBody>
      </p:sp>
    </p:spTree>
    <p:extLst>
      <p:ext uri="{BB962C8B-B14F-4D97-AF65-F5344CB8AC3E}">
        <p14:creationId xmlns:p14="http://schemas.microsoft.com/office/powerpoint/2010/main" val="64963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8</a:t>
            </a:fld>
            <a:endParaRPr lang="en-US"/>
          </a:p>
        </p:txBody>
      </p:sp>
    </p:spTree>
    <p:extLst>
      <p:ext uri="{BB962C8B-B14F-4D97-AF65-F5344CB8AC3E}">
        <p14:creationId xmlns:p14="http://schemas.microsoft.com/office/powerpoint/2010/main" val="173110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Blessing from Uganda</a:t>
            </a:r>
            <a:endParaRPr lang="en-US" dirty="0"/>
          </a:p>
        </p:txBody>
      </p:sp>
      <p:sp>
        <p:nvSpPr>
          <p:cNvPr id="4" name="Slide Number Placeholder 3"/>
          <p:cNvSpPr>
            <a:spLocks noGrp="1"/>
          </p:cNvSpPr>
          <p:nvPr>
            <p:ph type="sldNum" sz="quarter" idx="10"/>
          </p:nvPr>
        </p:nvSpPr>
        <p:spPr/>
        <p:txBody>
          <a:bodyPr/>
          <a:lstStyle/>
          <a:p>
            <a:fld id="{37500075-3DBF-6D44-9D4A-282715D434B3}" type="slidenum">
              <a:rPr lang="en-US" smtClean="0"/>
              <a:t>46</a:t>
            </a:fld>
            <a:endParaRPr lang="en-US"/>
          </a:p>
        </p:txBody>
      </p:sp>
    </p:spTree>
    <p:extLst>
      <p:ext uri="{BB962C8B-B14F-4D97-AF65-F5344CB8AC3E}">
        <p14:creationId xmlns:p14="http://schemas.microsoft.com/office/powerpoint/2010/main" val="1628168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47</a:t>
            </a:fld>
            <a:endParaRPr lang="en-US"/>
          </a:p>
        </p:txBody>
      </p:sp>
    </p:spTree>
    <p:extLst>
      <p:ext uri="{BB962C8B-B14F-4D97-AF65-F5344CB8AC3E}">
        <p14:creationId xmlns:p14="http://schemas.microsoft.com/office/powerpoint/2010/main" val="4238231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48</a:t>
            </a:fld>
            <a:endParaRPr lang="en-US"/>
          </a:p>
        </p:txBody>
      </p:sp>
    </p:spTree>
    <p:extLst>
      <p:ext uri="{BB962C8B-B14F-4D97-AF65-F5344CB8AC3E}">
        <p14:creationId xmlns:p14="http://schemas.microsoft.com/office/powerpoint/2010/main" val="2534811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49</a:t>
            </a:fld>
            <a:endParaRPr lang="en-US"/>
          </a:p>
        </p:txBody>
      </p:sp>
    </p:spTree>
    <p:extLst>
      <p:ext uri="{BB962C8B-B14F-4D97-AF65-F5344CB8AC3E}">
        <p14:creationId xmlns:p14="http://schemas.microsoft.com/office/powerpoint/2010/main" val="2561543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50</a:t>
            </a:fld>
            <a:endParaRPr lang="en-US"/>
          </a:p>
        </p:txBody>
      </p:sp>
    </p:spTree>
    <p:extLst>
      <p:ext uri="{BB962C8B-B14F-4D97-AF65-F5344CB8AC3E}">
        <p14:creationId xmlns:p14="http://schemas.microsoft.com/office/powerpoint/2010/main" val="1495983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51</a:t>
            </a:fld>
            <a:endParaRPr lang="en-US"/>
          </a:p>
        </p:txBody>
      </p:sp>
    </p:spTree>
    <p:extLst>
      <p:ext uri="{BB962C8B-B14F-4D97-AF65-F5344CB8AC3E}">
        <p14:creationId xmlns:p14="http://schemas.microsoft.com/office/powerpoint/2010/main" val="1170821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52</a:t>
            </a:fld>
            <a:endParaRPr lang="en-US"/>
          </a:p>
        </p:txBody>
      </p:sp>
    </p:spTree>
    <p:extLst>
      <p:ext uri="{BB962C8B-B14F-4D97-AF65-F5344CB8AC3E}">
        <p14:creationId xmlns:p14="http://schemas.microsoft.com/office/powerpoint/2010/main" val="2141311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53</a:t>
            </a:fld>
            <a:endParaRPr lang="en-US"/>
          </a:p>
        </p:txBody>
      </p:sp>
    </p:spTree>
    <p:extLst>
      <p:ext uri="{BB962C8B-B14F-4D97-AF65-F5344CB8AC3E}">
        <p14:creationId xmlns:p14="http://schemas.microsoft.com/office/powerpoint/2010/main" val="369030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9</a:t>
            </a:fld>
            <a:endParaRPr lang="en-US"/>
          </a:p>
        </p:txBody>
      </p:sp>
    </p:spTree>
    <p:extLst>
      <p:ext uri="{BB962C8B-B14F-4D97-AF65-F5344CB8AC3E}">
        <p14:creationId xmlns:p14="http://schemas.microsoft.com/office/powerpoint/2010/main" val="171074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10</a:t>
            </a:fld>
            <a:endParaRPr lang="en-US"/>
          </a:p>
        </p:txBody>
      </p:sp>
    </p:spTree>
    <p:extLst>
      <p:ext uri="{BB962C8B-B14F-4D97-AF65-F5344CB8AC3E}">
        <p14:creationId xmlns:p14="http://schemas.microsoft.com/office/powerpoint/2010/main" val="66129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a:t>
            </a:r>
            <a:r>
              <a:rPr lang="en-US" baseline="0" dirty="0" smtClean="0"/>
              <a:t> volume is now understood as a blunt stick for measuring outcomes.</a:t>
            </a:r>
          </a:p>
          <a:p>
            <a:r>
              <a:rPr lang="en-US" baseline="0" dirty="0" smtClean="0"/>
              <a:t>There are much more sophisticated methods of assessing outcomes, such as Emile </a:t>
            </a:r>
            <a:r>
              <a:rPr lang="en-US" baseline="0" dirty="0" err="1" smtClean="0"/>
              <a:t>Bacha</a:t>
            </a:r>
            <a:r>
              <a:rPr lang="en-US" baseline="0" dirty="0" smtClean="0"/>
              <a:t> recommends…</a:t>
            </a:r>
            <a:endParaRPr lang="en-US" dirty="0"/>
          </a:p>
        </p:txBody>
      </p:sp>
      <p:sp>
        <p:nvSpPr>
          <p:cNvPr id="4" name="Slide Number Placeholder 3"/>
          <p:cNvSpPr>
            <a:spLocks noGrp="1"/>
          </p:cNvSpPr>
          <p:nvPr>
            <p:ph type="sldNum" sz="quarter" idx="10"/>
          </p:nvPr>
        </p:nvSpPr>
        <p:spPr/>
        <p:txBody>
          <a:bodyPr/>
          <a:lstStyle/>
          <a:p>
            <a:fld id="{F5D99278-5E8C-6D41-BC50-39B0CDFEBF51}" type="slidenum">
              <a:rPr lang="en-US" smtClean="0"/>
              <a:t>11</a:t>
            </a:fld>
            <a:endParaRPr lang="en-US"/>
          </a:p>
        </p:txBody>
      </p:sp>
    </p:spTree>
    <p:extLst>
      <p:ext uri="{BB962C8B-B14F-4D97-AF65-F5344CB8AC3E}">
        <p14:creationId xmlns:p14="http://schemas.microsoft.com/office/powerpoint/2010/main" val="49816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12</a:t>
            </a:fld>
            <a:endParaRPr lang="en-US"/>
          </a:p>
        </p:txBody>
      </p:sp>
    </p:spTree>
    <p:extLst>
      <p:ext uri="{BB962C8B-B14F-4D97-AF65-F5344CB8AC3E}">
        <p14:creationId xmlns:p14="http://schemas.microsoft.com/office/powerpoint/2010/main" val="410000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00075-3DBF-6D44-9D4A-282715D434B3}" type="slidenum">
              <a:rPr lang="en-US" smtClean="0"/>
              <a:t>13</a:t>
            </a:fld>
            <a:endParaRPr lang="en-US"/>
          </a:p>
        </p:txBody>
      </p:sp>
    </p:spTree>
    <p:extLst>
      <p:ext uri="{BB962C8B-B14F-4D97-AF65-F5344CB8AC3E}">
        <p14:creationId xmlns:p14="http://schemas.microsoft.com/office/powerpoint/2010/main" val="2573276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Content ">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t="1111" b="-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0" y="64770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US" sz="1200" smtClean="0">
                <a:solidFill>
                  <a:srgbClr val="3C3C3C"/>
                </a:solidFill>
              </a:rPr>
              <a:t>CONFIDENTIAL</a:t>
            </a:r>
            <a:r>
              <a:rPr lang="en-US" sz="1100" smtClean="0">
                <a:solidFill>
                  <a:srgbClr val="3C3C3C"/>
                </a:solidFill>
              </a:rPr>
              <a:t>							</a:t>
            </a:r>
            <a:r>
              <a:rPr lang="en-US" sz="1000" smtClean="0">
                <a:solidFill>
                  <a:srgbClr val="3C3C3C"/>
                </a:solidFill>
              </a:rPr>
              <a:t>©2015 Seton	 </a:t>
            </a:r>
            <a:fld id="{AEEE9101-C4C8-9B4C-A738-3488044095EF}" type="slidenum">
              <a:rPr lang="en-US" sz="1000" smtClean="0">
                <a:solidFill>
                  <a:srgbClr val="3C3C3C"/>
                </a:solidFill>
              </a:rPr>
              <a:pPr algn="ctr" eaLnBrk="1" hangingPunct="1">
                <a:defRPr/>
              </a:pPr>
              <a:t>‹#›</a:t>
            </a:fld>
            <a:endParaRPr lang="en-US" sz="1000" smtClean="0">
              <a:solidFill>
                <a:srgbClr val="3C3C3C"/>
              </a:solidFill>
            </a:endParaRPr>
          </a:p>
          <a:p>
            <a:pPr algn="ctr" eaLnBrk="1" hangingPunct="1">
              <a:defRPr/>
            </a:pPr>
            <a:endParaRPr lang="en-US" sz="1000" smtClean="0">
              <a:latin typeface="Arial" charset="0"/>
            </a:endParaRPr>
          </a:p>
        </p:txBody>
      </p:sp>
      <p:sp>
        <p:nvSpPr>
          <p:cNvPr id="2" name="Title 1"/>
          <p:cNvSpPr>
            <a:spLocks noGrp="1"/>
          </p:cNvSpPr>
          <p:nvPr>
            <p:ph type="title"/>
          </p:nvPr>
        </p:nvSpPr>
        <p:spPr>
          <a:xfrm>
            <a:off x="457200" y="457200"/>
            <a:ext cx="8229600" cy="762000"/>
          </a:xfrm>
          <a:prstGeom prst="rect">
            <a:avLst/>
          </a:prstGeom>
        </p:spPr>
        <p:txBody>
          <a:bodyPr/>
          <a:lstStyle>
            <a:lvl1pPr>
              <a:defRPr sz="3600">
                <a:solidFill>
                  <a:schemeClr val="tx1">
                    <a:lumMod val="85000"/>
                    <a:lumOff val="15000"/>
                  </a:schemeClr>
                </a:solidFill>
                <a:latin typeface="Arial Rounded MT Bold"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1"/>
            <a:ext cx="8229600" cy="3276600"/>
          </a:xfrm>
          <a:prstGeom prst="rect">
            <a:avLst/>
          </a:prstGeom>
        </p:spPr>
        <p:txBody>
          <a:bodyPr/>
          <a:lstStyle>
            <a:lvl1pPr>
              <a:spcBef>
                <a:spcPts val="0"/>
              </a:spcBef>
              <a:spcAft>
                <a:spcPts val="1200"/>
              </a:spcAft>
              <a:defRPr sz="2400">
                <a:solidFill>
                  <a:schemeClr val="tx1">
                    <a:lumMod val="85000"/>
                    <a:lumOff val="15000"/>
                  </a:schemeClr>
                </a:solidFill>
              </a:defRPr>
            </a:lvl1pPr>
            <a:lvl2pPr>
              <a:spcBef>
                <a:spcPts val="0"/>
              </a:spcBef>
              <a:spcAft>
                <a:spcPts val="1200"/>
              </a:spcAft>
              <a:defRPr sz="2000">
                <a:solidFill>
                  <a:schemeClr val="tx1">
                    <a:lumMod val="85000"/>
                    <a:lumOff val="15000"/>
                  </a:schemeClr>
                </a:solidFill>
              </a:defRPr>
            </a:lvl2pPr>
            <a:lvl3pPr>
              <a:spcBef>
                <a:spcPts val="0"/>
              </a:spcBef>
              <a:spcAft>
                <a:spcPts val="1200"/>
              </a:spcAft>
              <a:defRPr sz="1800">
                <a:solidFill>
                  <a:schemeClr val="tx1">
                    <a:lumMod val="85000"/>
                    <a:lumOff val="15000"/>
                  </a:schemeClr>
                </a:solidFill>
              </a:defRPr>
            </a:lvl3pPr>
            <a:lvl4pPr>
              <a:spcBef>
                <a:spcPts val="0"/>
              </a:spcBef>
              <a:spcAft>
                <a:spcPts val="1200"/>
              </a:spcAft>
              <a:defRPr sz="1600">
                <a:solidFill>
                  <a:schemeClr val="tx1">
                    <a:lumMod val="85000"/>
                    <a:lumOff val="15000"/>
                  </a:schemeClr>
                </a:solidFill>
              </a:defRPr>
            </a:lvl4pPr>
            <a:lvl5pPr>
              <a:spcBef>
                <a:spcPts val="0"/>
              </a:spcBef>
              <a:spcAft>
                <a:spcPts val="1200"/>
              </a:spcAft>
              <a:defRPr sz="16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463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93B345F9-0D8E-4147-89A5-9B69439142FD}" type="datetimeFigureOut">
              <a:rPr lang="en-US" smtClean="0"/>
              <a:t>10/28/2017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94133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93B345F9-0D8E-4147-89A5-9B69439142FD}" type="datetimeFigureOut">
              <a:rPr lang="en-US" smtClean="0"/>
              <a:t>10/28/2017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1786743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345F9-0D8E-4147-89A5-9B69439142FD}" type="datetimeFigureOut">
              <a:rPr lang="en-US" smtClean="0"/>
              <a:t>10/28/2017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2071176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3B345F9-0D8E-4147-89A5-9B69439142FD}" type="datetimeFigureOut">
              <a:rPr lang="en-US" smtClean="0"/>
              <a:t>10/28/2017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3567635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3B345F9-0D8E-4147-89A5-9B69439142FD}" type="datetimeFigureOut">
              <a:rPr lang="en-US" smtClean="0"/>
              <a:t>10/28/2017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366259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3B345F9-0D8E-4147-89A5-9B69439142FD}"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1808451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3B345F9-0D8E-4147-89A5-9B69439142FD}"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3116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93B345F9-0D8E-4147-89A5-9B69439142FD}"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58C81-0A34-5341-8833-75225AE499F4}" type="slidenum">
              <a:rPr lang="en-US" smtClean="0"/>
              <a:t>‹#›</a:t>
            </a:fld>
            <a:endParaRPr lang="en-US"/>
          </a:p>
        </p:txBody>
      </p:sp>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t="1111" b="-1111"/>
          <a:stretch>
            <a:fillRect/>
          </a:stretch>
        </p:blipFill>
        <p:spPr bwMode="auto">
          <a:xfrm>
            <a:off x="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646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t="1111" b="-1111"/>
          <a:stretch>
            <a:fillRect/>
          </a:stretch>
        </p:blipFill>
        <p:spPr bwMode="auto">
          <a:xfrm>
            <a:off x="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0" y="64770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US" sz="1200" smtClean="0">
                <a:solidFill>
                  <a:srgbClr val="3C3C3C"/>
                </a:solidFill>
              </a:rPr>
              <a:t>CONFIDENTIAL</a:t>
            </a:r>
            <a:r>
              <a:rPr lang="en-US" sz="1100" smtClean="0">
                <a:solidFill>
                  <a:srgbClr val="3C3C3C"/>
                </a:solidFill>
              </a:rPr>
              <a:t>							</a:t>
            </a:r>
            <a:r>
              <a:rPr lang="en-US" sz="1000" smtClean="0">
                <a:solidFill>
                  <a:srgbClr val="3C3C3C"/>
                </a:solidFill>
              </a:rPr>
              <a:t>©2015 Seton	 </a:t>
            </a:r>
            <a:fld id="{80098B80-2BD8-FE4C-AFDA-B3498687C87A}" type="slidenum">
              <a:rPr lang="en-US" sz="1000" smtClean="0">
                <a:solidFill>
                  <a:srgbClr val="3C3C3C"/>
                </a:solidFill>
              </a:rPr>
              <a:pPr algn="ctr" eaLnBrk="1" hangingPunct="1">
                <a:defRPr/>
              </a:pPr>
              <a:t>‹#›</a:t>
            </a:fld>
            <a:endParaRPr lang="en-US" sz="1000" smtClean="0">
              <a:solidFill>
                <a:srgbClr val="3C3C3C"/>
              </a:solidFill>
            </a:endParaRPr>
          </a:p>
          <a:p>
            <a:pPr algn="ctr" eaLnBrk="1" hangingPunct="1">
              <a:defRPr/>
            </a:pPr>
            <a:endParaRPr lang="en-US" sz="1000" smtClean="0">
              <a:latin typeface="Arial" charset="0"/>
            </a:endParaRPr>
          </a:p>
        </p:txBody>
      </p:sp>
      <p:sp>
        <p:nvSpPr>
          <p:cNvPr id="4" name="Title 1"/>
          <p:cNvSpPr>
            <a:spLocks noGrp="1"/>
          </p:cNvSpPr>
          <p:nvPr>
            <p:ph type="ctrTitle"/>
          </p:nvPr>
        </p:nvSpPr>
        <p:spPr>
          <a:xfrm>
            <a:off x="685800" y="2286000"/>
            <a:ext cx="7772400" cy="685800"/>
          </a:xfrm>
          <a:prstGeom prst="rect">
            <a:avLst/>
          </a:prstGeom>
        </p:spPr>
        <p:txBody>
          <a:bodyPr/>
          <a:lstStyle>
            <a:lvl1pPr>
              <a:defRPr sz="3600">
                <a:solidFill>
                  <a:schemeClr val="tx1">
                    <a:lumMod val="85000"/>
                    <a:lumOff val="15000"/>
                  </a:schemeClr>
                </a:solidFill>
                <a:latin typeface="Arial Rounded MT Bold"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3626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3B345F9-0D8E-4147-89A5-9B69439142FD}"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154570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_NoLogo">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t="1111" b="-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0" y="64770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US" sz="1200" smtClean="0">
                <a:solidFill>
                  <a:srgbClr val="3C3C3C"/>
                </a:solidFill>
              </a:rPr>
              <a:t>CONFIDENTIAL</a:t>
            </a:r>
            <a:r>
              <a:rPr lang="en-US" sz="1100" smtClean="0">
                <a:solidFill>
                  <a:srgbClr val="3C3C3C"/>
                </a:solidFill>
              </a:rPr>
              <a:t>							</a:t>
            </a:r>
            <a:r>
              <a:rPr lang="en-US" sz="1000" smtClean="0">
                <a:solidFill>
                  <a:srgbClr val="3C3C3C"/>
                </a:solidFill>
              </a:rPr>
              <a:t>©2015 Seton	 </a:t>
            </a:r>
            <a:fld id="{F0E85C66-997B-9A44-B2E1-2BCF5A670011}" type="slidenum">
              <a:rPr lang="en-US" sz="1000" smtClean="0">
                <a:solidFill>
                  <a:srgbClr val="3C3C3C"/>
                </a:solidFill>
              </a:rPr>
              <a:pPr algn="ctr" eaLnBrk="1" hangingPunct="1">
                <a:defRPr/>
              </a:pPr>
              <a:t>‹#›</a:t>
            </a:fld>
            <a:endParaRPr lang="en-US" sz="1000" smtClean="0">
              <a:solidFill>
                <a:srgbClr val="3C3C3C"/>
              </a:solidFill>
            </a:endParaRPr>
          </a:p>
          <a:p>
            <a:pPr algn="ctr" eaLnBrk="1" hangingPunct="1">
              <a:defRPr/>
            </a:pPr>
            <a:endParaRPr lang="en-US" sz="1000" smtClean="0">
              <a:latin typeface="Arial" charset="0"/>
            </a:endParaRPr>
          </a:p>
        </p:txBody>
      </p:sp>
      <p:sp>
        <p:nvSpPr>
          <p:cNvPr id="2" name="Title 1"/>
          <p:cNvSpPr>
            <a:spLocks noGrp="1"/>
          </p:cNvSpPr>
          <p:nvPr>
            <p:ph type="title"/>
          </p:nvPr>
        </p:nvSpPr>
        <p:spPr>
          <a:xfrm>
            <a:off x="457200" y="457200"/>
            <a:ext cx="8229600" cy="762000"/>
          </a:xfrm>
          <a:prstGeom prst="rect">
            <a:avLst/>
          </a:prstGeom>
        </p:spPr>
        <p:txBody>
          <a:bodyPr/>
          <a:lstStyle>
            <a:lvl1pPr>
              <a:defRPr sz="3600">
                <a:solidFill>
                  <a:schemeClr val="tx1">
                    <a:lumMod val="85000"/>
                    <a:lumOff val="15000"/>
                  </a:schemeClr>
                </a:solidFill>
                <a:latin typeface="Arial Rounded MT Bold"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1"/>
            <a:ext cx="8229600" cy="3276600"/>
          </a:xfrm>
          <a:prstGeom prst="rect">
            <a:avLst/>
          </a:prstGeom>
        </p:spPr>
        <p:txBody>
          <a:bodyPr/>
          <a:lstStyle>
            <a:lvl1pPr>
              <a:spcBef>
                <a:spcPts val="0"/>
              </a:spcBef>
              <a:spcAft>
                <a:spcPts val="1200"/>
              </a:spcAft>
              <a:defRPr sz="2400">
                <a:solidFill>
                  <a:schemeClr val="tx1">
                    <a:lumMod val="85000"/>
                    <a:lumOff val="15000"/>
                  </a:schemeClr>
                </a:solidFill>
              </a:defRPr>
            </a:lvl1pPr>
            <a:lvl2pPr>
              <a:spcBef>
                <a:spcPts val="0"/>
              </a:spcBef>
              <a:spcAft>
                <a:spcPts val="1200"/>
              </a:spcAft>
              <a:defRPr sz="2000">
                <a:solidFill>
                  <a:schemeClr val="tx1">
                    <a:lumMod val="85000"/>
                    <a:lumOff val="15000"/>
                  </a:schemeClr>
                </a:solidFill>
              </a:defRPr>
            </a:lvl2pPr>
            <a:lvl3pPr>
              <a:spcBef>
                <a:spcPts val="0"/>
              </a:spcBef>
              <a:spcAft>
                <a:spcPts val="1200"/>
              </a:spcAft>
              <a:defRPr sz="1800">
                <a:solidFill>
                  <a:schemeClr val="tx1">
                    <a:lumMod val="85000"/>
                    <a:lumOff val="15000"/>
                  </a:schemeClr>
                </a:solidFill>
              </a:defRPr>
            </a:lvl3pPr>
            <a:lvl4pPr>
              <a:spcBef>
                <a:spcPts val="0"/>
              </a:spcBef>
              <a:spcAft>
                <a:spcPts val="1200"/>
              </a:spcAft>
              <a:defRPr sz="1600">
                <a:solidFill>
                  <a:schemeClr val="tx1">
                    <a:lumMod val="85000"/>
                    <a:lumOff val="15000"/>
                  </a:schemeClr>
                </a:solidFill>
              </a:defRPr>
            </a:lvl4pPr>
            <a:lvl5pPr>
              <a:spcBef>
                <a:spcPts val="0"/>
              </a:spcBef>
              <a:spcAft>
                <a:spcPts val="1200"/>
              </a:spcAft>
              <a:defRPr sz="16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6580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t="1111" b="-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0" y="64770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US" sz="1200" smtClean="0">
                <a:solidFill>
                  <a:srgbClr val="3C3C3C"/>
                </a:solidFill>
              </a:rPr>
              <a:t>CONFIDENTIAL</a:t>
            </a:r>
            <a:r>
              <a:rPr lang="en-US" sz="1100" smtClean="0">
                <a:solidFill>
                  <a:srgbClr val="3C3C3C"/>
                </a:solidFill>
              </a:rPr>
              <a:t>							</a:t>
            </a:r>
            <a:r>
              <a:rPr lang="en-US" sz="1000" smtClean="0">
                <a:solidFill>
                  <a:srgbClr val="3C3C3C"/>
                </a:solidFill>
              </a:rPr>
              <a:t>©2015 Seton	 </a:t>
            </a:r>
            <a:fld id="{91C68368-2A4C-4842-BD57-F83869E5C543}" type="slidenum">
              <a:rPr lang="en-US" sz="1000" smtClean="0">
                <a:solidFill>
                  <a:srgbClr val="3C3C3C"/>
                </a:solidFill>
              </a:rPr>
              <a:pPr algn="ctr" eaLnBrk="1" hangingPunct="1">
                <a:defRPr/>
              </a:pPr>
              <a:t>‹#›</a:t>
            </a:fld>
            <a:endParaRPr lang="en-US" sz="1000" smtClean="0">
              <a:solidFill>
                <a:srgbClr val="3C3C3C"/>
              </a:solidFill>
            </a:endParaRPr>
          </a:p>
          <a:p>
            <a:pPr algn="ctr" eaLnBrk="1" hangingPunct="1">
              <a:defRPr/>
            </a:pPr>
            <a:endParaRPr lang="en-US" sz="1000" smtClean="0">
              <a:latin typeface="Arial" charset="0"/>
            </a:endParaRPr>
          </a:p>
        </p:txBody>
      </p:sp>
      <p:sp>
        <p:nvSpPr>
          <p:cNvPr id="2" name="Title 1"/>
          <p:cNvSpPr>
            <a:spLocks noGrp="1"/>
          </p:cNvSpPr>
          <p:nvPr>
            <p:ph type="title"/>
          </p:nvPr>
        </p:nvSpPr>
        <p:spPr>
          <a:xfrm>
            <a:off x="457200" y="457200"/>
            <a:ext cx="8229600" cy="762000"/>
          </a:xfrm>
          <a:prstGeom prst="rect">
            <a:avLst/>
          </a:prstGeom>
        </p:spPr>
        <p:txBody>
          <a:bodyPr/>
          <a:lstStyle>
            <a:lvl1pPr>
              <a:defRPr sz="3600">
                <a:solidFill>
                  <a:schemeClr val="tx1">
                    <a:lumMod val="85000"/>
                    <a:lumOff val="15000"/>
                  </a:schemeClr>
                </a:solidFill>
                <a:latin typeface="Arial Rounded MT Bold"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1"/>
            <a:ext cx="8229600" cy="3276600"/>
          </a:xfrm>
          <a:prstGeom prst="rect">
            <a:avLst/>
          </a:prstGeom>
        </p:spPr>
        <p:txBody>
          <a:bodyPr/>
          <a:lstStyle>
            <a:lvl1pPr>
              <a:spcBef>
                <a:spcPts val="0"/>
              </a:spcBef>
              <a:spcAft>
                <a:spcPts val="1200"/>
              </a:spcAft>
              <a:defRPr sz="2400">
                <a:solidFill>
                  <a:schemeClr val="tx1">
                    <a:lumMod val="85000"/>
                    <a:lumOff val="15000"/>
                  </a:schemeClr>
                </a:solidFill>
              </a:defRPr>
            </a:lvl1pPr>
            <a:lvl2pPr>
              <a:spcBef>
                <a:spcPts val="0"/>
              </a:spcBef>
              <a:spcAft>
                <a:spcPts val="1200"/>
              </a:spcAft>
              <a:defRPr sz="2000">
                <a:solidFill>
                  <a:schemeClr val="tx1">
                    <a:lumMod val="85000"/>
                    <a:lumOff val="15000"/>
                  </a:schemeClr>
                </a:solidFill>
              </a:defRPr>
            </a:lvl2pPr>
            <a:lvl3pPr>
              <a:spcBef>
                <a:spcPts val="0"/>
              </a:spcBef>
              <a:spcAft>
                <a:spcPts val="1200"/>
              </a:spcAft>
              <a:defRPr sz="1800">
                <a:solidFill>
                  <a:schemeClr val="tx1">
                    <a:lumMod val="85000"/>
                    <a:lumOff val="15000"/>
                  </a:schemeClr>
                </a:solidFill>
              </a:defRPr>
            </a:lvl3pPr>
            <a:lvl4pPr>
              <a:spcBef>
                <a:spcPts val="0"/>
              </a:spcBef>
              <a:spcAft>
                <a:spcPts val="1200"/>
              </a:spcAft>
              <a:defRPr sz="1600">
                <a:solidFill>
                  <a:schemeClr val="tx1">
                    <a:lumMod val="85000"/>
                    <a:lumOff val="15000"/>
                  </a:schemeClr>
                </a:solidFill>
              </a:defRPr>
            </a:lvl4pPr>
            <a:lvl5pPr>
              <a:spcBef>
                <a:spcPts val="0"/>
              </a:spcBef>
              <a:spcAft>
                <a:spcPts val="1200"/>
              </a:spcAft>
              <a:defRPr sz="16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936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t="1111" b="-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0" y="64770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US" sz="1200" smtClean="0">
                <a:solidFill>
                  <a:srgbClr val="3C3C3C"/>
                </a:solidFill>
              </a:rPr>
              <a:t>CONFIDENTIAL</a:t>
            </a:r>
            <a:r>
              <a:rPr lang="en-US" sz="1100" smtClean="0">
                <a:solidFill>
                  <a:srgbClr val="3C3C3C"/>
                </a:solidFill>
              </a:rPr>
              <a:t>							</a:t>
            </a:r>
            <a:r>
              <a:rPr lang="en-US" sz="1000" smtClean="0">
                <a:solidFill>
                  <a:srgbClr val="3C3C3C"/>
                </a:solidFill>
              </a:rPr>
              <a:t>©2015 Seton	 </a:t>
            </a:r>
            <a:fld id="{BFB919A8-3A24-4342-B4C2-879BE9B11807}" type="slidenum">
              <a:rPr lang="en-US" sz="1000" smtClean="0">
                <a:solidFill>
                  <a:srgbClr val="3C3C3C"/>
                </a:solidFill>
              </a:rPr>
              <a:pPr algn="ctr" eaLnBrk="1" hangingPunct="1">
                <a:defRPr/>
              </a:pPr>
              <a:t>‹#›</a:t>
            </a:fld>
            <a:endParaRPr lang="en-US" sz="1000" smtClean="0">
              <a:solidFill>
                <a:srgbClr val="3C3C3C"/>
              </a:solidFill>
            </a:endParaRPr>
          </a:p>
          <a:p>
            <a:pPr algn="ctr" eaLnBrk="1" hangingPunct="1">
              <a:defRPr/>
            </a:pPr>
            <a:endParaRPr lang="en-US" sz="1000" smtClean="0">
              <a:latin typeface="Arial" charset="0"/>
            </a:endParaRPr>
          </a:p>
        </p:txBody>
      </p:sp>
      <p:sp>
        <p:nvSpPr>
          <p:cNvPr id="4" name="Title 1"/>
          <p:cNvSpPr>
            <a:spLocks noGrp="1"/>
          </p:cNvSpPr>
          <p:nvPr>
            <p:ph type="ctrTitle"/>
          </p:nvPr>
        </p:nvSpPr>
        <p:spPr>
          <a:xfrm>
            <a:off x="762000" y="2971800"/>
            <a:ext cx="7543800" cy="765175"/>
          </a:xfrm>
          <a:prstGeom prst="rect">
            <a:avLst/>
          </a:prstGeom>
        </p:spPr>
        <p:txBody>
          <a:bodyPr/>
          <a:lstStyle>
            <a:lvl1pPr>
              <a:defRPr sz="3600">
                <a:solidFill>
                  <a:schemeClr val="tx1">
                    <a:lumMod val="85000"/>
                    <a:lumOff val="15000"/>
                  </a:schemeClr>
                </a:solidFill>
                <a:latin typeface="Arial Rounded MT Bold"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4802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93B345F9-0D8E-4147-89A5-9B69439142FD}"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165590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93B345F9-0D8E-4147-89A5-9B69439142FD}" type="datetimeFigureOut">
              <a:rPr lang="en-US" smtClean="0"/>
              <a:t>10/28/2017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58C81-0A34-5341-8833-75225AE499F4}" type="slidenum">
              <a:rPr lang="en-US" smtClean="0"/>
              <a:t>‹#›</a:t>
            </a:fld>
            <a:endParaRPr lang="en-US"/>
          </a:p>
        </p:txBody>
      </p:sp>
    </p:spTree>
    <p:extLst>
      <p:ext uri="{BB962C8B-B14F-4D97-AF65-F5344CB8AC3E}">
        <p14:creationId xmlns:p14="http://schemas.microsoft.com/office/powerpoint/2010/main" val="422172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345F9-0D8E-4147-89A5-9B69439142FD}" type="datetimeFigureOut">
              <a:rPr lang="en-US" smtClean="0"/>
              <a:t>10/28/2017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58C81-0A34-5341-8833-75225AE499F4}" type="slidenum">
              <a:rPr lang="en-US" smtClean="0"/>
              <a:t>‹#›</a:t>
            </a:fld>
            <a:endParaRPr lang="en-US"/>
          </a:p>
        </p:txBody>
      </p:sp>
    </p:spTree>
    <p:extLst>
      <p:ext uri="{BB962C8B-B14F-4D97-AF65-F5344CB8AC3E}">
        <p14:creationId xmlns:p14="http://schemas.microsoft.com/office/powerpoint/2010/main" val="658105717"/>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60" r:id="rId3"/>
    <p:sldLayoutId id="2147483650" r:id="rId4"/>
    <p:sldLayoutId id="2147483663" r:id="rId5"/>
    <p:sldLayoutId id="2147483662" r:id="rId6"/>
    <p:sldLayoutId id="2147483661"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4.emf"/><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9.emf"/></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794" y="1273175"/>
            <a:ext cx="7772400" cy="1470025"/>
          </a:xfrm>
        </p:spPr>
        <p:txBody>
          <a:bodyPr>
            <a:normAutofit fontScale="90000"/>
          </a:bodyPr>
          <a:lstStyle/>
          <a:p>
            <a:r>
              <a:rPr lang="en-US" dirty="0" smtClean="0"/>
              <a:t>Driving Excellence </a:t>
            </a:r>
            <a:br>
              <a:rPr lang="en-US" dirty="0" smtClean="0"/>
            </a:br>
            <a:r>
              <a:rPr lang="en-US" dirty="0" smtClean="0"/>
              <a:t>in a Pediatric Heart Center</a:t>
            </a:r>
            <a:r>
              <a:rPr lang="en-US" dirty="0"/>
              <a:t/>
            </a:r>
            <a:br>
              <a:rPr lang="en-US" dirty="0"/>
            </a:br>
            <a:r>
              <a:rPr lang="en-US" sz="3100" dirty="0"/>
              <a:t>CHILDREN’S HOSPITAL ASSOCIATION OF TEXAS</a:t>
            </a:r>
            <a:br>
              <a:rPr lang="en-US" sz="3100" dirty="0"/>
            </a:br>
            <a:r>
              <a:rPr lang="en-US" sz="3100" dirty="0"/>
              <a:t>OCTOBER 28, 2017</a:t>
            </a:r>
          </a:p>
        </p:txBody>
      </p:sp>
      <p:sp>
        <p:nvSpPr>
          <p:cNvPr id="5" name="Subtitle 2"/>
          <p:cNvSpPr txBox="1">
            <a:spLocks/>
          </p:cNvSpPr>
          <p:nvPr/>
        </p:nvSpPr>
        <p:spPr>
          <a:xfrm>
            <a:off x="1016000" y="3238499"/>
            <a:ext cx="7213600" cy="9144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en-US" sz="1400" dirty="0" smtClean="0"/>
              <a:t>CL Hancock Friesen, MD, </a:t>
            </a:r>
            <a:r>
              <a:rPr lang="en-US" sz="1400" dirty="0" err="1" smtClean="0"/>
              <a:t>Msc</a:t>
            </a:r>
            <a:r>
              <a:rPr lang="en-US" sz="1400" dirty="0" smtClean="0"/>
              <a:t>, FRCS(C), FACS</a:t>
            </a:r>
          </a:p>
          <a:p>
            <a:pPr algn="ctr"/>
            <a:r>
              <a:rPr lang="en-US" sz="1400" dirty="0" smtClean="0"/>
              <a:t>Professor, UTSW</a:t>
            </a:r>
          </a:p>
          <a:p>
            <a:pPr algn="ctr"/>
            <a:r>
              <a:rPr lang="en-US" sz="1400" dirty="0" smtClean="0"/>
              <a:t>Medical Director, Pediatric Cardiovascular Surgery, Dell Children’s medical Center</a:t>
            </a:r>
          </a:p>
          <a:p>
            <a:endParaRPr lang="en-US" sz="1400" dirty="0"/>
          </a:p>
        </p:txBody>
      </p:sp>
      <p:pic>
        <p:nvPicPr>
          <p:cNvPr id="6" name="Picture 5"/>
          <p:cNvPicPr>
            <a:picLocks noChangeAspect="1"/>
          </p:cNvPicPr>
          <p:nvPr/>
        </p:nvPicPr>
        <p:blipFill>
          <a:blip r:embed="rId3"/>
          <a:stretch>
            <a:fillRect/>
          </a:stretch>
        </p:blipFill>
        <p:spPr>
          <a:xfrm>
            <a:off x="5608084" y="5724341"/>
            <a:ext cx="3535915" cy="841885"/>
          </a:xfrm>
          <a:prstGeom prst="rect">
            <a:avLst/>
          </a:prstGeom>
        </p:spPr>
      </p:pic>
    </p:spTree>
    <p:extLst>
      <p:ext uri="{BB962C8B-B14F-4D97-AF65-F5344CB8AC3E}">
        <p14:creationId xmlns:p14="http://schemas.microsoft.com/office/powerpoint/2010/main" val="1615739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bblegraph.gif"/>
          <p:cNvPicPr>
            <a:picLocks noChangeAspect="1"/>
          </p:cNvPicPr>
          <p:nvPr/>
        </p:nvPicPr>
        <p:blipFill>
          <a:blip r:embed="rId3"/>
          <a:stretch>
            <a:fillRect/>
          </a:stretch>
        </p:blipFill>
        <p:spPr>
          <a:xfrm>
            <a:off x="979055" y="1055900"/>
            <a:ext cx="7222836" cy="4190355"/>
          </a:xfrm>
          <a:prstGeom prst="rect">
            <a:avLst/>
          </a:prstGeom>
        </p:spPr>
      </p:pic>
      <p:sp>
        <p:nvSpPr>
          <p:cNvPr id="4" name="Text Box 8"/>
          <p:cNvSpPr txBox="1">
            <a:spLocks noChangeArrowheads="1"/>
          </p:cNvSpPr>
          <p:nvPr/>
        </p:nvSpPr>
        <p:spPr bwMode="auto">
          <a:xfrm>
            <a:off x="4342678" y="5372100"/>
            <a:ext cx="3859213" cy="304800"/>
          </a:xfrm>
          <a:prstGeom prst="rect">
            <a:avLst/>
          </a:prstGeom>
          <a:noFill/>
          <a:ln w="9525">
            <a:noFill/>
            <a:miter lim="800000"/>
            <a:headEnd/>
            <a:tailEnd/>
          </a:ln>
        </p:spPr>
        <p:txBody>
          <a:bodyPr wrap="none">
            <a:spAutoFit/>
          </a:bodyPr>
          <a:lstStyle/>
          <a:p>
            <a:r>
              <a:rPr lang="en-US" sz="1400" dirty="0"/>
              <a:t>Jacobs JJ </a:t>
            </a:r>
            <a:r>
              <a:rPr lang="en-US" sz="1400" dirty="0" err="1"/>
              <a:t>Eur</a:t>
            </a:r>
            <a:r>
              <a:rPr lang="en-US" sz="1400" dirty="0"/>
              <a:t> J </a:t>
            </a:r>
            <a:r>
              <a:rPr lang="en-US" sz="1400" dirty="0" err="1"/>
              <a:t>Cardiothorac</a:t>
            </a:r>
            <a:r>
              <a:rPr lang="en-US" sz="1400" dirty="0"/>
              <a:t> </a:t>
            </a:r>
            <a:r>
              <a:rPr lang="en-US" sz="1400" dirty="0" err="1"/>
              <a:t>Surg</a:t>
            </a:r>
            <a:r>
              <a:rPr lang="en-US" sz="1400" dirty="0"/>
              <a:t> 2004;25:91</a:t>
            </a:r>
          </a:p>
        </p:txBody>
      </p:sp>
    </p:spTree>
    <p:extLst>
      <p:ext uri="{BB962C8B-B14F-4D97-AF65-F5344CB8AC3E}">
        <p14:creationId xmlns:p14="http://schemas.microsoft.com/office/powerpoint/2010/main" val="3310982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1745" y="2026685"/>
            <a:ext cx="5914786" cy="2335457"/>
          </a:xfrm>
        </p:spPr>
        <p:txBody>
          <a:bodyPr>
            <a:normAutofit/>
          </a:bodyPr>
          <a:lstStyle/>
          <a:p>
            <a:pPr marL="0" indent="0">
              <a:buNone/>
            </a:pPr>
            <a:r>
              <a:rPr lang="en-US" sz="2800" dirty="0" smtClean="0"/>
              <a:t>“Thus, the use of </a:t>
            </a:r>
            <a:r>
              <a:rPr lang="en-US" sz="2800" b="1" dirty="0" smtClean="0"/>
              <a:t>center-specific </a:t>
            </a:r>
            <a:r>
              <a:rPr lang="en-US" sz="2800" b="1" dirty="0" smtClean="0">
                <a:solidFill>
                  <a:srgbClr val="FF0000"/>
                </a:solidFill>
              </a:rPr>
              <a:t>risk-adjusted </a:t>
            </a:r>
            <a:r>
              <a:rPr lang="en-US" sz="2800" dirty="0" smtClean="0"/>
              <a:t>outcome as a tool for quality assessment may be more reliable than relying on volume alone.”</a:t>
            </a:r>
          </a:p>
          <a:p>
            <a:endParaRPr lang="en-US" sz="2800" dirty="0"/>
          </a:p>
        </p:txBody>
      </p:sp>
      <p:sp>
        <p:nvSpPr>
          <p:cNvPr id="4" name="TextBox 3"/>
          <p:cNvSpPr txBox="1"/>
          <p:nvPr/>
        </p:nvSpPr>
        <p:spPr>
          <a:xfrm>
            <a:off x="3966450" y="5725471"/>
            <a:ext cx="4558648" cy="369332"/>
          </a:xfrm>
          <a:prstGeom prst="rect">
            <a:avLst/>
          </a:prstGeom>
          <a:noFill/>
        </p:spPr>
        <p:txBody>
          <a:bodyPr wrap="none" rtlCol="0">
            <a:spAutoFit/>
          </a:bodyPr>
          <a:lstStyle/>
          <a:p>
            <a:r>
              <a:rPr lang="en-US" dirty="0" err="1" smtClean="0"/>
              <a:t>Kalfa</a:t>
            </a:r>
            <a:r>
              <a:rPr lang="en-US" dirty="0" smtClean="0"/>
              <a:t>, Chai, </a:t>
            </a:r>
            <a:r>
              <a:rPr lang="en-US" dirty="0" err="1" smtClean="0"/>
              <a:t>Bacha</a:t>
            </a:r>
            <a:r>
              <a:rPr lang="en-US" dirty="0" smtClean="0"/>
              <a:t> Pediatric </a:t>
            </a:r>
            <a:r>
              <a:rPr lang="en-US" dirty="0" err="1" smtClean="0"/>
              <a:t>Cardiol</a:t>
            </a:r>
            <a:r>
              <a:rPr lang="en-US" dirty="0" smtClean="0"/>
              <a:t> e-pub 2014</a:t>
            </a:r>
            <a:endParaRPr lang="en-US" dirty="0"/>
          </a:p>
        </p:txBody>
      </p:sp>
    </p:spTree>
    <p:extLst>
      <p:ext uri="{BB962C8B-B14F-4D97-AF65-F5344CB8AC3E}">
        <p14:creationId xmlns:p14="http://schemas.microsoft.com/office/powerpoint/2010/main" val="3476962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1100" y="457200"/>
            <a:ext cx="6769100" cy="4749800"/>
          </a:xfrm>
          <a:prstGeom prst="rect">
            <a:avLst/>
          </a:prstGeom>
        </p:spPr>
      </p:pic>
      <p:pic>
        <p:nvPicPr>
          <p:cNvPr id="3" name="Picture 2"/>
          <p:cNvPicPr>
            <a:picLocks noChangeAspect="1"/>
          </p:cNvPicPr>
          <p:nvPr/>
        </p:nvPicPr>
        <p:blipFill>
          <a:blip r:embed="rId4"/>
          <a:stretch>
            <a:fillRect/>
          </a:stretch>
        </p:blipFill>
        <p:spPr>
          <a:xfrm>
            <a:off x="3549650" y="5060950"/>
            <a:ext cx="4635500" cy="292100"/>
          </a:xfrm>
          <a:prstGeom prst="rect">
            <a:avLst/>
          </a:prstGeom>
        </p:spPr>
      </p:pic>
      <p:sp>
        <p:nvSpPr>
          <p:cNvPr id="2" name="TextBox 1"/>
          <p:cNvSpPr txBox="1"/>
          <p:nvPr/>
        </p:nvSpPr>
        <p:spPr>
          <a:xfrm>
            <a:off x="4689937" y="1748901"/>
            <a:ext cx="1808517" cy="369332"/>
          </a:xfrm>
          <a:prstGeom prst="rect">
            <a:avLst/>
          </a:prstGeom>
          <a:noFill/>
          <a:ln w="25400">
            <a:solidFill>
              <a:srgbClr val="FF0000"/>
            </a:solidFill>
          </a:ln>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329796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rcRect t="8922" b="8922"/>
          <a:stretch>
            <a:fillRect/>
          </a:stretch>
        </p:blipFill>
        <p:spPr>
          <a:xfrm>
            <a:off x="457200" y="1751409"/>
            <a:ext cx="8229600" cy="3276600"/>
          </a:xfrm>
        </p:spPr>
      </p:pic>
      <p:sp>
        <p:nvSpPr>
          <p:cNvPr id="3" name="TextBox 2"/>
          <p:cNvSpPr txBox="1"/>
          <p:nvPr/>
        </p:nvSpPr>
        <p:spPr>
          <a:xfrm>
            <a:off x="645584" y="4224191"/>
            <a:ext cx="3915833" cy="830997"/>
          </a:xfrm>
          <a:prstGeom prst="rect">
            <a:avLst/>
          </a:prstGeom>
          <a:noFill/>
          <a:ln w="25400">
            <a:solidFill>
              <a:srgbClr val="FF0000"/>
            </a:solidFill>
          </a:ln>
        </p:spPr>
        <p:txBody>
          <a:bodyPr wrap="square" rtlCol="0">
            <a:spAutoFit/>
          </a:bodyPr>
          <a:lstStyle/>
          <a:p>
            <a:endParaRPr lang="en-US" sz="4800" dirty="0"/>
          </a:p>
        </p:txBody>
      </p:sp>
    </p:spTree>
    <p:extLst>
      <p:ext uri="{BB962C8B-B14F-4D97-AF65-F5344CB8AC3E}">
        <p14:creationId xmlns:p14="http://schemas.microsoft.com/office/powerpoint/2010/main" val="413936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1 Mortality Risk</a:t>
            </a:r>
            <a:endParaRPr lang="en-US" dirty="0"/>
          </a:p>
        </p:txBody>
      </p:sp>
      <p:pic>
        <p:nvPicPr>
          <p:cNvPr id="4" name="Content Placeholder 3"/>
          <p:cNvPicPr>
            <a:picLocks noGrp="1" noChangeAspect="1"/>
          </p:cNvPicPr>
          <p:nvPr>
            <p:ph idx="1"/>
          </p:nvPr>
        </p:nvPicPr>
        <p:blipFill>
          <a:blip r:embed="rId3"/>
          <a:srcRect t="519" b="519"/>
          <a:stretch>
            <a:fillRect/>
          </a:stretch>
        </p:blipFill>
        <p:spPr>
          <a:xfrm>
            <a:off x="118533" y="1803401"/>
            <a:ext cx="8840970" cy="3520016"/>
          </a:xfrm>
        </p:spPr>
      </p:pic>
      <p:sp>
        <p:nvSpPr>
          <p:cNvPr id="3" name="TextBox 2"/>
          <p:cNvSpPr txBox="1"/>
          <p:nvPr/>
        </p:nvSpPr>
        <p:spPr>
          <a:xfrm>
            <a:off x="5969000" y="2159001"/>
            <a:ext cx="2455333" cy="369332"/>
          </a:xfrm>
          <a:prstGeom prst="rect">
            <a:avLst/>
          </a:prstGeom>
          <a:noFill/>
          <a:ln w="254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99192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2 Mortality Risk</a:t>
            </a:r>
            <a:endParaRPr lang="en-US" dirty="0"/>
          </a:p>
        </p:txBody>
      </p:sp>
      <p:pic>
        <p:nvPicPr>
          <p:cNvPr id="4" name="Content Placeholder 3"/>
          <p:cNvPicPr>
            <a:picLocks noGrp="1" noChangeAspect="1"/>
          </p:cNvPicPr>
          <p:nvPr>
            <p:ph idx="1"/>
          </p:nvPr>
        </p:nvPicPr>
        <p:blipFill>
          <a:blip r:embed="rId3"/>
          <a:srcRect t="3636" b="3636"/>
          <a:stretch>
            <a:fillRect/>
          </a:stretch>
        </p:blipFill>
        <p:spPr>
          <a:xfrm>
            <a:off x="245533" y="1782234"/>
            <a:ext cx="8229600" cy="3276600"/>
          </a:xfrm>
        </p:spPr>
      </p:pic>
      <p:sp>
        <p:nvSpPr>
          <p:cNvPr id="5" name="TextBox 4"/>
          <p:cNvSpPr txBox="1"/>
          <p:nvPr/>
        </p:nvSpPr>
        <p:spPr>
          <a:xfrm>
            <a:off x="2751667" y="2603501"/>
            <a:ext cx="2455333" cy="369332"/>
          </a:xfrm>
          <a:prstGeom prst="rect">
            <a:avLst/>
          </a:prstGeom>
          <a:noFill/>
          <a:ln w="254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26760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3 Mortality Risk</a:t>
            </a:r>
            <a:endParaRPr lang="en-US" dirty="0"/>
          </a:p>
        </p:txBody>
      </p:sp>
      <p:pic>
        <p:nvPicPr>
          <p:cNvPr id="4" name="Content Placeholder 3"/>
          <p:cNvPicPr>
            <a:picLocks noGrp="1" noChangeAspect="1"/>
          </p:cNvPicPr>
          <p:nvPr>
            <p:ph idx="1"/>
          </p:nvPr>
        </p:nvPicPr>
        <p:blipFill>
          <a:blip r:embed="rId3"/>
          <a:srcRect l="4399" r="4399"/>
          <a:stretch>
            <a:fillRect/>
          </a:stretch>
        </p:blipFill>
        <p:spPr/>
      </p:pic>
      <p:sp>
        <p:nvSpPr>
          <p:cNvPr id="5" name="TextBox 4"/>
          <p:cNvSpPr txBox="1"/>
          <p:nvPr/>
        </p:nvSpPr>
        <p:spPr>
          <a:xfrm>
            <a:off x="2846916" y="1587501"/>
            <a:ext cx="2455333" cy="369332"/>
          </a:xfrm>
          <a:prstGeom prst="rect">
            <a:avLst/>
          </a:prstGeom>
          <a:noFill/>
          <a:ln w="254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27088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4 Mortality Risk</a:t>
            </a:r>
            <a:endParaRPr lang="en-US" dirty="0"/>
          </a:p>
        </p:txBody>
      </p:sp>
      <p:pic>
        <p:nvPicPr>
          <p:cNvPr id="4" name="Content Placeholder 3"/>
          <p:cNvPicPr>
            <a:picLocks noGrp="1" noChangeAspect="1"/>
          </p:cNvPicPr>
          <p:nvPr>
            <p:ph idx="1"/>
          </p:nvPr>
        </p:nvPicPr>
        <p:blipFill>
          <a:blip r:embed="rId3"/>
          <a:srcRect l="6658" r="6658"/>
          <a:stretch>
            <a:fillRect/>
          </a:stretch>
        </p:blipFill>
        <p:spPr/>
      </p:pic>
      <p:sp>
        <p:nvSpPr>
          <p:cNvPr id="5" name="TextBox 4"/>
          <p:cNvSpPr txBox="1"/>
          <p:nvPr/>
        </p:nvSpPr>
        <p:spPr>
          <a:xfrm>
            <a:off x="5894917" y="1714501"/>
            <a:ext cx="2455333" cy="369332"/>
          </a:xfrm>
          <a:prstGeom prst="rect">
            <a:avLst/>
          </a:prstGeom>
          <a:noFill/>
          <a:ln w="254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37687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5 Mortality Risk</a:t>
            </a:r>
            <a:endParaRPr lang="en-US" dirty="0"/>
          </a:p>
        </p:txBody>
      </p:sp>
      <p:pic>
        <p:nvPicPr>
          <p:cNvPr id="4" name="Content Placeholder 3"/>
          <p:cNvPicPr>
            <a:picLocks noGrp="1" noChangeAspect="1"/>
          </p:cNvPicPr>
          <p:nvPr>
            <p:ph idx="1"/>
          </p:nvPr>
        </p:nvPicPr>
        <p:blipFill>
          <a:blip r:embed="rId3"/>
          <a:srcRect/>
          <a:stretch>
            <a:fillRect/>
          </a:stretch>
        </p:blipFill>
        <p:spPr/>
      </p:pic>
      <p:sp>
        <p:nvSpPr>
          <p:cNvPr id="5" name="TextBox 4"/>
          <p:cNvSpPr txBox="1"/>
          <p:nvPr/>
        </p:nvSpPr>
        <p:spPr>
          <a:xfrm>
            <a:off x="5746750" y="1619251"/>
            <a:ext cx="2455333" cy="369332"/>
          </a:xfrm>
          <a:prstGeom prst="rect">
            <a:avLst/>
          </a:prstGeom>
          <a:noFill/>
          <a:ln w="254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956532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M Nov 2016_K1A78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261" y="-1"/>
            <a:ext cx="4590394" cy="6885591"/>
          </a:xfrm>
          <a:prstGeom prst="rect">
            <a:avLst/>
          </a:prstGeom>
        </p:spPr>
      </p:pic>
    </p:spTree>
    <p:extLst>
      <p:ext uri="{BB962C8B-B14F-4D97-AF65-F5344CB8AC3E}">
        <p14:creationId xmlns:p14="http://schemas.microsoft.com/office/powerpoint/2010/main" val="4026344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
            </a:r>
            <a:br>
              <a:rPr lang="en-US" dirty="0" smtClean="0"/>
            </a:br>
            <a:r>
              <a:rPr lang="en-US" dirty="0" smtClean="0"/>
              <a:t>Scenario</a:t>
            </a:r>
            <a:endParaRPr lang="en-US" dirty="0"/>
          </a:p>
        </p:txBody>
      </p:sp>
      <p:sp>
        <p:nvSpPr>
          <p:cNvPr id="5" name="Content Placeholder 4"/>
          <p:cNvSpPr>
            <a:spLocks noGrp="1"/>
          </p:cNvSpPr>
          <p:nvPr>
            <p:ph idx="1"/>
          </p:nvPr>
        </p:nvSpPr>
        <p:spPr/>
        <p:txBody>
          <a:bodyPr/>
          <a:lstStyle/>
          <a:p>
            <a:r>
              <a:rPr lang="en-US" dirty="0" smtClean="0"/>
              <a:t>Just started a new job as the solo pediatric cardiac surgeon</a:t>
            </a:r>
          </a:p>
          <a:p>
            <a:r>
              <a:rPr lang="en-US" dirty="0" smtClean="0"/>
              <a:t>Three months into the job there have been four cases with neurologic injury </a:t>
            </a:r>
          </a:p>
          <a:p>
            <a:r>
              <a:rPr lang="en-US" dirty="0" smtClean="0"/>
              <a:t>What do you do?</a:t>
            </a:r>
            <a:endParaRPr lang="en-US" dirty="0"/>
          </a:p>
        </p:txBody>
      </p:sp>
    </p:spTree>
    <p:extLst>
      <p:ext uri="{BB962C8B-B14F-4D97-AF65-F5344CB8AC3E}">
        <p14:creationId xmlns:p14="http://schemas.microsoft.com/office/powerpoint/2010/main" val="29437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53805" y="0"/>
            <a:ext cx="4990193" cy="5866269"/>
          </a:xfrm>
          <a:prstGeom prst="rect">
            <a:avLst/>
          </a:prstGeom>
        </p:spPr>
      </p:pic>
      <p:sp>
        <p:nvSpPr>
          <p:cNvPr id="8" name="Title 7"/>
          <p:cNvSpPr>
            <a:spLocks noGrp="1"/>
          </p:cNvSpPr>
          <p:nvPr>
            <p:ph type="title"/>
          </p:nvPr>
        </p:nvSpPr>
        <p:spPr/>
        <p:txBody>
          <a:bodyPr/>
          <a:lstStyle/>
          <a:p>
            <a:pPr algn="l"/>
            <a:r>
              <a:rPr lang="en-US" dirty="0" smtClean="0"/>
              <a:t>2. Definitions</a:t>
            </a:r>
            <a:endParaRPr lang="en-US" dirty="0"/>
          </a:p>
        </p:txBody>
      </p:sp>
    </p:spTree>
    <p:extLst>
      <p:ext uri="{BB962C8B-B14F-4D97-AF65-F5344CB8AC3E}">
        <p14:creationId xmlns:p14="http://schemas.microsoft.com/office/powerpoint/2010/main" val="54887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31639" y="1340768"/>
          <a:ext cx="7153595" cy="4655825"/>
        </p:xfrm>
        <a:graphic>
          <a:graphicData uri="http://schemas.openxmlformats.org/drawingml/2006/table">
            <a:tbl>
              <a:tblPr/>
              <a:tblGrid>
                <a:gridCol w="828415"/>
                <a:gridCol w="703114"/>
                <a:gridCol w="765055"/>
                <a:gridCol w="850166"/>
                <a:gridCol w="807610"/>
                <a:gridCol w="648737"/>
                <a:gridCol w="850166"/>
                <a:gridCol w="850166"/>
                <a:gridCol w="850166"/>
              </a:tblGrid>
              <a:tr h="413990">
                <a:tc gridSpan="9">
                  <a:txBody>
                    <a:bodyPr/>
                    <a:lstStyle/>
                    <a:p>
                      <a:pPr algn="ctr">
                        <a:spcAft>
                          <a:spcPts val="0"/>
                        </a:spcAft>
                      </a:pPr>
                      <a:r>
                        <a:rPr lang="en-CA" sz="700" b="1" dirty="0">
                          <a:latin typeface="Times New Roman"/>
                          <a:ea typeface="Times New Roman"/>
                        </a:rPr>
                        <a:t>Patient Morbidity Table</a:t>
                      </a:r>
                      <a:endParaRPr lang="en-US" sz="700" dirty="0">
                        <a:latin typeface="Times New Roman"/>
                        <a:ea typeface="Times New Roman"/>
                      </a:endParaRPr>
                    </a:p>
                    <a:p>
                      <a:pPr>
                        <a:spcAft>
                          <a:spcPts val="0"/>
                        </a:spcAft>
                      </a:pPr>
                      <a:r>
                        <a:rPr lang="en-CA" sz="500" b="1" dirty="0">
                          <a:latin typeface="Times New Roman"/>
                          <a:ea typeface="Times New Roman"/>
                        </a:rPr>
                        <a:t>Patient Identifier: _________     U#K: ____________     DOB: ___________     Age at OR: __________     Weight: __________     Height: __________     BSA: __________        </a:t>
                      </a:r>
                      <a:endParaRPr lang="en-US" sz="700" dirty="0">
                        <a:latin typeface="Times New Roman"/>
                        <a:ea typeface="Times New Roman"/>
                      </a:endParaRPr>
                    </a:p>
                    <a:p>
                      <a:pPr>
                        <a:spcAft>
                          <a:spcPts val="0"/>
                        </a:spcAft>
                      </a:pPr>
                      <a:r>
                        <a:rPr lang="en-CA" sz="500" b="1" dirty="0" err="1">
                          <a:latin typeface="Times New Roman"/>
                          <a:ea typeface="Times New Roman"/>
                        </a:rPr>
                        <a:t>Dx</a:t>
                      </a:r>
                      <a:r>
                        <a:rPr lang="en-CA" sz="500" b="1" dirty="0">
                          <a:latin typeface="Times New Roman"/>
                          <a:ea typeface="Times New Roman"/>
                        </a:rPr>
                        <a:t>: ____________________________       Procedure: _________________________________  Surgeon: _________       RACHS Code: _________     Procedure Code: _______</a:t>
                      </a:r>
                      <a:endParaRPr lang="en-US" sz="700" dirty="0">
                        <a:latin typeface="Times New Roman"/>
                        <a:ea typeface="Times New Roman"/>
                      </a:endParaRPr>
                    </a:p>
                    <a:p>
                      <a:pPr>
                        <a:spcAft>
                          <a:spcPts val="0"/>
                        </a:spcAft>
                      </a:pPr>
                      <a:r>
                        <a:rPr lang="en-CA" sz="500" b="1" dirty="0" err="1">
                          <a:latin typeface="Times New Roman"/>
                          <a:ea typeface="Times New Roman"/>
                        </a:rPr>
                        <a:t>Adm</a:t>
                      </a:r>
                      <a:r>
                        <a:rPr lang="en-CA" sz="500" b="1" dirty="0">
                          <a:latin typeface="Times New Roman"/>
                          <a:ea typeface="Times New Roman"/>
                        </a:rPr>
                        <a:t> Date: _______  </a:t>
                      </a:r>
                      <a:r>
                        <a:rPr lang="en-CA" sz="500" b="1" dirty="0" err="1">
                          <a:latin typeface="Times New Roman"/>
                          <a:ea typeface="Times New Roman"/>
                        </a:rPr>
                        <a:t>Surg</a:t>
                      </a:r>
                      <a:r>
                        <a:rPr lang="en-CA" sz="500" b="1" dirty="0">
                          <a:latin typeface="Times New Roman"/>
                          <a:ea typeface="Times New Roman"/>
                        </a:rPr>
                        <a:t> Date: _______   CCT: _____     CPB: _____  ICU D/C: ______  D/C Date: _______  ICU LOS: _____  NICU/MSNU LOS: ______   Hosp LOS: _____</a:t>
                      </a:r>
                      <a:endParaRPr lang="en-US" sz="700" dirty="0">
                        <a:latin typeface="Times New Roman"/>
                        <a:ea typeface="Times New Roman"/>
                      </a:endParaRPr>
                    </a:p>
                  </a:txBody>
                  <a:tcPr marL="37357" marR="37357"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93856">
                <a:tc>
                  <a:txBody>
                    <a:bodyPr/>
                    <a:lstStyle/>
                    <a:p>
                      <a:pPr>
                        <a:spcAft>
                          <a:spcPts val="0"/>
                        </a:spcAft>
                      </a:pPr>
                      <a:r>
                        <a:rPr lang="en-CA" sz="500" b="1" dirty="0">
                          <a:latin typeface="Times New Roman"/>
                          <a:ea typeface="Times New Roman"/>
                        </a:rPr>
                        <a:t>1. Death</a:t>
                      </a:r>
                      <a:r>
                        <a:rPr lang="en-CA" sz="500" dirty="0">
                          <a:latin typeface="Times New Roman"/>
                          <a:ea typeface="Times New Roman"/>
                        </a:rPr>
                        <a:t>-</a:t>
                      </a:r>
                      <a:r>
                        <a:rPr lang="en-CA" sz="500" dirty="0" err="1">
                          <a:latin typeface="Times New Roman"/>
                          <a:ea typeface="Times New Roman"/>
                        </a:rPr>
                        <a:t>intraoperative</a:t>
                      </a:r>
                      <a:r>
                        <a:rPr lang="en-CA" sz="500" dirty="0">
                          <a:latin typeface="Times New Roman"/>
                          <a:ea typeface="Times New Roman"/>
                        </a:rPr>
                        <a:t>/ </a:t>
                      </a:r>
                      <a:r>
                        <a:rPr lang="en-CA" sz="500" dirty="0" err="1">
                          <a:latin typeface="Times New Roman"/>
                          <a:ea typeface="Times New Roman"/>
                        </a:rPr>
                        <a:t>intraprocedural</a:t>
                      </a:r>
                      <a:endParaRPr lang="en-US" sz="700" dirty="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dirty="0">
                          <a:latin typeface="Times New Roman"/>
                          <a:ea typeface="Times New Roman"/>
                        </a:rPr>
                        <a:t>2. Death</a:t>
                      </a:r>
                      <a:r>
                        <a:rPr lang="en-CA" sz="500" dirty="0">
                          <a:latin typeface="Times New Roman"/>
                          <a:ea typeface="Times New Roman"/>
                        </a:rPr>
                        <a:t> – operative mortality</a:t>
                      </a:r>
                      <a:endParaRPr lang="en-US" sz="700" dirty="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 Readmission</a:t>
                      </a:r>
                      <a:r>
                        <a:rPr lang="en-CA" sz="500">
                          <a:latin typeface="Times New Roman"/>
                          <a:ea typeface="Times New Roman"/>
                        </a:rPr>
                        <a:t> – unplanned with 30 days of surgery or intervention</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 Multiple</a:t>
                      </a:r>
                      <a:r>
                        <a:rPr lang="en-CA" sz="500">
                          <a:latin typeface="Times New Roman"/>
                          <a:ea typeface="Times New Roman"/>
                        </a:rPr>
                        <a:t> – multi-system organ failure/ multi- system organ dysfunction syndrome</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5. Cardiac</a:t>
                      </a:r>
                      <a:r>
                        <a:rPr lang="en-CA" sz="500">
                          <a:latin typeface="Times New Roman"/>
                          <a:ea typeface="Times New Roman"/>
                        </a:rPr>
                        <a:t> – cardiac arrest, during or following procedure</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6. Cardiac</a:t>
                      </a:r>
                      <a:r>
                        <a:rPr lang="en-CA" sz="500">
                          <a:latin typeface="Times New Roman"/>
                          <a:ea typeface="Times New Roman"/>
                        </a:rPr>
                        <a:t> – cardiac dysfunction resulting in low cardiac output</a:t>
                      </a:r>
                      <a:endParaRPr lang="en-US" sz="700">
                        <a:latin typeface="Times New Roman"/>
                        <a:ea typeface="Times New Roman"/>
                      </a:endParaRPr>
                    </a:p>
                    <a:p>
                      <a:pPr>
                        <a:spcAft>
                          <a:spcPts val="0"/>
                        </a:spcAft>
                      </a:pPr>
                      <a:r>
                        <a:rPr lang="en-CA" sz="500">
                          <a:latin typeface="Times New Roman"/>
                          <a:ea typeface="Times New Roman"/>
                        </a:rPr>
                        <a:t>    </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7. Cardiac</a:t>
                      </a:r>
                      <a:r>
                        <a:rPr lang="en-CA" sz="500">
                          <a:latin typeface="Times New Roman"/>
                          <a:ea typeface="Times New Roman"/>
                        </a:rPr>
                        <a:t> – cardiac failure (severe cardiac dysfunction)</a:t>
                      </a:r>
                      <a:endParaRPr lang="en-US" sz="700">
                        <a:latin typeface="Times New Roman"/>
                        <a:ea typeface="Times New Roman"/>
                      </a:endParaRPr>
                    </a:p>
                    <a:p>
                      <a:pPr>
                        <a:spcAft>
                          <a:spcPts val="0"/>
                        </a:spcAft>
                      </a:pPr>
                      <a:r>
                        <a:rPr lang="en-CA" sz="500">
                          <a:latin typeface="Times New Roman"/>
                          <a:ea typeface="Times New Roman"/>
                        </a:rPr>
                        <a:t>    </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8. Cardiac</a:t>
                      </a:r>
                      <a:r>
                        <a:rPr lang="en-CA" sz="500">
                          <a:latin typeface="Times New Roman"/>
                          <a:ea typeface="Times New Roman"/>
                        </a:rPr>
                        <a:t> – endocarditis, postoperative infective endocarditis</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9. Cardiac</a:t>
                      </a:r>
                      <a:r>
                        <a:rPr lang="en-CA" sz="500">
                          <a:latin typeface="Times New Roman"/>
                          <a:ea typeface="Times New Roman"/>
                        </a:rPr>
                        <a:t> – pericardial effusion, requiring drainage</a:t>
                      </a:r>
                      <a:endParaRPr lang="en-US" sz="700">
                        <a:latin typeface="Times New Roman"/>
                        <a:ea typeface="Times New Roman"/>
                      </a:endParaRPr>
                    </a:p>
                    <a:p>
                      <a:pPr>
                        <a:spcAft>
                          <a:spcPts val="0"/>
                        </a:spcAft>
                      </a:pPr>
                      <a:r>
                        <a:rPr lang="en-CA" sz="500">
                          <a:latin typeface="Times New Roman"/>
                          <a:ea typeface="Times New Roman"/>
                        </a:rPr>
                        <a:t>       </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3530">
                <a:tc>
                  <a:txBody>
                    <a:bodyPr/>
                    <a:lstStyle/>
                    <a:p>
                      <a:pPr>
                        <a:spcAft>
                          <a:spcPts val="0"/>
                        </a:spcAft>
                      </a:pPr>
                      <a:r>
                        <a:rPr lang="en-CA" sz="500" b="1">
                          <a:latin typeface="Times New Roman"/>
                          <a:ea typeface="Times New Roman"/>
                        </a:rPr>
                        <a:t>10. Cardiac</a:t>
                      </a:r>
                      <a:r>
                        <a:rPr lang="en-CA" sz="500">
                          <a:latin typeface="Times New Roman"/>
                          <a:ea typeface="Times New Roman"/>
                        </a:rPr>
                        <a:t> – pulmonary hypertension</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11. Cardiac</a:t>
                      </a:r>
                      <a:r>
                        <a:rPr lang="en-CA" sz="500">
                          <a:latin typeface="Times New Roman"/>
                          <a:ea typeface="Times New Roman"/>
                        </a:rPr>
                        <a:t> – Pulmonary hypertensive crisis (PA pressure &gt; systemic pressure)</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12. Cardiac</a:t>
                      </a:r>
                      <a:r>
                        <a:rPr lang="en-CA" sz="500">
                          <a:latin typeface="Times New Roman"/>
                          <a:ea typeface="Times New Roman"/>
                        </a:rPr>
                        <a:t> – Pulmonary vein obstruction</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13. Cardiac</a:t>
                      </a:r>
                      <a:r>
                        <a:rPr lang="en-CA" sz="500">
                          <a:latin typeface="Times New Roman"/>
                          <a:ea typeface="Times New Roman"/>
                        </a:rPr>
                        <a:t> – systemic vein obstruction</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14. Operative/ Procedural</a:t>
                      </a:r>
                      <a:r>
                        <a:rPr lang="en-CA" sz="500">
                          <a:latin typeface="Times New Roman"/>
                          <a:ea typeface="Times New Roman"/>
                        </a:rPr>
                        <a:t> – bleeding, requiring reoperation</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15. Operative/ Procedural</a:t>
                      </a:r>
                      <a:r>
                        <a:rPr lang="en-CA" sz="500">
                          <a:latin typeface="Times New Roman"/>
                          <a:ea typeface="Times New Roman"/>
                        </a:rPr>
                        <a:t> – sternum left open, planned</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16. Operative/ Procedural</a:t>
                      </a:r>
                      <a:r>
                        <a:rPr lang="en-CA" sz="500">
                          <a:latin typeface="Times New Roman"/>
                          <a:ea typeface="Times New Roman"/>
                        </a:rPr>
                        <a:t> – sternum left open, unplanned</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17. Operative/ Procedural</a:t>
                      </a:r>
                      <a:r>
                        <a:rPr lang="en-CA" sz="500">
                          <a:latin typeface="Times New Roman"/>
                          <a:ea typeface="Times New Roman"/>
                        </a:rPr>
                        <a:t> – unplanned cardiac reoperation</a:t>
                      </a:r>
                      <a:endParaRPr lang="en-US" sz="700">
                        <a:latin typeface="Times New Roman"/>
                        <a:ea typeface="Times New Roman"/>
                      </a:endParaRPr>
                    </a:p>
                    <a:p>
                      <a:pPr>
                        <a:spcAft>
                          <a:spcPts val="0"/>
                        </a:spcAft>
                      </a:pPr>
                      <a:r>
                        <a:rPr lang="en-CA" sz="500">
                          <a:latin typeface="Times New Roman"/>
                          <a:ea typeface="Times New Roman"/>
                        </a:rPr>
                        <a:t>          </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18. Operative/ Procedural</a:t>
                      </a:r>
                      <a:r>
                        <a:rPr lang="en-CA" sz="500">
                          <a:latin typeface="Times New Roman"/>
                          <a:ea typeface="Times New Roman"/>
                        </a:rPr>
                        <a:t> – unplanned interventional cardiovascular catheterization procedure</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3204">
                <a:tc>
                  <a:txBody>
                    <a:bodyPr/>
                    <a:lstStyle/>
                    <a:p>
                      <a:pPr>
                        <a:spcAft>
                          <a:spcPts val="0"/>
                        </a:spcAft>
                      </a:pPr>
                      <a:r>
                        <a:rPr lang="en-CA" sz="500" b="1">
                          <a:latin typeface="Times New Roman"/>
                          <a:ea typeface="Times New Roman"/>
                        </a:rPr>
                        <a:t>19. Operative/ Procedural</a:t>
                      </a:r>
                      <a:r>
                        <a:rPr lang="en-CA" sz="500">
                          <a:latin typeface="Times New Roman"/>
                          <a:ea typeface="Times New Roman"/>
                        </a:rPr>
                        <a:t> – unplanned reoperation</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dirty="0">
                          <a:latin typeface="Times New Roman"/>
                          <a:ea typeface="Times New Roman"/>
                        </a:rPr>
                        <a:t>20. Mechanical support utilization</a:t>
                      </a:r>
                      <a:r>
                        <a:rPr lang="en-CA" sz="500" dirty="0">
                          <a:latin typeface="Times New Roman"/>
                          <a:ea typeface="Times New Roman"/>
                        </a:rPr>
                        <a:t> – Postoperative/ </a:t>
                      </a:r>
                      <a:r>
                        <a:rPr lang="en-CA" sz="500" dirty="0" err="1">
                          <a:latin typeface="Times New Roman"/>
                          <a:ea typeface="Times New Roman"/>
                        </a:rPr>
                        <a:t>postprocedural</a:t>
                      </a:r>
                      <a:r>
                        <a:rPr lang="en-CA" sz="500" dirty="0">
                          <a:latin typeface="Times New Roman"/>
                          <a:ea typeface="Times New Roman"/>
                        </a:rPr>
                        <a:t> mechanical circulatory support (IABP, VAD, ECMO, or CPS)</a:t>
                      </a:r>
                      <a:endParaRPr lang="en-US" sz="700" dirty="0">
                        <a:latin typeface="Times New Roman"/>
                        <a:ea typeface="Times New Roman"/>
                      </a:endParaRPr>
                    </a:p>
                    <a:p>
                      <a:pPr>
                        <a:spcAft>
                          <a:spcPts val="0"/>
                        </a:spcAft>
                      </a:pPr>
                      <a:r>
                        <a:rPr lang="en-CA" sz="500" dirty="0">
                          <a:latin typeface="Times New Roman"/>
                          <a:ea typeface="Times New Roman"/>
                        </a:rPr>
                        <a:t>          </a:t>
                      </a:r>
                      <a:r>
                        <a:rPr lang="en-CA" sz="500" dirty="0">
                          <a:solidFill>
                            <a:srgbClr val="FF0000"/>
                          </a:solidFill>
                          <a:latin typeface="Times New Roman"/>
                          <a:ea typeface="Times New Roman"/>
                        </a:rPr>
                        <a:t>3</a:t>
                      </a:r>
                      <a:endParaRPr lang="en-US" sz="700" dirty="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21. Arrhythmia</a:t>
                      </a:r>
                      <a:r>
                        <a:rPr lang="en-CA" sz="500">
                          <a:latin typeface="Times New Roman"/>
                          <a:ea typeface="Times New Roman"/>
                        </a:rPr>
                        <a:t> – arrhythmia</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22. Arrhythmia</a:t>
                      </a:r>
                      <a:r>
                        <a:rPr lang="en-CA" sz="500">
                          <a:latin typeface="Times New Roman"/>
                          <a:ea typeface="Times New Roman"/>
                        </a:rPr>
                        <a:t> – arrhythmia requiring drug therapy</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dirty="0">
                          <a:latin typeface="Times New Roman"/>
                          <a:ea typeface="Times New Roman"/>
                        </a:rPr>
                        <a:t>23. Arrhythmia</a:t>
                      </a:r>
                      <a:r>
                        <a:rPr lang="en-CA" sz="500" dirty="0">
                          <a:latin typeface="Times New Roman"/>
                          <a:ea typeface="Times New Roman"/>
                        </a:rPr>
                        <a:t> – arrhythmia requiring electrical </a:t>
                      </a:r>
                      <a:r>
                        <a:rPr lang="en-CA" sz="500" dirty="0" err="1">
                          <a:latin typeface="Times New Roman"/>
                          <a:ea typeface="Times New Roman"/>
                        </a:rPr>
                        <a:t>cardioversion</a:t>
                      </a:r>
                      <a:r>
                        <a:rPr lang="en-CA" sz="500" dirty="0">
                          <a:latin typeface="Times New Roman"/>
                          <a:ea typeface="Times New Roman"/>
                        </a:rPr>
                        <a:t> or defibrillation</a:t>
                      </a:r>
                      <a:endParaRPr lang="en-US" sz="700" dirty="0">
                        <a:latin typeface="Times New Roman"/>
                        <a:ea typeface="Times New Roman"/>
                      </a:endParaRPr>
                    </a:p>
                    <a:p>
                      <a:pPr>
                        <a:spcAft>
                          <a:spcPts val="0"/>
                        </a:spcAft>
                      </a:pPr>
                      <a:r>
                        <a:rPr lang="en-CA" sz="500" dirty="0">
                          <a:latin typeface="Times New Roman"/>
                          <a:ea typeface="Times New Roman"/>
                        </a:rPr>
                        <a:t>             </a:t>
                      </a:r>
                      <a:r>
                        <a:rPr lang="en-CA" sz="500" dirty="0">
                          <a:solidFill>
                            <a:srgbClr val="FF0000"/>
                          </a:solidFill>
                          <a:latin typeface="Times New Roman"/>
                          <a:ea typeface="Times New Roman"/>
                        </a:rPr>
                        <a:t>2</a:t>
                      </a:r>
                      <a:endParaRPr lang="en-US" sz="700" dirty="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24.Arrhythmia necessitating pacemaker</a:t>
                      </a:r>
                      <a:r>
                        <a:rPr lang="en-CA" sz="500">
                          <a:latin typeface="Times New Roman"/>
                          <a:ea typeface="Times New Roman"/>
                        </a:rPr>
                        <a:t> – permanent pacemaker</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25. Arrhythmia necessitating pacemaker</a:t>
                      </a:r>
                      <a:r>
                        <a:rPr lang="en-CA" sz="500">
                          <a:latin typeface="Times New Roman"/>
                          <a:ea typeface="Times New Roman"/>
                        </a:rPr>
                        <a:t> – temporary pacemaker</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26. Pulmonary</a:t>
                      </a:r>
                      <a:r>
                        <a:rPr lang="en-CA" sz="500">
                          <a:latin typeface="Times New Roman"/>
                          <a:ea typeface="Times New Roman"/>
                        </a:rPr>
                        <a:t> – chylothorax</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27. Pulmonary</a:t>
                      </a:r>
                      <a:r>
                        <a:rPr lang="en-CA" sz="500">
                          <a:latin typeface="Times New Roman"/>
                          <a:ea typeface="Times New Roman"/>
                        </a:rPr>
                        <a:t> – pleural effusion, requiring drainage</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8367">
                <a:tc>
                  <a:txBody>
                    <a:bodyPr/>
                    <a:lstStyle/>
                    <a:p>
                      <a:pPr>
                        <a:spcAft>
                          <a:spcPts val="0"/>
                        </a:spcAft>
                      </a:pPr>
                      <a:r>
                        <a:rPr lang="en-CA" sz="500" b="1">
                          <a:latin typeface="Times New Roman"/>
                          <a:ea typeface="Times New Roman"/>
                        </a:rPr>
                        <a:t>28. Pulmonary</a:t>
                      </a:r>
                      <a:r>
                        <a:rPr lang="en-CA" sz="500">
                          <a:latin typeface="Times New Roman"/>
                          <a:ea typeface="Times New Roman"/>
                        </a:rPr>
                        <a:t> – pneumonia</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29. Pulmonary</a:t>
                      </a:r>
                      <a:r>
                        <a:rPr lang="en-CA" sz="500">
                          <a:latin typeface="Times New Roman"/>
                          <a:ea typeface="Times New Roman"/>
                        </a:rPr>
                        <a:t> – pneumothorax</a:t>
                      </a:r>
                      <a:endParaRPr lang="en-US" sz="700">
                        <a:latin typeface="Times New Roman"/>
                        <a:ea typeface="Times New Roman"/>
                      </a:endParaRPr>
                    </a:p>
                    <a:p>
                      <a:pPr algn="ctr">
                        <a:spcAft>
                          <a:spcPts val="0"/>
                        </a:spcAft>
                      </a:pP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30. Pulmonary</a:t>
                      </a:r>
                      <a:r>
                        <a:rPr lang="en-CA" sz="500">
                          <a:latin typeface="Times New Roman"/>
                          <a:ea typeface="Times New Roman"/>
                        </a:rPr>
                        <a:t> – post-op/post procedural respiratory insufficiency requiring mechanical ventilatory support &gt; 7 days</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31. Pulmonary</a:t>
                      </a:r>
                      <a:r>
                        <a:rPr lang="en-CA" sz="500">
                          <a:latin typeface="Times New Roman"/>
                          <a:ea typeface="Times New Roman"/>
                        </a:rPr>
                        <a:t> – postop/ postprocedure respiratory insufficiency requiring reintubation</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32. Pulmonary</a:t>
                      </a:r>
                      <a:r>
                        <a:rPr lang="en-CA" sz="500">
                          <a:latin typeface="Times New Roman"/>
                          <a:ea typeface="Times New Roman"/>
                        </a:rPr>
                        <a:t> – respiratory failure, requiring tracheostomy</a:t>
                      </a:r>
                      <a:endParaRPr lang="en-US" sz="700">
                        <a:latin typeface="Times New Roman"/>
                        <a:ea typeface="Times New Roman"/>
                      </a:endParaRPr>
                    </a:p>
                    <a:p>
                      <a:pPr>
                        <a:spcAft>
                          <a:spcPts val="0"/>
                        </a:spcAft>
                      </a:pPr>
                      <a:r>
                        <a:rPr lang="en-CA" sz="500">
                          <a:latin typeface="Times New Roman"/>
                          <a:ea typeface="Times New Roman"/>
                        </a:rPr>
                        <a:t>           </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33. Renal</a:t>
                      </a:r>
                      <a:r>
                        <a:rPr lang="en-CA" sz="500">
                          <a:latin typeface="Times New Roman"/>
                          <a:ea typeface="Times New Roman"/>
                        </a:rPr>
                        <a:t> – renal failure, acute requiring dialysis at the time of hospital discharge</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34. Renal</a:t>
                      </a:r>
                      <a:r>
                        <a:rPr lang="en-CA" sz="500">
                          <a:latin typeface="Times New Roman"/>
                          <a:ea typeface="Times New Roman"/>
                        </a:rPr>
                        <a:t> – renal failure, acute requiring temporary dialysis with the need not present at hospital discharge</a:t>
                      </a:r>
                      <a:endParaRPr lang="en-US" sz="700">
                        <a:latin typeface="Times New Roman"/>
                        <a:ea typeface="Times New Roman"/>
                      </a:endParaRPr>
                    </a:p>
                    <a:p>
                      <a:pPr>
                        <a:spcAft>
                          <a:spcPts val="0"/>
                        </a:spcAft>
                      </a:pPr>
                      <a:r>
                        <a:rPr lang="en-CA" sz="500">
                          <a:latin typeface="Times New Roman"/>
                          <a:ea typeface="Times New Roman"/>
                        </a:rPr>
                        <a:t>           </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35. Renal</a:t>
                      </a:r>
                      <a:r>
                        <a:rPr lang="en-CA" sz="500">
                          <a:latin typeface="Times New Roman"/>
                          <a:ea typeface="Times New Roman"/>
                        </a:rPr>
                        <a:t> – renal failure, acute requiring temporary hemofiltration with need for dialysis not present at hospital discharge</a:t>
                      </a:r>
                      <a:endParaRPr lang="en-US" sz="700">
                        <a:latin typeface="Times New Roman"/>
                        <a:ea typeface="Times New Roman"/>
                      </a:endParaRPr>
                    </a:p>
                    <a:p>
                      <a:pPr>
                        <a:spcAft>
                          <a:spcPts val="0"/>
                        </a:spcAft>
                      </a:pPr>
                      <a:r>
                        <a:rPr lang="en-CA" sz="500">
                          <a:latin typeface="Times New Roman"/>
                          <a:ea typeface="Times New Roman"/>
                        </a:rPr>
                        <a:t>            </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dirty="0">
                          <a:latin typeface="Times New Roman"/>
                          <a:ea typeface="Times New Roman"/>
                        </a:rPr>
                        <a:t>36. Infectious</a:t>
                      </a:r>
                      <a:r>
                        <a:rPr lang="en-CA" sz="500" dirty="0">
                          <a:latin typeface="Times New Roman"/>
                          <a:ea typeface="Times New Roman"/>
                        </a:rPr>
                        <a:t> – sepsis</a:t>
                      </a:r>
                      <a:endParaRPr lang="en-US" sz="700" dirty="0">
                        <a:latin typeface="Times New Roman"/>
                        <a:ea typeface="Times New Roman"/>
                      </a:endParaRPr>
                    </a:p>
                    <a:p>
                      <a:pPr>
                        <a:spcAft>
                          <a:spcPts val="0"/>
                        </a:spcAft>
                      </a:pPr>
                      <a:r>
                        <a:rPr lang="en-CA" sz="500" dirty="0">
                          <a:latin typeface="Times New Roman"/>
                          <a:ea typeface="Times New Roman"/>
                        </a:rPr>
                        <a:t>            </a:t>
                      </a:r>
                      <a:r>
                        <a:rPr lang="en-CA" sz="500" dirty="0">
                          <a:solidFill>
                            <a:srgbClr val="FF0000"/>
                          </a:solidFill>
                          <a:latin typeface="Times New Roman"/>
                          <a:ea typeface="Times New Roman"/>
                        </a:rPr>
                        <a:t>3</a:t>
                      </a:r>
                      <a:endParaRPr lang="en-US" sz="700" dirty="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8694">
                <a:tc>
                  <a:txBody>
                    <a:bodyPr/>
                    <a:lstStyle/>
                    <a:p>
                      <a:pPr>
                        <a:spcAft>
                          <a:spcPts val="0"/>
                        </a:spcAft>
                      </a:pPr>
                      <a:r>
                        <a:rPr lang="en-CA" sz="500" b="1">
                          <a:latin typeface="Times New Roman"/>
                          <a:ea typeface="Times New Roman"/>
                        </a:rPr>
                        <a:t>37. Neurologic</a:t>
                      </a:r>
                      <a:r>
                        <a:rPr lang="en-CA" sz="500">
                          <a:latin typeface="Times New Roman"/>
                          <a:ea typeface="Times New Roman"/>
                        </a:rPr>
                        <a:t> – neurological deficit persisting at discharge</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38. Neurologic</a:t>
                      </a:r>
                      <a:r>
                        <a:rPr lang="en-CA" sz="500">
                          <a:latin typeface="Times New Roman"/>
                          <a:ea typeface="Times New Roman"/>
                        </a:rPr>
                        <a:t> – transient neurological deficit not present at discharge</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39. Neurologic</a:t>
                      </a:r>
                      <a:r>
                        <a:rPr lang="en-CA" sz="500">
                          <a:latin typeface="Times New Roman"/>
                          <a:ea typeface="Times New Roman"/>
                        </a:rPr>
                        <a:t> – paralyzed diaphragm (possible phrenic nerve injury)</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40. Neurologic</a:t>
                      </a:r>
                      <a:r>
                        <a:rPr lang="en-CA" sz="500">
                          <a:latin typeface="Times New Roman"/>
                          <a:ea typeface="Times New Roman"/>
                        </a:rPr>
                        <a:t> – peripheral nerve injury, neurological deficit persisting at discharge</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 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41. Neurologic</a:t>
                      </a:r>
                      <a:r>
                        <a:rPr lang="en-CA" sz="500">
                          <a:latin typeface="Times New Roman"/>
                          <a:ea typeface="Times New Roman"/>
                        </a:rPr>
                        <a:t> – Seizure</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42. Neurologic</a:t>
                      </a:r>
                      <a:r>
                        <a:rPr lang="en-CA" sz="500">
                          <a:latin typeface="Times New Roman"/>
                          <a:ea typeface="Times New Roman"/>
                        </a:rPr>
                        <a:t> – spinal cord injury, </a:t>
                      </a:r>
                      <a:endParaRPr lang="en-US" sz="700">
                        <a:latin typeface="Times New Roman"/>
                        <a:ea typeface="Times New Roman"/>
                      </a:endParaRPr>
                    </a:p>
                    <a:p>
                      <a:pPr>
                        <a:spcAft>
                          <a:spcPts val="0"/>
                        </a:spcAft>
                      </a:pPr>
                      <a:r>
                        <a:rPr lang="en-CA" sz="500">
                          <a:latin typeface="Times New Roman"/>
                          <a:ea typeface="Times New Roman"/>
                        </a:rPr>
                        <a:t>neurological deficit persisting at discharge</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43. Neurologic</a:t>
                      </a:r>
                      <a:r>
                        <a:rPr lang="en-CA" sz="500">
                          <a:latin typeface="Times New Roman"/>
                          <a:ea typeface="Times New Roman"/>
                        </a:rPr>
                        <a:t> – stroke</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3</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44. Neurologic</a:t>
                      </a:r>
                      <a:r>
                        <a:rPr lang="en-CA" sz="500">
                          <a:latin typeface="Times New Roman"/>
                          <a:ea typeface="Times New Roman"/>
                        </a:rPr>
                        <a:t> – vocal cord dysfunction (possible recurrent laryngeal nerve injury)</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45. Wound</a:t>
                      </a:r>
                      <a:r>
                        <a:rPr lang="en-CA" sz="500">
                          <a:latin typeface="Times New Roman"/>
                          <a:ea typeface="Times New Roman"/>
                        </a:rPr>
                        <a:t> – wound dehiscence (sterile)</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184">
                <a:tc>
                  <a:txBody>
                    <a:bodyPr/>
                    <a:lstStyle/>
                    <a:p>
                      <a:pPr>
                        <a:spcAft>
                          <a:spcPts val="0"/>
                        </a:spcAft>
                      </a:pPr>
                      <a:r>
                        <a:rPr lang="en-CA" sz="500" b="1">
                          <a:latin typeface="Times New Roman"/>
                          <a:ea typeface="Times New Roman"/>
                        </a:rPr>
                        <a:t>46. Wound</a:t>
                      </a:r>
                      <a:r>
                        <a:rPr lang="en-CA" sz="500">
                          <a:latin typeface="Times New Roman"/>
                          <a:ea typeface="Times New Roman"/>
                        </a:rPr>
                        <a:t> – wound dehiscence (sterile), median sternotomy</a:t>
                      </a:r>
                      <a:endParaRPr lang="en-US" sz="700">
                        <a:latin typeface="Times New Roman"/>
                        <a:ea typeface="Times New Roman"/>
                      </a:endParaRPr>
                    </a:p>
                    <a:p>
                      <a:pPr>
                        <a:spcAft>
                          <a:spcPts val="0"/>
                        </a:spcAft>
                      </a:pPr>
                      <a:r>
                        <a:rPr lang="en-CA" sz="500">
                          <a:solidFill>
                            <a:srgbClr val="FF0000"/>
                          </a:solidFill>
                          <a:latin typeface="Times New Roman"/>
                          <a:ea typeface="Times New Roman"/>
                        </a:rPr>
                        <a:t>             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47. Wound</a:t>
                      </a:r>
                      <a:r>
                        <a:rPr lang="en-CA" sz="500">
                          <a:latin typeface="Times New Roman"/>
                          <a:ea typeface="Times New Roman"/>
                        </a:rPr>
                        <a:t> – wound infection</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48. Wound</a:t>
                      </a:r>
                      <a:r>
                        <a:rPr lang="en-CA" sz="500">
                          <a:latin typeface="Times New Roman"/>
                          <a:ea typeface="Times New Roman"/>
                        </a:rPr>
                        <a:t> – deep wound infection</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49. Wound</a:t>
                      </a:r>
                      <a:r>
                        <a:rPr lang="en-CA" sz="500">
                          <a:latin typeface="Times New Roman"/>
                          <a:ea typeface="Times New Roman"/>
                        </a:rPr>
                        <a:t> – mediastinitis</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2</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50. Wound</a:t>
                      </a:r>
                      <a:r>
                        <a:rPr lang="en-CA" sz="500">
                          <a:latin typeface="Times New Roman"/>
                          <a:ea typeface="Times New Roman"/>
                        </a:rPr>
                        <a:t> – superficial wound infection</a:t>
                      </a:r>
                      <a:endParaRPr lang="en-US" sz="700">
                        <a:latin typeface="Times New Roman"/>
                        <a:ea typeface="Times New Roman"/>
                      </a:endParaRPr>
                    </a:p>
                    <a:p>
                      <a:pPr>
                        <a:spcAft>
                          <a:spcPts val="0"/>
                        </a:spcAft>
                      </a:pPr>
                      <a:r>
                        <a:rPr lang="en-CA" sz="500">
                          <a:latin typeface="Times New Roman"/>
                          <a:ea typeface="Times New Roman"/>
                        </a:rPr>
                        <a:t>           </a:t>
                      </a:r>
                      <a:r>
                        <a:rPr lang="en-CA" sz="500">
                          <a:solidFill>
                            <a:srgbClr val="FF0000"/>
                          </a:solidFill>
                          <a:latin typeface="Times New Roman"/>
                          <a:ea typeface="Times New Roman"/>
                        </a:rPr>
                        <a:t>1</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51. Other</a:t>
                      </a:r>
                      <a:r>
                        <a:rPr lang="en-CA" sz="500">
                          <a:latin typeface="Times New Roman"/>
                          <a:ea typeface="Times New Roman"/>
                        </a:rPr>
                        <a:t> – other complication</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52. Other</a:t>
                      </a:r>
                      <a:r>
                        <a:rPr lang="en-CA" sz="500">
                          <a:latin typeface="Times New Roman"/>
                          <a:ea typeface="Times New Roman"/>
                        </a:rPr>
                        <a:t> – other operative/ procedural complication</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500" b="1">
                          <a:latin typeface="Times New Roman"/>
                          <a:ea typeface="Times New Roman"/>
                        </a:rPr>
                        <a:t>53. None </a:t>
                      </a:r>
                      <a:r>
                        <a:rPr lang="en-CA" sz="500">
                          <a:latin typeface="Times New Roman"/>
                          <a:ea typeface="Times New Roman"/>
                        </a:rPr>
                        <a:t>– no complications</a:t>
                      </a:r>
                      <a:endParaRPr lang="en-US" sz="70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CA" sz="500" dirty="0">
                        <a:latin typeface="Times New Roman"/>
                        <a:ea typeface="Times New Roman"/>
                      </a:endParaRPr>
                    </a:p>
                  </a:txBody>
                  <a:tcPr marL="37357" marR="37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5" name="Rectangle 1"/>
          <p:cNvSpPr>
            <a:spLocks noChangeArrowheads="1"/>
          </p:cNvSpPr>
          <p:nvPr/>
        </p:nvSpPr>
        <p:spPr bwMode="auto">
          <a:xfrm>
            <a:off x="5292080" y="6021288"/>
            <a:ext cx="349188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C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Reference: Jacobs, Cardiology of Young 2008; 18(</a:t>
            </a:r>
            <a:r>
              <a:rPr kumimoji="0" lang="en-CA"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Suppl</a:t>
            </a:r>
            <a:r>
              <a:rPr kumimoji="0" lang="en-C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pg 30-37.</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C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Date Form Revised: December 9, 2009</a:t>
            </a:r>
            <a:endParaRPr kumimoji="0" lang="en-CA"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itle 7"/>
          <p:cNvSpPr txBox="1">
            <a:spLocks/>
          </p:cNvSpPr>
          <p:nvPr/>
        </p:nvSpPr>
        <p:spPr>
          <a:xfrm>
            <a:off x="457200" y="457200"/>
            <a:ext cx="8229600" cy="76200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Rounded MT Bold" panose="020F0704030504030204" pitchFamily="34" charset="0"/>
              </a:rPr>
              <a:t>3</a:t>
            </a:r>
            <a:r>
              <a:rPr lang="en-US" dirty="0" smtClean="0">
                <a:latin typeface="Arial Rounded MT Bold" panose="020F0704030504030204" pitchFamily="34" charset="0"/>
              </a:rPr>
              <a:t>. Data Collection: Retrospective</a:t>
            </a:r>
            <a:endParaRPr lang="en-US" dirty="0">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2820653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4100" y="800100"/>
            <a:ext cx="7035800" cy="5245100"/>
          </a:xfrm>
          <a:prstGeom prst="rect">
            <a:avLst/>
          </a:prstGeom>
        </p:spPr>
      </p:pic>
    </p:spTree>
    <p:extLst>
      <p:ext uri="{BB962C8B-B14F-4D97-AF65-F5344CB8AC3E}">
        <p14:creationId xmlns:p14="http://schemas.microsoft.com/office/powerpoint/2010/main" val="2680336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8801" y="1493298"/>
            <a:ext cx="7073900" cy="2349500"/>
          </a:xfrm>
          <a:prstGeom prst="rect">
            <a:avLst/>
          </a:prstGeom>
        </p:spPr>
      </p:pic>
    </p:spTree>
    <p:extLst>
      <p:ext uri="{BB962C8B-B14F-4D97-AF65-F5344CB8AC3E}">
        <p14:creationId xmlns:p14="http://schemas.microsoft.com/office/powerpoint/2010/main" val="1136273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0" y="1485900"/>
            <a:ext cx="3556000" cy="3873500"/>
          </a:xfrm>
          <a:prstGeom prst="rect">
            <a:avLst/>
          </a:prstGeom>
        </p:spPr>
      </p:pic>
    </p:spTree>
    <p:extLst>
      <p:ext uri="{BB962C8B-B14F-4D97-AF65-F5344CB8AC3E}">
        <p14:creationId xmlns:p14="http://schemas.microsoft.com/office/powerpoint/2010/main" val="30683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1760" y="1580048"/>
            <a:ext cx="9152776" cy="2080176"/>
          </a:xfrm>
          <a:prstGeom prst="rect">
            <a:avLst/>
          </a:prstGeom>
        </p:spPr>
      </p:pic>
      <p:pic>
        <p:nvPicPr>
          <p:cNvPr id="4" name="Picture 3"/>
          <p:cNvPicPr>
            <a:picLocks noChangeAspect="1"/>
          </p:cNvPicPr>
          <p:nvPr/>
        </p:nvPicPr>
        <p:blipFill>
          <a:blip r:embed="rId4"/>
          <a:stretch>
            <a:fillRect/>
          </a:stretch>
        </p:blipFill>
        <p:spPr>
          <a:xfrm>
            <a:off x="457200" y="4025900"/>
            <a:ext cx="3136900" cy="1028700"/>
          </a:xfrm>
          <a:prstGeom prst="rect">
            <a:avLst/>
          </a:prstGeom>
        </p:spPr>
      </p:pic>
      <p:pic>
        <p:nvPicPr>
          <p:cNvPr id="5" name="Picture 4"/>
          <p:cNvPicPr>
            <a:picLocks noChangeAspect="1"/>
          </p:cNvPicPr>
          <p:nvPr/>
        </p:nvPicPr>
        <p:blipFill>
          <a:blip r:embed="rId5"/>
          <a:stretch>
            <a:fillRect/>
          </a:stretch>
        </p:blipFill>
        <p:spPr>
          <a:xfrm>
            <a:off x="5130800" y="4051300"/>
            <a:ext cx="3022600" cy="1003300"/>
          </a:xfrm>
          <a:prstGeom prst="rect">
            <a:avLst/>
          </a:prstGeom>
        </p:spPr>
      </p:pic>
    </p:spTree>
    <p:extLst>
      <p:ext uri="{BB962C8B-B14F-4D97-AF65-F5344CB8AC3E}">
        <p14:creationId xmlns:p14="http://schemas.microsoft.com/office/powerpoint/2010/main" val="3278745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IMG_14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6200" y="1320800"/>
            <a:ext cx="6438900" cy="4813300"/>
          </a:xfrm>
          <a:prstGeom prst="rect">
            <a:avLst/>
          </a:prstGeom>
        </p:spPr>
      </p:pic>
      <p:sp>
        <p:nvSpPr>
          <p:cNvPr id="3" name="Title 2"/>
          <p:cNvSpPr>
            <a:spLocks noGrp="1"/>
          </p:cNvSpPr>
          <p:nvPr>
            <p:ph type="title"/>
          </p:nvPr>
        </p:nvSpPr>
        <p:spPr/>
        <p:txBody>
          <a:bodyPr/>
          <a:lstStyle/>
          <a:p>
            <a:r>
              <a:rPr lang="en-US" dirty="0" smtClean="0"/>
              <a:t>3. Data Collection: Prospective</a:t>
            </a:r>
            <a:endParaRPr lang="en-US" dirty="0"/>
          </a:p>
        </p:txBody>
      </p:sp>
    </p:spTree>
    <p:extLst>
      <p:ext uri="{BB962C8B-B14F-4D97-AF65-F5344CB8AC3E}">
        <p14:creationId xmlns:p14="http://schemas.microsoft.com/office/powerpoint/2010/main" val="16480652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7900" y="1701800"/>
            <a:ext cx="7188200" cy="3454400"/>
          </a:xfrm>
          <a:prstGeom prst="rect">
            <a:avLst/>
          </a:prstGeom>
        </p:spPr>
      </p:pic>
    </p:spTree>
    <p:extLst>
      <p:ext uri="{BB962C8B-B14F-4D97-AF65-F5344CB8AC3E}">
        <p14:creationId xmlns:p14="http://schemas.microsoft.com/office/powerpoint/2010/main" val="2030969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19400" y="1854200"/>
            <a:ext cx="3492500" cy="3149600"/>
          </a:xfrm>
          <a:prstGeom prst="rect">
            <a:avLst/>
          </a:prstGeom>
        </p:spPr>
      </p:pic>
    </p:spTree>
    <p:extLst>
      <p:ext uri="{BB962C8B-B14F-4D97-AF65-F5344CB8AC3E}">
        <p14:creationId xmlns:p14="http://schemas.microsoft.com/office/powerpoint/2010/main" val="398596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 Cry</a:t>
            </a:r>
          </a:p>
          <a:p>
            <a:r>
              <a:rPr lang="en-US" dirty="0" smtClean="0"/>
              <a:t>B. Claim this is an acceptable rate of neurologic outcomes according to the STS dataset</a:t>
            </a:r>
          </a:p>
          <a:p>
            <a:r>
              <a:rPr lang="en-US" dirty="0" smtClean="0"/>
              <a:t>C. Claim that this is an unacceptable rate of neurologic complications and you are stopping the program until it is sorted out</a:t>
            </a:r>
          </a:p>
          <a:p>
            <a:r>
              <a:rPr lang="en-US" dirty="0" smtClean="0"/>
              <a:t>D. Call for an inquiry into </a:t>
            </a:r>
            <a:r>
              <a:rPr lang="en-US" smtClean="0"/>
              <a:t>the events</a:t>
            </a:r>
            <a:endParaRPr lang="en-US" dirty="0" smtClean="0"/>
          </a:p>
        </p:txBody>
      </p:sp>
    </p:spTree>
    <p:extLst>
      <p:ext uri="{BB962C8B-B14F-4D97-AF65-F5344CB8AC3E}">
        <p14:creationId xmlns:p14="http://schemas.microsoft.com/office/powerpoint/2010/main" val="1442336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7500" y="1968500"/>
            <a:ext cx="3416300" cy="2921000"/>
          </a:xfrm>
          <a:prstGeom prst="rect">
            <a:avLst/>
          </a:prstGeom>
        </p:spPr>
      </p:pic>
    </p:spTree>
    <p:extLst>
      <p:ext uri="{BB962C8B-B14F-4D97-AF65-F5344CB8AC3E}">
        <p14:creationId xmlns:p14="http://schemas.microsoft.com/office/powerpoint/2010/main" val="3115816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4900" y="977900"/>
            <a:ext cx="6921500" cy="4902200"/>
          </a:xfrm>
          <a:prstGeom prst="rect">
            <a:avLst/>
          </a:prstGeom>
        </p:spPr>
      </p:pic>
    </p:spTree>
    <p:extLst>
      <p:ext uri="{BB962C8B-B14F-4D97-AF65-F5344CB8AC3E}">
        <p14:creationId xmlns:p14="http://schemas.microsoft.com/office/powerpoint/2010/main" val="918085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47775"/>
            <a:ext cx="8872396" cy="320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144" y="4172937"/>
            <a:ext cx="36576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238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06" y="255671"/>
            <a:ext cx="3666479" cy="554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985" y="5327034"/>
            <a:ext cx="36576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14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248.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102119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97" y="900114"/>
            <a:ext cx="8630953" cy="408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3497" y="2139518"/>
            <a:ext cx="2454192" cy="523220"/>
          </a:xfrm>
          <a:prstGeom prst="rect">
            <a:avLst/>
          </a:prstGeom>
          <a:noFill/>
          <a:ln w="25400">
            <a:solidFill>
              <a:srgbClr val="FF0000"/>
            </a:solidFill>
          </a:ln>
        </p:spPr>
        <p:txBody>
          <a:bodyPr wrap="square" rtlCol="0">
            <a:spAutoFit/>
          </a:bodyPr>
          <a:lstStyle/>
          <a:p>
            <a:endParaRPr lang="en-US" sz="2800" dirty="0"/>
          </a:p>
        </p:txBody>
      </p:sp>
    </p:spTree>
    <p:extLst>
      <p:ext uri="{BB962C8B-B14F-4D97-AF65-F5344CB8AC3E}">
        <p14:creationId xmlns:p14="http://schemas.microsoft.com/office/powerpoint/2010/main" val="865933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203200" y="0"/>
            <a:ext cx="8714859" cy="6858000"/>
          </a:xfrm>
          <a:prstGeom prst="rect">
            <a:avLst/>
          </a:prstGeom>
        </p:spPr>
      </p:pic>
    </p:spTree>
    <p:extLst>
      <p:ext uri="{BB962C8B-B14F-4D97-AF65-F5344CB8AC3E}">
        <p14:creationId xmlns:p14="http://schemas.microsoft.com/office/powerpoint/2010/main" val="774186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Data Collection: Prospective DCMC</a:t>
            </a:r>
            <a:endParaRPr lang="en-US" dirty="0"/>
          </a:p>
        </p:txBody>
      </p:sp>
      <p:pic>
        <p:nvPicPr>
          <p:cNvPr id="4" name="Picture 3"/>
          <p:cNvPicPr>
            <a:picLocks noChangeAspect="1"/>
          </p:cNvPicPr>
          <p:nvPr/>
        </p:nvPicPr>
        <p:blipFill>
          <a:blip r:embed="rId3"/>
          <a:stretch>
            <a:fillRect/>
          </a:stretch>
        </p:blipFill>
        <p:spPr>
          <a:xfrm>
            <a:off x="317500" y="1315004"/>
            <a:ext cx="8496300" cy="3416300"/>
          </a:xfrm>
          <a:prstGeom prst="rect">
            <a:avLst/>
          </a:prstGeom>
        </p:spPr>
      </p:pic>
    </p:spTree>
    <p:extLst>
      <p:ext uri="{BB962C8B-B14F-4D97-AF65-F5344CB8AC3E}">
        <p14:creationId xmlns:p14="http://schemas.microsoft.com/office/powerpoint/2010/main" val="3808675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0" y="1185863"/>
            <a:ext cx="8806649" cy="382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998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431800" y="0"/>
            <a:ext cx="8261819" cy="6858000"/>
          </a:xfrm>
          <a:prstGeom prst="rect">
            <a:avLst/>
          </a:prstGeom>
        </p:spPr>
      </p:pic>
    </p:spTree>
    <p:extLst>
      <p:ext uri="{BB962C8B-B14F-4D97-AF65-F5344CB8AC3E}">
        <p14:creationId xmlns:p14="http://schemas.microsoft.com/office/powerpoint/2010/main" val="210788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71797" y="-548506"/>
            <a:ext cx="5258363" cy="699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220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38100" y="279400"/>
            <a:ext cx="9067800" cy="6286500"/>
          </a:xfrm>
          <a:prstGeom prst="rect">
            <a:avLst/>
          </a:prstGeom>
        </p:spPr>
      </p:pic>
    </p:spTree>
    <p:extLst>
      <p:ext uri="{BB962C8B-B14F-4D97-AF65-F5344CB8AC3E}">
        <p14:creationId xmlns:p14="http://schemas.microsoft.com/office/powerpoint/2010/main" val="2628185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266700" y="0"/>
            <a:ext cx="8604520" cy="6858000"/>
          </a:xfrm>
          <a:prstGeom prst="rect">
            <a:avLst/>
          </a:prstGeom>
        </p:spPr>
      </p:pic>
    </p:spTree>
    <p:extLst>
      <p:ext uri="{BB962C8B-B14F-4D97-AF65-F5344CB8AC3E}">
        <p14:creationId xmlns:p14="http://schemas.microsoft.com/office/powerpoint/2010/main" val="699443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Data Analysis</a:t>
            </a:r>
            <a:endParaRPr lang="en-US" dirty="0"/>
          </a:p>
        </p:txBody>
      </p:sp>
      <p:pic>
        <p:nvPicPr>
          <p:cNvPr id="4" name="Picture 3"/>
          <p:cNvPicPr>
            <a:picLocks noChangeAspect="1"/>
          </p:cNvPicPr>
          <p:nvPr/>
        </p:nvPicPr>
        <p:blipFill>
          <a:blip r:embed="rId3"/>
          <a:stretch>
            <a:fillRect/>
          </a:stretch>
        </p:blipFill>
        <p:spPr>
          <a:xfrm>
            <a:off x="0" y="2108200"/>
            <a:ext cx="9144000" cy="2639635"/>
          </a:xfrm>
          <a:prstGeom prst="rect">
            <a:avLst/>
          </a:prstGeom>
        </p:spPr>
      </p:pic>
    </p:spTree>
    <p:extLst>
      <p:ext uri="{BB962C8B-B14F-4D97-AF65-F5344CB8AC3E}">
        <p14:creationId xmlns:p14="http://schemas.microsoft.com/office/powerpoint/2010/main" val="2331888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76200" y="1181100"/>
            <a:ext cx="8978900" cy="4495800"/>
          </a:xfrm>
          <a:prstGeom prst="rect">
            <a:avLst/>
          </a:prstGeom>
        </p:spPr>
      </p:pic>
    </p:spTree>
    <p:extLst>
      <p:ext uri="{BB962C8B-B14F-4D97-AF65-F5344CB8AC3E}">
        <p14:creationId xmlns:p14="http://schemas.microsoft.com/office/powerpoint/2010/main" val="2036636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469900" y="0"/>
            <a:ext cx="8196146" cy="6858000"/>
          </a:xfrm>
          <a:prstGeom prst="rect">
            <a:avLst/>
          </a:prstGeom>
        </p:spPr>
      </p:pic>
      <p:sp>
        <p:nvSpPr>
          <p:cNvPr id="5" name="TextBox 4"/>
          <p:cNvSpPr txBox="1"/>
          <p:nvPr/>
        </p:nvSpPr>
        <p:spPr>
          <a:xfrm>
            <a:off x="0" y="665823"/>
            <a:ext cx="1571348" cy="5355312"/>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888117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Closing the Loop</a:t>
            </a:r>
            <a:endParaRPr lang="en-US" dirty="0"/>
          </a:p>
        </p:txBody>
      </p:sp>
      <p:pic>
        <p:nvPicPr>
          <p:cNvPr id="4" name="Picture 3"/>
          <p:cNvPicPr>
            <a:picLocks noChangeAspect="1"/>
          </p:cNvPicPr>
          <p:nvPr/>
        </p:nvPicPr>
        <p:blipFill>
          <a:blip r:embed="rId3"/>
          <a:stretch>
            <a:fillRect/>
          </a:stretch>
        </p:blipFill>
        <p:spPr>
          <a:xfrm>
            <a:off x="2599402" y="1395086"/>
            <a:ext cx="6087398" cy="4876987"/>
          </a:xfrm>
          <a:prstGeom prst="rect">
            <a:avLst/>
          </a:prstGeom>
        </p:spPr>
      </p:pic>
      <p:sp>
        <p:nvSpPr>
          <p:cNvPr id="5" name="TextBox 4"/>
          <p:cNvSpPr txBox="1"/>
          <p:nvPr/>
        </p:nvSpPr>
        <p:spPr>
          <a:xfrm>
            <a:off x="2599402" y="2006353"/>
            <a:ext cx="1253507" cy="3416320"/>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907036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175870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1572539" y="1219200"/>
            <a:ext cx="5304458" cy="3896736"/>
          </a:xfrm>
          <a:prstGeom prst="rect">
            <a:avLst/>
          </a:prstGeom>
        </p:spPr>
      </p:pic>
    </p:spTree>
    <p:extLst>
      <p:ext uri="{BB962C8B-B14F-4D97-AF65-F5344CB8AC3E}">
        <p14:creationId xmlns:p14="http://schemas.microsoft.com/office/powerpoint/2010/main" val="3790632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6897" y="547440"/>
            <a:ext cx="8897103" cy="2102498"/>
          </a:xfrm>
          <a:prstGeom prst="rect">
            <a:avLst/>
          </a:prstGeom>
        </p:spPr>
      </p:pic>
      <p:sp>
        <p:nvSpPr>
          <p:cNvPr id="3" name="Rectangle 2"/>
          <p:cNvSpPr/>
          <p:nvPr/>
        </p:nvSpPr>
        <p:spPr>
          <a:xfrm>
            <a:off x="4479667" y="3426149"/>
            <a:ext cx="3315218" cy="646331"/>
          </a:xfrm>
          <a:prstGeom prst="rect">
            <a:avLst/>
          </a:prstGeom>
        </p:spPr>
        <p:txBody>
          <a:bodyPr wrap="square">
            <a:spAutoFit/>
          </a:bodyPr>
          <a:lstStyle/>
          <a:p>
            <a:endParaRPr lang="en-US" dirty="0"/>
          </a:p>
          <a:p>
            <a:endParaRPr lang="en-US" dirty="0"/>
          </a:p>
        </p:txBody>
      </p:sp>
      <p:pic>
        <p:nvPicPr>
          <p:cNvPr id="4" name="Picture 3"/>
          <p:cNvPicPr>
            <a:picLocks noChangeAspect="1"/>
          </p:cNvPicPr>
          <p:nvPr/>
        </p:nvPicPr>
        <p:blipFill>
          <a:blip r:embed="rId4"/>
          <a:stretch>
            <a:fillRect/>
          </a:stretch>
        </p:blipFill>
        <p:spPr>
          <a:xfrm>
            <a:off x="0" y="3191064"/>
            <a:ext cx="9144000" cy="3598985"/>
          </a:xfrm>
          <a:prstGeom prst="rect">
            <a:avLst/>
          </a:prstGeom>
        </p:spPr>
      </p:pic>
    </p:spTree>
    <p:extLst>
      <p:ext uri="{BB962C8B-B14F-4D97-AF65-F5344CB8AC3E}">
        <p14:creationId xmlns:p14="http://schemas.microsoft.com/office/powerpoint/2010/main" val="2817829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103981"/>
            <a:ext cx="4953000" cy="6604001"/>
          </a:xfrm>
        </p:spPr>
      </p:pic>
    </p:spTree>
    <p:extLst>
      <p:ext uri="{BB962C8B-B14F-4D97-AF65-F5344CB8AC3E}">
        <p14:creationId xmlns:p14="http://schemas.microsoft.com/office/powerpoint/2010/main" val="1043388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pPr>
              <a:defRPr/>
            </a:pPr>
            <a:r>
              <a:rPr lang="en-US" dirty="0" smtClean="0">
                <a:latin typeface="Calibri" pitchFamily="34" charset="0"/>
                <a:cs typeface="Calibri" pitchFamily="34" charset="0"/>
              </a:rPr>
              <a:t>Disclosure Statement</a:t>
            </a:r>
          </a:p>
        </p:txBody>
      </p:sp>
      <p:graphicFrame>
        <p:nvGraphicFramePr>
          <p:cNvPr id="7" name="Group 76"/>
          <p:cNvGraphicFramePr>
            <a:graphicFrameLocks noGrp="1"/>
          </p:cNvGraphicFramePr>
          <p:nvPr>
            <p:extLst>
              <p:ext uri="{D42A27DB-BD31-4B8C-83A1-F6EECF244321}">
                <p14:modId xmlns:p14="http://schemas.microsoft.com/office/powerpoint/2010/main" val="2056307133"/>
              </p:ext>
            </p:extLst>
          </p:nvPr>
        </p:nvGraphicFramePr>
        <p:xfrm>
          <a:off x="914400" y="3376011"/>
          <a:ext cx="7010400" cy="2503487"/>
        </p:xfrm>
        <a:graphic>
          <a:graphicData uri="http://schemas.openxmlformats.org/drawingml/2006/table">
            <a:tbl>
              <a:tblPr/>
              <a:tblGrid>
                <a:gridCol w="3084513"/>
                <a:gridCol w="1866900"/>
                <a:gridCol w="2058987"/>
              </a:tblGrid>
              <a:tr h="27471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1200" b="0" i="0" u="none" strike="noStrike" cap="none" normalizeH="0" baseline="0" dirty="0" smtClean="0">
                          <a:ln>
                            <a:noFill/>
                          </a:ln>
                          <a:solidFill>
                            <a:schemeClr val="bg1"/>
                          </a:solidFill>
                          <a:effectLst/>
                          <a:latin typeface="Arial" pitchFamily="34" charset="0"/>
                          <a:ea typeface="Times New Roman" pitchFamily="18" charset="0"/>
                        </a:rPr>
                        <a:t>  Type of Relationship</a:t>
                      </a:r>
                      <a:endParaRPr kumimoji="0" lang="en-US" sz="1200" b="1" i="0" u="none" strike="noStrike" cap="none" normalizeH="0" baseline="0" dirty="0" smtClean="0">
                        <a:ln>
                          <a:noFill/>
                        </a:ln>
                        <a:solidFill>
                          <a:schemeClr val="tx1"/>
                        </a:solidFill>
                        <a:effectLst/>
                        <a:latin typeface="Arial" pitchFamily="34" charset="0"/>
                        <a:ea typeface="Times New Roman" pitchFamily="18" charset="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1145"/>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Times New Roman" pitchFamily="18" charset="0"/>
                        </a:rPr>
                        <a:t>Organization Name </a:t>
                      </a:r>
                    </a:p>
                  </a:txBody>
                  <a:tcPr marT="45701" marB="457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1145"/>
                    </a:solidFill>
                  </a:tcPr>
                </a:tc>
                <a:tc hMerge="1">
                  <a:txBody>
                    <a:bodyPr/>
                    <a:lstStyle/>
                    <a:p>
                      <a:endParaRPr lang="en-US"/>
                    </a:p>
                  </a:txBody>
                  <a:tcPr/>
                </a:tc>
              </a:tr>
              <a:tr h="45732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Arial" pitchFamily="34" charset="0"/>
                          <a:ea typeface="Times New Roman" pitchFamily="18" charset="0"/>
                        </a:rPr>
                        <a:t>Modest</a:t>
                      </a:r>
                      <a:br>
                        <a:rPr kumimoji="0" lang="en-US" sz="1200" b="0" i="0" u="none" strike="noStrike" cap="none" normalizeH="0" baseline="0" smtClean="0">
                          <a:ln>
                            <a:noFill/>
                          </a:ln>
                          <a:solidFill>
                            <a:schemeClr val="bg1"/>
                          </a:solidFill>
                          <a:effectLst/>
                          <a:latin typeface="Arial" pitchFamily="34" charset="0"/>
                          <a:ea typeface="Times New Roman" pitchFamily="18" charset="0"/>
                        </a:rPr>
                      </a:br>
                      <a:r>
                        <a:rPr kumimoji="0" lang="en-US" sz="1200" b="0" i="0" u="none" strike="noStrike" cap="none" normalizeH="0" baseline="0" smtClean="0">
                          <a:ln>
                            <a:noFill/>
                          </a:ln>
                          <a:solidFill>
                            <a:schemeClr val="bg1"/>
                          </a:solidFill>
                          <a:effectLst/>
                          <a:latin typeface="Arial" pitchFamily="34" charset="0"/>
                          <a:ea typeface="Times New Roman" pitchFamily="18" charset="0"/>
                        </a:rPr>
                        <a:t>(less than $10K) </a:t>
                      </a:r>
                    </a:p>
                  </a:txBody>
                  <a:tcPr marT="45701" marB="4570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114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Times New Roman" pitchFamily="18" charset="0"/>
                        </a:rPr>
                        <a:t>Significant</a:t>
                      </a:r>
                      <a:br>
                        <a:rPr kumimoji="0" lang="en-US" sz="1200" b="0" i="0" u="none" strike="noStrike" cap="none" normalizeH="0" baseline="0" dirty="0" smtClean="0">
                          <a:ln>
                            <a:noFill/>
                          </a:ln>
                          <a:solidFill>
                            <a:schemeClr val="bg1"/>
                          </a:solidFill>
                          <a:effectLst/>
                          <a:latin typeface="Arial" pitchFamily="34" charset="0"/>
                          <a:ea typeface="Times New Roman" pitchFamily="18" charset="0"/>
                        </a:rPr>
                      </a:br>
                      <a:r>
                        <a:rPr kumimoji="0" lang="en-US" sz="1200" b="0" i="0" u="none" strike="noStrike" cap="none" normalizeH="0" baseline="0" dirty="0" smtClean="0">
                          <a:ln>
                            <a:noFill/>
                          </a:ln>
                          <a:solidFill>
                            <a:schemeClr val="bg1"/>
                          </a:solidFill>
                          <a:effectLst/>
                          <a:latin typeface="Arial" pitchFamily="34" charset="0"/>
                          <a:ea typeface="Times New Roman" pitchFamily="18" charset="0"/>
                        </a:rPr>
                        <a:t>(greater than $10K) </a:t>
                      </a:r>
                    </a:p>
                  </a:txBody>
                  <a:tcPr marT="45701" marB="45701"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1145"/>
                    </a:solidFill>
                  </a:tcPr>
                </a:tc>
              </a:tr>
              <a:tr h="244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ea typeface="Times New Roman" pitchFamily="18" charset="0"/>
                        </a:rPr>
                        <a:t>A - Consulting Fees/Honoraria </a:t>
                      </a:r>
                      <a:endParaRPr kumimoji="0" lang="en-US" sz="1000" b="0" i="0" u="none" strike="noStrike" cap="none" normalizeH="0" baseline="0" smtClean="0">
                        <a:ln>
                          <a:noFill/>
                        </a:ln>
                        <a:solidFill>
                          <a:schemeClr val="tx1"/>
                        </a:solidFill>
                        <a:effectLst/>
                        <a:latin typeface="Arial" pitchFamily="34" charset="0"/>
                        <a:ea typeface="Times New Roman"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r>
              <a:tr h="244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ea typeface="Times New Roman" pitchFamily="18" charset="0"/>
                        </a:rPr>
                        <a:t>B - Officer, Director, Or In Any Other Fiduciary Role </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r>
              <a:tr h="244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ea typeface="Times New Roman" pitchFamily="18" charset="0"/>
                        </a:rPr>
                        <a:t>C – Clinical Trials </a:t>
                      </a:r>
                      <a:endParaRPr kumimoji="0" lang="en-US" sz="1000" b="0" i="0" u="none" strike="noStrike" cap="none" normalizeH="0" baseline="0" smtClean="0">
                        <a:ln>
                          <a:noFill/>
                        </a:ln>
                        <a:solidFill>
                          <a:schemeClr val="tx1"/>
                        </a:solidFill>
                        <a:effectLst/>
                        <a:latin typeface="Arial" pitchFamily="34" charset="0"/>
                        <a:ea typeface="Times New Roman"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r>
              <a:tr h="244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ea typeface="Times New Roman" pitchFamily="18" charset="0"/>
                        </a:rPr>
                        <a:t>D - Ownership/Partnership/Principal</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r>
              <a:tr h="244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ea typeface="Times New Roman" pitchFamily="18" charset="0"/>
                        </a:rPr>
                        <a:t>E - Intellectual Property Rights </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r>
              <a:tr h="5487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ea typeface="Times New Roman" pitchFamily="18" charset="0"/>
                        </a:rPr>
                        <a:t>F - Other Financial Benefit </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a typeface="MS PGothic" pitchFamily="34" charset="-128"/>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F5F5"/>
                    </a:solidFill>
                  </a:tcPr>
                </a:tc>
              </a:tr>
            </a:tbl>
          </a:graphicData>
        </a:graphic>
      </p:graphicFrame>
      <p:sp>
        <p:nvSpPr>
          <p:cNvPr id="11307" name="Text Box 77"/>
          <p:cNvSpPr txBox="1">
            <a:spLocks noChangeArrowheads="1"/>
          </p:cNvSpPr>
          <p:nvPr/>
        </p:nvSpPr>
        <p:spPr bwMode="auto">
          <a:xfrm>
            <a:off x="609600" y="17526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a:cs typeface="MS PGothic" charset="0"/>
              </a:rPr>
              <a:t>I have </a:t>
            </a:r>
            <a:r>
              <a:rPr lang="en-US" sz="1200" b="1">
                <a:cs typeface="MS PGothic" charset="0"/>
              </a:rPr>
              <a:t>not had </a:t>
            </a:r>
            <a:r>
              <a:rPr lang="en-US" sz="1200">
                <a:cs typeface="MS PGothic" charset="0"/>
              </a:rPr>
              <a:t>an affiliation (financial or otherwise) with a commercial organization that may have a direct or indirect connection to the content of my presentation.</a:t>
            </a:r>
          </a:p>
        </p:txBody>
      </p:sp>
      <p:sp>
        <p:nvSpPr>
          <p:cNvPr id="11308" name="Text Box 83"/>
          <p:cNvSpPr txBox="1">
            <a:spLocks noChangeArrowheads="1"/>
          </p:cNvSpPr>
          <p:nvPr/>
        </p:nvSpPr>
        <p:spPr bwMode="auto">
          <a:xfrm>
            <a:off x="609600" y="22098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dirty="0">
                <a:cs typeface="MS PGothic" charset="0"/>
              </a:rPr>
              <a:t>I have </a:t>
            </a:r>
            <a:r>
              <a:rPr lang="en-US" sz="1200" b="1" dirty="0">
                <a:cs typeface="MS PGothic" charset="0"/>
              </a:rPr>
              <a:t>had</a:t>
            </a:r>
            <a:r>
              <a:rPr lang="en-US" sz="1200" dirty="0">
                <a:cs typeface="MS PGothic" charset="0"/>
              </a:rPr>
              <a:t> an affiliation (financial or otherwise) with a commercial organization that may have a direct or indirect connection to the content of my presentation.  Details below.</a:t>
            </a:r>
          </a:p>
        </p:txBody>
      </p:sp>
      <p:sp>
        <p:nvSpPr>
          <p:cNvPr id="11309" name="Text Box 87"/>
          <p:cNvSpPr txBox="1">
            <a:spLocks noChangeArrowheads="1"/>
          </p:cNvSpPr>
          <p:nvPr/>
        </p:nvSpPr>
        <p:spPr bwMode="auto">
          <a:xfrm>
            <a:off x="152400" y="2743200"/>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a:cs typeface="MS PGothic" charset="0"/>
              </a:rPr>
              <a:t>Does your presentation describe the off-label use of a device, product, or drug that is approved for another purpose?</a:t>
            </a:r>
          </a:p>
        </p:txBody>
      </p:sp>
      <p:sp>
        <p:nvSpPr>
          <p:cNvPr id="11310" name="Rectangle 163"/>
          <p:cNvSpPr>
            <a:spLocks noChangeArrowheads="1"/>
          </p:cNvSpPr>
          <p:nvPr/>
        </p:nvSpPr>
        <p:spPr bwMode="auto">
          <a:xfrm flipH="1">
            <a:off x="457200" y="2971800"/>
            <a:ext cx="228600" cy="22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dirty="0"/>
              <a:t>X</a:t>
            </a:r>
          </a:p>
        </p:txBody>
      </p:sp>
      <p:sp>
        <p:nvSpPr>
          <p:cNvPr id="11311" name="Text Box 91"/>
          <p:cNvSpPr txBox="1">
            <a:spLocks noChangeArrowheads="1"/>
          </p:cNvSpPr>
          <p:nvPr/>
        </p:nvSpPr>
        <p:spPr bwMode="auto">
          <a:xfrm>
            <a:off x="1295400" y="2971800"/>
            <a:ext cx="481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a:cs typeface="MS PGothic" charset="0"/>
              </a:rPr>
              <a:t>Yes</a:t>
            </a:r>
          </a:p>
        </p:txBody>
      </p:sp>
      <p:sp>
        <p:nvSpPr>
          <p:cNvPr id="11312" name="Text Box 92"/>
          <p:cNvSpPr txBox="1">
            <a:spLocks noChangeArrowheads="1"/>
          </p:cNvSpPr>
          <p:nvPr/>
        </p:nvSpPr>
        <p:spPr bwMode="auto">
          <a:xfrm>
            <a:off x="1828800" y="2971800"/>
            <a:ext cx="693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a:cs typeface="MS PGothic" charset="0"/>
              </a:rPr>
              <a:t>If you answered </a:t>
            </a:r>
            <a:r>
              <a:rPr lang="en-US" sz="1200" b="1">
                <a:cs typeface="MS PGothic" charset="0"/>
              </a:rPr>
              <a:t>YES</a:t>
            </a:r>
            <a:r>
              <a:rPr lang="en-US" sz="1200">
                <a:cs typeface="MS PGothic" charset="0"/>
              </a:rPr>
              <a:t>, you must disclose this to the audience within your presentation</a:t>
            </a:r>
          </a:p>
        </p:txBody>
      </p:sp>
      <p:sp>
        <p:nvSpPr>
          <p:cNvPr id="11313" name="TextBox 13"/>
          <p:cNvSpPr txBox="1">
            <a:spLocks noChangeArrowheads="1"/>
          </p:cNvSpPr>
          <p:nvPr/>
        </p:nvSpPr>
        <p:spPr bwMode="auto">
          <a:xfrm>
            <a:off x="2133600" y="1447800"/>
            <a:ext cx="1987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200">
                <a:cs typeface="MS PGothic" charset="0"/>
              </a:rPr>
              <a:t>Within the past  two years:</a:t>
            </a:r>
          </a:p>
        </p:txBody>
      </p:sp>
      <p:sp>
        <p:nvSpPr>
          <p:cNvPr id="11314" name="Text Box 89"/>
          <p:cNvSpPr txBox="1">
            <a:spLocks noChangeArrowheads="1"/>
          </p:cNvSpPr>
          <p:nvPr/>
        </p:nvSpPr>
        <p:spPr bwMode="auto">
          <a:xfrm>
            <a:off x="685800" y="2970213"/>
            <a:ext cx="37808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a:cs typeface="MS PGothic" charset="0"/>
              </a:rPr>
              <a:t>No</a:t>
            </a:r>
          </a:p>
        </p:txBody>
      </p:sp>
      <p:sp>
        <p:nvSpPr>
          <p:cNvPr id="11315" name="Rectangle 163"/>
          <p:cNvSpPr>
            <a:spLocks noChangeArrowheads="1"/>
          </p:cNvSpPr>
          <p:nvPr/>
        </p:nvSpPr>
        <p:spPr bwMode="auto">
          <a:xfrm>
            <a:off x="1143000" y="3048000"/>
            <a:ext cx="152400" cy="14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en-US"/>
          </a:p>
        </p:txBody>
      </p:sp>
      <p:sp>
        <p:nvSpPr>
          <p:cNvPr id="11316" name="Rectangle 163"/>
          <p:cNvSpPr>
            <a:spLocks noChangeArrowheads="1"/>
          </p:cNvSpPr>
          <p:nvPr/>
        </p:nvSpPr>
        <p:spPr bwMode="auto">
          <a:xfrm>
            <a:off x="381000" y="2362200"/>
            <a:ext cx="152400" cy="14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en-US" dirty="0"/>
          </a:p>
        </p:txBody>
      </p:sp>
      <p:sp>
        <p:nvSpPr>
          <p:cNvPr id="11317" name="Rectangle 163"/>
          <p:cNvSpPr>
            <a:spLocks noChangeArrowheads="1"/>
          </p:cNvSpPr>
          <p:nvPr/>
        </p:nvSpPr>
        <p:spPr bwMode="auto">
          <a:xfrm>
            <a:off x="381000" y="1911350"/>
            <a:ext cx="152400" cy="14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en-US"/>
          </a:p>
        </p:txBody>
      </p:sp>
      <p:sp>
        <p:nvSpPr>
          <p:cNvPr id="2" name="Rectangle 1"/>
          <p:cNvSpPr/>
          <p:nvPr/>
        </p:nvSpPr>
        <p:spPr>
          <a:xfrm>
            <a:off x="304754" y="1822574"/>
            <a:ext cx="304891" cy="369332"/>
          </a:xfrm>
          <a:prstGeom prst="rect">
            <a:avLst/>
          </a:prstGeom>
        </p:spPr>
        <p:txBody>
          <a:bodyPr wrap="none">
            <a:spAutoFit/>
          </a:bodyPr>
          <a:lstStyle/>
          <a:p>
            <a:pPr algn="r"/>
            <a:r>
              <a:rPr lang="en-US" dirty="0"/>
              <a:t>X</a:t>
            </a: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E:\DM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79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descr="E:\DMR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72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526221"/>
            <a:ext cx="8229600" cy="3276600"/>
          </a:xfrm>
        </p:spPr>
        <p:txBody>
          <a:bodyPr>
            <a:normAutofit lnSpcReduction="10000"/>
          </a:bodyPr>
          <a:lstStyle/>
          <a:p>
            <a:r>
              <a:rPr lang="en-US" dirty="0" smtClean="0"/>
              <a:t>1. Data and systems are important (and coming to a theatre near you).</a:t>
            </a:r>
          </a:p>
          <a:p>
            <a:r>
              <a:rPr lang="en-US" dirty="0" smtClean="0"/>
              <a:t>2. Risk stratification is critical to contextualize outcomes.</a:t>
            </a:r>
          </a:p>
          <a:p>
            <a:r>
              <a:rPr lang="en-US" dirty="0" smtClean="0"/>
              <a:t>3. Resource allocation is critical to ensure accurate and timely data entry and extraction.</a:t>
            </a:r>
          </a:p>
          <a:p>
            <a:r>
              <a:rPr lang="en-US" dirty="0" smtClean="0"/>
              <a:t>4. For us at DCMC Regional Heart Center, every data point is a child who lives in a family, who has a context and a story that we are a small part of.</a:t>
            </a:r>
            <a:endParaRPr lang="en-US" dirty="0"/>
          </a:p>
        </p:txBody>
      </p:sp>
    </p:spTree>
    <p:extLst>
      <p:ext uri="{BB962C8B-B14F-4D97-AF65-F5344CB8AC3E}">
        <p14:creationId xmlns:p14="http://schemas.microsoft.com/office/powerpoint/2010/main" val="50965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873.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326409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109314" y="462569"/>
            <a:ext cx="5582855" cy="5572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99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for “useful” outcomes monitoring (or “How I Do It”)</a:t>
            </a:r>
            <a:endParaRPr lang="en-US" dirty="0"/>
          </a:p>
        </p:txBody>
      </p:sp>
      <p:sp>
        <p:nvSpPr>
          <p:cNvPr id="3" name="Content Placeholder 2"/>
          <p:cNvSpPr>
            <a:spLocks noGrp="1"/>
          </p:cNvSpPr>
          <p:nvPr>
            <p:ph idx="1"/>
          </p:nvPr>
        </p:nvSpPr>
        <p:spPr>
          <a:xfrm>
            <a:off x="457200" y="1877484"/>
            <a:ext cx="8229600" cy="3276600"/>
          </a:xfrm>
        </p:spPr>
        <p:txBody>
          <a:bodyPr/>
          <a:lstStyle/>
          <a:p>
            <a:r>
              <a:rPr lang="en-US" dirty="0" smtClean="0"/>
              <a:t>1. Risk Stratification</a:t>
            </a:r>
          </a:p>
          <a:p>
            <a:r>
              <a:rPr lang="en-US" dirty="0" smtClean="0"/>
              <a:t>2. Definitions</a:t>
            </a:r>
          </a:p>
          <a:p>
            <a:r>
              <a:rPr lang="en-US" dirty="0" smtClean="0"/>
              <a:t>3. Data collection</a:t>
            </a:r>
          </a:p>
          <a:p>
            <a:r>
              <a:rPr lang="en-US" dirty="0" smtClean="0"/>
              <a:t>4. Data analysis</a:t>
            </a:r>
          </a:p>
          <a:p>
            <a:r>
              <a:rPr lang="en-US" dirty="0" smtClean="0"/>
              <a:t>5. Close-the-loop</a:t>
            </a:r>
            <a:endParaRPr lang="en-US" dirty="0"/>
          </a:p>
        </p:txBody>
      </p:sp>
    </p:spTree>
    <p:extLst>
      <p:ext uri="{BB962C8B-B14F-4D97-AF65-F5344CB8AC3E}">
        <p14:creationId xmlns:p14="http://schemas.microsoft.com/office/powerpoint/2010/main" val="270722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I Do It”</a:t>
            </a:r>
            <a:endParaRPr lang="en-US" dirty="0"/>
          </a:p>
        </p:txBody>
      </p:sp>
      <p:pic>
        <p:nvPicPr>
          <p:cNvPr id="2" name="Picture 1" descr="IMG_2351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178" y="1295401"/>
            <a:ext cx="6824635" cy="5118476"/>
          </a:xfrm>
          <a:prstGeom prst="rect">
            <a:avLst/>
          </a:prstGeom>
        </p:spPr>
      </p:pic>
    </p:spTree>
    <p:extLst>
      <p:ext uri="{BB962C8B-B14F-4D97-AF65-F5344CB8AC3E}">
        <p14:creationId xmlns:p14="http://schemas.microsoft.com/office/powerpoint/2010/main" val="372571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Risk Stratification</a:t>
            </a:r>
            <a:endParaRPr lang="en-US" dirty="0"/>
          </a:p>
        </p:txBody>
      </p:sp>
      <p:sp>
        <p:nvSpPr>
          <p:cNvPr id="6" name="Content Placeholder 5"/>
          <p:cNvSpPr>
            <a:spLocks noGrp="1"/>
          </p:cNvSpPr>
          <p:nvPr>
            <p:ph idx="1"/>
          </p:nvPr>
        </p:nvSpPr>
        <p:spPr>
          <a:xfrm>
            <a:off x="457200" y="2156535"/>
            <a:ext cx="8229600" cy="3276600"/>
          </a:xfrm>
        </p:spPr>
        <p:txBody>
          <a:bodyPr>
            <a:normAutofit/>
          </a:bodyPr>
          <a:lstStyle/>
          <a:p>
            <a:pPr marL="0" indent="0">
              <a:buNone/>
            </a:pPr>
            <a:r>
              <a:rPr lang="en-US" sz="2800" dirty="0" smtClean="0"/>
              <a:t>“Surgical volume seems to account for only a </a:t>
            </a:r>
            <a:r>
              <a:rPr lang="en-US" sz="2800" dirty="0" smtClean="0">
                <a:solidFill>
                  <a:srgbClr val="D1282E"/>
                </a:solidFill>
              </a:rPr>
              <a:t>small proportion </a:t>
            </a:r>
            <a:r>
              <a:rPr lang="en-US" sz="2800" dirty="0" smtClean="0"/>
              <a:t>of the overall between-center variation in outcome.”</a:t>
            </a:r>
          </a:p>
        </p:txBody>
      </p:sp>
      <p:sp>
        <p:nvSpPr>
          <p:cNvPr id="7" name="TextBox 6"/>
          <p:cNvSpPr txBox="1"/>
          <p:nvPr/>
        </p:nvSpPr>
        <p:spPr>
          <a:xfrm>
            <a:off x="3966450" y="5725471"/>
            <a:ext cx="4558648" cy="369332"/>
          </a:xfrm>
          <a:prstGeom prst="rect">
            <a:avLst/>
          </a:prstGeom>
          <a:noFill/>
        </p:spPr>
        <p:txBody>
          <a:bodyPr wrap="none" rtlCol="0">
            <a:spAutoFit/>
          </a:bodyPr>
          <a:lstStyle/>
          <a:p>
            <a:r>
              <a:rPr lang="en-US" dirty="0" err="1" smtClean="0"/>
              <a:t>Kalfa</a:t>
            </a:r>
            <a:r>
              <a:rPr lang="en-US" dirty="0" smtClean="0"/>
              <a:t>, Chai, </a:t>
            </a:r>
            <a:r>
              <a:rPr lang="en-US" dirty="0" err="1" smtClean="0"/>
              <a:t>Bacha</a:t>
            </a:r>
            <a:r>
              <a:rPr lang="en-US" dirty="0" smtClean="0"/>
              <a:t> Pediatric </a:t>
            </a:r>
            <a:r>
              <a:rPr lang="en-US" dirty="0" err="1" smtClean="0"/>
              <a:t>Cardiol</a:t>
            </a:r>
            <a:r>
              <a:rPr lang="en-US" dirty="0" smtClean="0"/>
              <a:t> e-pub 2014</a:t>
            </a:r>
            <a:endParaRPr lang="en-US" dirty="0"/>
          </a:p>
        </p:txBody>
      </p:sp>
    </p:spTree>
    <p:extLst>
      <p:ext uri="{BB962C8B-B14F-4D97-AF65-F5344CB8AC3E}">
        <p14:creationId xmlns:p14="http://schemas.microsoft.com/office/powerpoint/2010/main" val="3351791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4514</TotalTime>
  <Words>1736</Words>
  <Application>Microsoft Office PowerPoint</Application>
  <PresentationFormat>On-screen Show (4:3)</PresentationFormat>
  <Paragraphs>267</Paragraphs>
  <Slides>53</Slides>
  <Notes>47</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Driving Excellence  in a Pediatric Heart Center CHILDREN’S HOSPITAL ASSOCIATION OF TEXAS OCTOBER 28, 2017</vt:lpstr>
      <vt:lpstr> Scenario</vt:lpstr>
      <vt:lpstr>PowerPoint Presentation</vt:lpstr>
      <vt:lpstr>PowerPoint Presentation</vt:lpstr>
      <vt:lpstr>Disclosure Statement</vt:lpstr>
      <vt:lpstr>PowerPoint Presentation</vt:lpstr>
      <vt:lpstr>Requirements for “useful” outcomes monitoring (or “How I Do It”)</vt:lpstr>
      <vt:lpstr>“How I Do It”</vt:lpstr>
      <vt:lpstr>1. Risk Stratification</vt:lpstr>
      <vt:lpstr>PowerPoint Presentation</vt:lpstr>
      <vt:lpstr>PowerPoint Presentation</vt:lpstr>
      <vt:lpstr>PowerPoint Presentation</vt:lpstr>
      <vt:lpstr>PowerPoint Presentation</vt:lpstr>
      <vt:lpstr>STAT 1 Mortality Risk</vt:lpstr>
      <vt:lpstr>STAT 2 Mortality Risk</vt:lpstr>
      <vt:lpstr>STAT 3 Mortality Risk</vt:lpstr>
      <vt:lpstr>STAT 4 Mortality Risk</vt:lpstr>
      <vt:lpstr>STAT 5 Mortality Risk</vt:lpstr>
      <vt:lpstr>PowerPoint Presentation</vt:lpstr>
      <vt:lpstr>2. Definitions</vt:lpstr>
      <vt:lpstr>PowerPoint Presentation</vt:lpstr>
      <vt:lpstr>PowerPoint Presentation</vt:lpstr>
      <vt:lpstr>PowerPoint Presentation</vt:lpstr>
      <vt:lpstr>PowerPoint Presentation</vt:lpstr>
      <vt:lpstr>PowerPoint Presentation</vt:lpstr>
      <vt:lpstr>PowerPoint Presentation</vt:lpstr>
      <vt:lpstr>3. Data Collection: Prospective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Data Collection: Prospective DCMC</vt:lpstr>
      <vt:lpstr>PowerPoint Presentation</vt:lpstr>
      <vt:lpstr>PowerPoint Presentation</vt:lpstr>
      <vt:lpstr>PowerPoint Presentation</vt:lpstr>
      <vt:lpstr>PowerPoint Presentation</vt:lpstr>
      <vt:lpstr>4. Data Analysis</vt:lpstr>
      <vt:lpstr>PowerPoint Presentation</vt:lpstr>
      <vt:lpstr>PowerPoint Presentation</vt:lpstr>
      <vt:lpstr>5. Closing the Loop</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Days of Listening: A Synthesis</dc:title>
  <dc:creator>Dr. Camille Hancock Friesen</dc:creator>
  <cp:lastModifiedBy>Hancock-Friesen, Camille</cp:lastModifiedBy>
  <cp:revision>57</cp:revision>
  <cp:lastPrinted>2017-10-27T17:16:58Z</cp:lastPrinted>
  <dcterms:created xsi:type="dcterms:W3CDTF">2016-11-09T02:19:18Z</dcterms:created>
  <dcterms:modified xsi:type="dcterms:W3CDTF">2017-10-28T12:26:55Z</dcterms:modified>
</cp:coreProperties>
</file>