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7" r:id="rId2"/>
    <p:sldId id="257" r:id="rId3"/>
    <p:sldId id="262" r:id="rId4"/>
    <p:sldId id="266" r:id="rId5"/>
    <p:sldId id="256" r:id="rId6"/>
    <p:sldId id="263" r:id="rId7"/>
    <p:sldId id="264" r:id="rId8"/>
    <p:sldId id="265" r:id="rId9"/>
    <p:sldId id="267" r:id="rId10"/>
    <p:sldId id="270" r:id="rId11"/>
    <p:sldId id="272" r:id="rId12"/>
    <p:sldId id="269" r:id="rId13"/>
    <p:sldId id="271" r:id="rId14"/>
    <p:sldId id="273" r:id="rId15"/>
    <p:sldId id="274" r:id="rId16"/>
    <p:sldId id="275" r:id="rId17"/>
    <p:sldId id="276" r:id="rId18"/>
    <p:sldId id="268" r:id="rId19"/>
    <p:sldId id="277" r:id="rId20"/>
    <p:sldId id="278" r:id="rId21"/>
    <p:sldId id="279" r:id="rId22"/>
    <p:sldId id="280" r:id="rId23"/>
    <p:sldId id="281" r:id="rId24"/>
    <p:sldId id="282" r:id="rId25"/>
    <p:sldId id="283" r:id="rId26"/>
    <p:sldId id="284" r:id="rId27"/>
    <p:sldId id="285"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CC33"/>
    <a:srgbClr val="66FF66"/>
    <a:srgbClr val="66FF33"/>
    <a:srgbClr val="99FF66"/>
    <a:srgbClr val="99FF99"/>
    <a:srgbClr val="CCFFCC"/>
    <a:srgbClr val="FFFF66"/>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14" autoAdjust="0"/>
  </p:normalViewPr>
  <p:slideViewPr>
    <p:cSldViewPr>
      <p:cViewPr>
        <p:scale>
          <a:sx n="75" d="100"/>
          <a:sy n="75"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E2A64B-3064-4D21-BFE2-38BE65B08F42}" type="datetimeFigureOut">
              <a:rPr lang="en-US" smtClean="0"/>
              <a:t>10/25/2017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8B77B4-B54E-40BB-994D-3277A695B8DB}" type="slidenum">
              <a:rPr lang="en-US" smtClean="0"/>
              <a:t>‹#›</a:t>
            </a:fld>
            <a:endParaRPr lang="en-US"/>
          </a:p>
        </p:txBody>
      </p:sp>
    </p:spTree>
    <p:extLst>
      <p:ext uri="{BB962C8B-B14F-4D97-AF65-F5344CB8AC3E}">
        <p14:creationId xmlns:p14="http://schemas.microsoft.com/office/powerpoint/2010/main" val="217810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smtClean="0"/>
              <a:t>many had received training at a conference (76.6%)</a:t>
            </a:r>
          </a:p>
          <a:p>
            <a:pPr marL="0" indent="0" algn="l">
              <a:buNone/>
            </a:pPr>
            <a:r>
              <a:rPr lang="en-US" sz="1200" dirty="0" smtClean="0"/>
              <a:t>OR</a:t>
            </a:r>
          </a:p>
          <a:p>
            <a:pPr marL="0" indent="0" algn="l">
              <a:buNone/>
            </a:pPr>
            <a:r>
              <a:rPr lang="en-US" sz="1200" dirty="0" smtClean="0"/>
              <a:t>through an in-service training provided by their organizations (68.9%)</a:t>
            </a:r>
          </a:p>
          <a:p>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2</a:t>
            </a:fld>
            <a:endParaRPr lang="en-US"/>
          </a:p>
        </p:txBody>
      </p:sp>
    </p:spTree>
    <p:extLst>
      <p:ext uri="{BB962C8B-B14F-4D97-AF65-F5344CB8AC3E}">
        <p14:creationId xmlns:p14="http://schemas.microsoft.com/office/powerpoint/2010/main" val="362968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 you find your mind wandering during a conversation with a colleague, friend or family member? I often accuse my husband of having selective hearing, but the same can be said of me. </a:t>
            </a:r>
          </a:p>
          <a:p>
            <a:endParaRPr lang="en-US" baseline="0" dirty="0" smtClean="0"/>
          </a:p>
          <a:p>
            <a:r>
              <a:rPr lang="en-US" baseline="0" dirty="0" smtClean="0"/>
              <a:t>What are the ramifications of shaky focus?</a:t>
            </a:r>
          </a:p>
          <a:p>
            <a:endParaRPr lang="en-US" baseline="0" dirty="0" smtClean="0"/>
          </a:p>
          <a:p>
            <a:r>
              <a:rPr lang="en-US" baseline="0" dirty="0" smtClean="0"/>
              <a:t>Less productivity</a:t>
            </a:r>
          </a:p>
          <a:p>
            <a:endParaRPr lang="en-US" baseline="0" dirty="0" smtClean="0"/>
          </a:p>
          <a:p>
            <a:r>
              <a:rPr lang="en-US" baseline="0" dirty="0" smtClean="0"/>
              <a:t>What are your distractions? Email, social media, etc. </a:t>
            </a:r>
          </a:p>
          <a:p>
            <a:endParaRPr lang="en-US" baseline="0" dirty="0" smtClean="0"/>
          </a:p>
          <a:p>
            <a:r>
              <a:rPr lang="en-US" baseline="0" dirty="0" smtClean="0"/>
              <a:t>Have you ever attempted to start a project or report and get distracted? How easy or difficult is it to get back to the project once you’ve been distracted?</a:t>
            </a:r>
          </a:p>
          <a:p>
            <a:endParaRPr lang="en-US" baseline="0" dirty="0" smtClean="0"/>
          </a:p>
          <a:p>
            <a:r>
              <a:rPr lang="en-US" baseline="0" dirty="0" smtClean="0"/>
              <a:t>What about when you lose focus during a conversation? When your mind wanders, you lose connectivity to the other person. </a:t>
            </a:r>
          </a:p>
          <a:p>
            <a:endParaRPr lang="en-US" baseline="0" dirty="0" smtClean="0"/>
          </a:p>
          <a:p>
            <a:r>
              <a:rPr lang="en-US" baseline="0" dirty="0" smtClean="0"/>
              <a:t>Working with mindful leadership practices designed to strengthen focus, you can learn to notice when your mind begins to wander and redirect your attention back to the present. Over time, you can build your mind’s capacity to sustain focus. This helps you to connect to others. </a:t>
            </a:r>
            <a:endParaRPr lang="en-US" dirty="0" smtClean="0"/>
          </a:p>
          <a:p>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14</a:t>
            </a:fld>
            <a:endParaRPr lang="en-US"/>
          </a:p>
        </p:txBody>
      </p:sp>
    </p:spTree>
    <p:extLst>
      <p:ext uri="{BB962C8B-B14F-4D97-AF65-F5344CB8AC3E}">
        <p14:creationId xmlns:p14="http://schemas.microsoft.com/office/powerpoint/2010/main" val="70148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constant busy-ness</a:t>
            </a:r>
            <a:r>
              <a:rPr lang="en-US" baseline="0" dirty="0" smtClean="0"/>
              <a:t> of our lives, we often find ourselves moving from one subject to another so quickly that we don’t clearly see what is in front of us. We only see what we expect to see or want to see. We don’t use our ability to challenge our own assumptions. </a:t>
            </a:r>
          </a:p>
          <a:p>
            <a:endParaRPr lang="en-US" baseline="0" dirty="0" smtClean="0"/>
          </a:p>
          <a:p>
            <a:r>
              <a:rPr lang="en-US" baseline="0" dirty="0" smtClean="0"/>
              <a:t>Learning to stop long enough to notice when we are stuck in a model or reactive mode is part of mindful leadership. Sometimes clarity will help us decide that the right response to a situation is to do nothing, because there are times when the wisest decision is to wait and see what develops. Cultivating our ability to develop greater clarity applies not only to seeing clearly the events and environment around us, but also to see ourselves more clearly. </a:t>
            </a:r>
            <a:endParaRPr lang="en-US" dirty="0" smtClean="0"/>
          </a:p>
          <a:p>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15</a:t>
            </a:fld>
            <a:endParaRPr lang="en-US"/>
          </a:p>
        </p:txBody>
      </p:sp>
    </p:spTree>
    <p:extLst>
      <p:ext uri="{BB962C8B-B14F-4D97-AF65-F5344CB8AC3E}">
        <p14:creationId xmlns:p14="http://schemas.microsoft.com/office/powerpoint/2010/main" val="266104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us have</a:t>
            </a:r>
            <a:r>
              <a:rPr lang="en-US" baseline="0" dirty="0" smtClean="0"/>
              <a:t> a packed calendar </a:t>
            </a:r>
            <a:r>
              <a:rPr lang="mr-IN" baseline="0" dirty="0" smtClean="0"/>
              <a:t>–</a:t>
            </a:r>
            <a:r>
              <a:rPr lang="en-US" baseline="0" dirty="0" smtClean="0"/>
              <a:t> just moving from one meeting to the next, one situation to the next, one patient to the next? We move from one task to the next. We’ve already learned that we need space, yet the spaciousness we require for creativity is minimal. </a:t>
            </a:r>
          </a:p>
          <a:p>
            <a:endParaRPr lang="en-US" baseline="0" dirty="0" smtClean="0"/>
          </a:p>
          <a:p>
            <a:r>
              <a:rPr lang="en-US" baseline="0" dirty="0" smtClean="0"/>
              <a:t>Creative solutions and ideas have a better chance of arising when the mind is not constantly busy with to-do lists. </a:t>
            </a:r>
          </a:p>
          <a:p>
            <a:endParaRPr lang="en-US" baseline="0" dirty="0" smtClean="0"/>
          </a:p>
          <a:p>
            <a:r>
              <a:rPr lang="en-US" baseline="0" dirty="0" smtClean="0"/>
              <a:t>How many times have you awakened in the morning with an answer to a problem? Or in the shower? The mind needs some time to pull away from analytical thinking for the creative and innovative solutions. </a:t>
            </a:r>
          </a:p>
          <a:p>
            <a:endParaRPr lang="en-US" baseline="0" dirty="0" smtClean="0"/>
          </a:p>
          <a:p>
            <a:r>
              <a:rPr lang="en-US" baseline="0" dirty="0" smtClean="0"/>
              <a:t>Why? Believe it or not, but a constant stream of thinking actually gets in the way of wisdom that lies deep within us. The good news is that you an train your mind to stand in a different relationship to the constant stream of thoughts and leave more room for creativity. </a:t>
            </a:r>
          </a:p>
          <a:p>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16</a:t>
            </a:fld>
            <a:endParaRPr lang="en-US"/>
          </a:p>
        </p:txBody>
      </p:sp>
    </p:spTree>
    <p:extLst>
      <p:ext uri="{BB962C8B-B14F-4D97-AF65-F5344CB8AC3E}">
        <p14:creationId xmlns:p14="http://schemas.microsoft.com/office/powerpoint/2010/main" val="149813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Compassion arises from our understanding</a:t>
            </a:r>
            <a:r>
              <a:rPr lang="en-US" baseline="0" dirty="0" smtClean="0"/>
              <a:t> of suffering and our desire to alleviate that suffering.</a:t>
            </a:r>
          </a:p>
          <a:p>
            <a:endParaRPr lang="en-US" baseline="0" dirty="0" smtClean="0"/>
          </a:p>
          <a:p>
            <a:r>
              <a:rPr lang="en-US" baseline="0" dirty="0" smtClean="0"/>
              <a:t>Compassion reminds us that when we see someone suffering, we are separated from the sufferer by only the thinnest lines of time and circumstance, and we feel a pull to lessen the suffering. </a:t>
            </a:r>
          </a:p>
          <a:p>
            <a:endParaRPr lang="en-US" baseline="0" dirty="0" smtClean="0"/>
          </a:p>
          <a:p>
            <a:r>
              <a:rPr lang="en-US" baseline="0" dirty="0" smtClean="0"/>
              <a:t>CRYSTAL</a:t>
            </a:r>
          </a:p>
          <a:p>
            <a:endParaRPr lang="en-US" baseline="0" dirty="0" smtClean="0"/>
          </a:p>
          <a:p>
            <a:r>
              <a:rPr lang="en-US" baseline="0" dirty="0" smtClean="0"/>
              <a:t>Just as we know that we can develop our body’s capacity for strength and flexibility, we also know from neuroscience that we can develop the mind’s capacity to focus, see clearly, be creative and act with compassion.</a:t>
            </a:r>
          </a:p>
          <a:p>
            <a:endParaRPr lang="en-US" baseline="0" dirty="0" smtClean="0"/>
          </a:p>
          <a:p>
            <a:r>
              <a:rPr lang="en-US" baseline="0" dirty="0" smtClean="0"/>
              <a:t>Cultivating compassion begins with self-compassion. For those who read Change your questions, change your life, remember the references to learner and judger. One of the things the book talks about is being in the judger pit, and often we are judging ourselves. </a:t>
            </a:r>
          </a:p>
          <a:p>
            <a:endParaRPr lang="en-US" baseline="0" dirty="0" smtClean="0"/>
          </a:p>
          <a:p>
            <a:r>
              <a:rPr lang="en-US" baseline="0" dirty="0" smtClean="0"/>
              <a:t>We may not think we need compassion because it may feel selfish or self-indulgent. Yet compassion cannot be truly offered to others until we first offer it to ourselves. It is an integral part of knowing ourselves more deeply and opening our hearts more fully. </a:t>
            </a:r>
          </a:p>
          <a:p>
            <a:endParaRPr lang="en-US" baseline="0" dirty="0" smtClean="0"/>
          </a:p>
          <a:p>
            <a:r>
              <a:rPr lang="en-US" baseline="0" dirty="0" smtClean="0"/>
              <a:t>Compassion helps us understand the overwhelming similarities we all share. The best leaders work in the service of others while also caring for their own well-being. </a:t>
            </a:r>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17</a:t>
            </a:fld>
            <a:endParaRPr lang="en-US"/>
          </a:p>
        </p:txBody>
      </p:sp>
    </p:spTree>
    <p:extLst>
      <p:ext uri="{BB962C8B-B14F-4D97-AF65-F5344CB8AC3E}">
        <p14:creationId xmlns:p14="http://schemas.microsoft.com/office/powerpoint/2010/main" val="403266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side is analytical,</a:t>
            </a:r>
            <a:r>
              <a:rPr lang="en-US" baseline="0" dirty="0" smtClean="0"/>
              <a:t> processing</a:t>
            </a:r>
          </a:p>
          <a:p>
            <a:r>
              <a:rPr lang="en-US" baseline="0" dirty="0" smtClean="0"/>
              <a:t>Right side is were we connect with people</a:t>
            </a:r>
            <a:endParaRPr lang="en-US" dirty="0"/>
          </a:p>
        </p:txBody>
      </p:sp>
      <p:sp>
        <p:nvSpPr>
          <p:cNvPr id="4" name="Slide Number Placeholder 3"/>
          <p:cNvSpPr>
            <a:spLocks noGrp="1"/>
          </p:cNvSpPr>
          <p:nvPr>
            <p:ph type="sldNum" sz="quarter" idx="10"/>
          </p:nvPr>
        </p:nvSpPr>
        <p:spPr/>
        <p:txBody>
          <a:bodyPr/>
          <a:lstStyle/>
          <a:p>
            <a:fld id="{088B77B4-B54E-40BB-994D-3277A695B8DB}" type="slidenum">
              <a:rPr lang="en-US" smtClean="0"/>
              <a:t>20</a:t>
            </a:fld>
            <a:endParaRPr lang="en-US"/>
          </a:p>
        </p:txBody>
      </p:sp>
    </p:spTree>
    <p:extLst>
      <p:ext uri="{BB962C8B-B14F-4D97-AF65-F5344CB8AC3E}">
        <p14:creationId xmlns:p14="http://schemas.microsoft.com/office/powerpoint/2010/main" val="143057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Consider developing and using a set of norms or even a social contract </a:t>
            </a:r>
          </a:p>
          <a:p>
            <a:r>
              <a:rPr lang="en-US" sz="1200" b="0" i="0" u="none" strike="noStrike" kern="1200" baseline="0" dirty="0" smtClean="0">
                <a:solidFill>
                  <a:schemeClr val="tx1"/>
                </a:solidFill>
                <a:latin typeface="+mn-lt"/>
                <a:ea typeface="+mn-ea"/>
                <a:cs typeface="+mn-cs"/>
              </a:rPr>
              <a:t>At every meeting, get agreement around these </a:t>
            </a:r>
          </a:p>
          <a:p>
            <a:r>
              <a:rPr lang="en-US" sz="1200" b="0" i="0" u="none" strike="noStrike" kern="1200" baseline="0" dirty="0" smtClean="0">
                <a:solidFill>
                  <a:schemeClr val="tx1"/>
                </a:solidFill>
                <a:latin typeface="+mn-lt"/>
                <a:ea typeface="+mn-ea"/>
                <a:cs typeface="+mn-cs"/>
              </a:rPr>
              <a:t>•It may be done verbally each time </a:t>
            </a:r>
          </a:p>
          <a:p>
            <a:r>
              <a:rPr lang="en-US" sz="1200" b="0" i="0" u="none" strike="noStrike" kern="1200" baseline="0" dirty="0" smtClean="0">
                <a:solidFill>
                  <a:schemeClr val="tx1"/>
                </a:solidFill>
                <a:latin typeface="+mn-lt"/>
                <a:ea typeface="+mn-ea"/>
                <a:cs typeface="+mn-cs"/>
              </a:rPr>
              <a:t>•- very important if you anticipate conflict </a:t>
            </a:r>
          </a:p>
          <a:p>
            <a:r>
              <a:rPr lang="en-US" sz="1200" b="0" i="0" u="none" strike="noStrike" kern="1200" baseline="0" dirty="0" smtClean="0">
                <a:solidFill>
                  <a:schemeClr val="tx1"/>
                </a:solidFill>
                <a:latin typeface="+mn-lt"/>
                <a:ea typeface="+mn-ea"/>
                <a:cs typeface="+mn-cs"/>
              </a:rPr>
              <a:t>•It can also be incorporated into agendas </a:t>
            </a:r>
          </a:p>
        </p:txBody>
      </p:sp>
      <p:sp>
        <p:nvSpPr>
          <p:cNvPr id="4" name="Slide Number Placeholder 3"/>
          <p:cNvSpPr>
            <a:spLocks noGrp="1"/>
          </p:cNvSpPr>
          <p:nvPr>
            <p:ph type="sldNum" sz="quarter" idx="10"/>
          </p:nvPr>
        </p:nvSpPr>
        <p:spPr/>
        <p:txBody>
          <a:bodyPr/>
          <a:lstStyle/>
          <a:p>
            <a:fld id="{088B77B4-B54E-40BB-994D-3277A695B8DB}" type="slidenum">
              <a:rPr lang="en-US" smtClean="0"/>
              <a:t>25</a:t>
            </a:fld>
            <a:endParaRPr lang="en-US"/>
          </a:p>
        </p:txBody>
      </p:sp>
    </p:spTree>
    <p:extLst>
      <p:ext uri="{BB962C8B-B14F-4D97-AF65-F5344CB8AC3E}">
        <p14:creationId xmlns:p14="http://schemas.microsoft.com/office/powerpoint/2010/main" val="14919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A08F5C-57EF-44E2-A20B-4EBED740166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94269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A08F5C-57EF-44E2-A20B-4EBED740166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331609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A08F5C-57EF-44E2-A20B-4EBED740166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242776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A08F5C-57EF-44E2-A20B-4EBED740166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145407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A08F5C-57EF-44E2-A20B-4EBED7401665}"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322148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A08F5C-57EF-44E2-A20B-4EBED740166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378470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A08F5C-57EF-44E2-A20B-4EBED7401665}"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76355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A08F5C-57EF-44E2-A20B-4EBED7401665}" type="datetimeFigureOut">
              <a:rPr lang="en-US" smtClean="0"/>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84884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08F5C-57EF-44E2-A20B-4EBED7401665}" type="datetimeFigureOut">
              <a:rPr lang="en-US" smtClean="0"/>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241296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A08F5C-57EF-44E2-A20B-4EBED740166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74701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A08F5C-57EF-44E2-A20B-4EBED7401665}"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CC1D-5A12-4499-80BD-EAC075D8A861}" type="slidenum">
              <a:rPr lang="en-US" smtClean="0"/>
              <a:t>‹#›</a:t>
            </a:fld>
            <a:endParaRPr lang="en-US"/>
          </a:p>
        </p:txBody>
      </p:sp>
    </p:spTree>
    <p:extLst>
      <p:ext uri="{BB962C8B-B14F-4D97-AF65-F5344CB8AC3E}">
        <p14:creationId xmlns:p14="http://schemas.microsoft.com/office/powerpoint/2010/main" val="9711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08F5C-57EF-44E2-A20B-4EBED7401665}" type="datetimeFigureOut">
              <a:rPr lang="en-US" smtClean="0"/>
              <a:t>10/25/2017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CC1D-5A12-4499-80BD-EAC075D8A861}" type="slidenum">
              <a:rPr lang="en-US" smtClean="0"/>
              <a:t>‹#›</a:t>
            </a:fld>
            <a:endParaRPr lang="en-US"/>
          </a:p>
        </p:txBody>
      </p:sp>
    </p:spTree>
    <p:extLst>
      <p:ext uri="{BB962C8B-B14F-4D97-AF65-F5344CB8AC3E}">
        <p14:creationId xmlns:p14="http://schemas.microsoft.com/office/powerpoint/2010/main" val="35301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18" r="5147"/>
          <a:stretch/>
        </p:blipFill>
        <p:spPr bwMode="auto">
          <a:xfrm>
            <a:off x="0" y="-2"/>
            <a:ext cx="9144000" cy="689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371600" y="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Arial Black" panose="020B0A04020102020204" pitchFamily="34" charset="0"/>
              </a:rPr>
              <a:t>Leadership Essentials</a:t>
            </a:r>
            <a:endParaRPr lang="en-US" sz="3600" dirty="0">
              <a:latin typeface="Arial Black" panose="020B0A04020102020204" pitchFamily="34" charset="0"/>
            </a:endParaRPr>
          </a:p>
        </p:txBody>
      </p:sp>
      <p:sp>
        <p:nvSpPr>
          <p:cNvPr id="6" name="Subtitle 2"/>
          <p:cNvSpPr txBox="1">
            <a:spLocks/>
          </p:cNvSpPr>
          <p:nvPr/>
        </p:nvSpPr>
        <p:spPr>
          <a:xfrm>
            <a:off x="2057400" y="990600"/>
            <a:ext cx="6400800" cy="561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smtClean="0">
                <a:solidFill>
                  <a:schemeClr val="tx1">
                    <a:lumMod val="75000"/>
                    <a:lumOff val="25000"/>
                  </a:schemeClr>
                </a:solidFill>
              </a:rPr>
              <a:t>Improving Injury Prevention Capacity in Texas</a:t>
            </a:r>
            <a:endParaRPr lang="en-US" sz="2400" dirty="0">
              <a:solidFill>
                <a:schemeClr val="tx1">
                  <a:lumMod val="75000"/>
                  <a:lumOff val="25000"/>
                </a:schemeClr>
              </a:solidFill>
            </a:endParaRPr>
          </a:p>
        </p:txBody>
      </p:sp>
      <p:sp>
        <p:nvSpPr>
          <p:cNvPr id="4" name="TextBox 3"/>
          <p:cNvSpPr txBox="1"/>
          <p:nvPr/>
        </p:nvSpPr>
        <p:spPr>
          <a:xfrm>
            <a:off x="2286000" y="6248400"/>
            <a:ext cx="6553200" cy="369332"/>
          </a:xfrm>
          <a:prstGeom prst="rect">
            <a:avLst/>
          </a:prstGeom>
          <a:noFill/>
        </p:spPr>
        <p:txBody>
          <a:bodyPr wrap="square" rtlCol="0">
            <a:spAutoFit/>
          </a:bodyPr>
          <a:lstStyle/>
          <a:p>
            <a:pPr algn="r"/>
            <a:r>
              <a:rPr lang="en-US" dirty="0" smtClean="0">
                <a:solidFill>
                  <a:schemeClr val="bg1"/>
                </a:solidFill>
              </a:rPr>
              <a:t>Stewart R Williams, Dell Children’s Medical Center</a:t>
            </a:r>
            <a:endParaRPr lang="en-US" dirty="0">
              <a:solidFill>
                <a:schemeClr val="bg1"/>
              </a:solidFill>
            </a:endParaRPr>
          </a:p>
        </p:txBody>
      </p:sp>
    </p:spTree>
    <p:extLst>
      <p:ext uri="{BB962C8B-B14F-4D97-AF65-F5344CB8AC3E}">
        <p14:creationId xmlns:p14="http://schemas.microsoft.com/office/powerpoint/2010/main" val="9629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Leadership Presence</a:t>
            </a:r>
            <a:endParaRPr lang="en-US" b="1" dirty="0"/>
          </a:p>
        </p:txBody>
      </p:sp>
      <p:sp>
        <p:nvSpPr>
          <p:cNvPr id="3" name="Content Placeholder 2"/>
          <p:cNvSpPr>
            <a:spLocks noGrp="1"/>
          </p:cNvSpPr>
          <p:nvPr>
            <p:ph idx="1"/>
          </p:nvPr>
        </p:nvSpPr>
        <p:spPr/>
        <p:txBody>
          <a:bodyPr>
            <a:normAutofit/>
          </a:bodyPr>
          <a:lstStyle/>
          <a:p>
            <a:pPr marL="0" indent="0" algn="ctr">
              <a:buNone/>
            </a:pPr>
            <a:r>
              <a:rPr lang="en-US" sz="4400" i="1" dirty="0" smtClean="0"/>
              <a:t>Leadership presence is a tangible quality. It requires full and complete </a:t>
            </a:r>
            <a:r>
              <a:rPr lang="en-US" sz="4400" i="1" dirty="0" err="1" smtClean="0"/>
              <a:t>nonjudgemental</a:t>
            </a:r>
            <a:r>
              <a:rPr lang="en-US" sz="4400" i="1" dirty="0" smtClean="0"/>
              <a:t> attention in the present moment. Those around a mindful leader see and feel that presence.</a:t>
            </a:r>
            <a:endParaRPr lang="en-US" sz="4400" i="1" dirty="0"/>
          </a:p>
        </p:txBody>
      </p:sp>
      <p:sp>
        <p:nvSpPr>
          <p:cNvPr id="4" name="TextBox 3"/>
          <p:cNvSpPr txBox="1"/>
          <p:nvPr/>
        </p:nvSpPr>
        <p:spPr>
          <a:xfrm>
            <a:off x="5143856" y="5943600"/>
            <a:ext cx="3276600" cy="646331"/>
          </a:xfrm>
          <a:prstGeom prst="rect">
            <a:avLst/>
          </a:prstGeom>
          <a:noFill/>
        </p:spPr>
        <p:txBody>
          <a:bodyPr wrap="square" rtlCol="0">
            <a:spAutoFit/>
          </a:bodyPr>
          <a:lstStyle/>
          <a:p>
            <a:r>
              <a:rPr lang="en-US" dirty="0" smtClean="0"/>
              <a:t>Finding the space to lead </a:t>
            </a:r>
          </a:p>
          <a:p>
            <a:r>
              <a:rPr lang="en-US" dirty="0" smtClean="0"/>
              <a:t>by: Janice </a:t>
            </a:r>
            <a:r>
              <a:rPr lang="en-US" dirty="0" err="1" smtClean="0"/>
              <a:t>Marturano</a:t>
            </a:r>
            <a:endParaRPr lang="en-US" dirty="0"/>
          </a:p>
        </p:txBody>
      </p:sp>
    </p:spTree>
    <p:extLst>
      <p:ext uri="{BB962C8B-B14F-4D97-AF65-F5344CB8AC3E}">
        <p14:creationId xmlns:p14="http://schemas.microsoft.com/office/powerpoint/2010/main" val="865111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rPr>
              <a:t>Characteristics of Leaders</a:t>
            </a:r>
            <a:endParaRPr lang="en-US" sz="4800"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4400" dirty="0" smtClean="0">
                <a:solidFill>
                  <a:schemeClr val="bg1"/>
                </a:solidFill>
              </a:rPr>
              <a:t>Think of a time/episode where you had a difficult/poor interaction with a leader/person.</a:t>
            </a:r>
          </a:p>
          <a:p>
            <a:pPr marL="0" indent="0" algn="ctr">
              <a:buNone/>
            </a:pPr>
            <a:endParaRPr lang="en-US" sz="1800" dirty="0" smtClean="0">
              <a:solidFill>
                <a:schemeClr val="bg1"/>
              </a:solidFill>
            </a:endParaRPr>
          </a:p>
          <a:p>
            <a:pPr marL="0" indent="0" algn="ctr">
              <a:buNone/>
            </a:pPr>
            <a:r>
              <a:rPr lang="en-US" sz="2800" dirty="0" smtClean="0">
                <a:solidFill>
                  <a:schemeClr val="bg1"/>
                </a:solidFill>
              </a:rPr>
              <a:t>(Purposeful Pause)</a:t>
            </a:r>
          </a:p>
          <a:p>
            <a:pPr marL="0" indent="0" algn="ctr">
              <a:buNone/>
            </a:pPr>
            <a:r>
              <a:rPr lang="en-US" i="1" dirty="0" smtClean="0">
                <a:solidFill>
                  <a:schemeClr val="bg1"/>
                </a:solidFill>
              </a:rPr>
              <a:t>Take a moment and write 3-5 sentences about this experience.</a:t>
            </a:r>
          </a:p>
        </p:txBody>
      </p:sp>
      <p:sp>
        <p:nvSpPr>
          <p:cNvPr id="4" name="TextBox 3"/>
          <p:cNvSpPr txBox="1"/>
          <p:nvPr/>
        </p:nvSpPr>
        <p:spPr>
          <a:xfrm>
            <a:off x="-76200" y="5943600"/>
            <a:ext cx="9067800" cy="584775"/>
          </a:xfrm>
          <a:prstGeom prst="rect">
            <a:avLst/>
          </a:prstGeom>
          <a:noFill/>
        </p:spPr>
        <p:txBody>
          <a:bodyPr wrap="square" rtlCol="0">
            <a:spAutoFit/>
          </a:bodyPr>
          <a:lstStyle/>
          <a:p>
            <a:pPr algn="ctr"/>
            <a:r>
              <a:rPr lang="en-US" sz="3200" b="1" dirty="0">
                <a:solidFill>
                  <a:srgbClr val="FFFF00"/>
                </a:solidFill>
              </a:rPr>
              <a:t>What </a:t>
            </a:r>
            <a:r>
              <a:rPr lang="en-US" sz="3200" b="1" dirty="0" smtClean="0">
                <a:solidFill>
                  <a:srgbClr val="FFFF00"/>
                </a:solidFill>
              </a:rPr>
              <a:t>did it feel like to think about this experience?</a:t>
            </a:r>
            <a:endParaRPr lang="en-US" sz="3200" dirty="0">
              <a:solidFill>
                <a:srgbClr val="FFFF00"/>
              </a:solidFill>
            </a:endParaRPr>
          </a:p>
        </p:txBody>
      </p:sp>
    </p:spTree>
    <p:extLst>
      <p:ext uri="{BB962C8B-B14F-4D97-AF65-F5344CB8AC3E}">
        <p14:creationId xmlns:p14="http://schemas.microsoft.com/office/powerpoint/2010/main" val="25962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rPr>
              <a:t>Characteristics of Leaders</a:t>
            </a:r>
            <a:endParaRPr lang="en-US" sz="4800"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4400" dirty="0" smtClean="0">
                <a:solidFill>
                  <a:schemeClr val="bg1"/>
                </a:solidFill>
              </a:rPr>
              <a:t>Think of an individual who you’ve known who has influenced your own leadership.</a:t>
            </a:r>
          </a:p>
          <a:p>
            <a:pPr marL="0" indent="0" algn="ctr">
              <a:buNone/>
            </a:pPr>
            <a:endParaRPr lang="en-US" sz="4400" dirty="0" smtClean="0">
              <a:solidFill>
                <a:schemeClr val="bg1"/>
              </a:solidFill>
            </a:endParaRPr>
          </a:p>
          <a:p>
            <a:pPr marL="0" indent="0" algn="ctr">
              <a:buNone/>
            </a:pPr>
            <a:r>
              <a:rPr lang="en-US" dirty="0">
                <a:solidFill>
                  <a:schemeClr val="bg1"/>
                </a:solidFill>
              </a:rPr>
              <a:t>(Purposeful Pause)</a:t>
            </a:r>
          </a:p>
          <a:p>
            <a:pPr marL="0" indent="0" algn="ctr">
              <a:buNone/>
            </a:pPr>
            <a:endParaRPr lang="en-US" dirty="0" smtClean="0"/>
          </a:p>
        </p:txBody>
      </p:sp>
      <p:sp>
        <p:nvSpPr>
          <p:cNvPr id="4" name="TextBox 3"/>
          <p:cNvSpPr txBox="1"/>
          <p:nvPr/>
        </p:nvSpPr>
        <p:spPr>
          <a:xfrm>
            <a:off x="-76200" y="5943600"/>
            <a:ext cx="9067800" cy="646331"/>
          </a:xfrm>
          <a:prstGeom prst="rect">
            <a:avLst/>
          </a:prstGeom>
          <a:noFill/>
        </p:spPr>
        <p:txBody>
          <a:bodyPr wrap="square" rtlCol="0">
            <a:spAutoFit/>
          </a:bodyPr>
          <a:lstStyle/>
          <a:p>
            <a:pPr algn="ctr"/>
            <a:r>
              <a:rPr lang="en-US" sz="3600" b="1" dirty="0">
                <a:solidFill>
                  <a:srgbClr val="FFC000"/>
                </a:solidFill>
              </a:rPr>
              <a:t>What </a:t>
            </a:r>
            <a:r>
              <a:rPr lang="en-US" sz="3600" b="1" dirty="0" smtClean="0">
                <a:solidFill>
                  <a:srgbClr val="FFC000"/>
                </a:solidFill>
              </a:rPr>
              <a:t>characteristics did this leader have?</a:t>
            </a:r>
            <a:endParaRPr lang="en-US" sz="3600" dirty="0">
              <a:solidFill>
                <a:srgbClr val="FFC000"/>
              </a:solidFill>
            </a:endParaRPr>
          </a:p>
        </p:txBody>
      </p:sp>
    </p:spTree>
    <p:extLst>
      <p:ext uri="{BB962C8B-B14F-4D97-AF65-F5344CB8AC3E}">
        <p14:creationId xmlns:p14="http://schemas.microsoft.com/office/powerpoint/2010/main" val="6659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Leadership Presence</a:t>
            </a:r>
            <a:endParaRPr lang="en-US" b="1" dirty="0"/>
          </a:p>
        </p:txBody>
      </p:sp>
      <p:sp>
        <p:nvSpPr>
          <p:cNvPr id="3" name="Content Placeholder 2"/>
          <p:cNvSpPr>
            <a:spLocks noGrp="1"/>
          </p:cNvSpPr>
          <p:nvPr>
            <p:ph idx="1"/>
          </p:nvPr>
        </p:nvSpPr>
        <p:spPr/>
        <p:txBody>
          <a:bodyPr>
            <a:normAutofit/>
          </a:bodyPr>
          <a:lstStyle/>
          <a:p>
            <a:pPr marL="0" indent="0" algn="ctr">
              <a:buNone/>
            </a:pPr>
            <a:r>
              <a:rPr lang="en-US" sz="4400" i="1" dirty="0" smtClean="0"/>
              <a:t>A mindful leader embodies leadership presence by cultivating focus, clarity, creativity, and compassion in the service of others.</a:t>
            </a:r>
            <a:endParaRPr lang="en-US" sz="4400" i="1" dirty="0"/>
          </a:p>
        </p:txBody>
      </p:sp>
      <p:sp>
        <p:nvSpPr>
          <p:cNvPr id="4" name="Rectangle 3"/>
          <p:cNvSpPr/>
          <p:nvPr/>
        </p:nvSpPr>
        <p:spPr>
          <a:xfrm>
            <a:off x="4419600" y="5486400"/>
            <a:ext cx="4572000" cy="646331"/>
          </a:xfrm>
          <a:prstGeom prst="rect">
            <a:avLst/>
          </a:prstGeom>
        </p:spPr>
        <p:txBody>
          <a:bodyPr>
            <a:spAutoFit/>
          </a:bodyPr>
          <a:lstStyle/>
          <a:p>
            <a:r>
              <a:rPr lang="en-US" dirty="0"/>
              <a:t>Finding the space to lead </a:t>
            </a:r>
          </a:p>
          <a:p>
            <a:r>
              <a:rPr lang="en-US" dirty="0"/>
              <a:t>by: Janice </a:t>
            </a:r>
            <a:r>
              <a:rPr lang="en-US" dirty="0" err="1"/>
              <a:t>Marturano</a:t>
            </a:r>
            <a:endParaRPr lang="en-US" dirty="0"/>
          </a:p>
        </p:txBody>
      </p:sp>
    </p:spTree>
    <p:extLst>
      <p:ext uri="{BB962C8B-B14F-4D97-AF65-F5344CB8AC3E}">
        <p14:creationId xmlns:p14="http://schemas.microsoft.com/office/powerpoint/2010/main" val="1060133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000"/>
          <a:stretch/>
        </p:blipFill>
        <p:spPr bwMode="auto">
          <a:xfrm>
            <a:off x="0" y="0"/>
            <a:ext cx="91440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33800" y="762000"/>
            <a:ext cx="4953000" cy="1143000"/>
          </a:xfrm>
        </p:spPr>
        <p:txBody>
          <a:bodyPr>
            <a:normAutofit/>
          </a:bodyPr>
          <a:lstStyle/>
          <a:p>
            <a:r>
              <a:rPr lang="en-US" sz="6600" b="1" dirty="0" smtClean="0"/>
              <a:t>FOCUS</a:t>
            </a:r>
            <a:endParaRPr lang="en-US" sz="6600" b="1" dirty="0"/>
          </a:p>
        </p:txBody>
      </p:sp>
    </p:spTree>
    <p:extLst>
      <p:ext uri="{BB962C8B-B14F-4D97-AF65-F5344CB8AC3E}">
        <p14:creationId xmlns:p14="http://schemas.microsoft.com/office/powerpoint/2010/main" val="2425674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80" r="20841"/>
          <a:stretch/>
        </p:blipFill>
        <p:spPr bwMode="auto">
          <a:xfrm>
            <a:off x="-25400" y="-12700"/>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533400"/>
            <a:ext cx="7772400" cy="1143000"/>
          </a:xfrm>
        </p:spPr>
        <p:txBody>
          <a:bodyPr>
            <a:normAutofit/>
          </a:bodyPr>
          <a:lstStyle/>
          <a:p>
            <a:r>
              <a:rPr lang="en-US" sz="6600" b="1" dirty="0" smtClean="0">
                <a:solidFill>
                  <a:schemeClr val="bg1"/>
                </a:solidFill>
              </a:rPr>
              <a:t>CLARITY</a:t>
            </a:r>
            <a:endParaRPr lang="en-US" sz="6600" b="1" dirty="0">
              <a:solidFill>
                <a:schemeClr val="bg1"/>
              </a:solidFill>
            </a:endParaRPr>
          </a:p>
        </p:txBody>
      </p:sp>
    </p:spTree>
    <p:extLst>
      <p:ext uri="{BB962C8B-B14F-4D97-AF65-F5344CB8AC3E}">
        <p14:creationId xmlns:p14="http://schemas.microsoft.com/office/powerpoint/2010/main" val="744689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7" r="8114"/>
          <a:stretch/>
        </p:blipFill>
        <p:spPr bwMode="auto">
          <a:xfrm>
            <a:off x="0" y="-21794"/>
            <a:ext cx="9144000" cy="687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0" y="5410200"/>
            <a:ext cx="4876800" cy="1143000"/>
          </a:xfrm>
        </p:spPr>
        <p:txBody>
          <a:bodyPr>
            <a:normAutofit/>
          </a:bodyPr>
          <a:lstStyle/>
          <a:p>
            <a:r>
              <a:rPr lang="en-US" sz="6600" b="1" dirty="0" smtClean="0"/>
              <a:t>CREATIVITY</a:t>
            </a:r>
            <a:endParaRPr lang="en-US" sz="6600" b="1" dirty="0"/>
          </a:p>
        </p:txBody>
      </p:sp>
    </p:spTree>
    <p:extLst>
      <p:ext uri="{BB962C8B-B14F-4D97-AF65-F5344CB8AC3E}">
        <p14:creationId xmlns:p14="http://schemas.microsoft.com/office/powerpoint/2010/main" val="1223760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714" b="6250"/>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136900" y="685800"/>
            <a:ext cx="6019800" cy="1143000"/>
          </a:xfrm>
        </p:spPr>
        <p:txBody>
          <a:bodyPr>
            <a:normAutofit/>
          </a:bodyPr>
          <a:lstStyle/>
          <a:p>
            <a:r>
              <a:rPr lang="en-US" sz="6600" b="1" dirty="0" smtClean="0"/>
              <a:t>COMPASSION</a:t>
            </a:r>
            <a:endParaRPr lang="en-US" sz="6600" b="1" dirty="0"/>
          </a:p>
        </p:txBody>
      </p:sp>
    </p:spTree>
    <p:extLst>
      <p:ext uri="{BB962C8B-B14F-4D97-AF65-F5344CB8AC3E}">
        <p14:creationId xmlns:p14="http://schemas.microsoft.com/office/powerpoint/2010/main" val="1838663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Upregulating</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20" y="1447800"/>
            <a:ext cx="8008065" cy="497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55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Safe Spaces</a:t>
            </a:r>
            <a:endParaRPr lang="en-US" sz="5400" b="1" dirty="0"/>
          </a:p>
        </p:txBody>
      </p:sp>
      <p:sp>
        <p:nvSpPr>
          <p:cNvPr id="3" name="Content Placeholder 2"/>
          <p:cNvSpPr>
            <a:spLocks noGrp="1"/>
          </p:cNvSpPr>
          <p:nvPr>
            <p:ph idx="1"/>
          </p:nvPr>
        </p:nvSpPr>
        <p:spPr/>
        <p:txBody>
          <a:bodyPr/>
          <a:lstStyle/>
          <a:p>
            <a:pPr marL="0" indent="0" algn="ctr">
              <a:buNone/>
            </a:pPr>
            <a:r>
              <a:rPr lang="en-US" sz="4800" i="1" dirty="0" smtClean="0"/>
              <a:t>If </a:t>
            </a:r>
            <a:r>
              <a:rPr lang="en-US" sz="4800" i="1" dirty="0"/>
              <a:t>leaders do not create safe spaces that support creative conversation and reduce the risk for amygdala hijack, there cannot be discovery </a:t>
            </a:r>
          </a:p>
        </p:txBody>
      </p:sp>
      <p:sp>
        <p:nvSpPr>
          <p:cNvPr id="4" name="TextBox 3"/>
          <p:cNvSpPr txBox="1"/>
          <p:nvPr/>
        </p:nvSpPr>
        <p:spPr>
          <a:xfrm>
            <a:off x="0" y="6553200"/>
            <a:ext cx="8077200" cy="276999"/>
          </a:xfrm>
          <a:prstGeom prst="rect">
            <a:avLst/>
          </a:prstGeom>
          <a:noFill/>
        </p:spPr>
        <p:txBody>
          <a:bodyPr wrap="square" rtlCol="0">
            <a:spAutoFit/>
          </a:bodyPr>
          <a:lstStyle/>
          <a:p>
            <a:r>
              <a:rPr lang="en-US" sz="1200" dirty="0" smtClean="0"/>
              <a:t>Source: Carolyn </a:t>
            </a:r>
            <a:r>
              <a:rPr lang="en-US" sz="1200" dirty="0" err="1" smtClean="0"/>
              <a:t>Cumpsty</a:t>
            </a:r>
            <a:r>
              <a:rPr lang="en-US" sz="1200" dirty="0" smtClean="0"/>
              <a:t>-Fowler, PhD</a:t>
            </a:r>
            <a:endParaRPr lang="en-US" sz="1200" dirty="0"/>
          </a:p>
        </p:txBody>
      </p:sp>
    </p:spTree>
    <p:extLst>
      <p:ext uri="{BB962C8B-B14F-4D97-AF65-F5344CB8AC3E}">
        <p14:creationId xmlns:p14="http://schemas.microsoft.com/office/powerpoint/2010/main" val="261334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b="1" dirty="0" smtClean="0"/>
              <a:t>Situation in Texas</a:t>
            </a:r>
            <a:endParaRPr lang="en-US" b="1" dirty="0"/>
          </a:p>
        </p:txBody>
      </p:sp>
      <p:sp>
        <p:nvSpPr>
          <p:cNvPr id="3" name="Content Placeholder 2"/>
          <p:cNvSpPr>
            <a:spLocks noGrp="1"/>
          </p:cNvSpPr>
          <p:nvPr>
            <p:ph idx="1"/>
          </p:nvPr>
        </p:nvSpPr>
        <p:spPr>
          <a:xfrm>
            <a:off x="457200" y="990600"/>
            <a:ext cx="8229600" cy="5135563"/>
          </a:xfrm>
        </p:spPr>
        <p:txBody>
          <a:bodyPr>
            <a:noAutofit/>
          </a:bodyPr>
          <a:lstStyle/>
          <a:p>
            <a:pPr marL="0" indent="0">
              <a:buNone/>
            </a:pPr>
            <a:r>
              <a:rPr lang="en-US" sz="2800" b="1" dirty="0" smtClean="0"/>
              <a:t>In 2009, </a:t>
            </a:r>
            <a:r>
              <a:rPr lang="en-US" sz="2800" dirty="0" smtClean="0"/>
              <a:t>DCMC conducted a study to describe the Texas injury and violence prevention workforce:</a:t>
            </a:r>
            <a:endParaRPr lang="en-US" sz="2800" dirty="0"/>
          </a:p>
          <a:p>
            <a:pPr marL="400050" lvl="1" indent="0">
              <a:buNone/>
            </a:pPr>
            <a:r>
              <a:rPr lang="en-US" sz="2000" dirty="0" smtClean="0"/>
              <a:t>This study identified several areas of need among injury prevention programs in TX, particularly in evaluation of program strategies and formal injury  prevention/public health training of staff who are conducting programming.</a:t>
            </a:r>
            <a:endParaRPr lang="en-US" sz="2000" dirty="0"/>
          </a:p>
        </p:txBody>
      </p:sp>
      <p:sp>
        <p:nvSpPr>
          <p:cNvPr id="5" name="Content Placeholder 2"/>
          <p:cNvSpPr txBox="1">
            <a:spLocks/>
          </p:cNvSpPr>
          <p:nvPr/>
        </p:nvSpPr>
        <p:spPr>
          <a:xfrm>
            <a:off x="457200" y="3429000"/>
            <a:ext cx="8229600" cy="26971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Font typeface="Arial" panose="020B0604020202020204" pitchFamily="34" charset="0"/>
              <a:buNone/>
            </a:pPr>
            <a:r>
              <a:rPr lang="en-US" sz="6600" smtClean="0"/>
              <a:t>Less than half (48.8%) of the respondents reported having received any </a:t>
            </a:r>
            <a:r>
              <a:rPr lang="en-US" sz="6600" b="1" u="sng" smtClean="0"/>
              <a:t>injury prevention training</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67638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Creating Safe Spaces for Discovery</a:t>
            </a:r>
            <a:endParaRPr lang="en-US" b="1" dirty="0"/>
          </a:p>
        </p:txBody>
      </p:sp>
      <p:pic>
        <p:nvPicPr>
          <p:cNvPr id="5122" name="Picture 2" descr="Image result for left vs right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1066800"/>
            <a:ext cx="5867400" cy="5109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983069"/>
            <a:ext cx="8382000" cy="646331"/>
          </a:xfrm>
          <a:prstGeom prst="rect">
            <a:avLst/>
          </a:prstGeom>
          <a:noFill/>
        </p:spPr>
        <p:txBody>
          <a:bodyPr wrap="square" rtlCol="0">
            <a:spAutoFit/>
          </a:bodyPr>
          <a:lstStyle/>
          <a:p>
            <a:r>
              <a:rPr lang="en-US" sz="3600" b="1" dirty="0" smtClean="0"/>
              <a:t>Requires Us to Use Both Sides of Our Brain</a:t>
            </a:r>
            <a:endParaRPr lang="en-US" sz="3600" b="1" dirty="0"/>
          </a:p>
        </p:txBody>
      </p:sp>
    </p:spTree>
    <p:extLst>
      <p:ext uri="{BB962C8B-B14F-4D97-AF65-F5344CB8AC3E}">
        <p14:creationId xmlns:p14="http://schemas.microsoft.com/office/powerpoint/2010/main" val="1541438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bg1"/>
                </a:solidFill>
              </a:rPr>
              <a:t>Connections</a:t>
            </a:r>
            <a:endParaRPr lang="en-US" sz="5400" b="1"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sz="4000" b="1" dirty="0" smtClean="0">
                <a:solidFill>
                  <a:srgbClr val="FFC000"/>
                </a:solidFill>
              </a:rPr>
              <a:t>To create a safe space for discovery, the most important connection a leader must have is to:</a:t>
            </a:r>
          </a:p>
          <a:p>
            <a:r>
              <a:rPr lang="en-US" sz="4000" dirty="0" smtClean="0">
                <a:solidFill>
                  <a:schemeClr val="bg1"/>
                </a:solidFill>
              </a:rPr>
              <a:t>Other people in the space?</a:t>
            </a:r>
          </a:p>
          <a:p>
            <a:r>
              <a:rPr lang="en-US" sz="4000" dirty="0" smtClean="0">
                <a:solidFill>
                  <a:schemeClr val="bg1"/>
                </a:solidFill>
              </a:rPr>
              <a:t>His/her own space?</a:t>
            </a:r>
          </a:p>
          <a:p>
            <a:endParaRPr lang="en-US" sz="3600" dirty="0"/>
          </a:p>
          <a:p>
            <a:pPr marL="0" indent="0" algn="ctr">
              <a:buNone/>
            </a:pPr>
            <a:r>
              <a:rPr lang="en-US" sz="4400" b="1" dirty="0" smtClean="0">
                <a:solidFill>
                  <a:srgbClr val="FFC000"/>
                </a:solidFill>
              </a:rPr>
              <a:t>What do you think?</a:t>
            </a:r>
            <a:endParaRPr lang="en-US" sz="4400" b="1" dirty="0">
              <a:solidFill>
                <a:srgbClr val="FFC000"/>
              </a:solidFill>
            </a:endParaRPr>
          </a:p>
        </p:txBody>
      </p:sp>
    </p:spTree>
    <p:extLst>
      <p:ext uri="{BB962C8B-B14F-4D97-AF65-F5344CB8AC3E}">
        <p14:creationId xmlns:p14="http://schemas.microsoft.com/office/powerpoint/2010/main" val="1684963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Staying Connected to Yourself</a:t>
            </a:r>
            <a:endParaRPr lang="en-US" b="1" dirty="0"/>
          </a:p>
        </p:txBody>
      </p:sp>
      <p:sp>
        <p:nvSpPr>
          <p:cNvPr id="3" name="Content Placeholder 2"/>
          <p:cNvSpPr>
            <a:spLocks noGrp="1"/>
          </p:cNvSpPr>
          <p:nvPr>
            <p:ph idx="1"/>
          </p:nvPr>
        </p:nvSpPr>
        <p:spPr/>
        <p:txBody>
          <a:bodyPr/>
          <a:lstStyle/>
          <a:p>
            <a:pPr marL="0" indent="0">
              <a:buNone/>
            </a:pPr>
            <a:r>
              <a:rPr lang="en-US" b="1" dirty="0" smtClean="0"/>
              <a:t>Intrapersonal</a:t>
            </a:r>
          </a:p>
          <a:p>
            <a:pPr>
              <a:buFont typeface="Wingdings" panose="05000000000000000000" pitchFamily="2" charset="2"/>
              <a:buChar char="v"/>
            </a:pPr>
            <a:r>
              <a:rPr lang="en-US" dirty="0" smtClean="0"/>
              <a:t>Notice and name (describe)</a:t>
            </a:r>
          </a:p>
          <a:p>
            <a:pPr>
              <a:buFont typeface="Wingdings" panose="05000000000000000000" pitchFamily="2" charset="2"/>
              <a:buChar char="v"/>
            </a:pPr>
            <a:r>
              <a:rPr lang="en-US" dirty="0" smtClean="0"/>
              <a:t>Be curious (Learner vs. Judger)</a:t>
            </a:r>
          </a:p>
          <a:p>
            <a:pPr>
              <a:buFont typeface="Wingdings" panose="05000000000000000000" pitchFamily="2" charset="2"/>
              <a:buChar char="v"/>
            </a:pPr>
            <a:r>
              <a:rPr lang="en-US" dirty="0" smtClean="0"/>
              <a:t>Calm your anxious/fearful/defensive brain</a:t>
            </a:r>
          </a:p>
          <a:p>
            <a:pPr lvl="1">
              <a:buFont typeface="Arial" panose="020B0604020202020204" pitchFamily="34" charset="0"/>
              <a:buChar char="•"/>
            </a:pPr>
            <a:r>
              <a:rPr lang="en-US" dirty="0" smtClean="0"/>
              <a:t>Ground yourself (feet &amp; hands)</a:t>
            </a:r>
          </a:p>
          <a:p>
            <a:pPr lvl="1">
              <a:buFont typeface="Arial" panose="020B0604020202020204" pitchFamily="34" charset="0"/>
              <a:buChar char="•"/>
            </a:pPr>
            <a:r>
              <a:rPr lang="en-US" dirty="0" smtClean="0"/>
              <a:t>Breathe – </a:t>
            </a:r>
            <a:r>
              <a:rPr lang="en-US" b="1" dirty="0" smtClean="0"/>
              <a:t>OUT </a:t>
            </a:r>
            <a:r>
              <a:rPr lang="en-US" dirty="0" smtClean="0"/>
              <a:t>– Deeply</a:t>
            </a:r>
          </a:p>
          <a:p>
            <a:pPr lvl="1">
              <a:buFont typeface="Arial" panose="020B0604020202020204" pitchFamily="34" charset="0"/>
              <a:buChar char="•"/>
            </a:pPr>
            <a:r>
              <a:rPr lang="en-US" dirty="0" smtClean="0"/>
              <a:t>Open your “heart space”</a:t>
            </a:r>
            <a:endParaRPr lang="en-US" dirty="0"/>
          </a:p>
        </p:txBody>
      </p:sp>
      <p:sp>
        <p:nvSpPr>
          <p:cNvPr id="4" name="TextBox 3"/>
          <p:cNvSpPr txBox="1"/>
          <p:nvPr/>
        </p:nvSpPr>
        <p:spPr>
          <a:xfrm>
            <a:off x="457200" y="5791200"/>
            <a:ext cx="8229600" cy="707886"/>
          </a:xfrm>
          <a:prstGeom prst="rect">
            <a:avLst/>
          </a:prstGeom>
          <a:noFill/>
        </p:spPr>
        <p:txBody>
          <a:bodyPr wrap="square" rtlCol="0">
            <a:spAutoFit/>
          </a:bodyPr>
          <a:lstStyle/>
          <a:p>
            <a:pPr algn="ctr"/>
            <a:r>
              <a:rPr lang="en-US" sz="4000" b="1" dirty="0" smtClean="0"/>
              <a:t>Hold Your Own Safe Space</a:t>
            </a:r>
            <a:endParaRPr lang="en-US" sz="4000" b="1" dirty="0"/>
          </a:p>
        </p:txBody>
      </p:sp>
      <p:sp>
        <p:nvSpPr>
          <p:cNvPr id="5" name="TextBox 4"/>
          <p:cNvSpPr txBox="1"/>
          <p:nvPr/>
        </p:nvSpPr>
        <p:spPr>
          <a:xfrm>
            <a:off x="0" y="6553200"/>
            <a:ext cx="8077200" cy="276999"/>
          </a:xfrm>
          <a:prstGeom prst="rect">
            <a:avLst/>
          </a:prstGeom>
          <a:noFill/>
        </p:spPr>
        <p:txBody>
          <a:bodyPr wrap="square" rtlCol="0">
            <a:spAutoFit/>
          </a:bodyPr>
          <a:lstStyle/>
          <a:p>
            <a:r>
              <a:rPr lang="en-US" sz="1200" dirty="0" smtClean="0"/>
              <a:t>Source: Carolyn </a:t>
            </a:r>
            <a:r>
              <a:rPr lang="en-US" sz="1200" dirty="0" err="1" smtClean="0"/>
              <a:t>Cumpsty</a:t>
            </a:r>
            <a:r>
              <a:rPr lang="en-US" sz="1200" dirty="0" smtClean="0"/>
              <a:t>-Fowler, PhD</a:t>
            </a:r>
            <a:endParaRPr lang="en-US" sz="1200" dirty="0"/>
          </a:p>
        </p:txBody>
      </p:sp>
    </p:spTree>
    <p:extLst>
      <p:ext uri="{BB962C8B-B14F-4D97-AF65-F5344CB8AC3E}">
        <p14:creationId xmlns:p14="http://schemas.microsoft.com/office/powerpoint/2010/main" val="3964524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Creating Safe Inter-Personal Space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Is not intuitive; may require us to change our usual experience/practice with meetings</a:t>
            </a:r>
          </a:p>
          <a:p>
            <a:r>
              <a:rPr lang="en-US" dirty="0" smtClean="0"/>
              <a:t>Connect with the right brain first</a:t>
            </a:r>
          </a:p>
          <a:p>
            <a:r>
              <a:rPr lang="en-US" dirty="0" smtClean="0"/>
              <a:t>Describe don’t interpret/explain</a:t>
            </a:r>
          </a:p>
          <a:p>
            <a:r>
              <a:rPr lang="en-US" dirty="0" smtClean="0"/>
              <a:t>Listen in Learner</a:t>
            </a:r>
          </a:p>
          <a:p>
            <a:r>
              <a:rPr lang="en-US" dirty="0" smtClean="0"/>
              <a:t>Make space for silence (Purposeful Pause)</a:t>
            </a:r>
          </a:p>
          <a:p>
            <a:r>
              <a:rPr lang="en-US" dirty="0" smtClean="0"/>
              <a:t>Ask humble questions</a:t>
            </a:r>
          </a:p>
          <a:p>
            <a:r>
              <a:rPr lang="en-US" dirty="0" smtClean="0"/>
              <a:t>Create an expectation of, and vision for a success (“what will it look like”)</a:t>
            </a:r>
            <a:endParaRPr lang="en-US" dirty="0"/>
          </a:p>
        </p:txBody>
      </p:sp>
      <p:sp>
        <p:nvSpPr>
          <p:cNvPr id="5" name="TextBox 4"/>
          <p:cNvSpPr txBox="1"/>
          <p:nvPr/>
        </p:nvSpPr>
        <p:spPr>
          <a:xfrm>
            <a:off x="0" y="6553200"/>
            <a:ext cx="8077200" cy="276999"/>
          </a:xfrm>
          <a:prstGeom prst="rect">
            <a:avLst/>
          </a:prstGeom>
          <a:noFill/>
        </p:spPr>
        <p:txBody>
          <a:bodyPr wrap="square" rtlCol="0">
            <a:spAutoFit/>
          </a:bodyPr>
          <a:lstStyle/>
          <a:p>
            <a:r>
              <a:rPr lang="en-US" sz="1200" dirty="0" smtClean="0"/>
              <a:t>Source: Carolyn </a:t>
            </a:r>
            <a:r>
              <a:rPr lang="en-US" sz="1200" dirty="0" err="1" smtClean="0"/>
              <a:t>Cumpsty</a:t>
            </a:r>
            <a:r>
              <a:rPr lang="en-US" sz="1200" dirty="0" smtClean="0"/>
              <a:t>-Fowler, PhD</a:t>
            </a:r>
            <a:endParaRPr lang="en-US" sz="1200" dirty="0"/>
          </a:p>
        </p:txBody>
      </p:sp>
    </p:spTree>
    <p:extLst>
      <p:ext uri="{BB962C8B-B14F-4D97-AF65-F5344CB8AC3E}">
        <p14:creationId xmlns:p14="http://schemas.microsoft.com/office/powerpoint/2010/main" val="1786145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Creating Safe Group Space</a:t>
            </a:r>
            <a:endParaRPr lang="en-US" b="1" dirty="0"/>
          </a:p>
        </p:txBody>
      </p:sp>
      <p:sp>
        <p:nvSpPr>
          <p:cNvPr id="3" name="Content Placeholder 2"/>
          <p:cNvSpPr>
            <a:spLocks noGrp="1"/>
          </p:cNvSpPr>
          <p:nvPr>
            <p:ph idx="1"/>
          </p:nvPr>
        </p:nvSpPr>
        <p:spPr/>
        <p:txBody>
          <a:bodyPr>
            <a:normAutofit/>
          </a:bodyPr>
          <a:lstStyle/>
          <a:p>
            <a:pPr marL="0" indent="0" algn="ctr">
              <a:buNone/>
            </a:pPr>
            <a:r>
              <a:rPr lang="en-US" sz="3600" dirty="0" smtClean="0"/>
              <a:t>Involves everything we discussed previously, plus</a:t>
            </a:r>
          </a:p>
          <a:p>
            <a:r>
              <a:rPr lang="en-US" sz="3600" dirty="0" smtClean="0"/>
              <a:t>Clarify expectation about:</a:t>
            </a:r>
          </a:p>
          <a:p>
            <a:pPr lvl="1"/>
            <a:r>
              <a:rPr lang="en-US" dirty="0" smtClean="0"/>
              <a:t>How we will BE together</a:t>
            </a:r>
          </a:p>
          <a:p>
            <a:pPr lvl="1"/>
            <a:r>
              <a:rPr lang="en-US" dirty="0" smtClean="0"/>
              <a:t>What we will DO together</a:t>
            </a:r>
          </a:p>
          <a:p>
            <a:r>
              <a:rPr lang="en-US" dirty="0" smtClean="0"/>
              <a:t>Manage group expectations about:</a:t>
            </a:r>
          </a:p>
          <a:p>
            <a:pPr lvl="1"/>
            <a:r>
              <a:rPr lang="en-US" dirty="0" smtClean="0"/>
              <a:t>How we will BE together</a:t>
            </a:r>
          </a:p>
          <a:p>
            <a:pPr lvl="1"/>
            <a:r>
              <a:rPr lang="en-US" dirty="0" smtClean="0"/>
              <a:t>What we will DO together</a:t>
            </a:r>
            <a:endParaRPr lang="en-US" dirty="0"/>
          </a:p>
        </p:txBody>
      </p:sp>
      <p:sp>
        <p:nvSpPr>
          <p:cNvPr id="5" name="TextBox 4"/>
          <p:cNvSpPr txBox="1"/>
          <p:nvPr/>
        </p:nvSpPr>
        <p:spPr>
          <a:xfrm>
            <a:off x="0" y="6553200"/>
            <a:ext cx="8077200" cy="276999"/>
          </a:xfrm>
          <a:prstGeom prst="rect">
            <a:avLst/>
          </a:prstGeom>
          <a:noFill/>
        </p:spPr>
        <p:txBody>
          <a:bodyPr wrap="square" rtlCol="0">
            <a:spAutoFit/>
          </a:bodyPr>
          <a:lstStyle/>
          <a:p>
            <a:r>
              <a:rPr lang="en-US" sz="1200" dirty="0" smtClean="0"/>
              <a:t>Source: Carolyn </a:t>
            </a:r>
            <a:r>
              <a:rPr lang="en-US" sz="1200" dirty="0" err="1" smtClean="0"/>
              <a:t>Cumpsty</a:t>
            </a:r>
            <a:r>
              <a:rPr lang="en-US" sz="1200" dirty="0" smtClean="0"/>
              <a:t>-Fowler, PhD</a:t>
            </a:r>
            <a:endParaRPr lang="en-US" sz="1200" dirty="0"/>
          </a:p>
        </p:txBody>
      </p:sp>
    </p:spTree>
    <p:extLst>
      <p:ext uri="{BB962C8B-B14F-4D97-AF65-F5344CB8AC3E}">
        <p14:creationId xmlns:p14="http://schemas.microsoft.com/office/powerpoint/2010/main" val="3990861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Make careful decisions about what to introduce to the space and when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Less is more</a:t>
            </a:r>
          </a:p>
          <a:p>
            <a:pPr lvl="1"/>
            <a:r>
              <a:rPr lang="en-US" dirty="0" smtClean="0"/>
              <a:t>People upregulate when they feel rushed</a:t>
            </a:r>
          </a:p>
          <a:p>
            <a:r>
              <a:rPr lang="en-US" dirty="0" smtClean="0"/>
              <a:t>Sequence carefully</a:t>
            </a:r>
          </a:p>
          <a:p>
            <a:pPr lvl="1"/>
            <a:r>
              <a:rPr lang="en-US" dirty="0" smtClean="0"/>
              <a:t>Start with items that can build connection and which are seen as important</a:t>
            </a:r>
          </a:p>
          <a:p>
            <a:r>
              <a:rPr lang="en-US" dirty="0" smtClean="0"/>
              <a:t>Honor your commitments to time</a:t>
            </a:r>
          </a:p>
          <a:p>
            <a:pPr lvl="1"/>
            <a:r>
              <a:rPr lang="en-US" dirty="0" smtClean="0"/>
              <a:t>People upregulate when they feel unheard</a:t>
            </a:r>
          </a:p>
          <a:p>
            <a:pPr lvl="1"/>
            <a:r>
              <a:rPr lang="en-US" dirty="0" smtClean="0"/>
              <a:t>Agree on your “parking lot” of choice</a:t>
            </a:r>
          </a:p>
          <a:p>
            <a:r>
              <a:rPr lang="en-US" dirty="0" smtClean="0"/>
              <a:t>Notice, name &amp; tame threats to perceived safety – take a time-out &amp; regather if necessary</a:t>
            </a:r>
            <a:endParaRPr lang="en-US" dirty="0"/>
          </a:p>
        </p:txBody>
      </p:sp>
      <p:sp>
        <p:nvSpPr>
          <p:cNvPr id="5" name="TextBox 4"/>
          <p:cNvSpPr txBox="1"/>
          <p:nvPr/>
        </p:nvSpPr>
        <p:spPr>
          <a:xfrm>
            <a:off x="0" y="6553200"/>
            <a:ext cx="8077200" cy="276999"/>
          </a:xfrm>
          <a:prstGeom prst="rect">
            <a:avLst/>
          </a:prstGeom>
          <a:noFill/>
        </p:spPr>
        <p:txBody>
          <a:bodyPr wrap="square" rtlCol="0">
            <a:spAutoFit/>
          </a:bodyPr>
          <a:lstStyle/>
          <a:p>
            <a:r>
              <a:rPr lang="en-US" sz="1200" dirty="0" smtClean="0"/>
              <a:t>Source: Carolyn </a:t>
            </a:r>
            <a:r>
              <a:rPr lang="en-US" sz="1200" dirty="0" err="1" smtClean="0"/>
              <a:t>Cumpsty</a:t>
            </a:r>
            <a:r>
              <a:rPr lang="en-US" sz="1200" dirty="0" smtClean="0"/>
              <a:t>-Fowler, PhD</a:t>
            </a:r>
            <a:endParaRPr lang="en-US" sz="1200" dirty="0"/>
          </a:p>
        </p:txBody>
      </p:sp>
    </p:spTree>
    <p:extLst>
      <p:ext uri="{BB962C8B-B14F-4D97-AF65-F5344CB8AC3E}">
        <p14:creationId xmlns:p14="http://schemas.microsoft.com/office/powerpoint/2010/main" val="22692592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rPr>
              <a:t>Preserve the Space</a:t>
            </a:r>
            <a:endParaRPr lang="en-US" sz="4800" b="1" dirty="0">
              <a:solidFill>
                <a:schemeClr val="bg1"/>
              </a:solidFill>
            </a:endParaRPr>
          </a:p>
        </p:txBody>
      </p:sp>
      <p:sp>
        <p:nvSpPr>
          <p:cNvPr id="3" name="Content Placeholder 2"/>
          <p:cNvSpPr>
            <a:spLocks noGrp="1"/>
          </p:cNvSpPr>
          <p:nvPr>
            <p:ph idx="1"/>
          </p:nvPr>
        </p:nvSpPr>
        <p:spPr/>
        <p:txBody>
          <a:bodyPr>
            <a:normAutofit/>
          </a:bodyPr>
          <a:lstStyle/>
          <a:p>
            <a:r>
              <a:rPr lang="en-US" sz="3600" dirty="0" smtClean="0">
                <a:solidFill>
                  <a:schemeClr val="bg1"/>
                </a:solidFill>
              </a:rPr>
              <a:t>Express Gratitude</a:t>
            </a:r>
          </a:p>
          <a:p>
            <a:r>
              <a:rPr lang="en-US" sz="3600" dirty="0" smtClean="0">
                <a:solidFill>
                  <a:schemeClr val="bg1"/>
                </a:solidFill>
              </a:rPr>
              <a:t>Include an honorable closure whenever possible:</a:t>
            </a:r>
          </a:p>
          <a:p>
            <a:pPr lvl="1"/>
            <a:r>
              <a:rPr lang="en-US" sz="3200" dirty="0" smtClean="0">
                <a:solidFill>
                  <a:schemeClr val="bg1"/>
                </a:solidFill>
              </a:rPr>
              <a:t>What I learned</a:t>
            </a:r>
          </a:p>
          <a:p>
            <a:pPr lvl="1"/>
            <a:r>
              <a:rPr lang="en-US" sz="3200" dirty="0" smtClean="0">
                <a:solidFill>
                  <a:schemeClr val="bg1"/>
                </a:solidFill>
              </a:rPr>
              <a:t>What I appreciated</a:t>
            </a:r>
          </a:p>
          <a:p>
            <a:pPr lvl="1"/>
            <a:r>
              <a:rPr lang="en-US" sz="3200" dirty="0" smtClean="0">
                <a:solidFill>
                  <a:schemeClr val="bg1"/>
                </a:solidFill>
              </a:rPr>
              <a:t>What I may do differently because of our time together</a:t>
            </a:r>
            <a:endParaRPr lang="en-US" sz="3200" dirty="0">
              <a:solidFill>
                <a:schemeClr val="bg1"/>
              </a:solidFill>
            </a:endParaRPr>
          </a:p>
        </p:txBody>
      </p:sp>
      <p:sp>
        <p:nvSpPr>
          <p:cNvPr id="5" name="TextBox 4"/>
          <p:cNvSpPr txBox="1"/>
          <p:nvPr/>
        </p:nvSpPr>
        <p:spPr>
          <a:xfrm>
            <a:off x="0" y="6553200"/>
            <a:ext cx="8077200" cy="276999"/>
          </a:xfrm>
          <a:prstGeom prst="rect">
            <a:avLst/>
          </a:prstGeom>
          <a:noFill/>
        </p:spPr>
        <p:txBody>
          <a:bodyPr wrap="square" rtlCol="0">
            <a:spAutoFit/>
          </a:bodyPr>
          <a:lstStyle/>
          <a:p>
            <a:r>
              <a:rPr lang="en-US" sz="1200" dirty="0" smtClean="0">
                <a:solidFill>
                  <a:schemeClr val="bg1"/>
                </a:solidFill>
              </a:rPr>
              <a:t>Source: Carolyn </a:t>
            </a:r>
            <a:r>
              <a:rPr lang="en-US" sz="1200" dirty="0" err="1" smtClean="0">
                <a:solidFill>
                  <a:schemeClr val="bg1"/>
                </a:solidFill>
              </a:rPr>
              <a:t>Cumpsty</a:t>
            </a:r>
            <a:r>
              <a:rPr lang="en-US" sz="1200" dirty="0" smtClean="0">
                <a:solidFill>
                  <a:schemeClr val="bg1"/>
                </a:solidFill>
              </a:rPr>
              <a:t>-Fowler, PhD</a:t>
            </a:r>
            <a:endParaRPr lang="en-US" sz="1200" dirty="0">
              <a:solidFill>
                <a:schemeClr val="bg1"/>
              </a:solidFill>
            </a:endParaRPr>
          </a:p>
        </p:txBody>
      </p:sp>
    </p:spTree>
    <p:extLst>
      <p:ext uri="{BB962C8B-B14F-4D97-AF65-F5344CB8AC3E}">
        <p14:creationId xmlns:p14="http://schemas.microsoft.com/office/powerpoint/2010/main" val="3624517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Resources</a:t>
            </a:r>
            <a:endParaRPr lang="en-US" sz="4800" b="1" dirty="0"/>
          </a:p>
        </p:txBody>
      </p:sp>
      <p:pic>
        <p:nvPicPr>
          <p:cNvPr id="10" name="Picture 9" descr="Image result for what got you here won't get you there"/>
          <p:cNvPicPr/>
          <p:nvPr/>
        </p:nvPicPr>
        <p:blipFill rotWithShape="1">
          <a:blip r:embed="rId2" cstate="print">
            <a:extLst>
              <a:ext uri="{28A0092B-C50C-407E-A947-70E740481C1C}">
                <a14:useLocalDpi xmlns:a14="http://schemas.microsoft.com/office/drawing/2010/main" val="0"/>
              </a:ext>
            </a:extLst>
          </a:blip>
          <a:srcRect l="6647" r="3745"/>
          <a:stretch/>
        </p:blipFill>
        <p:spPr bwMode="auto">
          <a:xfrm>
            <a:off x="453121" y="1866900"/>
            <a:ext cx="1253478" cy="182880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pic>
        <p:nvPicPr>
          <p:cNvPr id="11" name="Picture 10" descr="Image result for Change your questions change your lif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556" y="1866900"/>
            <a:ext cx="1191560" cy="182880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pic>
        <p:nvPicPr>
          <p:cNvPr id="12" name="Picture 11" descr="Image result for The Power of Positive Devian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073" y="1866900"/>
            <a:ext cx="1247514"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age result for Leading with Question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1544" y="1866900"/>
            <a:ext cx="1223352"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Image result for Humble Inquir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121" y="4343400"/>
            <a:ext cx="1189018"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Image result for Conversational Intelligenc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973" y="4343400"/>
            <a:ext cx="1205549"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Image result for The Advantag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1356" y="4343400"/>
            <a:ext cx="1220809"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Image result for finding the space to lead"/>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4343400"/>
            <a:ext cx="1225896" cy="1828800"/>
          </a:xfrm>
          <a:prstGeom prst="rect">
            <a:avLst/>
          </a:prstGeom>
          <a:noFill/>
          <a:ln>
            <a:noFill/>
          </a:ln>
        </p:spPr>
      </p:pic>
    </p:spTree>
    <p:extLst>
      <p:ext uri="{BB962C8B-B14F-4D97-AF65-F5344CB8AC3E}">
        <p14:creationId xmlns:p14="http://schemas.microsoft.com/office/powerpoint/2010/main" val="4191821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097896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smtClean="0"/>
              <a:t>Governor’s EMS &amp; Trauma Advisory Council (GETAC) </a:t>
            </a:r>
            <a:br>
              <a:rPr lang="en-US" b="1" dirty="0" smtClean="0"/>
            </a:br>
            <a:r>
              <a:rPr lang="en-US" b="1" dirty="0" smtClean="0"/>
              <a:t>Injury Prevention Committee</a:t>
            </a:r>
            <a:endParaRPr lang="en-US" b="1" dirty="0"/>
          </a:p>
        </p:txBody>
      </p:sp>
      <p:sp>
        <p:nvSpPr>
          <p:cNvPr id="3" name="Content Placeholder 2"/>
          <p:cNvSpPr>
            <a:spLocks noGrp="1"/>
          </p:cNvSpPr>
          <p:nvPr>
            <p:ph idx="1"/>
          </p:nvPr>
        </p:nvSpPr>
        <p:spPr>
          <a:xfrm>
            <a:off x="457200" y="2362200"/>
            <a:ext cx="8229600" cy="3763963"/>
          </a:xfrm>
        </p:spPr>
        <p:txBody>
          <a:bodyPr>
            <a:normAutofit/>
          </a:bodyPr>
          <a:lstStyle/>
          <a:p>
            <a:pPr marL="0" indent="0" algn="ctr">
              <a:buNone/>
            </a:pPr>
            <a:r>
              <a:rPr lang="en-US" dirty="0" smtClean="0"/>
              <a:t>Developed a resource document (guidance) in 2014 to help enhance Texas injury prevention programming. </a:t>
            </a:r>
          </a:p>
          <a:p>
            <a:pPr marL="0" indent="0" algn="ctr">
              <a:buNone/>
            </a:pPr>
            <a:r>
              <a:rPr lang="en-US" sz="2800" dirty="0" smtClean="0"/>
              <a:t>(i.e., Hospital-based Injury Prevention Components)</a:t>
            </a:r>
          </a:p>
          <a:p>
            <a:pPr marL="0" indent="0" algn="ctr">
              <a:buNone/>
            </a:pPr>
            <a:endParaRPr lang="en-US" dirty="0" smtClean="0"/>
          </a:p>
          <a:p>
            <a:pPr marL="0" indent="0" algn="ctr">
              <a:buNone/>
            </a:pPr>
            <a:r>
              <a:rPr lang="en-US" dirty="0" smtClean="0"/>
              <a:t>This resource describes five core components:</a:t>
            </a:r>
          </a:p>
          <a:p>
            <a:pPr marL="0" indent="0" algn="ctr">
              <a:buNone/>
            </a:pPr>
            <a:r>
              <a:rPr lang="en-US" sz="2400" b="1" dirty="0" smtClean="0"/>
              <a:t>1-Data  2-Collaboration  3-Training  4-Strategies  5-Evaluation</a:t>
            </a:r>
            <a:endParaRPr lang="en-US" sz="2400" b="1" dirty="0"/>
          </a:p>
        </p:txBody>
      </p:sp>
      <p:sp>
        <p:nvSpPr>
          <p:cNvPr id="4" name="Rectangle 3"/>
          <p:cNvSpPr/>
          <p:nvPr/>
        </p:nvSpPr>
        <p:spPr>
          <a:xfrm>
            <a:off x="3741632" y="5486400"/>
            <a:ext cx="1371600"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0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 recent national survey</a:t>
            </a:r>
            <a:r>
              <a:rPr lang="en-US" sz="3600" b="1" dirty="0" smtClean="0"/>
              <a:t> </a:t>
            </a:r>
            <a:r>
              <a:rPr lang="en-US" sz="3100" b="1" dirty="0" smtClean="0"/>
              <a:t>(not yet published)</a:t>
            </a:r>
            <a:endParaRPr lang="en-US" sz="3100" b="1" dirty="0"/>
          </a:p>
        </p:txBody>
      </p:sp>
      <p:sp>
        <p:nvSpPr>
          <p:cNvPr id="3" name="Content Placeholder 2"/>
          <p:cNvSpPr>
            <a:spLocks noGrp="1"/>
          </p:cNvSpPr>
          <p:nvPr>
            <p:ph idx="1"/>
          </p:nvPr>
        </p:nvSpPr>
        <p:spPr/>
        <p:txBody>
          <a:bodyPr>
            <a:normAutofit lnSpcReduction="10000"/>
          </a:bodyPr>
          <a:lstStyle/>
          <a:p>
            <a:r>
              <a:rPr lang="en-US" dirty="0" smtClean="0"/>
              <a:t>Surveyed 591 trauma centers throughout the United States. </a:t>
            </a:r>
          </a:p>
          <a:p>
            <a:pPr lvl="1"/>
            <a:r>
              <a:rPr lang="en-US" dirty="0" smtClean="0"/>
              <a:t>316 (53%) Level I &amp; II facilities responded.</a:t>
            </a:r>
          </a:p>
          <a:p>
            <a:endParaRPr lang="en-US" dirty="0"/>
          </a:p>
          <a:p>
            <a:r>
              <a:rPr lang="en-US" dirty="0"/>
              <a:t>Although trauma center-based injury prevention coordinators tend to have significant experience in the field, </a:t>
            </a:r>
            <a:r>
              <a:rPr lang="en-US" dirty="0" smtClean="0"/>
              <a:t>nearly </a:t>
            </a:r>
            <a:r>
              <a:rPr lang="en-US" b="1" dirty="0"/>
              <a:t>one-third reported that they did not participate in any IVP training </a:t>
            </a:r>
            <a:r>
              <a:rPr lang="en-US" dirty="0"/>
              <a:t>during the past five years. </a:t>
            </a:r>
          </a:p>
          <a:p>
            <a:pPr lvl="1"/>
            <a:endParaRPr lang="en-US" dirty="0"/>
          </a:p>
        </p:txBody>
      </p:sp>
    </p:spTree>
    <p:extLst>
      <p:ext uri="{BB962C8B-B14F-4D97-AF65-F5344CB8AC3E}">
        <p14:creationId xmlns:p14="http://schemas.microsoft.com/office/powerpoint/2010/main" val="3409591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Black" panose="020B0A04020102020204" pitchFamily="34" charset="0"/>
              </a:rPr>
              <a:t>Leadership Essentials</a:t>
            </a:r>
            <a:endParaRPr lang="en-US" dirty="0">
              <a:latin typeface="Arial Black" panose="020B0A04020102020204" pitchFamily="34" charset="0"/>
            </a:endParaRPr>
          </a:p>
        </p:txBody>
      </p:sp>
      <p:sp>
        <p:nvSpPr>
          <p:cNvPr id="3" name="Subtitle 2"/>
          <p:cNvSpPr>
            <a:spLocks noGrp="1"/>
          </p:cNvSpPr>
          <p:nvPr>
            <p:ph type="subTitle" idx="1"/>
          </p:nvPr>
        </p:nvSpPr>
        <p:spPr/>
        <p:txBody>
          <a:bodyPr/>
          <a:lstStyle/>
          <a:p>
            <a:r>
              <a:rPr lang="en-US" dirty="0" smtClean="0">
                <a:solidFill>
                  <a:schemeClr val="tx1">
                    <a:lumMod val="75000"/>
                    <a:lumOff val="25000"/>
                  </a:schemeClr>
                </a:solidFill>
              </a:rPr>
              <a:t>Improving Injury Prevention </a:t>
            </a:r>
          </a:p>
          <a:p>
            <a:r>
              <a:rPr lang="en-US" dirty="0" smtClean="0">
                <a:solidFill>
                  <a:schemeClr val="tx1">
                    <a:lumMod val="75000"/>
                    <a:lumOff val="25000"/>
                  </a:schemeClr>
                </a:solidFill>
              </a:rPr>
              <a:t>Capacity in Texas</a:t>
            </a:r>
            <a:endParaRPr lang="en-US" dirty="0">
              <a:solidFill>
                <a:schemeClr val="tx1">
                  <a:lumMod val="75000"/>
                  <a:lumOff val="25000"/>
                </a:schemeClr>
              </a:solidFill>
            </a:endParaRPr>
          </a:p>
        </p:txBody>
      </p:sp>
    </p:spTree>
    <p:extLst>
      <p:ext uri="{BB962C8B-B14F-4D97-AF65-F5344CB8AC3E}">
        <p14:creationId xmlns:p14="http://schemas.microsoft.com/office/powerpoint/2010/main" val="1372960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Essential Leadership</a:t>
            </a:r>
            <a:endParaRPr lang="en-US"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307217"/>
              </p:ext>
            </p:extLst>
          </p:nvPr>
        </p:nvGraphicFramePr>
        <p:xfrm>
          <a:off x="762000" y="1600200"/>
          <a:ext cx="7162800" cy="4236720"/>
        </p:xfrm>
        <a:graphic>
          <a:graphicData uri="http://schemas.openxmlformats.org/drawingml/2006/table">
            <a:tbl>
              <a:tblPr firstRow="1" bandRow="1">
                <a:tableStyleId>{5C22544A-7EE6-4342-B048-85BDC9FD1C3A}</a:tableStyleId>
              </a:tblPr>
              <a:tblGrid>
                <a:gridCol w="3581400"/>
                <a:gridCol w="3581400"/>
              </a:tblGrid>
              <a:tr h="370840">
                <a:tc>
                  <a:txBody>
                    <a:bodyPr/>
                    <a:lstStyle/>
                    <a:p>
                      <a:pPr algn="ctr"/>
                      <a:r>
                        <a:rPr lang="en-US" sz="4400" dirty="0" smtClean="0"/>
                        <a:t>Hard Skills</a:t>
                      </a:r>
                      <a:endParaRPr lang="en-US" sz="4400" dirty="0"/>
                    </a:p>
                  </a:txBody>
                  <a:tcPr anchor="ctr">
                    <a:solidFill>
                      <a:schemeClr val="accent2"/>
                    </a:solidFill>
                  </a:tcPr>
                </a:tc>
                <a:tc>
                  <a:txBody>
                    <a:bodyPr/>
                    <a:lstStyle/>
                    <a:p>
                      <a:pPr algn="ctr"/>
                      <a:r>
                        <a:rPr lang="en-US" sz="4400" dirty="0" smtClean="0"/>
                        <a:t>Soft Skills</a:t>
                      </a:r>
                      <a:endParaRPr lang="en-US" sz="4400" dirty="0"/>
                    </a:p>
                  </a:txBody>
                  <a:tcPr anchor="ctr"/>
                </a:tc>
              </a:tr>
              <a:tr h="1000760">
                <a:tc>
                  <a:txBody>
                    <a:bodyPr/>
                    <a:lstStyle/>
                    <a:p>
                      <a:pPr algn="ctr"/>
                      <a:r>
                        <a:rPr lang="en-US" sz="2400" b="1" dirty="0" smtClean="0">
                          <a:solidFill>
                            <a:schemeClr val="bg1"/>
                          </a:solidFill>
                        </a:rPr>
                        <a:t>Are usually tangible,</a:t>
                      </a:r>
                      <a:r>
                        <a:rPr lang="en-US" sz="2400" b="1" baseline="0" dirty="0" smtClean="0">
                          <a:solidFill>
                            <a:schemeClr val="bg1"/>
                          </a:solidFill>
                        </a:rPr>
                        <a:t> they come from experience, training, or practice.</a:t>
                      </a:r>
                      <a:endParaRPr lang="en-US" sz="2400" b="1" dirty="0">
                        <a:solidFill>
                          <a:schemeClr val="bg1"/>
                        </a:solidFill>
                      </a:endParaRPr>
                    </a:p>
                  </a:txBody>
                  <a:tcPr anchor="ctr">
                    <a:solidFill>
                      <a:schemeClr val="accent2"/>
                    </a:solidFill>
                  </a:tcPr>
                </a:tc>
                <a:tc>
                  <a:txBody>
                    <a:bodyPr/>
                    <a:lstStyle/>
                    <a:p>
                      <a:pPr algn="ctr"/>
                      <a:r>
                        <a:rPr lang="en-US" sz="2400" b="1" dirty="0" smtClean="0">
                          <a:solidFill>
                            <a:schemeClr val="bg1"/>
                          </a:solidFill>
                        </a:rPr>
                        <a:t>Are usually related to personality, behavior,</a:t>
                      </a:r>
                      <a:r>
                        <a:rPr lang="en-US" sz="2400" b="1" baseline="0" dirty="0" smtClean="0">
                          <a:solidFill>
                            <a:schemeClr val="bg1"/>
                          </a:solidFill>
                        </a:rPr>
                        <a:t> and emotional intelligence.</a:t>
                      </a:r>
                      <a:endParaRPr lang="en-US" sz="2400" b="1" dirty="0">
                        <a:solidFill>
                          <a:schemeClr val="bg1"/>
                        </a:solidFill>
                      </a:endParaRPr>
                    </a:p>
                  </a:txBody>
                  <a:tcPr anchor="ctr">
                    <a:solidFill>
                      <a:schemeClr val="accent1"/>
                    </a:solidFill>
                  </a:tcPr>
                </a:tc>
              </a:tr>
              <a:tr h="370840">
                <a:tc>
                  <a:txBody>
                    <a:bodyPr/>
                    <a:lstStyle/>
                    <a:p>
                      <a:pPr algn="ctr"/>
                      <a:r>
                        <a:rPr lang="en-US" sz="2400" b="1" dirty="0" smtClean="0"/>
                        <a:t>EXAMPLES:</a:t>
                      </a:r>
                      <a:endParaRPr lang="en-US" sz="2400" b="1" dirty="0"/>
                    </a:p>
                  </a:txBody>
                  <a:tcPr>
                    <a:solidFill>
                      <a:schemeClr val="accent2">
                        <a:lumMod val="20000"/>
                        <a:lumOff val="80000"/>
                      </a:schemeClr>
                    </a:solidFill>
                  </a:tcPr>
                </a:tc>
                <a:tc>
                  <a:txBody>
                    <a:bodyPr/>
                    <a:lstStyle/>
                    <a:p>
                      <a:pPr algn="ctr"/>
                      <a:r>
                        <a:rPr lang="en-US" sz="2400" b="1" dirty="0" smtClean="0"/>
                        <a:t>EXAMPLES:</a:t>
                      </a:r>
                      <a:endParaRPr lang="en-US" sz="2400" b="1" dirty="0"/>
                    </a:p>
                  </a:txBody>
                  <a:tcPr/>
                </a:tc>
              </a:tr>
              <a:tr h="370840">
                <a:tc>
                  <a:txBody>
                    <a:bodyPr/>
                    <a:lstStyle/>
                    <a:p>
                      <a:pPr algn="ctr"/>
                      <a:r>
                        <a:rPr lang="en-US" sz="2400" dirty="0" smtClean="0"/>
                        <a:t>Budgeting &amp; Finance</a:t>
                      </a:r>
                      <a:endParaRPr lang="en-US" sz="2400" dirty="0"/>
                    </a:p>
                  </a:txBody>
                  <a:tcPr>
                    <a:solidFill>
                      <a:schemeClr val="accent2">
                        <a:lumMod val="20000"/>
                        <a:lumOff val="80000"/>
                      </a:schemeClr>
                    </a:solidFill>
                  </a:tcPr>
                </a:tc>
                <a:tc>
                  <a:txBody>
                    <a:bodyPr/>
                    <a:lstStyle/>
                    <a:p>
                      <a:pPr algn="ctr"/>
                      <a:r>
                        <a:rPr lang="en-US" sz="2400" dirty="0" smtClean="0"/>
                        <a:t>Active Listening</a:t>
                      </a:r>
                      <a:endParaRPr lang="en-US" sz="2400" dirty="0"/>
                    </a:p>
                  </a:txBody>
                  <a:tcPr/>
                </a:tc>
              </a:tr>
              <a:tr h="370840">
                <a:tc>
                  <a:txBody>
                    <a:bodyPr/>
                    <a:lstStyle/>
                    <a:p>
                      <a:pPr algn="ctr"/>
                      <a:r>
                        <a:rPr lang="en-US" sz="2400" dirty="0" smtClean="0"/>
                        <a:t>Strategic</a:t>
                      </a:r>
                      <a:r>
                        <a:rPr lang="en-US" sz="2400" baseline="0" dirty="0" smtClean="0"/>
                        <a:t> Planning</a:t>
                      </a:r>
                      <a:endParaRPr lang="en-US" sz="2400" dirty="0"/>
                    </a:p>
                  </a:txBody>
                  <a:tcPr>
                    <a:solidFill>
                      <a:schemeClr val="accent2">
                        <a:lumMod val="40000"/>
                        <a:lumOff val="60000"/>
                      </a:schemeClr>
                    </a:solidFill>
                  </a:tcPr>
                </a:tc>
                <a:tc>
                  <a:txBody>
                    <a:bodyPr/>
                    <a:lstStyle/>
                    <a:p>
                      <a:pPr algn="ctr"/>
                      <a:r>
                        <a:rPr lang="en-US" sz="2400" dirty="0" smtClean="0"/>
                        <a:t>Mindfulness</a:t>
                      </a:r>
                      <a:endParaRPr lang="en-US" sz="2400" dirty="0"/>
                    </a:p>
                  </a:txBody>
                  <a:tcPr/>
                </a:tc>
              </a:tr>
              <a:tr h="370840">
                <a:tc>
                  <a:txBody>
                    <a:bodyPr/>
                    <a:lstStyle/>
                    <a:p>
                      <a:pPr algn="ctr"/>
                      <a:r>
                        <a:rPr lang="en-US" sz="2400" dirty="0" smtClean="0"/>
                        <a:t>Business Planning</a:t>
                      </a:r>
                      <a:endParaRPr lang="en-US" sz="2400" dirty="0"/>
                    </a:p>
                  </a:txBody>
                  <a:tcPr>
                    <a:solidFill>
                      <a:schemeClr val="accent2">
                        <a:lumMod val="20000"/>
                        <a:lumOff val="80000"/>
                      </a:schemeClr>
                    </a:solidFill>
                  </a:tcPr>
                </a:tc>
                <a:tc>
                  <a:txBody>
                    <a:bodyPr/>
                    <a:lstStyle/>
                    <a:p>
                      <a:pPr algn="ctr"/>
                      <a:r>
                        <a:rPr lang="en-US" sz="2400" dirty="0" smtClean="0"/>
                        <a:t>Presence</a:t>
                      </a:r>
                      <a:endParaRPr lang="en-US" sz="2400" dirty="0"/>
                    </a:p>
                  </a:txBody>
                  <a:tcPr/>
                </a:tc>
              </a:tr>
              <a:tr h="370840">
                <a:tc>
                  <a:txBody>
                    <a:bodyPr/>
                    <a:lstStyle/>
                    <a:p>
                      <a:pPr algn="ctr"/>
                      <a:r>
                        <a:rPr lang="en-US" sz="2400" dirty="0" smtClean="0"/>
                        <a:t>Change Management</a:t>
                      </a:r>
                      <a:endParaRPr lang="en-US" sz="2400" dirty="0"/>
                    </a:p>
                  </a:txBody>
                  <a:tcP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Creating Safe Space</a:t>
                      </a:r>
                      <a:endParaRPr lang="en-US" sz="2400" dirty="0"/>
                    </a:p>
                  </a:txBody>
                  <a:tcPr/>
                </a:tc>
              </a:tr>
            </a:tbl>
          </a:graphicData>
        </a:graphic>
      </p:graphicFrame>
    </p:spTree>
    <p:extLst>
      <p:ext uri="{BB962C8B-B14F-4D97-AF65-F5344CB8AC3E}">
        <p14:creationId xmlns:p14="http://schemas.microsoft.com/office/powerpoint/2010/main" val="79723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Active Listening Exercise 1</a:t>
            </a:r>
            <a:endParaRPr lang="en-US" b="1" dirty="0">
              <a:solidFill>
                <a:srgbClr val="FFC000"/>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Do this exercise at your table in pairs.</a:t>
            </a:r>
          </a:p>
          <a:p>
            <a:pPr marL="0" indent="0">
              <a:buNone/>
            </a:pPr>
            <a:endParaRPr lang="en-US" dirty="0">
              <a:solidFill>
                <a:schemeClr val="bg1"/>
              </a:solidFill>
            </a:endParaRPr>
          </a:p>
          <a:p>
            <a:pPr marL="0" indent="0">
              <a:buNone/>
            </a:pPr>
            <a:r>
              <a:rPr lang="en-US" b="1" dirty="0" smtClean="0">
                <a:solidFill>
                  <a:srgbClr val="FFC000"/>
                </a:solidFill>
              </a:rPr>
              <a:t>1</a:t>
            </a:r>
            <a:r>
              <a:rPr lang="en-US" b="1" baseline="30000" dirty="0" smtClean="0">
                <a:solidFill>
                  <a:srgbClr val="FFC000"/>
                </a:solidFill>
              </a:rPr>
              <a:t>st</a:t>
            </a:r>
            <a:r>
              <a:rPr lang="en-US" b="1" dirty="0" smtClean="0">
                <a:solidFill>
                  <a:srgbClr val="FFC000"/>
                </a:solidFill>
              </a:rPr>
              <a:t> person: </a:t>
            </a:r>
            <a:r>
              <a:rPr lang="en-US" dirty="0" smtClean="0">
                <a:solidFill>
                  <a:schemeClr val="bg1"/>
                </a:solidFill>
              </a:rPr>
              <a:t>try to explain something interesting about yourself to your partner</a:t>
            </a:r>
          </a:p>
          <a:p>
            <a:pPr marL="0" indent="0">
              <a:buNone/>
            </a:pPr>
            <a:endParaRPr lang="en-US" dirty="0">
              <a:solidFill>
                <a:schemeClr val="bg1"/>
              </a:solidFill>
            </a:endParaRPr>
          </a:p>
          <a:p>
            <a:pPr marL="0" indent="0">
              <a:buNone/>
            </a:pPr>
            <a:r>
              <a:rPr lang="en-US" b="1" dirty="0" smtClean="0">
                <a:solidFill>
                  <a:srgbClr val="FFC000"/>
                </a:solidFill>
              </a:rPr>
              <a:t>2</a:t>
            </a:r>
            <a:r>
              <a:rPr lang="en-US" b="1" baseline="30000" dirty="0" smtClean="0">
                <a:solidFill>
                  <a:srgbClr val="FFC000"/>
                </a:solidFill>
              </a:rPr>
              <a:t>nd</a:t>
            </a:r>
            <a:r>
              <a:rPr lang="en-US" b="1" dirty="0" smtClean="0">
                <a:solidFill>
                  <a:srgbClr val="FFC000"/>
                </a:solidFill>
              </a:rPr>
              <a:t> person: </a:t>
            </a:r>
            <a:r>
              <a:rPr lang="en-US" u="sng" dirty="0" smtClean="0">
                <a:solidFill>
                  <a:schemeClr val="bg1"/>
                </a:solidFill>
              </a:rPr>
              <a:t>do not </a:t>
            </a:r>
            <a:r>
              <a:rPr lang="en-US" dirty="0" smtClean="0">
                <a:solidFill>
                  <a:schemeClr val="bg1"/>
                </a:solidFill>
              </a:rPr>
              <a:t>listen</a:t>
            </a:r>
            <a:endParaRPr lang="en-US" dirty="0">
              <a:solidFill>
                <a:schemeClr val="bg1"/>
              </a:solidFill>
            </a:endParaRPr>
          </a:p>
        </p:txBody>
      </p:sp>
    </p:spTree>
    <p:extLst>
      <p:ext uri="{BB962C8B-B14F-4D97-AF65-F5344CB8AC3E}">
        <p14:creationId xmlns:p14="http://schemas.microsoft.com/office/powerpoint/2010/main" val="212032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Active Listening Exercise 2</a:t>
            </a:r>
            <a:endParaRPr lang="en-US" b="1" dirty="0">
              <a:solidFill>
                <a:srgbClr val="FFC000"/>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Do this exercise at your table in pairs.</a:t>
            </a:r>
          </a:p>
          <a:p>
            <a:pPr marL="0" indent="0">
              <a:buNone/>
            </a:pPr>
            <a:endParaRPr lang="en-US" dirty="0">
              <a:solidFill>
                <a:schemeClr val="bg1"/>
              </a:solidFill>
            </a:endParaRPr>
          </a:p>
          <a:p>
            <a:pPr marL="0" indent="0">
              <a:buNone/>
            </a:pPr>
            <a:r>
              <a:rPr lang="en-US" b="1" dirty="0" smtClean="0">
                <a:solidFill>
                  <a:srgbClr val="FFC000"/>
                </a:solidFill>
              </a:rPr>
              <a:t>1</a:t>
            </a:r>
            <a:r>
              <a:rPr lang="en-US" b="1" baseline="30000" dirty="0" smtClean="0">
                <a:solidFill>
                  <a:srgbClr val="FFC000"/>
                </a:solidFill>
              </a:rPr>
              <a:t>st</a:t>
            </a:r>
            <a:r>
              <a:rPr lang="en-US" b="1" dirty="0" smtClean="0">
                <a:solidFill>
                  <a:srgbClr val="FFC000"/>
                </a:solidFill>
              </a:rPr>
              <a:t> person: </a:t>
            </a:r>
            <a:r>
              <a:rPr lang="en-US" dirty="0" smtClean="0">
                <a:solidFill>
                  <a:schemeClr val="bg1"/>
                </a:solidFill>
              </a:rPr>
              <a:t>try to explain something interesting about yourself to your partner</a:t>
            </a:r>
          </a:p>
          <a:p>
            <a:pPr marL="0" indent="0">
              <a:buNone/>
            </a:pPr>
            <a:endParaRPr lang="en-US" dirty="0">
              <a:solidFill>
                <a:schemeClr val="bg1"/>
              </a:solidFill>
            </a:endParaRPr>
          </a:p>
          <a:p>
            <a:pPr marL="0" indent="0">
              <a:buNone/>
            </a:pPr>
            <a:r>
              <a:rPr lang="en-US" b="1" dirty="0" smtClean="0">
                <a:solidFill>
                  <a:srgbClr val="FFC000"/>
                </a:solidFill>
              </a:rPr>
              <a:t>2</a:t>
            </a:r>
            <a:r>
              <a:rPr lang="en-US" b="1" baseline="30000" dirty="0" smtClean="0">
                <a:solidFill>
                  <a:srgbClr val="FFC000"/>
                </a:solidFill>
              </a:rPr>
              <a:t>nd</a:t>
            </a:r>
            <a:r>
              <a:rPr lang="en-US" b="1" dirty="0" smtClean="0">
                <a:solidFill>
                  <a:srgbClr val="FFC000"/>
                </a:solidFill>
              </a:rPr>
              <a:t> person: </a:t>
            </a:r>
            <a:r>
              <a:rPr lang="en-US" dirty="0" smtClean="0">
                <a:solidFill>
                  <a:schemeClr val="bg1"/>
                </a:solidFill>
              </a:rPr>
              <a:t>Listen (do not write anything down)</a:t>
            </a:r>
            <a:endParaRPr lang="en-US" dirty="0">
              <a:solidFill>
                <a:schemeClr val="bg1"/>
              </a:solidFill>
            </a:endParaRPr>
          </a:p>
        </p:txBody>
      </p:sp>
    </p:spTree>
    <p:extLst>
      <p:ext uri="{BB962C8B-B14F-4D97-AF65-F5344CB8AC3E}">
        <p14:creationId xmlns:p14="http://schemas.microsoft.com/office/powerpoint/2010/main" val="3644747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Debrief</a:t>
            </a:r>
            <a:endParaRPr lang="en-US" b="1" dirty="0">
              <a:solidFill>
                <a:srgbClr val="FFC000"/>
              </a:solidFill>
            </a:endParaRPr>
          </a:p>
        </p:txBody>
      </p:sp>
      <p:sp>
        <p:nvSpPr>
          <p:cNvPr id="3" name="Content Placeholder 2"/>
          <p:cNvSpPr>
            <a:spLocks noGrp="1"/>
          </p:cNvSpPr>
          <p:nvPr>
            <p:ph idx="1"/>
          </p:nvPr>
        </p:nvSpPr>
        <p:spPr/>
        <p:txBody>
          <a:bodyPr/>
          <a:lstStyle/>
          <a:p>
            <a:r>
              <a:rPr lang="en-US" dirty="0" smtClean="0">
                <a:solidFill>
                  <a:schemeClr val="bg1"/>
                </a:solidFill>
              </a:rPr>
              <a:t>What did it feel like to not be listened to?</a:t>
            </a:r>
          </a:p>
          <a:p>
            <a:r>
              <a:rPr lang="en-US" dirty="0" smtClean="0">
                <a:solidFill>
                  <a:schemeClr val="bg1"/>
                </a:solidFill>
              </a:rPr>
              <a:t>What did it feel like not to listen?</a:t>
            </a:r>
          </a:p>
          <a:p>
            <a:endParaRPr lang="en-US" dirty="0">
              <a:solidFill>
                <a:schemeClr val="bg1"/>
              </a:solidFill>
            </a:endParaRPr>
          </a:p>
          <a:p>
            <a:r>
              <a:rPr lang="en-US" dirty="0" smtClean="0">
                <a:solidFill>
                  <a:schemeClr val="bg1"/>
                </a:solidFill>
              </a:rPr>
              <a:t>What did it feel like to listen?</a:t>
            </a:r>
          </a:p>
          <a:p>
            <a:r>
              <a:rPr lang="en-US" dirty="0" smtClean="0">
                <a:solidFill>
                  <a:schemeClr val="bg1"/>
                </a:solidFill>
              </a:rPr>
              <a:t>What did it feel like to tell your story when someone was listening?</a:t>
            </a:r>
            <a:endParaRPr lang="en-US" dirty="0">
              <a:solidFill>
                <a:schemeClr val="bg1"/>
              </a:solidFill>
            </a:endParaRPr>
          </a:p>
        </p:txBody>
      </p:sp>
    </p:spTree>
    <p:extLst>
      <p:ext uri="{BB962C8B-B14F-4D97-AF65-F5344CB8AC3E}">
        <p14:creationId xmlns:p14="http://schemas.microsoft.com/office/powerpoint/2010/main" val="4209082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1652</Words>
  <Application>Microsoft Office PowerPoint</Application>
  <PresentationFormat>On-screen Show (4:3)</PresentationFormat>
  <Paragraphs>188</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Situation in Texas</vt:lpstr>
      <vt:lpstr>Governor’s EMS &amp; Trauma Advisory Council (GETAC)  Injury Prevention Committee</vt:lpstr>
      <vt:lpstr>A recent national survey (not yet published)</vt:lpstr>
      <vt:lpstr>Leadership Essentials</vt:lpstr>
      <vt:lpstr>Essential Leadership</vt:lpstr>
      <vt:lpstr>Active Listening Exercise 1</vt:lpstr>
      <vt:lpstr>Active Listening Exercise 2</vt:lpstr>
      <vt:lpstr>Debrief</vt:lpstr>
      <vt:lpstr>Leadership Presence</vt:lpstr>
      <vt:lpstr>Characteristics of Leaders</vt:lpstr>
      <vt:lpstr>Characteristics of Leaders</vt:lpstr>
      <vt:lpstr>Leadership Presence</vt:lpstr>
      <vt:lpstr>FOCUS</vt:lpstr>
      <vt:lpstr>CLARITY</vt:lpstr>
      <vt:lpstr>CREATIVITY</vt:lpstr>
      <vt:lpstr>COMPASSION</vt:lpstr>
      <vt:lpstr>Upregulating</vt:lpstr>
      <vt:lpstr>Safe Spaces</vt:lpstr>
      <vt:lpstr>Creating Safe Spaces for Discovery</vt:lpstr>
      <vt:lpstr>Connections</vt:lpstr>
      <vt:lpstr>Staying Connected to Yourself</vt:lpstr>
      <vt:lpstr>Creating Safe Inter-Personal Space</vt:lpstr>
      <vt:lpstr>Creating Safe Group Space</vt:lpstr>
      <vt:lpstr>Make careful decisions about what to introduce to the space and when</vt:lpstr>
      <vt:lpstr>Preserve the Space</vt:lpstr>
      <vt:lpstr>Resources</vt:lpstr>
      <vt:lpstr>PowerPoint Presentation</vt:lpstr>
    </vt:vector>
  </TitlesOfParts>
  <Company>Seton Healthcare Family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Essentials</dc:title>
  <dc:creator>Williams, Stewart R.</dc:creator>
  <cp:lastModifiedBy>Lyons, Denita</cp:lastModifiedBy>
  <cp:revision>21</cp:revision>
  <dcterms:created xsi:type="dcterms:W3CDTF">2017-10-24T18:57:37Z</dcterms:created>
  <dcterms:modified xsi:type="dcterms:W3CDTF">2017-10-25T16:04:34Z</dcterms:modified>
</cp:coreProperties>
</file>