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54"/>
  </p:notesMasterIdLst>
  <p:handoutMasterIdLst>
    <p:handoutMasterId r:id="rId55"/>
  </p:handoutMasterIdLst>
  <p:sldIdLst>
    <p:sldId id="256" r:id="rId2"/>
    <p:sldId id="257" r:id="rId3"/>
    <p:sldId id="258" r:id="rId4"/>
    <p:sldId id="259" r:id="rId5"/>
    <p:sldId id="260" r:id="rId6"/>
    <p:sldId id="294" r:id="rId7"/>
    <p:sldId id="261" r:id="rId8"/>
    <p:sldId id="262" r:id="rId9"/>
    <p:sldId id="263" r:id="rId10"/>
    <p:sldId id="264" r:id="rId11"/>
    <p:sldId id="293" r:id="rId12"/>
    <p:sldId id="265" r:id="rId13"/>
    <p:sldId id="266" r:id="rId14"/>
    <p:sldId id="267" r:id="rId15"/>
    <p:sldId id="268" r:id="rId16"/>
    <p:sldId id="292" r:id="rId17"/>
    <p:sldId id="269" r:id="rId18"/>
    <p:sldId id="270" r:id="rId19"/>
    <p:sldId id="271" r:id="rId20"/>
    <p:sldId id="272" r:id="rId21"/>
    <p:sldId id="295" r:id="rId22"/>
    <p:sldId id="273" r:id="rId23"/>
    <p:sldId id="274" r:id="rId24"/>
    <p:sldId id="275" r:id="rId25"/>
    <p:sldId id="276" r:id="rId26"/>
    <p:sldId id="296" r:id="rId27"/>
    <p:sldId id="277" r:id="rId28"/>
    <p:sldId id="278" r:id="rId29"/>
    <p:sldId id="291" r:id="rId30"/>
    <p:sldId id="279" r:id="rId31"/>
    <p:sldId id="280" r:id="rId32"/>
    <p:sldId id="297" r:id="rId33"/>
    <p:sldId id="281" r:id="rId34"/>
    <p:sldId id="282" r:id="rId35"/>
    <p:sldId id="283" r:id="rId36"/>
    <p:sldId id="284" r:id="rId37"/>
    <p:sldId id="305" r:id="rId38"/>
    <p:sldId id="302" r:id="rId39"/>
    <p:sldId id="306" r:id="rId40"/>
    <p:sldId id="308" r:id="rId41"/>
    <p:sldId id="307" r:id="rId42"/>
    <p:sldId id="303" r:id="rId43"/>
    <p:sldId id="309" r:id="rId44"/>
    <p:sldId id="310" r:id="rId45"/>
    <p:sldId id="298" r:id="rId46"/>
    <p:sldId id="285" r:id="rId47"/>
    <p:sldId id="286" r:id="rId48"/>
    <p:sldId id="287" r:id="rId49"/>
    <p:sldId id="288" r:id="rId50"/>
    <p:sldId id="299" r:id="rId51"/>
    <p:sldId id="289" r:id="rId52"/>
    <p:sldId id="290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9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1067A-38F8-4B93-B21C-D2C19F9FDF25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DEEC1-1DFA-49DE-B832-C9B30ACE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10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B3375-B112-4A8B-877A-D105231F5FA7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CDB97-2BF1-407C-9A2F-FBBD4106C8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03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DB97-2BF1-407C-9A2F-FBBD4106C8B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222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Star Generals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DB97-2BF1-407C-9A2F-FBBD4106C8B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47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DB97-2BF1-407C-9A2F-FBBD4106C8B5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914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Narcan</a:t>
            </a:r>
            <a:r>
              <a:rPr lang="en-US" dirty="0" smtClean="0"/>
              <a:t> 0.1 mg/kg IV Q2-3 may repeat PRN (up to 19 kg)…….IF 20 KG or greater:  2mg IV Q2-3 minute then follow with a drip</a:t>
            </a:r>
            <a:r>
              <a:rPr lang="en-US" baseline="0" dirty="0" smtClean="0"/>
              <a:t>  </a:t>
            </a:r>
          </a:p>
          <a:p>
            <a:r>
              <a:rPr lang="en-US" baseline="0" dirty="0" err="1" smtClean="0"/>
              <a:t>Romazicon</a:t>
            </a:r>
            <a:r>
              <a:rPr lang="en-US" baseline="0" dirty="0" smtClean="0"/>
              <a:t> 0.01 mg/kg IV with a max dose of  0.2mg/dose  DRIP to follow if effective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DB97-2BF1-407C-9A2F-FBBD4106C8B5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936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00DDEF3-D88A-4B01-ACEA-533546693446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4867F43-1865-46DC-9BF9-FC593895A55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0DDEF3-D88A-4B01-ACEA-533546693446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867F43-1865-46DC-9BF9-FC593895A55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00DDEF3-D88A-4B01-ACEA-533546693446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4867F43-1865-46DC-9BF9-FC593895A55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0DDEF3-D88A-4B01-ACEA-533546693446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867F43-1865-46DC-9BF9-FC593895A55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00DDEF3-D88A-4B01-ACEA-533546693446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4867F43-1865-46DC-9BF9-FC593895A55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0DDEF3-D88A-4B01-ACEA-533546693446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867F43-1865-46DC-9BF9-FC593895A55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0DDEF3-D88A-4B01-ACEA-533546693446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867F43-1865-46DC-9BF9-FC593895A55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0DDEF3-D88A-4B01-ACEA-533546693446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867F43-1865-46DC-9BF9-FC593895A55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00DDEF3-D88A-4B01-ACEA-533546693446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867F43-1865-46DC-9BF9-FC593895A55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0DDEF3-D88A-4B01-ACEA-533546693446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867F43-1865-46DC-9BF9-FC593895A55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0DDEF3-D88A-4B01-ACEA-533546693446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867F43-1865-46DC-9BF9-FC593895A55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00DDEF3-D88A-4B01-ACEA-533546693446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4867F43-1865-46DC-9BF9-FC593895A556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&amp;imgrefurl=http://www.forbes.com/sites/dougbandow/2011/10/17/its-time-to-declare-peace-in-the-war-against-drugs/&amp;h=0&amp;w=0&amp;sz=1&amp;tbnid=YHwa8YZoiKx1SM&amp;tbnh=210&amp;tbnw=240&amp;zoom=1&amp;docid=IPzec0xaXKHvdM&amp;hl=en&amp;ei=g51EUvzYNYei2wXA24GICw&amp;ved=0CAYQsCU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a.gov/" TargetMode="External"/><Relationship Id="rId2" Type="http://schemas.openxmlformats.org/officeDocument/2006/relationships/hyperlink" Target="http://www.inhalants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eadiversion.usdoj.gov/" TargetMode="External"/><Relationship Id="rId4" Type="http://schemas.openxmlformats.org/officeDocument/2006/relationships/hyperlink" Target="http://www.imom.com/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hyperlink" Target="mailto:dsgillespie@ascension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762000"/>
            <a:ext cx="6934200" cy="17526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	   I Want a new Drug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1676400"/>
            <a:ext cx="4419600" cy="49530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3900" dirty="0" smtClean="0"/>
              <a:t>Current fads and trends</a:t>
            </a:r>
          </a:p>
          <a:p>
            <a:pPr algn="l"/>
            <a:r>
              <a:rPr lang="en-US" sz="3900" dirty="0" smtClean="0"/>
              <a:t>with street drugs </a:t>
            </a:r>
          </a:p>
          <a:p>
            <a:endParaRPr lang="en-US" sz="3500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CHAT conference</a:t>
            </a:r>
          </a:p>
          <a:p>
            <a:r>
              <a:rPr lang="en-US" dirty="0" smtClean="0"/>
              <a:t>October 27, 2017</a:t>
            </a:r>
          </a:p>
          <a:p>
            <a:endParaRPr lang="en-US" dirty="0"/>
          </a:p>
          <a:p>
            <a:r>
              <a:rPr lang="en-US" dirty="0" smtClean="0"/>
              <a:t>DeAnna S. Gillespie, </a:t>
            </a:r>
          </a:p>
          <a:p>
            <a:r>
              <a:rPr lang="en-US" dirty="0" smtClean="0"/>
              <a:t>BSN, RN, CEN, CPEN</a:t>
            </a:r>
          </a:p>
          <a:p>
            <a:r>
              <a:rPr lang="en-US" dirty="0" smtClean="0"/>
              <a:t>Emergency Department RN IV</a:t>
            </a:r>
          </a:p>
          <a:p>
            <a:r>
              <a:rPr lang="en-US" dirty="0" smtClean="0"/>
              <a:t>Dell Children’s Medical Center</a:t>
            </a:r>
          </a:p>
          <a:p>
            <a:r>
              <a:rPr lang="en-US" dirty="0" smtClean="0"/>
              <a:t>Austin, Texas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18" y="990600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19400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 descr="C:\Users\Owner\AppData\Local\Microsoft\Windows\Temporary Internet Files\Content.IE5\H7JNAWWD\059c3534452f741a8279e3c9e209dc30_fb8d822_image_teen-smoking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4800600"/>
            <a:ext cx="31051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2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K-2 		Treatment/Care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Care is mostly supportive</a:t>
            </a:r>
          </a:p>
          <a:p>
            <a:r>
              <a:rPr lang="en-US" dirty="0" smtClean="0"/>
              <a:t>No reversal agent</a:t>
            </a:r>
          </a:p>
          <a:p>
            <a:r>
              <a:rPr lang="en-US" dirty="0" smtClean="0"/>
              <a:t>Airway support/management</a:t>
            </a:r>
          </a:p>
          <a:p>
            <a:r>
              <a:rPr lang="en-US" dirty="0" smtClean="0"/>
              <a:t>CPR if patient develops cardiac arrest</a:t>
            </a:r>
          </a:p>
          <a:p>
            <a:endParaRPr lang="en-US" dirty="0" smtClean="0"/>
          </a:p>
          <a:p>
            <a:r>
              <a:rPr lang="en-US" dirty="0" smtClean="0"/>
              <a:t>How would we even know unless they told us…NOT DETECTABLE by UDS/SDS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34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1143000"/>
            <a:ext cx="7354887" cy="3852863"/>
          </a:xfrm>
        </p:spPr>
        <p:txBody>
          <a:bodyPr/>
          <a:lstStyle/>
          <a:p>
            <a:pPr algn="ctr"/>
            <a:r>
              <a:rPr lang="en-US" dirty="0" smtClean="0"/>
              <a:t>Bath salts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6386" name="Picture 2" descr="C:\Users\Owner\AppData\Local\Microsoft\Windows\Temporary Internet Files\Content.IE5\H7JNAWWD\mr bubbl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19400"/>
            <a:ext cx="270344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92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Bath Salts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61817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82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bath salts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3648384"/>
          </a:xfrm>
        </p:spPr>
        <p:txBody>
          <a:bodyPr/>
          <a:lstStyle/>
          <a:p>
            <a:r>
              <a:rPr lang="en-US" dirty="0" smtClean="0"/>
              <a:t>Snort</a:t>
            </a:r>
          </a:p>
          <a:p>
            <a:r>
              <a:rPr lang="en-US" dirty="0" smtClean="0"/>
              <a:t>Smoke</a:t>
            </a:r>
          </a:p>
          <a:p>
            <a:r>
              <a:rPr lang="en-US" dirty="0" smtClean="0"/>
              <a:t>Inject</a:t>
            </a:r>
          </a:p>
          <a:p>
            <a:r>
              <a:rPr lang="en-US" dirty="0" smtClean="0"/>
              <a:t>Drink</a:t>
            </a:r>
          </a:p>
          <a:p>
            <a:r>
              <a:rPr lang="en-US" dirty="0" smtClean="0"/>
              <a:t>Rectal </a:t>
            </a:r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00400"/>
            <a:ext cx="24384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65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2163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Bath Salts								What does it do and 			how does the patient 			look?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600201"/>
            <a:ext cx="4864467" cy="4800599"/>
          </a:xfrm>
        </p:spPr>
        <p:txBody>
          <a:bodyPr>
            <a:normAutofit fontScale="925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Extreme agitation, Hallucinations, Violent Behavior</a:t>
            </a:r>
          </a:p>
          <a:p>
            <a:r>
              <a:rPr lang="en-US" dirty="0" smtClean="0"/>
              <a:t>Chest Pain, High Blood Pressure</a:t>
            </a:r>
          </a:p>
          <a:p>
            <a:r>
              <a:rPr lang="en-US" dirty="0" smtClean="0"/>
              <a:t>Suicidal Thoughts, Delirium</a:t>
            </a:r>
          </a:p>
          <a:p>
            <a:r>
              <a:rPr lang="en-US" dirty="0" smtClean="0"/>
              <a:t>Acute Toxicity</a:t>
            </a:r>
          </a:p>
          <a:p>
            <a:r>
              <a:rPr lang="en-US" dirty="0" smtClean="0"/>
              <a:t>Hyperthermia</a:t>
            </a:r>
          </a:p>
          <a:p>
            <a:r>
              <a:rPr lang="en-US" dirty="0" smtClean="0"/>
              <a:t>Foaming at the Mouth</a:t>
            </a:r>
          </a:p>
          <a:p>
            <a:r>
              <a:rPr lang="en-US" dirty="0" smtClean="0"/>
              <a:t>Parkinson-Type Limb Twitching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276600"/>
            <a:ext cx="2222134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75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4630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Bath Salts</a:t>
            </a:r>
            <a:br>
              <a:rPr lang="en-US" dirty="0" smtClean="0"/>
            </a:br>
            <a:r>
              <a:rPr lang="en-US" dirty="0" smtClean="0"/>
              <a:t>	Treatment/Care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402938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Stay safe and do not try to manage the patient alone</a:t>
            </a:r>
          </a:p>
          <a:p>
            <a:r>
              <a:rPr lang="en-US" dirty="0" smtClean="0"/>
              <a:t>Use restraints if necessary</a:t>
            </a:r>
          </a:p>
          <a:p>
            <a:r>
              <a:rPr lang="en-US" dirty="0" smtClean="0"/>
              <a:t>Manage aggression very carefully with high doses of sedation drugs such as Valium and Ativan/keep patient on monitor!</a:t>
            </a:r>
          </a:p>
          <a:p>
            <a:r>
              <a:rPr lang="en-US" dirty="0" smtClean="0"/>
              <a:t>Treat hypertension aggressively with rapid acting medications like </a:t>
            </a:r>
            <a:r>
              <a:rPr lang="en-US" dirty="0" err="1" smtClean="0"/>
              <a:t>Nitroprusside</a:t>
            </a:r>
            <a:r>
              <a:rPr lang="en-US" dirty="0" smtClean="0"/>
              <a:t>/</a:t>
            </a:r>
            <a:r>
              <a:rPr lang="en-US" dirty="0" err="1" smtClean="0"/>
              <a:t>Nipride</a:t>
            </a:r>
            <a:endParaRPr lang="en-US" dirty="0" smtClean="0"/>
          </a:p>
          <a:p>
            <a:r>
              <a:rPr lang="en-US" dirty="0" smtClean="0"/>
              <a:t>Hypertension may also be managed by sedation/intubation</a:t>
            </a:r>
          </a:p>
          <a:p>
            <a:r>
              <a:rPr lang="en-US" dirty="0" smtClean="0"/>
              <a:t>NOT DETECTABLE by UDS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88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438400"/>
            <a:ext cx="7772400" cy="26336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DEXTROMETHORPHAN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DXM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2711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Dextromethorphan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DXM, CCC, Poor Man’s PCP, Robo, Skittles, Triple C, Velvet, </a:t>
            </a:r>
            <a:r>
              <a:rPr lang="en-US" dirty="0" err="1" smtClean="0"/>
              <a:t>Mucinex</a:t>
            </a:r>
            <a:r>
              <a:rPr lang="en-US" dirty="0" smtClean="0"/>
              <a:t> DM</a:t>
            </a:r>
          </a:p>
          <a:p>
            <a:r>
              <a:rPr lang="en-US" dirty="0" smtClean="0"/>
              <a:t>Generally around $6 per 4 ounce bottle-Free if stolen!!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74088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33800"/>
            <a:ext cx="27527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66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DXM			How is it used?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Drinking large volumes of liquid or ingesting large volumes of pills</a:t>
            </a:r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01728"/>
            <a:ext cx="198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147" y="4697413"/>
            <a:ext cx="2743200" cy="128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95600"/>
            <a:ext cx="2162175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58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315200" cy="1554162"/>
          </a:xfrm>
        </p:spPr>
        <p:txBody>
          <a:bodyPr>
            <a:normAutofit/>
          </a:bodyPr>
          <a:lstStyle/>
          <a:p>
            <a:r>
              <a:rPr lang="en-US" dirty="0" smtClean="0"/>
              <a:t>DXM</a:t>
            </a:r>
            <a:br>
              <a:rPr lang="en-US" dirty="0" smtClean="0"/>
            </a:br>
            <a:r>
              <a:rPr lang="en-US" sz="3100" dirty="0" smtClean="0"/>
              <a:t>What does it do and what does the patient look like?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399"/>
            <a:ext cx="7315200" cy="441960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Confusion, Inappropriate laughter</a:t>
            </a:r>
          </a:p>
          <a:p>
            <a:r>
              <a:rPr lang="en-US" dirty="0" smtClean="0"/>
              <a:t>Agitation, paranoia, hallucinations, feelings of floating/changes in hearing and touch. Severe psychological dependence</a:t>
            </a:r>
          </a:p>
          <a:p>
            <a:r>
              <a:rPr lang="en-US" dirty="0" smtClean="0"/>
              <a:t>Convulsions</a:t>
            </a:r>
          </a:p>
          <a:p>
            <a:r>
              <a:rPr lang="en-US" dirty="0" smtClean="0"/>
              <a:t>Lethargy (which is complicated by nausea and vomiting), slurred speech, sweating, hyperthermia and spasmodic eye movement</a:t>
            </a:r>
          </a:p>
          <a:p>
            <a:r>
              <a:rPr lang="en-US" dirty="0" smtClean="0"/>
              <a:t>Difficulty breathing (slow, labored, shallow or NONE)</a:t>
            </a:r>
          </a:p>
          <a:p>
            <a:r>
              <a:rPr lang="en-US" dirty="0" smtClean="0"/>
              <a:t>Blood pressure changes and elevated HR</a:t>
            </a:r>
          </a:p>
          <a:p>
            <a:r>
              <a:rPr lang="en-US" dirty="0" smtClean="0"/>
              <a:t>DEATH Especially in caucasians-poor DXM metabolizers</a:t>
            </a:r>
          </a:p>
          <a:p>
            <a:r>
              <a:rPr lang="en-US" dirty="0" smtClean="0"/>
              <a:t>Mild SX 100-200 mg, Moderate SX 200-400mg, Severe SX 300-600mg and Loss of motor control 500-1500 mg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98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about me…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Just a few fun facts! </a:t>
            </a:r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I have been an ED Nurse for a LONG time</a:t>
            </a:r>
          </a:p>
          <a:p>
            <a:r>
              <a:rPr lang="en-US" dirty="0" smtClean="0"/>
              <a:t>I have rural and urban experience  </a:t>
            </a:r>
          </a:p>
          <a:p>
            <a:r>
              <a:rPr lang="en-US" dirty="0" smtClean="0"/>
              <a:t>I love ED nursing!  </a:t>
            </a:r>
          </a:p>
          <a:p>
            <a:r>
              <a:rPr lang="en-US" dirty="0" smtClean="0"/>
              <a:t>Lastly, MY “Join your professional organization” PSA!  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 have no conflicts of interest to disclose and I am not being paid for this lecture.  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57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DXM		Treatment/Care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Airway management-intubate if necessary</a:t>
            </a:r>
          </a:p>
          <a:p>
            <a:r>
              <a:rPr lang="en-US" dirty="0" smtClean="0"/>
              <a:t>IVF for pressure support due to tachycardia</a:t>
            </a:r>
          </a:p>
          <a:p>
            <a:r>
              <a:rPr lang="en-US" dirty="0" smtClean="0"/>
              <a:t>Vasopressors only if necessary, goal would be to manage the tachycardia to help maintain the Blood pressure</a:t>
            </a:r>
          </a:p>
          <a:p>
            <a:r>
              <a:rPr lang="en-US" dirty="0" smtClean="0"/>
              <a:t>Zofran or other anti-emetics for nausea</a:t>
            </a:r>
          </a:p>
          <a:p>
            <a:r>
              <a:rPr lang="en-US" dirty="0" smtClean="0"/>
              <a:t>Normal cooling measures for hyperthermia</a:t>
            </a:r>
          </a:p>
          <a:p>
            <a:r>
              <a:rPr lang="en-US" dirty="0" smtClean="0"/>
              <a:t>Charcoal (drink if possible) and follow with laxatives</a:t>
            </a:r>
          </a:p>
          <a:p>
            <a:r>
              <a:rPr lang="en-US" dirty="0" smtClean="0"/>
              <a:t>Narcan to reduce some of their high and help reverse other possible ingested substances</a:t>
            </a:r>
          </a:p>
          <a:p>
            <a:r>
              <a:rPr lang="en-US" dirty="0" smtClean="0"/>
              <a:t>Very long acting drug…monitor for a longer period of time</a:t>
            </a:r>
          </a:p>
          <a:p>
            <a:r>
              <a:rPr lang="en-US" dirty="0" smtClean="0"/>
              <a:t>How would you know, unless they told you…NOT DETECTABLE by UDS/SDS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45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7856" y="1371600"/>
            <a:ext cx="7431087" cy="3624262"/>
          </a:xfrm>
        </p:spPr>
        <p:txBody>
          <a:bodyPr/>
          <a:lstStyle/>
          <a:p>
            <a:pPr algn="ctr"/>
            <a:r>
              <a:rPr lang="en-US" dirty="0" smtClean="0"/>
              <a:t>Inhalants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05200"/>
            <a:ext cx="24384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99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Inhalants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Gluey, Huffing, Rushing, Bagging and Whippets</a:t>
            </a: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340995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643188"/>
            <a:ext cx="2619375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1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6477000" cy="12344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						Inhalants 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how are they USED?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Glue, lighter fluid, cleaning fluids, paint, markers, compressed air, whipped topping</a:t>
            </a:r>
          </a:p>
          <a:p>
            <a:r>
              <a:rPr lang="en-US" dirty="0" smtClean="0"/>
              <a:t>Anything that comes in a can and has propellants is a substance for potential abuse </a:t>
            </a:r>
          </a:p>
          <a:p>
            <a:r>
              <a:rPr lang="en-US" dirty="0" smtClean="0"/>
              <a:t>Any item that has a strong vapor/fume is also a potential product for abuse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267200"/>
            <a:ext cx="2628900" cy="182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3434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2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554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Inhalants</a:t>
            </a:r>
            <a:br>
              <a:rPr lang="en-US" dirty="0" smtClean="0"/>
            </a:br>
            <a:r>
              <a:rPr lang="en-US" dirty="0" smtClean="0"/>
              <a:t>What does it do and what does the patient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5999"/>
            <a:ext cx="7239000" cy="388620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Causes damage to the brain that control thinking, moving, seeing and hearing.  Mild impairment to severe dementia</a:t>
            </a:r>
          </a:p>
          <a:p>
            <a:r>
              <a:rPr lang="en-US" dirty="0" smtClean="0"/>
              <a:t>Slurred speech, inability to coordinate movement, euphoria, dizziness, drowsiness, severe headache</a:t>
            </a:r>
          </a:p>
          <a:p>
            <a:r>
              <a:rPr lang="en-US" dirty="0" smtClean="0"/>
              <a:t>Long term users-weight loss, muscle weakness, disorientation, inattentiveness, irritability, depression and damage to the nervous system and organs</a:t>
            </a:r>
          </a:p>
          <a:p>
            <a:r>
              <a:rPr lang="en-US" dirty="0" smtClean="0"/>
              <a:t>SUDDEN SNIFFING DEATH-single session event-usually after butane, propane and aerosols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29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Inhalants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	Treatment/care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162800" cy="4495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Manage violence</a:t>
            </a:r>
          </a:p>
          <a:p>
            <a:r>
              <a:rPr lang="en-US" dirty="0" smtClean="0"/>
              <a:t>Manage hallucinations</a:t>
            </a:r>
          </a:p>
          <a:p>
            <a:r>
              <a:rPr lang="en-US" dirty="0" smtClean="0"/>
              <a:t>Monitor for cardiac rhythm disturbances</a:t>
            </a:r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It is rare for a patient to survive this type of event.  These patients are frequently found with the propellant container still in their nose or possession, because they arrest during the huffing. </a:t>
            </a:r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How will you know??</a:t>
            </a:r>
          </a:p>
          <a:p>
            <a:pPr marL="68580" indent="0">
              <a:buNone/>
            </a:pPr>
            <a:r>
              <a:rPr lang="en-US" dirty="0" smtClean="0"/>
              <a:t>NOT DETECTABLE by UDS/SDS</a:t>
            </a:r>
          </a:p>
          <a:p>
            <a:pPr marL="68580" indent="0">
              <a:buNone/>
            </a:pPr>
            <a:r>
              <a:rPr lang="en-US" dirty="0" smtClean="0"/>
              <a:t>Look for odors on clothing or unique smells</a:t>
            </a:r>
          </a:p>
          <a:p>
            <a:pPr marL="6858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648200"/>
            <a:ext cx="1743075" cy="200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1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528638"/>
            <a:ext cx="7126287" cy="2557462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Ketamine</a:t>
            </a:r>
            <a:endParaRPr lang="en-US" dirty="0"/>
          </a:p>
        </p:txBody>
      </p:sp>
      <p:pic>
        <p:nvPicPr>
          <p:cNvPr id="5122" name="Picture 2" descr="C:\Users\Owner\AppData\Local\Microsoft\Windows\Temporary Internet Files\Content.IE5\J09AU4IK\Ketamin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27432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56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Ketamine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Horse Tranquilizer, Cat Valium, Special K, Kit Kat, Super Acid, Vitamin K, Purple, Jet</a:t>
            </a:r>
          </a:p>
          <a:p>
            <a:r>
              <a:rPr lang="en-US" dirty="0" smtClean="0"/>
              <a:t>Generally not available for street purchase but at Ketamine parties it is $50-$150 per gram</a:t>
            </a:r>
          </a:p>
          <a:p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128421"/>
            <a:ext cx="26574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Users\Owner\AppData\Local\Microsoft\Windows\Temporary Internet Files\Content.IE5\HUSW5A2M\136599673-K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28422"/>
            <a:ext cx="2537950" cy="173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56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Ketamine		How is it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Clear Liquid and a white powder</a:t>
            </a:r>
          </a:p>
          <a:p>
            <a:r>
              <a:rPr lang="en-US" dirty="0" smtClean="0"/>
              <a:t>Cut into lines and snorted or smoked-usually mixed with marijuana or cigarettes</a:t>
            </a:r>
          </a:p>
          <a:p>
            <a:r>
              <a:rPr lang="en-US" dirty="0" smtClean="0"/>
              <a:t>Liquid form is injected or mixed into drinks</a:t>
            </a:r>
          </a:p>
          <a:p>
            <a:r>
              <a:rPr lang="en-US" dirty="0" smtClean="0"/>
              <a:t>Generally costs around $350 per gram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4443412"/>
            <a:ext cx="27336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21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Ketamine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77684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Intended use in sedations for procedures/anesthesia and more commonly now as a pain control medication in various places in the hospital, including the ED.</a:t>
            </a:r>
          </a:p>
          <a:p>
            <a:r>
              <a:rPr lang="en-US" dirty="0" smtClean="0"/>
              <a:t>Can be used in the adult, pediatric or veterinary world</a:t>
            </a:r>
          </a:p>
          <a:p>
            <a:r>
              <a:rPr lang="en-US" dirty="0" smtClean="0"/>
              <a:t>Normally a very safe drug other than a few inherent risks such as laryngospasm…when used in correct dose/situation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386262"/>
            <a:ext cx="3429000" cy="227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09" y="4386263"/>
            <a:ext cx="2827831" cy="227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49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did I choose this topic?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challenges involved in treating these patients are overwhelming. Where do we even begin?  </a:t>
            </a:r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wording/terms patients use for various drugs changes constantly.  It is hard to keep up with.  I thought other nurses might have the same problem.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Owner\AppData\Local\Microsoft\Windows\Temporary Internet Files\Content.IE5\O1NGCKME\MP90044870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800600"/>
            <a:ext cx="16764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t0.gstatic.com/images?q=tbn:ANd9GcSOG6RswTKCd8c3CA6NpkF-vrnNI-7GDgrb8tJv6MrMsXX0I237zPjd-aL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43500"/>
            <a:ext cx="1714409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28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630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Ketamine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What does it do and how 	does the patient look?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799"/>
            <a:ext cx="7315200" cy="312420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Distorts sight and sound</a:t>
            </a:r>
          </a:p>
          <a:p>
            <a:r>
              <a:rPr lang="en-US" dirty="0" smtClean="0"/>
              <a:t>Agitation, depression, cognitive difficulties, unconsciousness and amnesia</a:t>
            </a:r>
          </a:p>
          <a:p>
            <a:r>
              <a:rPr lang="en-US" dirty="0" smtClean="0"/>
              <a:t>Increased heart rate and blood pressure that then gradually decrease over 10-20 minutes</a:t>
            </a:r>
          </a:p>
          <a:p>
            <a:r>
              <a:rPr lang="en-US" dirty="0" smtClean="0"/>
              <a:t>Depending on dose-can be unresponsive to stimuli</a:t>
            </a:r>
          </a:p>
          <a:p>
            <a:r>
              <a:rPr lang="en-US" dirty="0" smtClean="0"/>
              <a:t>Involuntary eye movement, dilated pupils, salivation and stiffening of muscles. NAUSEA </a:t>
            </a:r>
          </a:p>
          <a:p>
            <a:r>
              <a:rPr lang="en-US" dirty="0" smtClean="0"/>
              <a:t>Worst case…DEATH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876800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05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Ketamine 		Treatment/Care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1"/>
            <a:ext cx="6858000" cy="27431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Short acting drug but risk of over sedation is very high</a:t>
            </a:r>
          </a:p>
          <a:p>
            <a:r>
              <a:rPr lang="en-US" dirty="0" smtClean="0"/>
              <a:t>Airway support/management-ETCO2 monitor</a:t>
            </a:r>
          </a:p>
          <a:p>
            <a:r>
              <a:rPr lang="en-US" dirty="0" smtClean="0"/>
              <a:t>Monitor for risk of aspiration while sedated</a:t>
            </a:r>
          </a:p>
          <a:p>
            <a:r>
              <a:rPr lang="en-US" dirty="0" smtClean="0"/>
              <a:t>Anti-emetics as needed </a:t>
            </a:r>
          </a:p>
          <a:p>
            <a:r>
              <a:rPr lang="en-US" dirty="0" smtClean="0"/>
              <a:t>Be prepared to manage aspiration</a:t>
            </a:r>
          </a:p>
          <a:p>
            <a:r>
              <a:rPr lang="en-US" dirty="0" smtClean="0"/>
              <a:t>Re-emergence phenomenon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7171" name="Picture 3" descr="C:\Users\Owner\AppData\Local\Microsoft\Windows\Temporary Internet Files\Content.IE5\H7JNAWWD\hangove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95800"/>
            <a:ext cx="161925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9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990600"/>
            <a:ext cx="7354887" cy="4005263"/>
          </a:xfrm>
        </p:spPr>
        <p:txBody>
          <a:bodyPr/>
          <a:lstStyle/>
          <a:p>
            <a:pPr algn="ctr"/>
            <a:r>
              <a:rPr lang="en-US" dirty="0" smtClean="0"/>
              <a:t>Methamphetamines</a:t>
            </a:r>
            <a:endParaRPr lang="en-US" dirty="0"/>
          </a:p>
        </p:txBody>
      </p:sp>
      <p:pic>
        <p:nvPicPr>
          <p:cNvPr id="8196" name="Picture 4" descr="C:\Users\Owner\AppData\Local\Microsoft\Windows\Temporary Internet Files\Content.IE5\J09AU4IK\meth-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81400"/>
            <a:ext cx="3429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Owner\AppData\Local\Microsoft\Windows\Temporary Internet Files\Content.IE5\H7JNAWWD\Brain_Scan_-_Methamphetamin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516" y="1828800"/>
            <a:ext cx="3678034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93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Methamphetamines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Bikers coffee, black beauties, chalk, chicken feed, crank, crystal, glass, ice, meth, poor man’s cocaine, speed, stove top, tina, trash, yellow barn, uppers, tweak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967620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937938"/>
            <a:ext cx="23622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C:\Users\Owner\AppData\Local\Microsoft\Windows\Temporary Internet Files\Content.IE5\HUSW5A2M\IMG_3818-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505200"/>
            <a:ext cx="2462703" cy="129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32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Methamphetamines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		How is it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467600" cy="4724399"/>
          </a:xfrm>
        </p:spPr>
        <p:txBody>
          <a:bodyPr/>
          <a:lstStyle/>
          <a:p>
            <a:r>
              <a:rPr lang="en-US" dirty="0" smtClean="0"/>
              <a:t>Regular meth is a pill or powder</a:t>
            </a:r>
          </a:p>
          <a:p>
            <a:r>
              <a:rPr lang="en-US" dirty="0" smtClean="0"/>
              <a:t>Crystal meth resembles glass fragments or shiny blue-white rocks of various sizes</a:t>
            </a:r>
          </a:p>
          <a:p>
            <a:r>
              <a:rPr lang="en-US" dirty="0" smtClean="0"/>
              <a:t>Swallowed, snorted, injected or smoked</a:t>
            </a:r>
          </a:p>
          <a:p>
            <a:r>
              <a:rPr lang="en-US" dirty="0" smtClean="0"/>
              <a:t>Frequently go on a “run” where they inject as much as a gram of the drug every 2-3 hours for several days or until they either run out of drugs or become too disorganized to continue</a:t>
            </a:r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114926"/>
            <a:ext cx="2390772" cy="15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21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554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Methamphetamines					</a:t>
            </a:r>
            <a:r>
              <a:rPr lang="en-US" sz="3100" dirty="0" smtClean="0"/>
              <a:t>What does it do and what 			does the patient look 				like?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1"/>
            <a:ext cx="7924800" cy="304799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Increased wakefulness, increased physical activity, decreased appetite, rapid breathing and heart rate, irregular heartbeat, increased blood pressure and hyperthermia</a:t>
            </a:r>
          </a:p>
          <a:p>
            <a:r>
              <a:rPr lang="en-US" dirty="0" smtClean="0"/>
              <a:t>Body temp can become lethal, convulsions, cardiovascular collapse and death</a:t>
            </a:r>
          </a:p>
          <a:p>
            <a:r>
              <a:rPr lang="en-US" dirty="0" smtClean="0"/>
              <a:t>Anorexia, memory loss and severe dental problems</a:t>
            </a:r>
            <a:endParaRPr lang="en-US" dirty="0"/>
          </a:p>
        </p:txBody>
      </p:sp>
      <p:pic>
        <p:nvPicPr>
          <p:cNvPr id="10243" name="Picture 3" descr="C:\Users\Owner\AppData\Local\Microsoft\Windows\Temporary Internet Files\Content.IE5\J09AU4IK\2015012910280015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4991100"/>
            <a:ext cx="21717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30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7239000" cy="6248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Methamphetamines						Treatment/care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239000" cy="447453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Circulation, Airway and Breathing </a:t>
            </a:r>
          </a:p>
          <a:p>
            <a:r>
              <a:rPr lang="en-US" dirty="0" smtClean="0"/>
              <a:t>Physical and chemical restraints</a:t>
            </a:r>
          </a:p>
          <a:p>
            <a:r>
              <a:rPr lang="en-US" dirty="0" smtClean="0"/>
              <a:t>Standard cooling methods</a:t>
            </a:r>
          </a:p>
          <a:p>
            <a:r>
              <a:rPr lang="en-US" dirty="0" smtClean="0"/>
              <a:t>Benzodiazepines like Valium or Ativan</a:t>
            </a:r>
          </a:p>
          <a:p>
            <a:r>
              <a:rPr lang="en-US" dirty="0" smtClean="0"/>
              <a:t>Gastrointestinal tract decontamination-charcoal and laxatives if overdose was taken by mouth…IF AWAKE! </a:t>
            </a:r>
          </a:p>
          <a:p>
            <a:r>
              <a:rPr lang="en-US" dirty="0" smtClean="0"/>
              <a:t>IV fluids </a:t>
            </a:r>
          </a:p>
          <a:p>
            <a:r>
              <a:rPr lang="en-US" dirty="0" smtClean="0"/>
              <a:t>EKG</a:t>
            </a:r>
          </a:p>
          <a:p>
            <a:r>
              <a:rPr lang="en-US" dirty="0" smtClean="0"/>
              <a:t>Immediate life saving interventions if MULING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81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633662"/>
          </a:xfrm>
        </p:spPr>
        <p:txBody>
          <a:bodyPr/>
          <a:lstStyle/>
          <a:p>
            <a:pPr algn="ctr"/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051" name="Picture 3" descr="C:\Users\Owner\AppData\Local\Microsoft\Windows\Temporary Internet Files\Content.IE5\HUSW5A2M\1-1222525038zmr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" y="0"/>
            <a:ext cx="81265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0" y="3048000"/>
            <a:ext cx="29718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76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 street names U4, PINK or PINKY</a:t>
            </a:r>
          </a:p>
          <a:p>
            <a:r>
              <a:rPr lang="en-US" dirty="0" smtClean="0"/>
              <a:t>Opioid like drug that is 7 to 8 times stronger than morphine. Made most in clandestine chemical labs in China</a:t>
            </a:r>
          </a:p>
          <a:p>
            <a:r>
              <a:rPr lang="en-US" dirty="0" smtClean="0"/>
              <a:t>2015/2016 increase in deaths that tested positive for this chemical</a:t>
            </a:r>
          </a:p>
          <a:p>
            <a:r>
              <a:rPr lang="en-US" dirty="0" smtClean="0"/>
              <a:t>Prior to 2015, no reports of this in the United States</a:t>
            </a:r>
          </a:p>
          <a:p>
            <a:r>
              <a:rPr lang="en-US" dirty="0" smtClean="0"/>
              <a:t>Schedule 1 as of Nov 14, 2016, “imminent health hazard with no accepted medical use”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36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737360"/>
          </a:xfrm>
        </p:spPr>
        <p:txBody>
          <a:bodyPr>
            <a:normAutofit/>
          </a:bodyPr>
          <a:lstStyle/>
          <a:p>
            <a:r>
              <a:rPr lang="en-US" dirty="0" smtClean="0"/>
              <a:t>PINK-What does it do and what do I expect to see in my patient?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0940"/>
            <a:ext cx="7239000" cy="404746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Euphoria and psychoactive effects</a:t>
            </a:r>
          </a:p>
          <a:p>
            <a:r>
              <a:rPr lang="en-US" dirty="0" smtClean="0"/>
              <a:t>Sedation, relaxation</a:t>
            </a:r>
          </a:p>
          <a:p>
            <a:r>
              <a:rPr lang="en-US" dirty="0" smtClean="0"/>
              <a:t>Severe and possibly fatal respiratory depression</a:t>
            </a:r>
          </a:p>
          <a:p>
            <a:r>
              <a:rPr lang="en-US" dirty="0" smtClean="0"/>
              <a:t>Pinpoint pupils</a:t>
            </a:r>
          </a:p>
          <a:p>
            <a:r>
              <a:rPr lang="en-US" dirty="0" smtClean="0"/>
              <a:t>Seizures</a:t>
            </a:r>
          </a:p>
          <a:p>
            <a:r>
              <a:rPr lang="en-US" dirty="0" smtClean="0"/>
              <a:t>Fatal overdose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94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Identify nine varieties of substances being used/abused currently in Texas, including increased your knowledge of the slang terms for each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Identify methods of abuse for each substance: how used/ingested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Identify some of the actions of these substances including signs of overdose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Identify current treatment modalities for the various categories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49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Pink</a:t>
            </a:r>
            <a:br>
              <a:rPr lang="en-US" dirty="0" smtClean="0"/>
            </a:br>
            <a:r>
              <a:rPr lang="en-US" dirty="0" smtClean="0"/>
              <a:t>Used how, treatment &amp;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7239000" cy="3962400"/>
          </a:xfrm>
        </p:spPr>
        <p:txBody>
          <a:bodyPr/>
          <a:lstStyle/>
          <a:p>
            <a:r>
              <a:rPr lang="en-US" dirty="0" smtClean="0"/>
              <a:t>Can be swallowed, snorted or injected</a:t>
            </a:r>
          </a:p>
          <a:p>
            <a:r>
              <a:rPr lang="en-US" dirty="0" err="1" smtClean="0"/>
              <a:t>Narcan</a:t>
            </a:r>
            <a:r>
              <a:rPr lang="en-US" dirty="0" smtClean="0"/>
              <a:t> has been shown to reverse at least a few cases</a:t>
            </a:r>
          </a:p>
          <a:p>
            <a:r>
              <a:rPr lang="en-US" dirty="0" smtClean="0"/>
              <a:t>Treat your patient’s symptoms </a:t>
            </a:r>
          </a:p>
          <a:p>
            <a:r>
              <a:rPr lang="en-US" dirty="0" smtClean="0"/>
              <a:t>Each batch will vary so there is no standard time frame for peak and lasting effects of the drug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09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1447800"/>
            <a:ext cx="7772400" cy="3548063"/>
          </a:xfrm>
        </p:spPr>
        <p:txBody>
          <a:bodyPr/>
          <a:lstStyle/>
          <a:p>
            <a:pPr algn="ctr"/>
            <a:r>
              <a:rPr lang="en-US" dirty="0" smtClean="0"/>
              <a:t>Palcohol</a:t>
            </a:r>
            <a:endParaRPr lang="en-US" dirty="0"/>
          </a:p>
        </p:txBody>
      </p:sp>
      <p:pic>
        <p:nvPicPr>
          <p:cNvPr id="3075" name="Picture 3" descr="C:\Users\Owner\AppData\Local\Microsoft\Windows\Temporary Internet Files\Content.IE5\HUSW5A2M\600px-Cyclodextrin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590800"/>
            <a:ext cx="5715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Owner\AppData\Local\Microsoft\Windows\Temporary Internet Files\Content.IE5\H7JNAWWD\Screen-Shot-2014-04-22-at-22.33.0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572000"/>
            <a:ext cx="1904762" cy="167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97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palcohol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April 2014-US Alcohol and Tobacco Tax and Trade Bureau approved labels for a produce called Palcohol that can be added to water to make an alcoholic beverage</a:t>
            </a:r>
            <a:endParaRPr lang="en-US" dirty="0"/>
          </a:p>
        </p:txBody>
      </p:sp>
      <p:pic>
        <p:nvPicPr>
          <p:cNvPr id="11268" name="Picture 4" descr="C:\Users\Owner\AppData\Local\Microsoft\Windows\Temporary Internet Files\Content.IE5\H7JNAWWD\studentski-party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05200"/>
            <a:ext cx="2943225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082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Palcohol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what is it??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239000" cy="4474536"/>
          </a:xfrm>
        </p:spPr>
        <p:txBody>
          <a:bodyPr/>
          <a:lstStyle/>
          <a:p>
            <a:r>
              <a:rPr lang="en-US" dirty="0" smtClean="0"/>
              <a:t>Freeze-dried (sort of) vodka, rum, </a:t>
            </a:r>
            <a:r>
              <a:rPr lang="en-US" dirty="0" err="1" smtClean="0"/>
              <a:t>powderitas</a:t>
            </a:r>
            <a:r>
              <a:rPr lang="en-US" dirty="0" smtClean="0"/>
              <a:t> and other drinks!</a:t>
            </a:r>
          </a:p>
          <a:p>
            <a:r>
              <a:rPr lang="en-US" dirty="0" smtClean="0"/>
              <a:t>Serves as a lightweight more portable form of alcohol</a:t>
            </a:r>
          </a:p>
          <a:p>
            <a:r>
              <a:rPr lang="en-US" dirty="0" smtClean="0"/>
              <a:t>This product has been sold globally for many years but as of 2016 no company had been successful in selling in the US.  </a:t>
            </a:r>
          </a:p>
          <a:p>
            <a:r>
              <a:rPr lang="en-US" dirty="0" smtClean="0"/>
              <a:t>As of April 2017, it is LEGAL in the state of Texas BUT…Currently not available for sale (legally)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8443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91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palcohol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239000" cy="3886200"/>
          </a:xfrm>
        </p:spPr>
        <p:txBody>
          <a:bodyPr/>
          <a:lstStyle/>
          <a:p>
            <a:r>
              <a:rPr lang="en-US" dirty="0" smtClean="0"/>
              <a:t>It can be obviously added to water to make a drinkable product</a:t>
            </a:r>
          </a:p>
          <a:p>
            <a:r>
              <a:rPr lang="en-US" dirty="0" smtClean="0"/>
              <a:t>It can also be snorted for faster onset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TREATMENT…</a:t>
            </a:r>
          </a:p>
          <a:p>
            <a:pPr lvl="1"/>
            <a:r>
              <a:rPr lang="en-US" dirty="0" smtClean="0"/>
              <a:t>Just like an alcohol overdose</a:t>
            </a:r>
          </a:p>
          <a:p>
            <a:pPr lvl="1"/>
            <a:r>
              <a:rPr lang="en-US" dirty="0" smtClean="0"/>
              <a:t>Support respiratory drive</a:t>
            </a:r>
          </a:p>
          <a:p>
            <a:pPr lvl="1"/>
            <a:r>
              <a:rPr lang="en-US" dirty="0" smtClean="0"/>
              <a:t>Protect from aspiration of emesis</a:t>
            </a:r>
          </a:p>
          <a:p>
            <a:pPr marL="292608" lvl="1" indent="0">
              <a:buNone/>
            </a:pPr>
            <a:endParaRPr lang="en-US" dirty="0" smtClean="0"/>
          </a:p>
          <a:p>
            <a:pPr marL="292608" lvl="1" indent="0" algn="ctr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2290" name="Picture 2" descr="C:\Users\Owner\AppData\Local\Microsoft\Windows\Temporary Internet Files\Content.IE5\NUPFO02E\girls_drinking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00600"/>
            <a:ext cx="3200400" cy="157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6428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1219200"/>
            <a:ext cx="7202487" cy="190499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Prescription </a:t>
            </a:r>
            <a:br>
              <a:rPr lang="en-US" dirty="0" smtClean="0"/>
            </a:br>
            <a:r>
              <a:rPr lang="en-US" dirty="0" smtClean="0"/>
              <a:t>Drug Abuse</a:t>
            </a:r>
            <a:endParaRPr lang="en-US" dirty="0"/>
          </a:p>
        </p:txBody>
      </p:sp>
      <p:pic>
        <p:nvPicPr>
          <p:cNvPr id="13315" name="Picture 3" descr="C:\Users\Owner\AppData\Local\Microsoft\Windows\Temporary Internet Files\Content.IE5\J09AU4IK\pills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423" y="3124200"/>
            <a:ext cx="3290777" cy="1585882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Owner\AppData\Local\Microsoft\Windows\Temporary Internet Files\Content.IE5\HUSW5A2M\prescription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07" y="3124200"/>
            <a:ext cx="3577893" cy="327660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:\Users\Owner\AppData\Local\Microsoft\Windows\Temporary Internet Files\Content.IE5\H7JNAWWD\drugs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726031"/>
            <a:ext cx="3276600" cy="1674769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33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Prescription Drug Abuse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common prescription drugs for abuse include: </a:t>
            </a:r>
          </a:p>
          <a:p>
            <a:r>
              <a:rPr lang="en-US" dirty="0" smtClean="0"/>
              <a:t>OPIOIDS….</a:t>
            </a:r>
            <a:r>
              <a:rPr lang="en-US" dirty="0" err="1" smtClean="0"/>
              <a:t>Oxycontin</a:t>
            </a:r>
            <a:r>
              <a:rPr lang="en-US" dirty="0" smtClean="0"/>
              <a:t>, Vicodin, codeine, morphine and fentanyl</a:t>
            </a:r>
          </a:p>
          <a:p>
            <a:r>
              <a:rPr lang="en-US" dirty="0" smtClean="0"/>
              <a:t>BENZOs…XANAX, Ativan and Valium</a:t>
            </a:r>
          </a:p>
          <a:p>
            <a:pPr marL="6858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25679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419600"/>
            <a:ext cx="29051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62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Prescription Drugs						How are they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Drugs may be swallowed, smoked, sniffed or injected</a:t>
            </a:r>
            <a:endParaRPr lang="en-US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71800"/>
            <a:ext cx="2628900" cy="180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876800"/>
            <a:ext cx="287655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098" y="2167058"/>
            <a:ext cx="2286000" cy="242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839" y="4978362"/>
            <a:ext cx="2386511" cy="13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43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6705600" cy="1676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Prescription Drug Abuse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What does it do and what does the patient look like?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7772400" cy="2590800"/>
          </a:xfrm>
        </p:spPr>
        <p:txBody>
          <a:bodyPr>
            <a:normAutofit/>
          </a:bodyPr>
          <a:lstStyle/>
          <a:p>
            <a:r>
              <a:rPr lang="en-US" dirty="0" smtClean="0"/>
              <a:t>Drowsiness is the most common symptom you will see</a:t>
            </a:r>
          </a:p>
          <a:p>
            <a:r>
              <a:rPr lang="en-US" dirty="0" smtClean="0"/>
              <a:t>Slowed physical activity, constriction of pupils, flushing of the face and neck, nausea, vomiting and slowed, shallow breathing, difficult to keep awake or aroused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780885"/>
            <a:ext cx="2057400" cy="184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C:\Users\Owner\AppData\Local\Microsoft\Windows\Temporary Internet Files\Content.IE5\HUSW5A2M\Glasgow Coma Scale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780884"/>
            <a:ext cx="1981200" cy="184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Owner\AppData\Local\Microsoft\Windows\Temporary Internet Files\Content.IE5\NUPFO02E\Wallpapers zoom3Michael-Jackson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780883"/>
            <a:ext cx="2590800" cy="184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92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239000" cy="10820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Prescription Drug overdose   	Treatment/care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Airway support/control </a:t>
            </a:r>
            <a:endParaRPr lang="en-US" dirty="0"/>
          </a:p>
          <a:p>
            <a:r>
              <a:rPr lang="en-US" dirty="0" smtClean="0"/>
              <a:t>Aspiration prevention with anti-emetics</a:t>
            </a:r>
          </a:p>
          <a:p>
            <a:r>
              <a:rPr lang="en-US" dirty="0" err="1" smtClean="0"/>
              <a:t>Narcan</a:t>
            </a:r>
            <a:r>
              <a:rPr lang="en-US" dirty="0" smtClean="0"/>
              <a:t> for Opioids –DOSE?</a:t>
            </a:r>
          </a:p>
          <a:p>
            <a:r>
              <a:rPr lang="en-US" dirty="0" err="1" smtClean="0"/>
              <a:t>Romazicon</a:t>
            </a:r>
            <a:r>
              <a:rPr lang="en-US" dirty="0" smtClean="0"/>
              <a:t> for Benzodiazepines-DOSE?</a:t>
            </a:r>
          </a:p>
          <a:p>
            <a:r>
              <a:rPr lang="en-US" dirty="0" smtClean="0"/>
              <a:t>Use caution because you are immediately dealing with drug withdrawal as well, especially if patient is a long term user versus a single use event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Owner\AppData\Local\Microsoft\Windows\Temporary Internet Files\Content.IE5\H7JNAWWD\Poison Control Center - national number 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948236"/>
            <a:ext cx="2133600" cy="156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09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89038"/>
          </a:xfrm>
        </p:spPr>
        <p:txBody>
          <a:bodyPr>
            <a:normAutofit/>
          </a:bodyPr>
          <a:lstStyle/>
          <a:p>
            <a:pPr algn="ctr"/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>what categories will we cover during </a:t>
            </a:r>
            <a:br>
              <a:rPr lang="en-US" sz="2200" dirty="0" smtClean="0"/>
            </a:br>
            <a:r>
              <a:rPr lang="en-US" sz="2200" dirty="0" smtClean="0"/>
              <a:t>this lecture?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44865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K-2 </a:t>
            </a:r>
          </a:p>
          <a:p>
            <a:r>
              <a:rPr lang="en-US" dirty="0" smtClean="0"/>
              <a:t>Bath Salts</a:t>
            </a:r>
          </a:p>
          <a:p>
            <a:r>
              <a:rPr lang="en-US" dirty="0" smtClean="0"/>
              <a:t>Dextromethorphan</a:t>
            </a:r>
          </a:p>
          <a:p>
            <a:r>
              <a:rPr lang="en-US" dirty="0" smtClean="0"/>
              <a:t>Inhalants</a:t>
            </a:r>
          </a:p>
          <a:p>
            <a:r>
              <a:rPr lang="en-US" dirty="0" smtClean="0"/>
              <a:t>Ketamine</a:t>
            </a:r>
          </a:p>
          <a:p>
            <a:r>
              <a:rPr lang="en-US" dirty="0" smtClean="0"/>
              <a:t>Methamphetamines</a:t>
            </a:r>
          </a:p>
          <a:p>
            <a:r>
              <a:rPr lang="en-US" dirty="0" smtClean="0"/>
              <a:t>Pink</a:t>
            </a:r>
          </a:p>
          <a:p>
            <a:r>
              <a:rPr lang="en-US" dirty="0" smtClean="0"/>
              <a:t>Palcohol</a:t>
            </a:r>
          </a:p>
          <a:p>
            <a:r>
              <a:rPr lang="en-US" dirty="0" smtClean="0"/>
              <a:t>Prescription Drug Abuse-Opioids, Xanax, </a:t>
            </a:r>
            <a:r>
              <a:rPr lang="en-US" dirty="0" err="1" smtClean="0"/>
              <a:t>etc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43200"/>
            <a:ext cx="2762902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69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Wrap it up…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7391400" cy="3124200"/>
          </a:xfrm>
        </p:spPr>
        <p:txBody>
          <a:bodyPr>
            <a:normAutofit lnSpcReduction="10000"/>
          </a:bodyPr>
          <a:lstStyle/>
          <a:p>
            <a:endParaRPr lang="en-US" sz="2800" dirty="0" smtClean="0"/>
          </a:p>
          <a:p>
            <a:r>
              <a:rPr lang="en-US" sz="2800" dirty="0" smtClean="0"/>
              <a:t>Remember to call POISON CONTROL anytime</a:t>
            </a:r>
            <a:endParaRPr lang="en-US" sz="2800" dirty="0"/>
          </a:p>
          <a:p>
            <a:r>
              <a:rPr lang="en-US" sz="2800" dirty="0" smtClean="0"/>
              <a:t>Open Discussion…NO HIPAA…what substance was your worse OD.  Hardest to care for?  </a:t>
            </a:r>
            <a:endParaRPr lang="en-US" sz="2800" dirty="0"/>
          </a:p>
          <a:p>
            <a:r>
              <a:rPr lang="en-US" sz="2800" dirty="0" smtClean="0"/>
              <a:t>Questions/Comments</a:t>
            </a:r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14400"/>
            <a:ext cx="1876647" cy="187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78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Central Texas Poison Control-Jennifer Watson-Educator, Personal interview </a:t>
            </a:r>
          </a:p>
          <a:p>
            <a:r>
              <a:rPr lang="en-US" dirty="0" smtClean="0"/>
              <a:t>National Inhalant Prevention Coalition </a:t>
            </a:r>
            <a:r>
              <a:rPr lang="en-US" dirty="0" smtClean="0">
                <a:hlinkClick r:id="rId2"/>
              </a:rPr>
              <a:t>www.inhalants.org</a:t>
            </a:r>
            <a:endParaRPr lang="en-US" dirty="0" smtClean="0"/>
          </a:p>
          <a:p>
            <a:r>
              <a:rPr lang="en-US" dirty="0" smtClean="0"/>
              <a:t>Drug Enforcement Administration </a:t>
            </a:r>
            <a:r>
              <a:rPr lang="en-US" dirty="0" smtClean="0">
                <a:hlinkClick r:id="rId3"/>
              </a:rPr>
              <a:t>www.dea.gov</a:t>
            </a:r>
            <a:endParaRPr lang="en-US" dirty="0" smtClean="0"/>
          </a:p>
          <a:p>
            <a:r>
              <a:rPr lang="en-US" dirty="0" smtClean="0"/>
              <a:t>A guide to teen drug slang </a:t>
            </a:r>
            <a:r>
              <a:rPr lang="en-US" dirty="0" smtClean="0">
                <a:hlinkClick r:id="rId4"/>
              </a:rPr>
              <a:t>www.imom.com</a:t>
            </a:r>
            <a:endParaRPr lang="en-US" dirty="0" smtClean="0"/>
          </a:p>
          <a:p>
            <a:r>
              <a:rPr lang="en-US" dirty="0" smtClean="0"/>
              <a:t>Office of Diversion Control </a:t>
            </a:r>
            <a:r>
              <a:rPr lang="en-US" dirty="0" smtClean="0">
                <a:hlinkClick r:id="rId5"/>
              </a:rPr>
              <a:t>www.deadiversion.usdoj.gov</a:t>
            </a:r>
            <a:endParaRPr lang="en-US" dirty="0" smtClean="0"/>
          </a:p>
          <a:p>
            <a:r>
              <a:rPr lang="en-US" dirty="0" smtClean="0"/>
              <a:t>Drug.org</a:t>
            </a:r>
          </a:p>
          <a:p>
            <a:r>
              <a:rPr lang="en-US" dirty="0" smtClean="0"/>
              <a:t>CDC.gov</a:t>
            </a:r>
          </a:p>
          <a:p>
            <a:r>
              <a:rPr lang="en-US" dirty="0" smtClean="0"/>
              <a:t>Personal interviews with multiple teenagers/patients, including my own children!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97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/>
          <a:lstStyle/>
          <a:p>
            <a:pPr algn="ctr"/>
            <a:r>
              <a:rPr lang="en-US" dirty="0" smtClean="0"/>
              <a:t>Thank you for your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8580" indent="0" algn="ctr">
              <a:buNone/>
            </a:pPr>
            <a:endParaRPr lang="en-US" dirty="0" smtClean="0"/>
          </a:p>
          <a:p>
            <a:pPr marL="68580" indent="0" algn="ctr">
              <a:buNone/>
            </a:pPr>
            <a:endParaRPr lang="en-US" dirty="0"/>
          </a:p>
          <a:p>
            <a:pPr marL="68580" indent="0" algn="ctr">
              <a:buNone/>
            </a:pPr>
            <a:endParaRPr lang="en-US" dirty="0" smtClean="0"/>
          </a:p>
          <a:p>
            <a:pPr marL="68580" indent="0" algn="ctr">
              <a:buNone/>
            </a:pPr>
            <a:endParaRPr lang="en-US" dirty="0" smtClean="0"/>
          </a:p>
          <a:p>
            <a:pPr marL="68580" indent="0" algn="ctr">
              <a:buNone/>
            </a:pPr>
            <a:endParaRPr lang="en-US" dirty="0"/>
          </a:p>
          <a:p>
            <a:pPr marL="68580" indent="0" algn="ctr">
              <a:buNone/>
            </a:pPr>
            <a:endParaRPr lang="en-US" dirty="0" smtClean="0"/>
          </a:p>
          <a:p>
            <a:pPr marL="68580" indent="0" algn="ctr">
              <a:buNone/>
            </a:pPr>
            <a:endParaRPr lang="en-US" dirty="0"/>
          </a:p>
          <a:p>
            <a:pPr marL="68580" indent="0" algn="ctr">
              <a:buNone/>
            </a:pPr>
            <a:endParaRPr lang="en-US" dirty="0" smtClean="0"/>
          </a:p>
          <a:p>
            <a:pPr marL="68580" indent="0" algn="ctr">
              <a:buNone/>
            </a:pPr>
            <a:endParaRPr lang="en-US" dirty="0"/>
          </a:p>
          <a:p>
            <a:pPr marL="68580" indent="0" algn="ctr">
              <a:buNone/>
            </a:pPr>
            <a:r>
              <a:rPr lang="en-US" dirty="0" smtClean="0"/>
              <a:t>DeAnna S. Gillespie BSN, RN, CEN, CPEN</a:t>
            </a:r>
          </a:p>
          <a:p>
            <a:pPr marL="68580" indent="0" algn="ctr">
              <a:buNone/>
            </a:pPr>
            <a:r>
              <a:rPr lang="en-US" dirty="0" smtClean="0">
                <a:hlinkClick r:id="rId2"/>
              </a:rPr>
              <a:t>dsgillespie@ascension.org</a:t>
            </a:r>
            <a:endParaRPr lang="en-US" dirty="0" smtClean="0"/>
          </a:p>
          <a:p>
            <a:pPr marL="68580" indent="0" algn="ctr">
              <a:buNone/>
            </a:pPr>
            <a:r>
              <a:rPr lang="en-US" dirty="0" smtClean="0"/>
              <a:t>512-947-2308</a:t>
            </a:r>
            <a:endParaRPr lang="en-US" dirty="0"/>
          </a:p>
        </p:txBody>
      </p:sp>
      <p:pic>
        <p:nvPicPr>
          <p:cNvPr id="1026" name="Picture 2" descr="C:\Users\Owner\AppData\Local\Microsoft\Windows\Temporary Internet Files\Content.IE5\J09AU4IK\metalmarious_medicine_and_a_stethoscope_clip_art_1302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854200"/>
            <a:ext cx="15367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wner\AppData\Local\Microsoft\Windows\Temporary Internet Files\Content.IE5\NUPFO02E\exercise cartoon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37338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88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1" y="914400"/>
            <a:ext cx="7848600" cy="487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K-2 “Spice”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Synthetic Marijuana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09800"/>
            <a:ext cx="2209800" cy="205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80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dirty="0" smtClean="0"/>
              <a:t>“KUSH”, “SPICE”, Bliss, Black Mamba, Bombay Blue, Fake Weed, Genie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/>
              <a:t>Sold as dried leaves and marketed as incense/potpourri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5" y="2777256"/>
            <a:ext cx="2619375" cy="1994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93205"/>
            <a:ext cx="2362200" cy="197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80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K-2 Used?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Generally smoked using joints or pipes</a:t>
            </a:r>
          </a:p>
          <a:p>
            <a:r>
              <a:rPr lang="en-US" dirty="0" smtClean="0"/>
              <a:t>Can be made into a tea to drink</a:t>
            </a:r>
          </a:p>
          <a:p>
            <a:r>
              <a:rPr lang="en-US" dirty="0" smtClean="0"/>
              <a:t>Generally around $8 per gram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57353"/>
            <a:ext cx="27241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97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2801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K-2</a:t>
            </a:r>
            <a:br>
              <a:rPr lang="en-US" dirty="0" smtClean="0"/>
            </a:br>
            <a:r>
              <a:rPr lang="en-US" dirty="0" smtClean="0"/>
              <a:t>What does it do and how does the patient look?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429000"/>
            <a:ext cx="6324600" cy="3200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Increased heart rate and BP </a:t>
            </a:r>
          </a:p>
          <a:p>
            <a:r>
              <a:rPr lang="en-US" dirty="0" smtClean="0"/>
              <a:t>Paranoia</a:t>
            </a:r>
          </a:p>
          <a:p>
            <a:r>
              <a:rPr lang="en-US" dirty="0" smtClean="0"/>
              <a:t>Panic attacks </a:t>
            </a:r>
          </a:p>
          <a:p>
            <a:r>
              <a:rPr lang="en-US" dirty="0" smtClean="0"/>
              <a:t>Giddiness</a:t>
            </a:r>
          </a:p>
          <a:p>
            <a:r>
              <a:rPr lang="en-US" dirty="0" smtClean="0"/>
              <a:t>Obviously not FDA approved…every batch unique! </a:t>
            </a:r>
          </a:p>
          <a:p>
            <a:r>
              <a:rPr lang="en-US" dirty="0" smtClean="0"/>
              <a:t>“It is okay, nurse.  It was just Spice…it is not illegal”.</a:t>
            </a:r>
          </a:p>
          <a:p>
            <a:r>
              <a:rPr lang="en-US" dirty="0" smtClean="0"/>
              <a:t>“I got it from a different homeboy this time”. 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72733"/>
            <a:ext cx="2514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72733"/>
            <a:ext cx="28479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44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3599</TotalTime>
  <Words>1790</Words>
  <Application>Microsoft Office PowerPoint</Application>
  <PresentationFormat>On-screen Show (4:3)</PresentationFormat>
  <Paragraphs>296</Paragraphs>
  <Slides>52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Opulent</vt:lpstr>
      <vt:lpstr>    I Want a new Drug   </vt:lpstr>
      <vt:lpstr>A little about me…</vt:lpstr>
      <vt:lpstr>Why did I choose this topic?</vt:lpstr>
      <vt:lpstr>Objectives</vt:lpstr>
      <vt:lpstr> what categories will we cover during  this lecture?</vt:lpstr>
      <vt:lpstr>K-2 “Spice”      Synthetic Marijuana</vt:lpstr>
      <vt:lpstr>K-2</vt:lpstr>
      <vt:lpstr>How is K-2 Used? </vt:lpstr>
      <vt:lpstr> K-2 What does it do and how does the patient look?</vt:lpstr>
      <vt:lpstr>K-2   Treatment/Care</vt:lpstr>
      <vt:lpstr>Bath salts </vt:lpstr>
      <vt:lpstr>Bath Salts</vt:lpstr>
      <vt:lpstr>How are bath salts used</vt:lpstr>
      <vt:lpstr>Bath Salts        What does it do and    how does the patient    look?</vt:lpstr>
      <vt:lpstr>  Bath Salts  Treatment/Care</vt:lpstr>
      <vt:lpstr>DEXTROMETHORPHAN  DXM</vt:lpstr>
      <vt:lpstr>Dextromethorphan</vt:lpstr>
      <vt:lpstr>DXM   How is it used?</vt:lpstr>
      <vt:lpstr>DXM What does it do and what does the patient look like?</vt:lpstr>
      <vt:lpstr>DXM  Treatment/Care</vt:lpstr>
      <vt:lpstr>Inhalants  </vt:lpstr>
      <vt:lpstr>Inhalants</vt:lpstr>
      <vt:lpstr>         Inhalants   how are they USED?</vt:lpstr>
      <vt:lpstr>Inhalants What does it do and what does the patient look like?</vt:lpstr>
      <vt:lpstr>Inhalants    Treatment/care</vt:lpstr>
      <vt:lpstr> Ketamine</vt:lpstr>
      <vt:lpstr>Ketamine</vt:lpstr>
      <vt:lpstr>Ketamine  How is it used</vt:lpstr>
      <vt:lpstr>Ketamine </vt:lpstr>
      <vt:lpstr>Ketamine  What does it do and how  does the patient look?</vt:lpstr>
      <vt:lpstr>Ketamine   Treatment/Care</vt:lpstr>
      <vt:lpstr>Methamphetamines</vt:lpstr>
      <vt:lpstr>Methamphetamines</vt:lpstr>
      <vt:lpstr>Methamphetamines     How is it used</vt:lpstr>
      <vt:lpstr>Methamphetamines     What does it do and what    does the patient look     like?</vt:lpstr>
      <vt:lpstr>    Methamphetamines      Treatment/care</vt:lpstr>
      <vt:lpstr> </vt:lpstr>
      <vt:lpstr>PINK</vt:lpstr>
      <vt:lpstr>PINK-What does it do and what do I expect to see in my patient?</vt:lpstr>
      <vt:lpstr>Pink Used how, treatment &amp; care</vt:lpstr>
      <vt:lpstr>Palcohol</vt:lpstr>
      <vt:lpstr>palcohol</vt:lpstr>
      <vt:lpstr>Palcohol   what is it??</vt:lpstr>
      <vt:lpstr> palcohol </vt:lpstr>
      <vt:lpstr>Prescription  Drug Abuse</vt:lpstr>
      <vt:lpstr>Prescription Drug Abuse</vt:lpstr>
      <vt:lpstr>Prescription Drugs      How are they Used</vt:lpstr>
      <vt:lpstr>    Prescription Drug Abuse  What does it do and what does the patient look like?</vt:lpstr>
      <vt:lpstr> Prescription Drug overdose    Treatment/care</vt:lpstr>
      <vt:lpstr>Let’s Wrap it up…</vt:lpstr>
      <vt:lpstr>Resources</vt:lpstr>
      <vt:lpstr>Thank you for your time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Want a new Drug</dc:title>
  <dc:creator>Owner</dc:creator>
  <cp:lastModifiedBy>Lyons, Denita</cp:lastModifiedBy>
  <cp:revision>84</cp:revision>
  <dcterms:created xsi:type="dcterms:W3CDTF">2013-08-14T23:02:01Z</dcterms:created>
  <dcterms:modified xsi:type="dcterms:W3CDTF">2017-10-23T13:11:48Z</dcterms:modified>
</cp:coreProperties>
</file>