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9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3C77-BEB7-4E9A-90AA-AE2589D437C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0AB3A-B0B6-427F-A736-810133B3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r>
              <a:rPr lang="en-US" baseline="0" dirty="0" smtClean="0"/>
              <a:t> YRBS data</a:t>
            </a:r>
          </a:p>
          <a:p>
            <a:r>
              <a:rPr lang="en-US" baseline="0" dirty="0" smtClean="0"/>
              <a:t>41% have had intercourse (24% of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to 58% of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graders)</a:t>
            </a:r>
          </a:p>
          <a:p>
            <a:r>
              <a:rPr lang="en-US" baseline="0" dirty="0" smtClean="0"/>
              <a:t>57% of teens say that they used a condom at LSI</a:t>
            </a:r>
          </a:p>
          <a:p>
            <a:r>
              <a:rPr lang="en-US" baseline="0" dirty="0" smtClean="0"/>
              <a:t>27% of 9-12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were using any BC method at LSI</a:t>
            </a:r>
          </a:p>
          <a:p>
            <a:r>
              <a:rPr lang="en-US" baseline="0" dirty="0" smtClean="0"/>
              <a:t>8.8% used dual method (condom and BC)</a:t>
            </a:r>
          </a:p>
          <a:p>
            <a:r>
              <a:rPr lang="en-US" baseline="0" dirty="0" smtClean="0"/>
              <a:t>1 in 8 adolescent females will become pregnant before the age of 20. </a:t>
            </a:r>
          </a:p>
          <a:p>
            <a:endParaRPr lang="en-US" baseline="0" dirty="0" smtClean="0"/>
          </a:p>
          <a:p>
            <a:r>
              <a:rPr lang="en-US" dirty="0" smtClean="0"/>
              <a:t>https://pixabay.com/en/holding-hands-couple-1149411/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2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final data on</a:t>
            </a:r>
            <a:r>
              <a:rPr lang="en-US" baseline="0" dirty="0" smtClean="0"/>
              <a:t> birth rates</a:t>
            </a:r>
          </a:p>
          <a:p>
            <a:r>
              <a:rPr lang="en-US" baseline="0" dirty="0" smtClean="0"/>
              <a:t>National rate 26.5/1000</a:t>
            </a:r>
          </a:p>
          <a:p>
            <a:r>
              <a:rPr lang="en-US" baseline="0" dirty="0" smtClean="0"/>
              <a:t>Texas rate 39.7/1000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ALL bad news… rates are declining, but teen </a:t>
            </a:r>
            <a:r>
              <a:rPr lang="en-US" baseline="0" dirty="0" err="1" smtClean="0"/>
              <a:t>pregancy</a:t>
            </a:r>
            <a:r>
              <a:rPr lang="en-US" baseline="0" dirty="0" smtClean="0"/>
              <a:t> rate in US remains well above that of other developed countries</a:t>
            </a:r>
          </a:p>
          <a:p>
            <a:endParaRPr lang="en-US" baseline="0" dirty="0" smtClean="0"/>
          </a:p>
          <a:p>
            <a:r>
              <a:rPr lang="en-US" dirty="0" smtClean="0"/>
              <a:t>Hamilton BE, Martin JA, </a:t>
            </a:r>
            <a:r>
              <a:rPr lang="en-US" dirty="0" err="1" smtClean="0"/>
              <a:t>Osterman</a:t>
            </a:r>
            <a:r>
              <a:rPr lang="en-US" dirty="0" smtClean="0"/>
              <a:t> MJK, et al. Births: Final data for 2014. National vital statistics reports; </a:t>
            </a:r>
            <a:r>
              <a:rPr lang="en-US" dirty="0" err="1" smtClean="0"/>
              <a:t>vol</a:t>
            </a:r>
            <a:r>
              <a:rPr lang="en-US" dirty="0" smtClean="0"/>
              <a:t> 64 no 12. Hyattsville, MD: National Center for Health Statistics. 2015.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Image: By TUBS [CC BY-SA 3.0 (http://creativecommons.org/licenses/by-sa/3.0)], via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CLPramod</a:t>
            </a:r>
            <a:r>
              <a:rPr lang="en-US" dirty="0" smtClean="0"/>
              <a:t> (Own work) [CC BY-SA 4.0 (http://creativecommons.org/licenses/by-sa/4.0)], via Wikimedia Commons</a:t>
            </a:r>
          </a:p>
          <a:p>
            <a:r>
              <a:rPr lang="en-US" dirty="0" smtClean="0"/>
              <a:t>https://commons.wikimedia.org/wiki/File%3AAshy-crowned_sparrow-lark.jpg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Efficacy: Typical use: Failure rate </a:t>
            </a:r>
            <a:r>
              <a:rPr lang="en-US" dirty="0" err="1" smtClean="0"/>
              <a:t>Nexplanon</a:t>
            </a:r>
            <a:r>
              <a:rPr lang="en-US" baseline="0" dirty="0" smtClean="0"/>
              <a:t> 0.05%; LNG IUD 0.2-0.9%; Copper IUD 0.8%</a:t>
            </a:r>
          </a:p>
          <a:p>
            <a:pPr marL="0" lvl="1">
              <a:spcBef>
                <a:spcPts val="300"/>
              </a:spcBef>
              <a:spcAft>
                <a:spcPts val="612"/>
              </a:spcAft>
            </a:pPr>
            <a:r>
              <a:rPr lang="en-US" sz="1000" dirty="0" err="1"/>
              <a:t>Trussell</a:t>
            </a:r>
            <a:r>
              <a:rPr lang="en-US" sz="1000" dirty="0"/>
              <a:t> J. Contraceptive failure in the United States. Contraception 2011;83(5);397–404. </a:t>
            </a:r>
            <a:r>
              <a:rPr lang="en-US" sz="1000" dirty="0" err="1"/>
              <a:t>Epub</a:t>
            </a:r>
            <a:r>
              <a:rPr lang="en-US" sz="1000" dirty="0"/>
              <a:t> 2011 Mar 12.</a:t>
            </a:r>
          </a:p>
          <a:p>
            <a:endParaRPr lang="en-US" baseline="0" dirty="0" smtClean="0"/>
          </a:p>
          <a:p>
            <a:pPr marL="0" lvl="1" defTabSz="914350"/>
            <a:r>
              <a:rPr lang="en-US" sz="1100" dirty="0" err="1"/>
              <a:t>Raine</a:t>
            </a:r>
            <a:r>
              <a:rPr lang="en-US" sz="1100" dirty="0"/>
              <a:t> TR, Foster-Rosales A, </a:t>
            </a:r>
            <a:r>
              <a:rPr lang="en-US" sz="1100" dirty="0" err="1"/>
              <a:t>Upadhyay</a:t>
            </a:r>
            <a:r>
              <a:rPr lang="en-US" sz="1100" dirty="0"/>
              <a:t> UD, Boyer </a:t>
            </a:r>
            <a:r>
              <a:rPr lang="en-US" sz="1100" dirty="0" err="1"/>
              <a:t>CB,Brown</a:t>
            </a:r>
            <a:r>
              <a:rPr lang="en-US" sz="1100" dirty="0"/>
              <a:t> BA, </a:t>
            </a:r>
            <a:r>
              <a:rPr lang="en-US" sz="1100" dirty="0" err="1"/>
              <a:t>Sokoloff</a:t>
            </a:r>
            <a:r>
              <a:rPr lang="en-US" sz="1100" dirty="0"/>
              <a:t> A, et al. One-year contraceptive continuation and pregnancy in adolescent girls and women initiating hormonal contraceptives. </a:t>
            </a:r>
            <a:r>
              <a:rPr lang="en-US" sz="1100" dirty="0" err="1"/>
              <a:t>Obstet</a:t>
            </a:r>
            <a:r>
              <a:rPr lang="en-US" sz="1100" dirty="0"/>
              <a:t> </a:t>
            </a:r>
            <a:r>
              <a:rPr lang="en-US" sz="1100" dirty="0" err="1"/>
              <a:t>Gynecol</a:t>
            </a:r>
            <a:r>
              <a:rPr lang="en-US" sz="1100" dirty="0"/>
              <a:t> 2011;117:363–71. </a:t>
            </a:r>
          </a:p>
          <a:p>
            <a:endParaRPr lang="en-US" baseline="0" dirty="0" smtClean="0"/>
          </a:p>
          <a:p>
            <a:pPr defTabSz="914350"/>
            <a:r>
              <a:rPr lang="de-DE" dirty="0"/>
              <a:t>Mestad R, Secura G, Allsworth JE, Madden T, Zhao Q, </a:t>
            </a:r>
            <a:r>
              <a:rPr lang="en-US" dirty="0" err="1"/>
              <a:t>Peipert</a:t>
            </a:r>
            <a:r>
              <a:rPr lang="en-US" dirty="0"/>
              <a:t> JF. Acceptance of long-acting reversible contraceptive methods by adolescent participants in the Contraceptive CHOICE Project. Contraception 2011;84:493–8.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Contraceptive Choice project – Wash U</a:t>
            </a:r>
          </a:p>
          <a:p>
            <a:r>
              <a:rPr lang="en-US" baseline="0" dirty="0" smtClean="0"/>
              <a:t>12 month continuation rate of LARCs in teens: 86%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Versus Pills: 40-50%; DMPA: 20%, Patch/Ring: 20%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Maslyans</a:t>
            </a:r>
            <a:r>
              <a:rPr lang="en-US" baseline="0" dirty="0" smtClean="0"/>
              <a:t>*** JPAG 2015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https://flic.kr/p/4HzMZB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Mechanism: copper</a:t>
            </a:r>
            <a:r>
              <a:rPr lang="en-US" baseline="0" dirty="0" smtClean="0"/>
              <a:t> ion produces inflammatory reaction in endometrium that is not conducive to sperm viability, sperm motility, ovum survival</a:t>
            </a:r>
          </a:p>
          <a:p>
            <a:r>
              <a:rPr lang="en-US" dirty="0" smtClean="0"/>
              <a:t>Pros:</a:t>
            </a:r>
            <a:r>
              <a:rPr lang="en-US" baseline="0" dirty="0" smtClean="0"/>
              <a:t> non-hormonal, does not affect ovulation, 10 year duration</a:t>
            </a:r>
          </a:p>
          <a:p>
            <a:r>
              <a:rPr lang="en-US" baseline="0" dirty="0" smtClean="0"/>
              <a:t>Cons: bleeding can be heavier, insertion </a:t>
            </a:r>
          </a:p>
          <a:p>
            <a:endParaRPr lang="en-US" baseline="0" dirty="0" smtClean="0"/>
          </a:p>
          <a:p>
            <a:pPr>
              <a:spcBef>
                <a:spcPts val="607"/>
              </a:spcBef>
              <a:spcAft>
                <a:spcPts val="400"/>
              </a:spcAft>
            </a:pPr>
            <a:r>
              <a:rPr lang="en-US" dirty="0"/>
              <a:t>Hatcher RA, </a:t>
            </a:r>
            <a:r>
              <a:rPr lang="en-US" dirty="0" err="1"/>
              <a:t>Trussell</a:t>
            </a:r>
            <a:r>
              <a:rPr lang="en-US" dirty="0"/>
              <a:t> J, Nelson AL, Cates W </a:t>
            </a:r>
            <a:r>
              <a:rPr lang="en-US" dirty="0" err="1"/>
              <a:t>Jr</a:t>
            </a:r>
            <a:r>
              <a:rPr lang="en-US" dirty="0"/>
              <a:t>, Stewart </a:t>
            </a:r>
            <a:r>
              <a:rPr lang="en-US" dirty="0" err="1"/>
              <a:t>F,Kowal</a:t>
            </a:r>
            <a:r>
              <a:rPr lang="en-US" dirty="0"/>
              <a:t> D, editors. Contraceptive technology. 19th rev. ed. New York (NY): Ardent Media; 2007. </a:t>
            </a:r>
          </a:p>
          <a:p>
            <a:pPr>
              <a:spcAft>
                <a:spcPts val="400"/>
              </a:spcAft>
            </a:pPr>
            <a:r>
              <a:rPr lang="en-US" dirty="0"/>
              <a:t>Rivera R, </a:t>
            </a:r>
            <a:r>
              <a:rPr lang="en-US" dirty="0" err="1"/>
              <a:t>Yacobson</a:t>
            </a:r>
            <a:r>
              <a:rPr lang="en-US" dirty="0"/>
              <a:t> I, Grimes D. The mechanism of action of hormonal contraceptives and intrauterine contraceptive devices. Am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1999;181:1263–9. </a:t>
            </a:r>
          </a:p>
          <a:p>
            <a:pPr>
              <a:spcAft>
                <a:spcPts val="400"/>
              </a:spcAft>
            </a:pPr>
            <a:r>
              <a:rPr lang="en-US" dirty="0"/>
              <a:t>Stanford JB, </a:t>
            </a:r>
            <a:r>
              <a:rPr lang="en-US" dirty="0" err="1"/>
              <a:t>Mikolajczyk</a:t>
            </a:r>
            <a:r>
              <a:rPr lang="en-US" dirty="0"/>
              <a:t> RT. Mechanisms of action of intrauterine devices: update and estimation of </a:t>
            </a:r>
            <a:r>
              <a:rPr lang="en-US" dirty="0" err="1"/>
              <a:t>postfertilization</a:t>
            </a:r>
            <a:r>
              <a:rPr lang="en-US" dirty="0"/>
              <a:t> effects. Am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2002;187:1699–708. </a:t>
            </a:r>
            <a:endParaRPr lang="en-US" dirty="0">
              <a:ea typeface="ＭＳ Ｐゴシック"/>
              <a:cs typeface="ＭＳ Ｐゴシック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Mirena</a:t>
            </a:r>
            <a:r>
              <a:rPr lang="en-US" baseline="0" dirty="0" smtClean="0"/>
              <a:t> – 20mcg/day initially</a:t>
            </a:r>
          </a:p>
          <a:p>
            <a:r>
              <a:rPr lang="en-US" baseline="0" dirty="0" err="1" smtClean="0"/>
              <a:t>Liletta</a:t>
            </a:r>
            <a:r>
              <a:rPr lang="en-US" baseline="0" dirty="0" smtClean="0"/>
              <a:t> – 18.6mcg/day initially</a:t>
            </a:r>
          </a:p>
          <a:p>
            <a:r>
              <a:rPr lang="en-US" baseline="0" dirty="0" err="1" smtClean="0"/>
              <a:t>Skyla</a:t>
            </a:r>
            <a:r>
              <a:rPr lang="en-US" baseline="0" dirty="0" smtClean="0"/>
              <a:t> – 14mcg/day initially</a:t>
            </a:r>
          </a:p>
          <a:p>
            <a:r>
              <a:rPr lang="en-US" baseline="0" dirty="0" smtClean="0"/>
              <a:t>Similar effects as copper IUD</a:t>
            </a:r>
          </a:p>
          <a:p>
            <a:r>
              <a:rPr lang="en-US" baseline="0" dirty="0" smtClean="0"/>
              <a:t>Also causes endometrial suppression and changes in cervical mucus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Pros: Periods lighter/shorter, though less so with 13.5mg; smaller inserter and smaller size with 13.5</a:t>
            </a:r>
          </a:p>
          <a:p>
            <a:r>
              <a:rPr lang="en-US" baseline="0" dirty="0" smtClean="0"/>
              <a:t>Cons: Hormone containing, unpredictable spotting 1</a:t>
            </a:r>
            <a:r>
              <a:rPr lang="en-US" baseline="30000" dirty="0" smtClean="0"/>
              <a:t>st</a:t>
            </a:r>
            <a:r>
              <a:rPr lang="en-US" baseline="0" dirty="0" smtClean="0"/>
              <a:t> 3-6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 of ovulation, cervical mucus</a:t>
            </a:r>
            <a:r>
              <a:rPr lang="en-US" baseline="0" dirty="0" smtClean="0"/>
              <a:t> thickening</a:t>
            </a:r>
            <a:endParaRPr lang="en-US" dirty="0" smtClean="0"/>
          </a:p>
          <a:p>
            <a:r>
              <a:rPr lang="en-US" dirty="0" smtClean="0"/>
              <a:t>Dose of </a:t>
            </a:r>
            <a:r>
              <a:rPr lang="en-US" dirty="0" err="1" smtClean="0"/>
              <a:t>etonogestrel</a:t>
            </a:r>
            <a:r>
              <a:rPr lang="en-US" dirty="0" smtClean="0"/>
              <a:t> 68mg</a:t>
            </a:r>
          </a:p>
          <a:p>
            <a:r>
              <a:rPr lang="en-US" dirty="0" smtClean="0"/>
              <a:t>3 years</a:t>
            </a:r>
          </a:p>
          <a:p>
            <a:r>
              <a:rPr lang="en-US" dirty="0" smtClean="0"/>
              <a:t>Improved cramping</a:t>
            </a:r>
          </a:p>
          <a:p>
            <a:r>
              <a:rPr lang="en-US" dirty="0" smtClean="0"/>
              <a:t>Short insertion (&lt;1min) and removal</a:t>
            </a:r>
            <a:r>
              <a:rPr lang="en-US" baseline="0" dirty="0" smtClean="0"/>
              <a:t> (&lt;3 min) time</a:t>
            </a:r>
            <a:endParaRPr lang="en-US" dirty="0" smtClean="0"/>
          </a:p>
          <a:p>
            <a:r>
              <a:rPr lang="en-US" dirty="0" smtClean="0"/>
              <a:t>Weight gain in 6-12%, but only 2.3% discontinue due</a:t>
            </a:r>
            <a:r>
              <a:rPr lang="en-US" baseline="0" dirty="0" smtClean="0"/>
              <a:t> to weight gain, but studies challenging because no control group in most</a:t>
            </a:r>
          </a:p>
          <a:p>
            <a:r>
              <a:rPr lang="en-US" baseline="0" dirty="0" smtClean="0"/>
              <a:t>Bleeding is the common reason for </a:t>
            </a:r>
            <a:r>
              <a:rPr lang="en-US" baseline="0" dirty="0" err="1" smtClean="0"/>
              <a:t>disconituation</a:t>
            </a:r>
            <a:r>
              <a:rPr lang="en-US" baseline="0" dirty="0" smtClean="0"/>
              <a:t>, but some women also with amenorrhea – Bleeding pattern 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3-6 months most reliable predictor of continued bleeding pattern</a:t>
            </a:r>
          </a:p>
          <a:p>
            <a:endParaRPr lang="en-US" baseline="0" dirty="0" smtClean="0"/>
          </a:p>
          <a:p>
            <a:pPr>
              <a:spcAft>
                <a:spcPts val="1021"/>
              </a:spcAft>
            </a:pPr>
            <a:r>
              <a:rPr lang="en-US" dirty="0" err="1"/>
              <a:t>Darney</a:t>
            </a:r>
            <a:r>
              <a:rPr lang="en-US" dirty="0"/>
              <a:t> P, Patel A, Rosen K, Shapiro LS, </a:t>
            </a:r>
            <a:r>
              <a:rPr lang="en-US" dirty="0" err="1"/>
              <a:t>Kaunitz</a:t>
            </a:r>
            <a:r>
              <a:rPr lang="en-US" dirty="0"/>
              <a:t> AM. Safety and efficacy of a single-rod </a:t>
            </a:r>
            <a:r>
              <a:rPr lang="en-US" dirty="0" err="1"/>
              <a:t>etonogestrel</a:t>
            </a:r>
            <a:r>
              <a:rPr lang="en-US" dirty="0"/>
              <a:t> implant (</a:t>
            </a:r>
            <a:r>
              <a:rPr lang="en-US" dirty="0" err="1"/>
              <a:t>Implanon</a:t>
            </a:r>
            <a:r>
              <a:rPr lang="en-US" dirty="0"/>
              <a:t>): results from 11 international clinical trials. </a:t>
            </a:r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2009;91:1646–53. </a:t>
            </a:r>
            <a:endParaRPr lang="en-US" baseline="0" dirty="0" smtClean="0"/>
          </a:p>
          <a:p>
            <a:pPr>
              <a:defRPr/>
            </a:pPr>
            <a:r>
              <a:rPr lang="en-US" dirty="0" smtClean="0"/>
              <a:t>- - -</a:t>
            </a:r>
          </a:p>
          <a:p>
            <a:pPr>
              <a:defRPr/>
            </a:pPr>
            <a:r>
              <a:rPr lang="en-US" dirty="0"/>
              <a:t>Modified from: Clinical Advisory Committee for </a:t>
            </a:r>
            <a:r>
              <a:rPr lang="en-US" i="1" dirty="0"/>
              <a:t>New Developments in Contraception: The Single-Rod Implant</a:t>
            </a:r>
            <a:r>
              <a:rPr lang="en-US" dirty="0"/>
              <a:t>. Minor Weight Gain [PowerPoint slide]. Washington, DC: Association of Reproductive Health Professionals (ARHP). 2007 July. Available at www.arhp.org/core. Accessed August 1, 2012. 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 defTabSz="914350"/>
            <a:r>
              <a:rPr lang="en-US" dirty="0"/>
              <a:t>Mansour D, </a:t>
            </a:r>
            <a:r>
              <a:rPr lang="en-US" dirty="0" err="1"/>
              <a:t>Korver</a:t>
            </a:r>
            <a:r>
              <a:rPr lang="en-US" dirty="0"/>
              <a:t> T, </a:t>
            </a:r>
            <a:r>
              <a:rPr lang="en-US" dirty="0" err="1"/>
              <a:t>Marintcheva-Petrova</a:t>
            </a:r>
            <a:r>
              <a:rPr lang="en-US" dirty="0"/>
              <a:t> M, Fraser IS. The effects of </a:t>
            </a:r>
            <a:r>
              <a:rPr lang="en-US" dirty="0" err="1"/>
              <a:t>Implanon</a:t>
            </a:r>
            <a:r>
              <a:rPr lang="en-US" dirty="0"/>
              <a:t> on menstrual bleeding patterns.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Contracept</a:t>
            </a:r>
            <a:r>
              <a:rPr lang="en-US" dirty="0"/>
              <a:t> </a:t>
            </a:r>
            <a:r>
              <a:rPr lang="en-US" dirty="0" err="1"/>
              <a:t>Reprod</a:t>
            </a:r>
            <a:r>
              <a:rPr lang="en-US" dirty="0"/>
              <a:t> Health Care 2008;13(</a:t>
            </a:r>
            <a:r>
              <a:rPr lang="en-US" dirty="0" err="1"/>
              <a:t>suppl</a:t>
            </a:r>
            <a:r>
              <a:rPr lang="en-US" dirty="0"/>
              <a:t> 1):13–28.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6628-B569-46F1-9BF5-C34481927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2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1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9F01-2AD8-4C71-AD92-D9437BD2596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B92C-17FF-46CA-AF48-A5815AAC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Contraception: Helping adolescents prevent cramps, bleeding and babies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Maria C. </a:t>
            </a:r>
            <a:r>
              <a:rPr lang="en-US" dirty="0" err="1" smtClean="0"/>
              <a:t>Monge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Adolescent Medicine</a:t>
            </a:r>
          </a:p>
          <a:p>
            <a:r>
              <a:rPr lang="en-US" dirty="0" smtClean="0"/>
              <a:t>Dell Children’s Medical Center</a:t>
            </a:r>
          </a:p>
          <a:p>
            <a:r>
              <a:rPr lang="en-US" dirty="0" smtClean="0"/>
              <a:t>Assistant Professor of Pediatrics, Dell Medical School, 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D_Paragard_table_001_cropped.jpg"/>
          <p:cNvPicPr>
            <a:picLocks noChangeAspect="1"/>
          </p:cNvPicPr>
          <p:nvPr/>
        </p:nvPicPr>
        <p:blipFill rotWithShape="1">
          <a:blip r:embed="rId3" cstate="print"/>
          <a:srcRect l="15085" t="6810" r="18182" b="9162"/>
          <a:stretch/>
        </p:blipFill>
        <p:spPr>
          <a:xfrm>
            <a:off x="5029200" y="1289538"/>
            <a:ext cx="3915508" cy="541606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Copper IUD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Mechanism of action</a:t>
            </a:r>
          </a:p>
          <a:p>
            <a:endParaRPr lang="en-US" sz="4800" dirty="0"/>
          </a:p>
          <a:p>
            <a:r>
              <a:rPr lang="en-US" sz="4800" dirty="0" smtClean="0"/>
              <a:t>Pros</a:t>
            </a:r>
          </a:p>
          <a:p>
            <a:endParaRPr lang="en-US" sz="4800" dirty="0"/>
          </a:p>
          <a:p>
            <a:r>
              <a:rPr lang="en-US" sz="4800" dirty="0" smtClean="0"/>
              <a:t>Cons</a:t>
            </a:r>
            <a:endParaRPr lang="en-US" sz="4800" dirty="0"/>
          </a:p>
        </p:txBody>
      </p:sp>
      <p:pic>
        <p:nvPicPr>
          <p:cNvPr id="5" name="Picture 2" descr="http://i718.photobucket.com/albums/ww189/LaviniaLuQ/My%20IUD/220px-Paragard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095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D_Mirena_table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066800"/>
            <a:ext cx="2045476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219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52mg</a:t>
            </a:r>
          </a:p>
          <a:p>
            <a:pPr lvl="1"/>
            <a:r>
              <a:rPr lang="en-US" dirty="0" smtClean="0"/>
              <a:t>52mg</a:t>
            </a:r>
          </a:p>
          <a:p>
            <a:pPr lvl="1"/>
            <a:r>
              <a:rPr lang="en-US" dirty="0" smtClean="0"/>
              <a:t>19.5mg</a:t>
            </a:r>
          </a:p>
          <a:p>
            <a:pPr lvl="1"/>
            <a:r>
              <a:rPr lang="en-US" dirty="0" smtClean="0"/>
              <a:t>13.5mg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Higher vs lower dose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Higher vs lower dose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4314" r="55453" b="25806"/>
          <a:stretch/>
        </p:blipFill>
        <p:spPr bwMode="auto">
          <a:xfrm>
            <a:off x="5949261" y="177226"/>
            <a:ext cx="3042340" cy="37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23242" r="23207" b="29101"/>
          <a:stretch/>
        </p:blipFill>
        <p:spPr bwMode="auto">
          <a:xfrm>
            <a:off x="5410200" y="3333750"/>
            <a:ext cx="32194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143437"/>
            <a:ext cx="5410200" cy="1143000"/>
          </a:xfrm>
        </p:spPr>
        <p:txBody>
          <a:bodyPr/>
          <a:lstStyle/>
          <a:p>
            <a:r>
              <a:rPr lang="en-US" b="1" dirty="0" err="1" smtClean="0"/>
              <a:t>Levonorgestrel</a:t>
            </a:r>
            <a:r>
              <a:rPr lang="en-US" b="1" dirty="0" smtClean="0"/>
              <a:t> IUD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6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Etonogestrel</a:t>
            </a:r>
            <a:r>
              <a:rPr lang="en-US" b="1" dirty="0" smtClean="0"/>
              <a:t> </a:t>
            </a:r>
            <a:r>
              <a:rPr lang="en-US" b="1" dirty="0" err="1" smtClean="0"/>
              <a:t>subdermal</a:t>
            </a:r>
            <a:r>
              <a:rPr lang="en-US" b="1" dirty="0" smtClean="0"/>
              <a:t> implant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72000"/>
          </a:xfrm>
        </p:spPr>
        <p:txBody>
          <a:bodyPr/>
          <a:lstStyle/>
          <a:p>
            <a:r>
              <a:rPr lang="en-US" dirty="0" smtClean="0"/>
              <a:t>Mechanism of Action</a:t>
            </a:r>
          </a:p>
          <a:p>
            <a:endParaRPr lang="en-US" dirty="0"/>
          </a:p>
          <a:p>
            <a:r>
              <a:rPr lang="en-US" dirty="0" smtClean="0"/>
              <a:t>Pros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  <a:endParaRPr lang="en-US" dirty="0"/>
          </a:p>
        </p:txBody>
      </p:sp>
      <p:pic>
        <p:nvPicPr>
          <p:cNvPr id="5" name="Picture 2" descr="http://www.gannett-cdn.com/-mm-/175c8de7c48934399569d5dde97c1f706fb31562/c=50-0-2745-2026&amp;r=x404&amp;c=534x401/local/-/media/USATODAY/None/2014/10/07/635482885669654366-HORMONAL-IMPLANT-67706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31" y="1330187"/>
            <a:ext cx="3886200" cy="29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rhp core im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1554" y="4278165"/>
            <a:ext cx="3429000" cy="25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Mechanism of action</a:t>
            </a:r>
          </a:p>
          <a:p>
            <a:endParaRPr lang="en-US" dirty="0"/>
          </a:p>
          <a:p>
            <a:r>
              <a:rPr lang="en-US" dirty="0" smtClean="0"/>
              <a:t>Contraindications</a:t>
            </a:r>
          </a:p>
          <a:p>
            <a:endParaRPr lang="en-US" dirty="0"/>
          </a:p>
          <a:p>
            <a:r>
              <a:rPr lang="en-US" dirty="0" smtClean="0"/>
              <a:t>How supplied</a:t>
            </a:r>
          </a:p>
          <a:p>
            <a:endParaRPr lang="en-US" dirty="0"/>
          </a:p>
          <a:p>
            <a:r>
              <a:rPr lang="en-US" dirty="0" smtClean="0"/>
              <a:t>Pros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Depot Progesterone</a:t>
            </a:r>
            <a:endParaRPr lang="en-US" dirty="0"/>
          </a:p>
        </p:txBody>
      </p:sp>
      <p:pic>
        <p:nvPicPr>
          <p:cNvPr id="1026" name="Picture 2" descr="Image result for depot medroxyprogesterone acetate inj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752600"/>
            <a:ext cx="327611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pot medroxyprogesterone acetate in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399"/>
            <a:ext cx="2971800" cy="24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0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Progesterone only oral 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Mechanism of action</a:t>
            </a:r>
          </a:p>
          <a:p>
            <a:endParaRPr lang="en-US" dirty="0"/>
          </a:p>
          <a:p>
            <a:r>
              <a:rPr lang="en-US" dirty="0" smtClean="0"/>
              <a:t>Contraindications</a:t>
            </a:r>
          </a:p>
          <a:p>
            <a:endParaRPr lang="en-US" dirty="0"/>
          </a:p>
          <a:p>
            <a:r>
              <a:rPr lang="en-US" dirty="0" smtClean="0"/>
              <a:t>How supplied</a:t>
            </a:r>
          </a:p>
          <a:p>
            <a:endParaRPr lang="en-US" dirty="0"/>
          </a:p>
          <a:p>
            <a:r>
              <a:rPr lang="en-US" dirty="0" smtClean="0"/>
              <a:t>Pros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  <a:endParaRPr lang="en-US" dirty="0"/>
          </a:p>
        </p:txBody>
      </p:sp>
      <p:pic>
        <p:nvPicPr>
          <p:cNvPr id="2050" name="Picture 2" descr="Image result for jolivette birth contr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1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estrogen/progesterone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</a:p>
          <a:p>
            <a:endParaRPr lang="en-US" dirty="0"/>
          </a:p>
          <a:p>
            <a:r>
              <a:rPr lang="en-US" dirty="0" smtClean="0"/>
              <a:t>Contraindications</a:t>
            </a:r>
          </a:p>
          <a:p>
            <a:endParaRPr lang="en-US" dirty="0"/>
          </a:p>
          <a:p>
            <a:r>
              <a:rPr lang="en-US" dirty="0" smtClean="0"/>
              <a:t>How supplied</a:t>
            </a:r>
          </a:p>
          <a:p>
            <a:endParaRPr lang="en-US" dirty="0"/>
          </a:p>
          <a:p>
            <a:r>
              <a:rPr lang="en-US" dirty="0" smtClean="0"/>
              <a:t>Pros/Cons</a:t>
            </a:r>
            <a:endParaRPr lang="en-US" dirty="0"/>
          </a:p>
        </p:txBody>
      </p:sp>
      <p:pic>
        <p:nvPicPr>
          <p:cNvPr id="3074" name="Picture 2" descr="Image result for combination OC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743200" cy="20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xulane p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65" y="3429000"/>
            <a:ext cx="3079308" cy="17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uva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4745182"/>
            <a:ext cx="3663391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4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Indications for use of hormone containing contraceptives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Dysmenorrhea (cramping)</a:t>
            </a:r>
          </a:p>
          <a:p>
            <a:r>
              <a:rPr lang="en-US" dirty="0" smtClean="0"/>
              <a:t>Menstrual irregularity (once etiology investigated)</a:t>
            </a:r>
          </a:p>
          <a:p>
            <a:r>
              <a:rPr lang="en-US" dirty="0" smtClean="0"/>
              <a:t>Heavy menstrual bleeding</a:t>
            </a:r>
          </a:p>
          <a:p>
            <a:r>
              <a:rPr lang="en-US" dirty="0" smtClean="0"/>
              <a:t>Menstrual related epilepsy</a:t>
            </a:r>
          </a:p>
          <a:p>
            <a:r>
              <a:rPr lang="en-US" dirty="0" smtClean="0"/>
              <a:t>Menstrual related migraines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PMS/PMDD</a:t>
            </a:r>
          </a:p>
          <a:p>
            <a:r>
              <a:rPr lang="en-US" dirty="0" smtClean="0"/>
              <a:t>Acne</a:t>
            </a:r>
          </a:p>
          <a:p>
            <a:r>
              <a:rPr lang="en-US" dirty="0" smtClean="0"/>
              <a:t>Cyclic breast pain</a:t>
            </a:r>
          </a:p>
          <a:p>
            <a:r>
              <a:rPr lang="en-US" dirty="0" smtClean="0"/>
              <a:t>PCOS</a:t>
            </a:r>
          </a:p>
          <a:p>
            <a:r>
              <a:rPr lang="en-US" dirty="0" smtClean="0"/>
              <a:t>Hygiene/quality of life</a:t>
            </a:r>
          </a:p>
          <a:p>
            <a:r>
              <a:rPr lang="en-US" dirty="0" smtClean="0"/>
              <a:t>Among others….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7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14 year old F with severe dysmenorrhea.  Menarche was at age 11.  Periods are monthly and last for 6 days.  Changes pads every 3-4 hours for the first 2 days. Cramps are bad enough that she misses at least 1 day of school every month. She has tried 600mg ibuprofen TID without appreciable change in symptoms. She is otherwise healthy, takes no medications. What would you recommend?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Change to high dose naproxen sodium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Nothing, too young for hormones and just add acetaminophen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Combination product (pill/patch/ring) in regular monthly dosing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Combination product (pill/patch/ring) in extended cycling</a:t>
            </a:r>
          </a:p>
        </p:txBody>
      </p:sp>
    </p:spTree>
    <p:extLst>
      <p:ext uri="{BB962C8B-B14F-4D97-AF65-F5344CB8AC3E}">
        <p14:creationId xmlns:p14="http://schemas.microsoft.com/office/powerpoint/2010/main" val="98772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are explaining the contraindications of estrogen, Mom notes that </a:t>
            </a:r>
            <a:r>
              <a:rPr lang="en-US" dirty="0" err="1" smtClean="0"/>
              <a:t>pt</a:t>
            </a:r>
            <a:r>
              <a:rPr lang="en-US" dirty="0" smtClean="0"/>
              <a:t> has had 2 times where she had vision changes before the onset of a headache in the past. What do you recommend now?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6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different contraceptive options available to teenagers including indications, pros and cons</a:t>
            </a:r>
          </a:p>
          <a:p>
            <a:r>
              <a:rPr lang="en-US" dirty="0" smtClean="0"/>
              <a:t>Investigate non-contraceptive reasons for use of these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6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Combination product with extended cycling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Injectable depot progesterone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Progesterone only daily pill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Nexplanon</a:t>
            </a:r>
            <a:r>
              <a:rPr lang="en-US" dirty="0" smtClean="0"/>
              <a:t> implant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Progesterone containing IUD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0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12 </a:t>
            </a:r>
            <a:r>
              <a:rPr lang="en-US" dirty="0" err="1" smtClean="0"/>
              <a:t>yo</a:t>
            </a:r>
            <a:r>
              <a:rPr lang="en-US" dirty="0" smtClean="0"/>
              <a:t> F comes in to ER for evaluation of 1 month of persistent vaginal bleeding.  First period was 2 months ago. This is the second time that she has had a period and it has not stopped.  There is a family history of easy bruising, nosebleeds and heavy menstrual bleeding.  You are suspicious for a bleeding disorder.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 ,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Aside from ordering a CBC and workup for bleeding disorder, what would you recommend to stop bleeding? </a:t>
            </a:r>
          </a:p>
          <a:p>
            <a:pPr marL="514350" indent="-514350">
              <a:buAutoNum type="alphaUcPeriod"/>
            </a:pPr>
            <a:r>
              <a:rPr lang="en-US" dirty="0" smtClean="0"/>
              <a:t>High dose NSAIDs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Tranexemic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Combination e/p product</a:t>
            </a:r>
          </a:p>
          <a:p>
            <a:pPr marL="514350" indent="-514350">
              <a:buAutoNum type="alphaUcPeriod"/>
            </a:pPr>
            <a:r>
              <a:rPr lang="en-US" dirty="0" smtClean="0"/>
              <a:t>Depot progesterone</a:t>
            </a:r>
          </a:p>
          <a:p>
            <a:pPr marL="514350" indent="-514350">
              <a:buAutoNum type="alphaUcPeriod"/>
            </a:pPr>
            <a:r>
              <a:rPr lang="en-US" dirty="0" smtClean="0"/>
              <a:t>Oral progesterone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2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Learning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LARCs are first line contraceptives in adolescents. They are well-tolerated and continued.</a:t>
            </a:r>
          </a:p>
          <a:p>
            <a:r>
              <a:rPr lang="en-US" dirty="0" smtClean="0"/>
              <a:t>There are multiple medical indications for hormonal contraceptive medications. </a:t>
            </a:r>
          </a:p>
          <a:p>
            <a:r>
              <a:rPr lang="en-US" dirty="0" smtClean="0"/>
              <a:t>Before use of estrogen, be sure to understand and screen for contraindications</a:t>
            </a:r>
          </a:p>
          <a:p>
            <a:r>
              <a:rPr lang="en-US" dirty="0" smtClean="0"/>
              <a:t>If menses are not regular, investigate why before </a:t>
            </a:r>
            <a:r>
              <a:rPr lang="en-US" smtClean="0"/>
              <a:t>starting hormones</a:t>
            </a:r>
          </a:p>
        </p:txBody>
      </p:sp>
    </p:spTree>
    <p:extLst>
      <p:ext uri="{BB962C8B-B14F-4D97-AF65-F5344CB8AC3E}">
        <p14:creationId xmlns:p14="http://schemas.microsoft.com/office/powerpoint/2010/main" val="392844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relevant financial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monge\Downloads\holding-hands-1149411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" y="-1"/>
            <a:ext cx="91404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41%</a:t>
            </a:r>
          </a:p>
          <a:p>
            <a:pPr marL="0" indent="0" algn="ctr">
              <a:buNone/>
            </a:pPr>
            <a:r>
              <a:rPr lang="en-US" sz="7200" dirty="0" smtClean="0"/>
              <a:t>57%</a:t>
            </a:r>
          </a:p>
          <a:p>
            <a:pPr marL="0" indent="0" algn="ctr">
              <a:buNone/>
            </a:pPr>
            <a:r>
              <a:rPr lang="en-US" sz="7200" dirty="0" smtClean="0"/>
              <a:t>27%</a:t>
            </a:r>
          </a:p>
          <a:p>
            <a:pPr marL="0" indent="0" algn="ctr">
              <a:buNone/>
            </a:pPr>
            <a:r>
              <a:rPr lang="en-US" sz="7200" dirty="0" smtClean="0"/>
              <a:t>8.8%</a:t>
            </a:r>
          </a:p>
          <a:p>
            <a:pPr marL="0" indent="0" algn="ctr">
              <a:buNone/>
            </a:pPr>
            <a:r>
              <a:rPr lang="en-US" sz="7200" dirty="0" smtClean="0"/>
              <a:t>1 in 8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29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50states.com/images/redesign/maps/tx-large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32196"/>
            <a:ext cx="9139707" cy="6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64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46</a:t>
            </a:r>
            <a:r>
              <a:rPr lang="en-US" sz="8000" b="1" baseline="30000" dirty="0" smtClean="0"/>
              <a:t>th</a:t>
            </a:r>
            <a:r>
              <a:rPr lang="en-US" sz="8000" b="1" dirty="0" smtClean="0"/>
              <a:t> of 50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2671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045253e14zf1be2pd2k25gh.wpengine.netdna-cdn.com/wp-content/uploads/2015/07/The-American-Academy-Of-Pediatrics-Only-Supports-PPC-Referred-Telemedicine-281x30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71"/>
            <a:ext cx="8991600" cy="6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25538" r="29282" b="33451"/>
          <a:stretch/>
        </p:blipFill>
        <p:spPr bwMode="auto">
          <a:xfrm>
            <a:off x="652463" y="1321280"/>
            <a:ext cx="7643812" cy="413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Ashy-crowned sparrow-l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92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LARC?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0154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monge\Downloads\C2799653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9"/>
            <a:ext cx="9144000" cy="6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Long Acting Reversible Contraceptives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They work!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Adolescents prefer </a:t>
            </a:r>
            <a:r>
              <a:rPr lang="en-US" dirty="0" smtClean="0">
                <a:solidFill>
                  <a:schemeClr val="bg1"/>
                </a:solidFill>
              </a:rPr>
              <a:t>them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Adolescents continue them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available LARCs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/>
              <a:t>Copper IUD</a:t>
            </a:r>
          </a:p>
          <a:p>
            <a:pPr lvl="1"/>
            <a:r>
              <a:rPr lang="en-US" dirty="0" err="1">
                <a:ea typeface="ＭＳ Ｐゴシック"/>
                <a:cs typeface="Calibri" pitchFamily="34" charset="0"/>
              </a:rPr>
              <a:t>ParaGard</a:t>
            </a:r>
            <a:r>
              <a:rPr lang="en-US" dirty="0" smtClean="0">
                <a:ea typeface="ＭＳ Ｐゴシック"/>
                <a:cs typeface="Calibri" pitchFamily="34" charset="0"/>
              </a:rPr>
              <a:t>®</a:t>
            </a:r>
            <a:endParaRPr lang="en-US" dirty="0" smtClean="0"/>
          </a:p>
          <a:p>
            <a:pPr lvl="1"/>
            <a:endParaRPr lang="en-US" dirty="0">
              <a:ea typeface="ＭＳ Ｐゴシック"/>
              <a:cs typeface="Calibri" pitchFamily="34" charset="0"/>
            </a:endParaRPr>
          </a:p>
          <a:p>
            <a:r>
              <a:rPr lang="en-US" sz="4800" dirty="0" err="1" smtClean="0">
                <a:ea typeface="ＭＳ Ｐゴシック"/>
                <a:cs typeface="Calibri" pitchFamily="34" charset="0"/>
              </a:rPr>
              <a:t>Levonorgestrel</a:t>
            </a:r>
            <a:r>
              <a:rPr lang="en-US" sz="4800" dirty="0" smtClean="0">
                <a:ea typeface="ＭＳ Ｐゴシック"/>
                <a:cs typeface="Calibri" pitchFamily="34" charset="0"/>
              </a:rPr>
              <a:t> IUD</a:t>
            </a:r>
          </a:p>
          <a:p>
            <a:pPr lvl="1"/>
            <a:r>
              <a:rPr lang="en-US" dirty="0" err="1" smtClean="0">
                <a:ea typeface="ＭＳ Ｐゴシック"/>
                <a:cs typeface="Calibri" pitchFamily="34" charset="0"/>
              </a:rPr>
              <a:t>Mirena</a:t>
            </a:r>
            <a:r>
              <a:rPr lang="en-US" dirty="0" smtClean="0">
                <a:ea typeface="ＭＳ Ｐゴシック"/>
                <a:cs typeface="Calibri" pitchFamily="34" charset="0"/>
              </a:rPr>
              <a:t>®</a:t>
            </a:r>
          </a:p>
          <a:p>
            <a:pPr lvl="1"/>
            <a:r>
              <a:rPr lang="en-US" dirty="0" err="1" smtClean="0">
                <a:ea typeface="ＭＳ Ｐゴシック"/>
                <a:cs typeface="Calibri" pitchFamily="34" charset="0"/>
              </a:rPr>
              <a:t>Liletta</a:t>
            </a:r>
            <a:r>
              <a:rPr lang="en-US" dirty="0" smtClean="0">
                <a:ea typeface="ＭＳ Ｐゴシック"/>
                <a:cs typeface="Calibri" pitchFamily="34" charset="0"/>
              </a:rPr>
              <a:t>®</a:t>
            </a:r>
          </a:p>
          <a:p>
            <a:pPr lvl="1"/>
            <a:r>
              <a:rPr lang="en-US" dirty="0" err="1" smtClean="0">
                <a:ea typeface="ＭＳ Ｐゴシック"/>
                <a:cs typeface="Calibri" pitchFamily="34" charset="0"/>
              </a:rPr>
              <a:t>Kyleena</a:t>
            </a:r>
            <a:r>
              <a:rPr lang="en-US" dirty="0" smtClean="0">
                <a:ea typeface="ＭＳ Ｐゴシック"/>
                <a:cs typeface="Calibri" pitchFamily="34" charset="0"/>
              </a:rPr>
              <a:t>®</a:t>
            </a:r>
          </a:p>
          <a:p>
            <a:pPr lvl="1"/>
            <a:r>
              <a:rPr lang="en-US" dirty="0" smtClean="0">
                <a:ea typeface="ＭＳ Ｐゴシック"/>
                <a:cs typeface="Calibri" pitchFamily="34" charset="0"/>
              </a:rPr>
              <a:t>Skyla®</a:t>
            </a:r>
          </a:p>
          <a:p>
            <a:pPr lvl="1"/>
            <a:endParaRPr lang="en-US" dirty="0">
              <a:ea typeface="ＭＳ Ｐゴシック"/>
            </a:endParaRPr>
          </a:p>
          <a:p>
            <a:r>
              <a:rPr lang="en-US" sz="4300" dirty="0" err="1" smtClean="0">
                <a:ea typeface="ＭＳ Ｐゴシック"/>
              </a:rPr>
              <a:t>Etonogestrel</a:t>
            </a:r>
            <a:r>
              <a:rPr lang="en-US" sz="4300" dirty="0" smtClean="0">
                <a:ea typeface="ＭＳ Ｐゴシック"/>
              </a:rPr>
              <a:t> </a:t>
            </a:r>
            <a:r>
              <a:rPr lang="en-US" sz="4300" dirty="0" err="1" smtClean="0">
                <a:ea typeface="ＭＳ Ｐゴシック"/>
              </a:rPr>
              <a:t>subdermal</a:t>
            </a:r>
            <a:r>
              <a:rPr lang="en-US" sz="4300" dirty="0" smtClean="0">
                <a:ea typeface="ＭＳ Ｐゴシック"/>
              </a:rPr>
              <a:t> implant</a:t>
            </a:r>
          </a:p>
          <a:p>
            <a:pPr lvl="1"/>
            <a:r>
              <a:rPr lang="en-US" dirty="0" err="1" smtClean="0">
                <a:ea typeface="ＭＳ Ｐゴシック"/>
              </a:rPr>
              <a:t>Nexplanon</a:t>
            </a:r>
            <a:r>
              <a:rPr lang="en-US" dirty="0" smtClean="0">
                <a:ea typeface="ＭＳ Ｐゴシック"/>
                <a:cs typeface="Calibri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1287</Words>
  <Application>Microsoft Office PowerPoint</Application>
  <PresentationFormat>On-screen Show (4:3)</PresentationFormat>
  <Paragraphs>200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Contraception: Helping adolescents prevent cramps, bleeding and babies</vt:lpstr>
      <vt:lpstr>Objectives</vt:lpstr>
      <vt:lpstr>Disclosures</vt:lpstr>
      <vt:lpstr>PowerPoint Presentation</vt:lpstr>
      <vt:lpstr>46th of 50</vt:lpstr>
      <vt:lpstr>PowerPoint Presentation</vt:lpstr>
      <vt:lpstr>LARC?</vt:lpstr>
      <vt:lpstr>LARC</vt:lpstr>
      <vt:lpstr>Currently available LARCs in US</vt:lpstr>
      <vt:lpstr>Copper IUD</vt:lpstr>
      <vt:lpstr>Levonorgestrel IUD</vt:lpstr>
      <vt:lpstr>Etonogestrel subdermal implant</vt:lpstr>
      <vt:lpstr>Depot Progesterone</vt:lpstr>
      <vt:lpstr>Progesterone only oral pills</vt:lpstr>
      <vt:lpstr>Combination estrogen/progesterone products</vt:lpstr>
      <vt:lpstr>Medical Indications for use of hormone containing contraceptives</vt:lpstr>
      <vt:lpstr>Case #1</vt:lpstr>
      <vt:lpstr>Case #1</vt:lpstr>
      <vt:lpstr>Case #1, continued</vt:lpstr>
      <vt:lpstr>Case #1, continued</vt:lpstr>
      <vt:lpstr>Case #2</vt:lpstr>
      <vt:lpstr>Case #2 ,cont</vt:lpstr>
      <vt:lpstr>Main Learning Points</vt:lpstr>
    </vt:vector>
  </TitlesOfParts>
  <Company>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Contraception: Helping adolescents prevent cramps, bleeding and babies</dc:title>
  <dc:creator>Monge, Maria C.</dc:creator>
  <cp:lastModifiedBy>Monge, Maria C.</cp:lastModifiedBy>
  <cp:revision>8</cp:revision>
  <dcterms:created xsi:type="dcterms:W3CDTF">2017-10-24T03:09:10Z</dcterms:created>
  <dcterms:modified xsi:type="dcterms:W3CDTF">2017-10-24T19:13:46Z</dcterms:modified>
</cp:coreProperties>
</file>