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258" r:id="rId4"/>
    <p:sldId id="285" r:id="rId5"/>
    <p:sldId id="281" r:id="rId6"/>
    <p:sldId id="409" r:id="rId7"/>
    <p:sldId id="282" r:id="rId8"/>
    <p:sldId id="283" r:id="rId9"/>
    <p:sldId id="287" r:id="rId10"/>
    <p:sldId id="374" r:id="rId11"/>
    <p:sldId id="259" r:id="rId12"/>
    <p:sldId id="291" r:id="rId13"/>
    <p:sldId id="375" r:id="rId14"/>
    <p:sldId id="377" r:id="rId15"/>
    <p:sldId id="410" r:id="rId16"/>
    <p:sldId id="293" r:id="rId17"/>
    <p:sldId id="399" r:id="rId18"/>
    <p:sldId id="381" r:id="rId19"/>
    <p:sldId id="383" r:id="rId20"/>
    <p:sldId id="384" r:id="rId21"/>
    <p:sldId id="386" r:id="rId22"/>
    <p:sldId id="382" r:id="rId23"/>
    <p:sldId id="385" r:id="rId24"/>
    <p:sldId id="387" r:id="rId25"/>
    <p:sldId id="388" r:id="rId26"/>
    <p:sldId id="389" r:id="rId27"/>
    <p:sldId id="390" r:id="rId28"/>
    <p:sldId id="391" r:id="rId29"/>
    <p:sldId id="378" r:id="rId30"/>
    <p:sldId id="393" r:id="rId31"/>
    <p:sldId id="395" r:id="rId32"/>
    <p:sldId id="295" r:id="rId33"/>
    <p:sldId id="296" r:id="rId34"/>
    <p:sldId id="403" r:id="rId35"/>
    <p:sldId id="392" r:id="rId36"/>
    <p:sldId id="394" r:id="rId37"/>
    <p:sldId id="313" r:id="rId38"/>
    <p:sldId id="315" r:id="rId39"/>
    <p:sldId id="267" r:id="rId40"/>
    <p:sldId id="400" r:id="rId41"/>
    <p:sldId id="396" r:id="rId42"/>
    <p:sldId id="397" r:id="rId43"/>
    <p:sldId id="398" r:id="rId44"/>
    <p:sldId id="333" r:id="rId45"/>
    <p:sldId id="269" r:id="rId46"/>
    <p:sldId id="401" r:id="rId47"/>
    <p:sldId id="404" r:id="rId48"/>
    <p:sldId id="405" r:id="rId49"/>
    <p:sldId id="379" r:id="rId50"/>
    <p:sldId id="407" r:id="rId51"/>
    <p:sldId id="406" r:id="rId52"/>
    <p:sldId id="402" r:id="rId53"/>
    <p:sldId id="336" r:id="rId54"/>
    <p:sldId id="320" r:id="rId55"/>
    <p:sldId id="408" r:id="rId56"/>
    <p:sldId id="366" r:id="rId57"/>
    <p:sldId id="284" r:id="rId58"/>
    <p:sldId id="371" r:id="rId59"/>
    <p:sldId id="372" r:id="rId60"/>
    <p:sldId id="373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82948" autoAdjust="0"/>
  </p:normalViewPr>
  <p:slideViewPr>
    <p:cSldViewPr snapToGrid="0" snapToObjects="1" showGuides="1">
      <p:cViewPr>
        <p:scale>
          <a:sx n="70" d="100"/>
          <a:sy n="70" d="100"/>
        </p:scale>
        <p:origin x="-1296" y="96"/>
      </p:cViewPr>
      <p:guideLst>
        <p:guide orient="horz" pos="216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0C5A5-145F-4EBC-A42F-FB4F3CAE6880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9CAE6-8915-46F0-8950-451A12C8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1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BB4C-4253-2F4A-B836-A89ED426F940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CD9D-DC03-CA46-9C8D-BED7D1B6E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7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CD9D-DC03-CA46-9C8D-BED7D1B6E1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30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CD9D-DC03-CA46-9C8D-BED7D1B6E192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68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CD9D-DC03-CA46-9C8D-BED7D1B6E192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8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exhibit</a:t>
            </a:r>
            <a:r>
              <a:rPr lang="en-US" baseline="0" dirty="0" smtClean="0"/>
              <a:t> other behaviors such as </a:t>
            </a:r>
            <a:r>
              <a:rPr lang="en-US" baseline="0" dirty="0" err="1" smtClean="0"/>
              <a:t>hyperexercising</a:t>
            </a:r>
            <a:r>
              <a:rPr lang="en-US" baseline="0" dirty="0" smtClean="0"/>
              <a:t>, but not necessary for diagnosis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CD9D-DC03-CA46-9C8D-BED7D1B6E1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96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Frequency requirement was reduced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CD9D-DC03-CA46-9C8D-BED7D1B6E1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09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Distinguish between this and overeating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CD9D-DC03-CA46-9C8D-BED7D1B6E19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CD9D-DC03-CA46-9C8D-BED7D1B6E1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68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CD9D-DC03-CA46-9C8D-BED7D1B6E19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68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Older studies</a:t>
            </a:r>
            <a:r>
              <a:rPr lang="en-US" baseline="0" dirty="0" smtClean="0"/>
              <a:t> in college students 4-5% with ED</a:t>
            </a:r>
          </a:p>
          <a:p>
            <a:r>
              <a:rPr lang="en-US" baseline="0" dirty="0" smtClean="0"/>
              <a:t>2006 study up to 20% said they have past or present ED</a:t>
            </a:r>
          </a:p>
          <a:p>
            <a:endParaRPr lang="en-US" baseline="0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35% of “normal” dieters progress to pathological dieting. Of those, 20–25% progress to partial or full–syndrome eating disorders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Shisslak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Crago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1995). Given that eating disorders are the mental illness with the highest mortality rate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Arcelus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2011),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CD9D-DC03-CA46-9C8D-BED7D1B6E19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82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CD9D-DC03-CA46-9C8D-BED7D1B6E19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54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CD9D-DC03-CA46-9C8D-BED7D1B6E19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0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5A17-4BCD-8F4F-9579-A4F03D5D60A3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4D1-95A5-C24C-B72F-F25E0E02A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1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5A17-4BCD-8F4F-9579-A4F03D5D60A3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4D1-95A5-C24C-B72F-F25E0E02A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0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5A17-4BCD-8F4F-9579-A4F03D5D60A3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4D1-95A5-C24C-B72F-F25E0E02A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4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5A17-4BCD-8F4F-9579-A4F03D5D60A3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4D1-95A5-C24C-B72F-F25E0E02A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7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5A17-4BCD-8F4F-9579-A4F03D5D60A3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4D1-95A5-C24C-B72F-F25E0E02A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9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5A17-4BCD-8F4F-9579-A4F03D5D60A3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4D1-95A5-C24C-B72F-F25E0E02A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7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5A17-4BCD-8F4F-9579-A4F03D5D60A3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4D1-95A5-C24C-B72F-F25E0E02A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0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5A17-4BCD-8F4F-9579-A4F03D5D60A3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4D1-95A5-C24C-B72F-F25E0E02A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7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5A17-4BCD-8F4F-9579-A4F03D5D60A3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4D1-95A5-C24C-B72F-F25E0E02A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5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5A17-4BCD-8F4F-9579-A4F03D5D60A3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4D1-95A5-C24C-B72F-F25E0E02A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8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5A17-4BCD-8F4F-9579-A4F03D5D60A3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44D1-95A5-C24C-B72F-F25E0E02A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7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35A17-4BCD-8F4F-9579-A4F03D5D60A3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544D1-95A5-C24C-B72F-F25E0E02A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8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dweb.org/" TargetMode="External"/><Relationship Id="rId2" Type="http://schemas.openxmlformats.org/officeDocument/2006/relationships/hyperlink" Target="http://www.nationaleatingdisorder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udsleyparents.org/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mailto:DrMariaCMonge@gmail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Eating Disorders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Medical Complications and their treatment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Maria C. Monge, MD, MAT</a:t>
            </a:r>
          </a:p>
          <a:p>
            <a:r>
              <a:rPr lang="en-US" b="1" dirty="0"/>
              <a:t>Assistant Professor of Medicine, Dell Medical School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 </a:t>
            </a:r>
            <a:r>
              <a:rPr lang="en-US" b="1" dirty="0"/>
              <a:t>University of Texas at Austin</a:t>
            </a:r>
          </a:p>
          <a:p>
            <a:r>
              <a:rPr lang="en-US" b="1" dirty="0"/>
              <a:t>Director of Adolescent Medicine</a:t>
            </a:r>
          </a:p>
          <a:p>
            <a:r>
              <a:rPr lang="en-US" b="1" dirty="0"/>
              <a:t>UT-Austin Pediatrics Residency </a:t>
            </a:r>
            <a:r>
              <a:rPr lang="en-US" b="1" dirty="0" smtClean="0"/>
              <a:t>Program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403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DSM-5: Avoidant/Restrictive Food Intake Disorder (ARFID)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 smtClean="0"/>
              <a:t>Lack of interest in food or concern about adverse consequences of eating </a:t>
            </a:r>
          </a:p>
          <a:p>
            <a:pPr lvl="1" fontAlgn="base"/>
            <a:r>
              <a:rPr lang="en-US" sz="2000" dirty="0" smtClean="0"/>
              <a:t>Results in significant weight loss and nutritional deficiency which cannot be attributed to another cause</a:t>
            </a:r>
          </a:p>
          <a:p>
            <a:pPr fontAlgn="base"/>
            <a:r>
              <a:rPr lang="en-US" sz="2400" dirty="0" smtClean="0"/>
              <a:t>No weight or body shape concerns</a:t>
            </a:r>
          </a:p>
          <a:p>
            <a:pPr marL="0" indent="0" fontAlgn="base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576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huffpost.com/gen/1746621/images/n-BOY-SILHOUETTE-large570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colorTemperature colorTemp="59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386"/>
            <a:ext cx="9144001" cy="686928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585648"/>
            <a:ext cx="7772400" cy="1362075"/>
          </a:xfrm>
        </p:spPr>
        <p:txBody>
          <a:bodyPr/>
          <a:lstStyle/>
          <a:p>
            <a:r>
              <a:rPr lang="en-US" dirty="0" smtClean="0"/>
              <a:t>Case 1:  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.huffpost.com/gen/1746621/images/n-BOY-SILHOUETTE-large570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colorTemperature colorTemp="59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386"/>
            <a:ext cx="9144001" cy="686928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“We are worried.”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Ed is a 15 year old male who is brought to </a:t>
            </a:r>
            <a:r>
              <a:rPr lang="en-US" dirty="0" smtClean="0"/>
              <a:t>emergency room </a:t>
            </a:r>
            <a:r>
              <a:rPr lang="en-US" dirty="0" smtClean="0"/>
              <a:t>by his </a:t>
            </a:r>
            <a:r>
              <a:rPr lang="en-US" dirty="0" smtClean="0"/>
              <a:t>mother concerned about his weight and mood.  </a:t>
            </a:r>
            <a:endParaRPr lang="en-US" dirty="0" smtClean="0"/>
          </a:p>
          <a:p>
            <a:pPr lvl="1"/>
            <a:r>
              <a:rPr lang="en-US" dirty="0" smtClean="0"/>
              <a:t>Decreased intake over the past 3 months</a:t>
            </a:r>
          </a:p>
          <a:p>
            <a:pPr lvl="1"/>
            <a:r>
              <a:rPr lang="en-US" dirty="0" smtClean="0"/>
              <a:t>Going to the gym more often</a:t>
            </a:r>
          </a:p>
          <a:p>
            <a:pPr lvl="1"/>
            <a:r>
              <a:rPr lang="en-US" dirty="0" smtClean="0"/>
              <a:t>Losing weight</a:t>
            </a:r>
          </a:p>
          <a:p>
            <a:r>
              <a:rPr lang="en-US" dirty="0" smtClean="0"/>
              <a:t>Prior medical history</a:t>
            </a:r>
          </a:p>
          <a:p>
            <a:pPr lvl="1"/>
            <a:r>
              <a:rPr lang="en-US" dirty="0" smtClean="0"/>
              <a:t>Generally healthy, no medications</a:t>
            </a:r>
          </a:p>
          <a:p>
            <a:pPr lvl="1"/>
            <a:r>
              <a:rPr lang="en-US" dirty="0" smtClean="0"/>
              <a:t>Last BMI between 50-75%ile for age</a:t>
            </a:r>
          </a:p>
        </p:txBody>
      </p:sp>
    </p:spTree>
    <p:extLst>
      <p:ext uri="{BB962C8B-B14F-4D97-AF65-F5344CB8AC3E}">
        <p14:creationId xmlns:p14="http://schemas.microsoft.com/office/powerpoint/2010/main" val="41577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huffpost.com/gen/1746621/images/n-BOY-SILHOUETTE-large570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colorTemperature colorTemp="59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386"/>
            <a:ext cx="9144001" cy="686928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“I don’t have an eating disorder, if that’s what you think.”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months ago </a:t>
            </a:r>
          </a:p>
          <a:p>
            <a:pPr lvl="1"/>
            <a:r>
              <a:rPr lang="en-US" dirty="0" smtClean="0"/>
              <a:t>“Get healthy”</a:t>
            </a:r>
          </a:p>
          <a:p>
            <a:pPr lvl="1"/>
            <a:r>
              <a:rPr lang="en-US" dirty="0" smtClean="0"/>
              <a:t>Fitness app on phone; tries for “negative” balance every day</a:t>
            </a:r>
          </a:p>
          <a:p>
            <a:pPr lvl="1"/>
            <a:r>
              <a:rPr lang="en-US" dirty="0" smtClean="0"/>
              <a:t>Estimates 1250-1500kcal/day</a:t>
            </a:r>
          </a:p>
          <a:p>
            <a:pPr lvl="1"/>
            <a:r>
              <a:rPr lang="en-US" dirty="0" smtClean="0"/>
              <a:t>1-2 hours of exercise per day</a:t>
            </a:r>
          </a:p>
          <a:p>
            <a:pPr lvl="1"/>
            <a:r>
              <a:rPr lang="en-US" dirty="0" smtClean="0"/>
              <a:t>No vomiting, diet pills, laxatives or diuretics</a:t>
            </a:r>
          </a:p>
          <a:p>
            <a:pPr lvl="1"/>
            <a:r>
              <a:rPr lang="en-US" dirty="0" smtClean="0"/>
              <a:t>Completely asymptomatic</a:t>
            </a:r>
          </a:p>
        </p:txBody>
      </p:sp>
    </p:spTree>
    <p:extLst>
      <p:ext uri="{BB962C8B-B14F-4D97-AF65-F5344CB8AC3E}">
        <p14:creationId xmlns:p14="http://schemas.microsoft.com/office/powerpoint/2010/main" val="30519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.huffpost.com/gen/1746621/images/n-BOY-SILHOUETTE-large570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colorTemperature colorTemp="59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386"/>
            <a:ext cx="9144001" cy="686928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7" t="17911" r="41050" b="6250"/>
          <a:stretch/>
        </p:blipFill>
        <p:spPr bwMode="auto">
          <a:xfrm>
            <a:off x="1782819" y="150125"/>
            <a:ext cx="5578360" cy="659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34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.huffpost.com/gen/1746621/images/n-BOY-SILHOUETTE-large570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colorTemperature colorTemp="59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386"/>
            <a:ext cx="9144001" cy="686928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782819" y="150125"/>
            <a:ext cx="7361181" cy="6591869"/>
            <a:chOff x="1782819" y="150125"/>
            <a:chExt cx="7361181" cy="659186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67" t="17911" r="41050" b="6250"/>
            <a:stretch/>
          </p:blipFill>
          <p:spPr bwMode="auto">
            <a:xfrm>
              <a:off x="1782819" y="150125"/>
              <a:ext cx="5578360" cy="6591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5384041" y="3641338"/>
              <a:ext cx="3759959" cy="2635677"/>
              <a:chOff x="5384041" y="3641338"/>
              <a:chExt cx="3759959" cy="2635677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H="1">
                <a:off x="5609230" y="4035356"/>
                <a:ext cx="1751949" cy="13647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xtBox 3"/>
              <p:cNvSpPr txBox="1"/>
              <p:nvPr/>
            </p:nvSpPr>
            <p:spPr>
              <a:xfrm>
                <a:off x="7361179" y="3641338"/>
                <a:ext cx="1782821" cy="58477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50% (median BMI) for age = 20.2</a:t>
                </a:r>
                <a:endParaRPr lang="en-US" sz="1600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384041" y="3939947"/>
                <a:ext cx="204717" cy="19081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384041" y="4501780"/>
                <a:ext cx="204717" cy="190818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>
                <a:off x="5609230" y="4597189"/>
                <a:ext cx="1751949" cy="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7361179" y="4380931"/>
                <a:ext cx="1782821" cy="584775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Patient’s BMI </a:t>
                </a:r>
              </a:p>
              <a:p>
                <a:r>
                  <a:rPr lang="en-US" sz="1600" dirty="0" smtClean="0"/>
                  <a:t>17.6</a:t>
                </a:r>
                <a:endParaRPr lang="en-US" sz="16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478973" y="5199797"/>
                <a:ext cx="1501254" cy="1077218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17.6/20.2 x 100 = 87.1% median BMI for age</a:t>
                </a:r>
                <a:endParaRPr lang="en-US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02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jelfgroup.com/blog/wp-content/uploads/2015/03/question-mark-452707_640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Based on this brief history, what diagnosis are you most concerned about?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Anorexia Nervosa </a:t>
            </a:r>
          </a:p>
          <a:p>
            <a:pPr marL="514350" indent="-514350">
              <a:buAutoNum type="alphaUcPeriod"/>
            </a:pPr>
            <a:r>
              <a:rPr lang="en-US" dirty="0" smtClean="0"/>
              <a:t>Atypical Anorexia Nervosa</a:t>
            </a:r>
          </a:p>
          <a:p>
            <a:pPr marL="514350" indent="-514350">
              <a:buAutoNum type="alphaUcPeriod"/>
            </a:pPr>
            <a:r>
              <a:rPr lang="en-US" dirty="0" smtClean="0"/>
              <a:t>Bulimia Nervosa</a:t>
            </a:r>
          </a:p>
          <a:p>
            <a:pPr marL="514350" indent="-514350">
              <a:buAutoNum type="alphaUcPeriod"/>
            </a:pPr>
            <a:r>
              <a:rPr lang="en-US" dirty="0" smtClean="0"/>
              <a:t>Binge-Eating Disorder</a:t>
            </a:r>
          </a:p>
          <a:p>
            <a:pPr marL="514350" indent="-514350">
              <a:buAutoNum type="alphaUcPeriod"/>
            </a:pPr>
            <a:r>
              <a:rPr lang="en-US" dirty="0" smtClean="0"/>
              <a:t>ARFID</a:t>
            </a:r>
          </a:p>
          <a:p>
            <a:pPr marL="514350" indent="-514350">
              <a:buAutoNum type="alphaUcPeriod"/>
            </a:pPr>
            <a:r>
              <a:rPr lang="en-US" dirty="0" smtClean="0"/>
              <a:t>None of the above, current behaviors do not represent an eating disorder</a:t>
            </a:r>
          </a:p>
        </p:txBody>
      </p:sp>
    </p:spTree>
    <p:extLst>
      <p:ext uri="{BB962C8B-B14F-4D97-AF65-F5344CB8AC3E}">
        <p14:creationId xmlns:p14="http://schemas.microsoft.com/office/powerpoint/2010/main" val="6022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aptri.com/gym/a/images/off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30" y="167135"/>
            <a:ext cx="7001302" cy="61551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 smtClean="0"/>
              <a:t>part of the medical team, </a:t>
            </a:r>
            <a:r>
              <a:rPr lang="en-US" dirty="0" smtClean="0"/>
              <a:t>labeling the eating disorder less important than recognizing a potential problem.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aptri.com/gym/a/images/off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30" y="167135"/>
            <a:ext cx="7001302" cy="61551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there is concern about an eating disorder, try to interview patient and parents separately.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15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altLang="en-US" dirty="0" smtClean="0"/>
              <a:t>Vital signs</a:t>
            </a:r>
          </a:p>
          <a:p>
            <a:pPr marL="342900" lvl="1" indent="-342900">
              <a:buFont typeface="Arial"/>
              <a:buChar char="•"/>
            </a:pPr>
            <a:r>
              <a:rPr lang="en-US" altLang="en-US" dirty="0" smtClean="0"/>
              <a:t>Overall shape, muscle mass</a:t>
            </a:r>
          </a:p>
          <a:p>
            <a:pPr marL="342900" lvl="1" indent="-342900">
              <a:buFont typeface="Arial"/>
              <a:buChar char="•"/>
            </a:pPr>
            <a:r>
              <a:rPr lang="en-US" altLang="en-US" dirty="0" smtClean="0"/>
              <a:t>Parotid gland appearance</a:t>
            </a:r>
          </a:p>
          <a:p>
            <a:pPr marL="342900" lvl="1" indent="-342900">
              <a:buFont typeface="Arial"/>
              <a:buChar char="•"/>
            </a:pPr>
            <a:r>
              <a:rPr lang="en-US" altLang="en-US" dirty="0" smtClean="0"/>
              <a:t>Dentition</a:t>
            </a:r>
          </a:p>
          <a:p>
            <a:pPr marL="342900" lvl="1" indent="-342900">
              <a:buFont typeface="Arial"/>
              <a:buChar char="•"/>
            </a:pPr>
            <a:r>
              <a:rPr lang="en-US" altLang="en-US" dirty="0" smtClean="0"/>
              <a:t>Skin </a:t>
            </a:r>
          </a:p>
          <a:p>
            <a:pPr marL="742950" lvl="2" indent="-342900"/>
            <a:r>
              <a:rPr lang="en-US" altLang="en-US" dirty="0" smtClean="0"/>
              <a:t>Scrapes, cuts (knuckles, arms, legs)</a:t>
            </a:r>
          </a:p>
          <a:p>
            <a:pPr marL="742950" lvl="2" indent="-342900"/>
            <a:r>
              <a:rPr lang="en-US" altLang="en-US" dirty="0" smtClean="0"/>
              <a:t>Lanugo</a:t>
            </a:r>
          </a:p>
          <a:p>
            <a:pPr marL="742950" lvl="2" indent="-342900"/>
            <a:r>
              <a:rPr lang="en-US" altLang="en-US" dirty="0" err="1" smtClean="0"/>
              <a:t>Xerosis</a:t>
            </a:r>
            <a:endParaRPr lang="en-US" altLang="en-US" dirty="0" smtClean="0"/>
          </a:p>
          <a:p>
            <a:r>
              <a:rPr lang="en-US" sz="2800" dirty="0" smtClean="0"/>
              <a:t>Heart</a:t>
            </a:r>
          </a:p>
          <a:p>
            <a:r>
              <a:rPr lang="en-US" sz="2800" dirty="0" smtClean="0"/>
              <a:t>Perfusion</a:t>
            </a:r>
          </a:p>
          <a:p>
            <a:r>
              <a:rPr lang="en-US" sz="2800" dirty="0" smtClean="0"/>
              <a:t>Edema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12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no relevant financial disclosures.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jelfgroup.com/blog/wp-content/uploads/2015/03/question-mark-452707_640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60" y="274638"/>
            <a:ext cx="8645857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(Other than low weight) What is the most common physical exam finding in patients with anorexia nervosa?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Thinning hair</a:t>
            </a:r>
          </a:p>
          <a:p>
            <a:pPr marL="514350" indent="-514350">
              <a:buAutoNum type="alphaUcPeriod"/>
            </a:pPr>
            <a:r>
              <a:rPr lang="en-US" dirty="0" smtClean="0"/>
              <a:t>Joint swelling</a:t>
            </a:r>
          </a:p>
          <a:p>
            <a:pPr marL="514350" indent="-514350">
              <a:buAutoNum type="alphaUcPeriod"/>
            </a:pPr>
            <a:r>
              <a:rPr lang="en-US" dirty="0" smtClean="0"/>
              <a:t>Enlarged thyroid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Bradycardia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err="1" smtClean="0"/>
              <a:t>Orthostasis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aptri.com/gym/a/images/off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30" y="167135"/>
            <a:ext cx="7001302" cy="61551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completely normal physical exam does not exclude an eating disorder.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huffpost.com/gen/1746621/images/n-BOY-SILHOUETTE-large570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colorTemperature colorTemp="59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386"/>
            <a:ext cx="9144001" cy="6869285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Ed’s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Vitals</a:t>
            </a:r>
          </a:p>
          <a:p>
            <a:pPr lvl="1"/>
            <a:r>
              <a:rPr lang="en-US" dirty="0" smtClean="0"/>
              <a:t>BMI: 17.6 (87.1% of median BMI for age)</a:t>
            </a:r>
          </a:p>
          <a:p>
            <a:pPr lvl="1"/>
            <a:r>
              <a:rPr lang="en-US" dirty="0" smtClean="0"/>
              <a:t>Resting supine HR: 50</a:t>
            </a:r>
          </a:p>
          <a:p>
            <a:pPr lvl="1"/>
            <a:r>
              <a:rPr lang="en-US" dirty="0" smtClean="0"/>
              <a:t>Orthostatic BP: </a:t>
            </a:r>
          </a:p>
          <a:p>
            <a:pPr lvl="2"/>
            <a:r>
              <a:rPr lang="en-US" dirty="0" smtClean="0"/>
              <a:t>lying 102/64 HR 50 </a:t>
            </a:r>
            <a:r>
              <a:rPr lang="en-US" dirty="0" smtClean="0">
                <a:sym typeface="Wingdings" panose="05000000000000000000" pitchFamily="2" charset="2"/>
              </a:rPr>
              <a:t> standing 98/66 HR 64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T: 98.2F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Remainder of exam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Completely normal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jelfgroup.com/blog/wp-content/uploads/2015/03/question-mark-452707_640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do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Refer to nearest eating disorder facility for evaluation</a:t>
            </a:r>
          </a:p>
          <a:p>
            <a:pPr marL="514350" indent="-514350">
              <a:buAutoNum type="alphaUcPeriod"/>
            </a:pPr>
            <a:r>
              <a:rPr lang="en-US" dirty="0" smtClean="0"/>
              <a:t>Discuss ways to increase calories, refer to dietician, </a:t>
            </a:r>
            <a:r>
              <a:rPr lang="en-US" dirty="0" smtClean="0"/>
              <a:t>recommended PCP visit in 1 </a:t>
            </a:r>
            <a:r>
              <a:rPr lang="en-US" dirty="0" smtClean="0"/>
              <a:t>week for follow-up</a:t>
            </a:r>
          </a:p>
          <a:p>
            <a:pPr marL="514350" indent="-514350">
              <a:buAutoNum type="alphaUcPeriod"/>
            </a:pPr>
            <a:r>
              <a:rPr lang="en-US" dirty="0" smtClean="0"/>
              <a:t>Refer for cognitive behavioral therapy, see in 1 month</a:t>
            </a:r>
          </a:p>
          <a:p>
            <a:pPr marL="514350" indent="-514350">
              <a:buAutoNum type="alphaUcPeriod"/>
            </a:pPr>
            <a:r>
              <a:rPr lang="en-US" dirty="0" smtClean="0"/>
              <a:t>Start SSRI and refer to dietician, see in 1 month</a:t>
            </a:r>
          </a:p>
          <a:p>
            <a:pPr marL="514350" indent="-514350">
              <a:buAutoNum type="alphaUcPeriod"/>
            </a:pPr>
            <a:r>
              <a:rPr lang="en-US" dirty="0" smtClean="0"/>
              <a:t>Reassure Mom that current behaviors are healthy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aptri.com/gym/a/images/off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30" y="167134"/>
            <a:ext cx="7001302" cy="61551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medically stable patient, time can be a diagnostic tool.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15" y="274638"/>
            <a:ext cx="8652681" cy="1325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Role of the medical </a:t>
            </a:r>
            <a:r>
              <a:rPr lang="en-US" sz="3600" dirty="0" smtClean="0"/>
              <a:t>team </a:t>
            </a:r>
            <a:r>
              <a:rPr lang="en-US" sz="3600" dirty="0" smtClean="0"/>
              <a:t>in treatment of patients with restrictive eating disorders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66" y="2009633"/>
            <a:ext cx="8229600" cy="3940791"/>
          </a:xfrm>
        </p:spPr>
        <p:txBody>
          <a:bodyPr>
            <a:normAutofit/>
          </a:bodyPr>
          <a:lstStyle/>
          <a:p>
            <a:r>
              <a:rPr lang="en-US" altLang="en-US" sz="2800" b="1" dirty="0" smtClean="0"/>
              <a:t>Medical monitoring!</a:t>
            </a:r>
            <a:endParaRPr lang="en-US" altLang="en-US" sz="2400" b="1" dirty="0" smtClean="0"/>
          </a:p>
          <a:p>
            <a:pPr lvl="1"/>
            <a:r>
              <a:rPr lang="en-US" altLang="en-US" sz="2400" dirty="0" smtClean="0"/>
              <a:t>Weight </a:t>
            </a:r>
            <a:r>
              <a:rPr lang="en-US" altLang="en-US" sz="2400" dirty="0"/>
              <a:t>and vital sign checks every 1-4 weeks</a:t>
            </a:r>
          </a:p>
          <a:p>
            <a:pPr lvl="1"/>
            <a:r>
              <a:rPr lang="en-US" altLang="en-US" sz="2400" dirty="0"/>
              <a:t>Menstrual </a:t>
            </a:r>
            <a:r>
              <a:rPr lang="en-US" altLang="en-US" sz="2400" dirty="0" smtClean="0"/>
              <a:t>assessment in females</a:t>
            </a:r>
            <a:endParaRPr lang="en-US" altLang="en-US" sz="2400" dirty="0"/>
          </a:p>
          <a:p>
            <a:pPr lvl="1"/>
            <a:r>
              <a:rPr lang="en-US" altLang="en-US" sz="2400" dirty="0" smtClean="0"/>
              <a:t>Growth </a:t>
            </a:r>
            <a:r>
              <a:rPr lang="en-US" altLang="en-US" sz="2400" dirty="0"/>
              <a:t>and development</a:t>
            </a:r>
          </a:p>
          <a:p>
            <a:pPr lvl="1"/>
            <a:r>
              <a:rPr lang="en-US" altLang="en-US" sz="2400" dirty="0"/>
              <a:t>Exercise status</a:t>
            </a:r>
          </a:p>
          <a:p>
            <a:pPr lvl="1"/>
            <a:r>
              <a:rPr lang="en-US" altLang="en-US" sz="2400" dirty="0"/>
              <a:t>Gastrointestinal status</a:t>
            </a:r>
          </a:p>
          <a:p>
            <a:pPr lvl="1"/>
            <a:r>
              <a:rPr lang="en-US" altLang="en-US" sz="2400" dirty="0" smtClean="0"/>
              <a:t>Bone </a:t>
            </a:r>
            <a:r>
              <a:rPr lang="en-US" altLang="en-US" sz="2400" dirty="0"/>
              <a:t>health</a:t>
            </a:r>
          </a:p>
          <a:p>
            <a:pPr lvl="1"/>
            <a:r>
              <a:rPr lang="en-US" altLang="en-US" sz="2400" dirty="0" smtClean="0"/>
              <a:t>Overall </a:t>
            </a:r>
            <a:r>
              <a:rPr lang="en-US" altLang="en-US" sz="2400" dirty="0"/>
              <a:t>progress and mental status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2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edia.philly.com/images/bellybuttonchalleng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8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2: Anna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.philly.com/images/bellybuttonchalleng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8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“She is passing out.”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Anna is a 16y 6mo F who is brought to </a:t>
            </a:r>
            <a:r>
              <a:rPr lang="en-US" dirty="0" smtClean="0"/>
              <a:t>ER </a:t>
            </a:r>
            <a:r>
              <a:rPr lang="en-US" dirty="0" smtClean="0"/>
              <a:t>by her parents who are concerned that she has passed out twice in the past week. </a:t>
            </a:r>
            <a:endParaRPr lang="en-US" dirty="0"/>
          </a:p>
          <a:p>
            <a:pPr lvl="1"/>
            <a:r>
              <a:rPr lang="en-US" dirty="0" smtClean="0"/>
              <a:t>Feels weak and dizzy when she stands</a:t>
            </a:r>
          </a:p>
          <a:p>
            <a:pPr lvl="1"/>
            <a:r>
              <a:rPr lang="en-US" dirty="0" smtClean="0"/>
              <a:t>Parents have noticed her eating less</a:t>
            </a:r>
          </a:p>
          <a:p>
            <a:pPr lvl="1"/>
            <a:r>
              <a:rPr lang="en-US" dirty="0" smtClean="0"/>
              <a:t>Feels good about weight loss because she used to be overweight</a:t>
            </a:r>
          </a:p>
          <a:p>
            <a:r>
              <a:rPr lang="en-US" dirty="0" smtClean="0"/>
              <a:t>Review of medical chart</a:t>
            </a:r>
          </a:p>
          <a:p>
            <a:pPr lvl="1"/>
            <a:r>
              <a:rPr lang="en-US" dirty="0" smtClean="0"/>
              <a:t>15 </a:t>
            </a:r>
            <a:r>
              <a:rPr lang="en-US" dirty="0" err="1" smtClean="0"/>
              <a:t>yo</a:t>
            </a:r>
            <a:r>
              <a:rPr lang="en-US" dirty="0" smtClean="0"/>
              <a:t> WCC: BMI 90</a:t>
            </a:r>
            <a:r>
              <a:rPr lang="en-US" baseline="30000" dirty="0" smtClean="0"/>
              <a:t>th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16 </a:t>
            </a:r>
            <a:r>
              <a:rPr lang="en-US" dirty="0" err="1" smtClean="0"/>
              <a:t>yo</a:t>
            </a:r>
            <a:r>
              <a:rPr lang="en-US" dirty="0" smtClean="0"/>
              <a:t> WCC: BMI 75-85%</a:t>
            </a:r>
          </a:p>
        </p:txBody>
      </p:sp>
    </p:spTree>
    <p:extLst>
      <p:ext uri="{BB962C8B-B14F-4D97-AF65-F5344CB8AC3E}">
        <p14:creationId xmlns:p14="http://schemas.microsoft.com/office/powerpoint/2010/main" val="227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.philly.com/images/bellybuttonchalleng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8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“Yesterday I posted a picture of my belly button challenge!”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dieting about 7 months ago </a:t>
            </a:r>
          </a:p>
          <a:p>
            <a:r>
              <a:rPr lang="en-US" dirty="0" smtClean="0"/>
              <a:t>Friends have been very supportive</a:t>
            </a:r>
          </a:p>
          <a:p>
            <a:r>
              <a:rPr lang="en-US" dirty="0" smtClean="0"/>
              <a:t>Tries to eat 500kcal/day or less</a:t>
            </a:r>
          </a:p>
          <a:p>
            <a:r>
              <a:rPr lang="en-US" dirty="0" smtClean="0"/>
              <a:t>Runs 30 min/day, </a:t>
            </a:r>
            <a:r>
              <a:rPr lang="en-US" dirty="0" err="1" smtClean="0"/>
              <a:t>Ab</a:t>
            </a:r>
            <a:r>
              <a:rPr lang="en-US" dirty="0" smtClean="0"/>
              <a:t> exercises 30 min/day</a:t>
            </a:r>
          </a:p>
          <a:p>
            <a:r>
              <a:rPr lang="en-US" dirty="0" smtClean="0"/>
              <a:t>If goes over 500kcal/day, vomits after dinner</a:t>
            </a:r>
          </a:p>
          <a:p>
            <a:pPr lvl="1"/>
            <a:r>
              <a:rPr lang="en-US" dirty="0" smtClean="0"/>
              <a:t>2x/week</a:t>
            </a:r>
          </a:p>
        </p:txBody>
      </p:sp>
    </p:spTree>
    <p:extLst>
      <p:ext uri="{BB962C8B-B14F-4D97-AF65-F5344CB8AC3E}">
        <p14:creationId xmlns:p14="http://schemas.microsoft.com/office/powerpoint/2010/main" val="377685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edia.philly.com/images/bellybuttonchalleng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8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1" t="14366" r="42624" b="8022"/>
          <a:stretch/>
        </p:blipFill>
        <p:spPr bwMode="auto">
          <a:xfrm>
            <a:off x="1816989" y="177421"/>
            <a:ext cx="5348085" cy="668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4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Describe the most common eating disorders in teenage patients.</a:t>
            </a:r>
          </a:p>
          <a:p>
            <a:pPr marL="514350" indent="-514350">
              <a:buAutoNum type="arabicPeriod"/>
            </a:pPr>
            <a:r>
              <a:rPr lang="en-US" dirty="0" smtClean="0"/>
              <a:t>Identify potential medical complications of common eating disorders.</a:t>
            </a:r>
          </a:p>
          <a:p>
            <a:pPr marL="514350" indent="-514350">
              <a:buAutoNum type="arabicPeriod"/>
            </a:pPr>
            <a:r>
              <a:rPr lang="en-US" dirty="0" smtClean="0"/>
              <a:t>Recognize the role of the medical </a:t>
            </a:r>
            <a:r>
              <a:rPr lang="en-US" dirty="0" smtClean="0"/>
              <a:t>team </a:t>
            </a:r>
            <a:r>
              <a:rPr lang="en-US" dirty="0" smtClean="0"/>
              <a:t>in treating teenage patients with eating disorders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jelfgroup.com/blog/wp-content/uploads/2015/03/question-mark-452707_640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Based on this brief history, what diagnosis are you most concerned about?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Anorexia Nervosa </a:t>
            </a:r>
          </a:p>
          <a:p>
            <a:pPr marL="514350" indent="-514350">
              <a:buAutoNum type="alphaUcPeriod"/>
            </a:pPr>
            <a:r>
              <a:rPr lang="en-US" dirty="0" smtClean="0"/>
              <a:t>Atypical Anorexia Nervosa</a:t>
            </a:r>
          </a:p>
          <a:p>
            <a:pPr marL="514350" indent="-514350">
              <a:buAutoNum type="alphaUcPeriod"/>
            </a:pPr>
            <a:r>
              <a:rPr lang="en-US" dirty="0" smtClean="0"/>
              <a:t>Bulimia Nervosa</a:t>
            </a:r>
          </a:p>
          <a:p>
            <a:pPr marL="514350" indent="-514350">
              <a:buAutoNum type="alphaUcPeriod"/>
            </a:pPr>
            <a:r>
              <a:rPr lang="en-US" dirty="0" smtClean="0"/>
              <a:t>Binge-Eating Disorder</a:t>
            </a:r>
          </a:p>
          <a:p>
            <a:pPr marL="514350" indent="-514350">
              <a:buAutoNum type="alphaUcPeriod"/>
            </a:pPr>
            <a:r>
              <a:rPr lang="en-US" dirty="0" smtClean="0"/>
              <a:t>ARFID</a:t>
            </a:r>
          </a:p>
          <a:p>
            <a:pPr marL="514350" indent="-514350">
              <a:buAutoNum type="alphaUcPeriod"/>
            </a:pPr>
            <a:r>
              <a:rPr lang="en-US" dirty="0" smtClean="0"/>
              <a:t>None of the above, current behaviors do not represent an eating disorder</a:t>
            </a:r>
          </a:p>
        </p:txBody>
      </p:sp>
    </p:spTree>
    <p:extLst>
      <p:ext uri="{BB962C8B-B14F-4D97-AF65-F5344CB8AC3E}">
        <p14:creationId xmlns:p14="http://schemas.microsoft.com/office/powerpoint/2010/main" val="5711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aptri.com/gym/a/images/off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30" y="167135"/>
            <a:ext cx="7001302" cy="61551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dieting patients, ask about purging and be specific.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5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word about purging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Purging is a common compensatory behavior</a:t>
            </a:r>
          </a:p>
          <a:p>
            <a:pPr lvl="1"/>
            <a:r>
              <a:rPr lang="en-US" dirty="0" smtClean="0"/>
              <a:t>Exercise (probably most common)</a:t>
            </a:r>
          </a:p>
          <a:p>
            <a:pPr lvl="1"/>
            <a:r>
              <a:rPr lang="en-US" dirty="0" smtClean="0"/>
              <a:t>Vomiting</a:t>
            </a:r>
          </a:p>
          <a:p>
            <a:pPr lvl="1"/>
            <a:r>
              <a:rPr lang="en-US" dirty="0" smtClean="0"/>
              <a:t>Laxatives</a:t>
            </a:r>
          </a:p>
          <a:p>
            <a:pPr lvl="1"/>
            <a:r>
              <a:rPr lang="en-US" dirty="0" smtClean="0"/>
              <a:t>Diuretics</a:t>
            </a:r>
          </a:p>
          <a:p>
            <a:r>
              <a:rPr lang="en-US" dirty="0" smtClean="0"/>
              <a:t>Bulimia </a:t>
            </a:r>
            <a:r>
              <a:rPr lang="en-US" dirty="0"/>
              <a:t>involves </a:t>
            </a:r>
            <a:r>
              <a:rPr lang="en-US" i="1" dirty="0"/>
              <a:t>both</a:t>
            </a:r>
            <a:r>
              <a:rPr lang="en-US" dirty="0"/>
              <a:t> bingeing and </a:t>
            </a:r>
            <a:r>
              <a:rPr lang="en-US" dirty="0" smtClean="0"/>
              <a:t>purging</a:t>
            </a:r>
          </a:p>
          <a:p>
            <a:r>
              <a:rPr lang="en-US" dirty="0" smtClean="0"/>
              <a:t>Vomiting in patients who restrict calories can be very dangerous</a:t>
            </a:r>
          </a:p>
          <a:p>
            <a:pPr lvl="1"/>
            <a:r>
              <a:rPr lang="en-US" dirty="0" smtClean="0"/>
              <a:t>Less likely to replete electrolytes</a:t>
            </a:r>
          </a:p>
          <a:p>
            <a:pPr lvl="1"/>
            <a:r>
              <a:rPr lang="en-US" dirty="0" smtClean="0"/>
              <a:t>Electrolyte abnormalities can exacerbate medical complications of patients with anorexia</a:t>
            </a:r>
          </a:p>
        </p:txBody>
      </p:sp>
    </p:spTree>
    <p:extLst>
      <p:ext uri="{BB962C8B-B14F-4D97-AF65-F5344CB8AC3E}">
        <p14:creationId xmlns:p14="http://schemas.microsoft.com/office/powerpoint/2010/main" val="33372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Dieting… The slippery slope.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Not all patients who diet develop an eating disorder, but most patients with an eating disorder started by dieting. </a:t>
            </a:r>
          </a:p>
          <a:p>
            <a:r>
              <a:rPr lang="en-US" dirty="0" smtClean="0"/>
              <a:t>Thoughts about body weight/shape start early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/>
              <a:t>42% of 1st-3rd grade girls want to be thinner </a:t>
            </a:r>
            <a:endParaRPr lang="en-US" dirty="0" smtClean="0"/>
          </a:p>
          <a:p>
            <a:pPr lvl="1"/>
            <a:r>
              <a:rPr lang="en-US" dirty="0"/>
              <a:t>81% of 10 year olds are afraid of being </a:t>
            </a:r>
            <a:r>
              <a:rPr lang="en-US" dirty="0" smtClean="0"/>
              <a:t>fat</a:t>
            </a:r>
          </a:p>
          <a:p>
            <a:r>
              <a:rPr lang="en-US" dirty="0" smtClean="0"/>
              <a:t>Dieting statistics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YRBS 2013 47.7% of 9-12</a:t>
            </a:r>
            <a:r>
              <a:rPr lang="en-US" baseline="30000" dirty="0" smtClean="0"/>
              <a:t>th</a:t>
            </a:r>
            <a:r>
              <a:rPr lang="en-US" dirty="0" smtClean="0"/>
              <a:t> graders trying to lose weight</a:t>
            </a:r>
          </a:p>
          <a:p>
            <a:pPr lvl="1"/>
            <a:r>
              <a:rPr lang="en-US" dirty="0" smtClean="0"/>
              <a:t>Early dieting and extreme weight control behaviors predictive of later eating disorders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7325" y="6132775"/>
            <a:ext cx="680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www.nationaleatingdisorders.org/get-facts-eating-disorders</a:t>
            </a:r>
          </a:p>
          <a:p>
            <a:r>
              <a:rPr lang="en-US" baseline="30000" dirty="0"/>
              <a:t>2</a:t>
            </a:r>
            <a:r>
              <a:rPr lang="en-US" dirty="0"/>
              <a:t>http://www.cdc.gov/healthyyouth/data/yrbs/index.htm</a:t>
            </a:r>
          </a:p>
        </p:txBody>
      </p:sp>
    </p:spTree>
    <p:extLst>
      <p:ext uri="{BB962C8B-B14F-4D97-AF65-F5344CB8AC3E}">
        <p14:creationId xmlns:p14="http://schemas.microsoft.com/office/powerpoint/2010/main" val="2744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Beware the 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Advice on weight loss on weight loss in overweight teens needs to be done carefully.</a:t>
            </a:r>
          </a:p>
          <a:p>
            <a:r>
              <a:rPr lang="en-US" dirty="0" smtClean="0"/>
              <a:t>Consider monitoring weight loss, even in the early stages.</a:t>
            </a:r>
          </a:p>
          <a:p>
            <a:pPr lvl="1"/>
            <a:r>
              <a:rPr lang="en-US" dirty="0" smtClean="0"/>
              <a:t>Ask specifics of diet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.philly.com/images/bellybuttonchalleng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8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Anna’s Review of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Gen</a:t>
            </a:r>
            <a:r>
              <a:rPr lang="en-US" dirty="0" smtClean="0"/>
              <a:t>: fatigued, not sleeping well, difficulty concentrating (though grades all As)</a:t>
            </a:r>
          </a:p>
          <a:p>
            <a:r>
              <a:rPr lang="en-US" b="1" dirty="0" smtClean="0"/>
              <a:t>Psych</a:t>
            </a:r>
            <a:r>
              <a:rPr lang="en-US" dirty="0" smtClean="0"/>
              <a:t>: feels anxious and overwhelmed, passive SI</a:t>
            </a:r>
          </a:p>
          <a:p>
            <a:r>
              <a:rPr lang="en-US" b="1" dirty="0" smtClean="0"/>
              <a:t>HEENT</a:t>
            </a:r>
            <a:r>
              <a:rPr lang="en-US" dirty="0" smtClean="0"/>
              <a:t>: frequent headaches</a:t>
            </a:r>
          </a:p>
          <a:p>
            <a:r>
              <a:rPr lang="en-US" b="1" dirty="0" smtClean="0"/>
              <a:t>Endo</a:t>
            </a:r>
            <a:r>
              <a:rPr lang="en-US" dirty="0" smtClean="0"/>
              <a:t>: cold most of the time</a:t>
            </a:r>
          </a:p>
          <a:p>
            <a:r>
              <a:rPr lang="en-US" b="1" dirty="0" err="1" smtClean="0"/>
              <a:t>Derm</a:t>
            </a:r>
            <a:r>
              <a:rPr lang="en-US" dirty="0" smtClean="0"/>
              <a:t>: lanugo</a:t>
            </a:r>
          </a:p>
          <a:p>
            <a:r>
              <a:rPr lang="en-US" b="1" dirty="0" smtClean="0"/>
              <a:t>GYN</a:t>
            </a:r>
            <a:r>
              <a:rPr lang="en-US" dirty="0" smtClean="0"/>
              <a:t>: no period in 3 months</a:t>
            </a:r>
          </a:p>
          <a:p>
            <a:r>
              <a:rPr lang="en-US" b="1" dirty="0" smtClean="0"/>
              <a:t>GI</a:t>
            </a:r>
            <a:r>
              <a:rPr lang="en-US" dirty="0" smtClean="0"/>
              <a:t>: no appetite, post-prandial abdominal pain, constipation, reflux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75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.philly.com/images/bellybuttonchalleng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8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Anna’s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Vitals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BMI: 17.5 (84.5% of median BMI for age)</a:t>
            </a:r>
          </a:p>
          <a:p>
            <a:pPr lvl="1"/>
            <a:r>
              <a:rPr lang="en-US" dirty="0" smtClean="0"/>
              <a:t>Resting supine HR: 38</a:t>
            </a:r>
          </a:p>
          <a:p>
            <a:pPr lvl="1"/>
            <a:r>
              <a:rPr lang="en-US" dirty="0" err="1" smtClean="0"/>
              <a:t>Orthostatics</a:t>
            </a:r>
            <a:r>
              <a:rPr lang="en-US" dirty="0" smtClean="0"/>
              <a:t>: 90/58 HR 38 </a:t>
            </a:r>
            <a:r>
              <a:rPr lang="en-US" dirty="0" smtClean="0">
                <a:sym typeface="Wingdings" panose="05000000000000000000" pitchFamily="2" charset="2"/>
              </a:rPr>
              <a:t> 84/48 HR 70 (dizzy)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T: 97.1F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Remainder of exam</a:t>
            </a:r>
            <a:r>
              <a:rPr lang="en-US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Notable for muscle wasting, dry skin, thin hair, lanugo, </a:t>
            </a:r>
            <a:r>
              <a:rPr lang="en-US" dirty="0" err="1" smtClean="0">
                <a:sym typeface="Wingdings" panose="05000000000000000000" pitchFamily="2" charset="2"/>
              </a:rPr>
              <a:t>bradycardia</a:t>
            </a:r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537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jelfgroup.com/blog/wp-content/uploads/2015/03/question-mark-452707_640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next step?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Refer to nearest eating disorder program to start as soon as possible.</a:t>
            </a:r>
          </a:p>
          <a:p>
            <a:pPr marL="514350" indent="-514350">
              <a:buAutoNum type="alphaUcPeriod"/>
            </a:pPr>
            <a:r>
              <a:rPr lang="en-US" dirty="0" smtClean="0"/>
              <a:t>Express serious concern and plan to admit to the hospital for medical stabilization.</a:t>
            </a:r>
          </a:p>
          <a:p>
            <a:pPr marL="514350" indent="-514350">
              <a:buAutoNum type="alphaUcPeriod"/>
            </a:pPr>
            <a:r>
              <a:rPr lang="en-US" dirty="0" smtClean="0"/>
              <a:t>Discuss ways to increase food intake, decrease exercise, refer to dietician and </a:t>
            </a:r>
            <a:r>
              <a:rPr lang="en-US" dirty="0" smtClean="0"/>
              <a:t>recommend PCP follow-up </a:t>
            </a:r>
            <a:r>
              <a:rPr lang="en-US" dirty="0" smtClean="0"/>
              <a:t>in 1 week.</a:t>
            </a:r>
          </a:p>
          <a:p>
            <a:pPr marL="514350" indent="-514350">
              <a:buAutoNum type="alphaUcPeriod"/>
            </a:pPr>
            <a:r>
              <a:rPr lang="en-US" dirty="0" smtClean="0"/>
              <a:t>Recommend cognitive behavioral therapy, start an SSRI and </a:t>
            </a:r>
            <a:r>
              <a:rPr lang="en-US" dirty="0" smtClean="0"/>
              <a:t>recommend PCP follow-up in 3 </a:t>
            </a:r>
            <a:r>
              <a:rPr lang="en-US" dirty="0" smtClean="0"/>
              <a:t>days.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aptri.com/gym/a/images/off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30" y="167135"/>
            <a:ext cx="7001302" cy="61551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indications for immediate higher level of care.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125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Recommendations for hospital admission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202154"/>
              </p:ext>
            </p:extLst>
          </p:nvPr>
        </p:nvGraphicFramePr>
        <p:xfrm>
          <a:off x="81887" y="866161"/>
          <a:ext cx="9062113" cy="577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10435"/>
                <a:gridCol w="3003624"/>
                <a:gridCol w="2224027"/>
                <a:gridCol w="2224027"/>
              </a:tblGrid>
              <a:tr h="187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SAHM (2015)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Weight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≤ 75% 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mBMI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for age/sex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≤ 75% MBW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&lt;10% body fat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&lt;85% healthy weight</a:t>
                      </a:r>
                    </a:p>
                    <a:p>
                      <a:r>
                        <a:rPr lang="en-US" dirty="0" smtClean="0"/>
                        <a:t>Acute</a:t>
                      </a:r>
                      <a:r>
                        <a:rPr lang="en-US" baseline="0" dirty="0" smtClean="0"/>
                        <a:t> weight </a:t>
                      </a:r>
                      <a:r>
                        <a:rPr lang="en-US" baseline="0" dirty="0" smtClean="0">
                          <a:sym typeface="Wingdings"/>
                        </a:rPr>
                        <a:t></a:t>
                      </a:r>
                      <a:r>
                        <a:rPr lang="en-US" baseline="0" dirty="0" smtClean="0"/>
                        <a:t> and food refusal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HR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&lt;50 day</a:t>
                      </a:r>
                    </a:p>
                    <a:p>
                      <a:r>
                        <a:rPr lang="en-US" dirty="0" smtClean="0"/>
                        <a:t>&lt;45 night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&lt;50 day</a:t>
                      </a:r>
                    </a:p>
                    <a:p>
                      <a:r>
                        <a:rPr lang="en-US" dirty="0" smtClean="0"/>
                        <a:t>&lt;45 night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Near 40 </a:t>
                      </a:r>
                    </a:p>
                    <a:p>
                      <a:r>
                        <a:rPr lang="en-US" dirty="0" smtClean="0"/>
                        <a:t>&gt;110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BP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&lt;80/50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Systolic &lt;90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&lt;80/50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Orthostatic</a:t>
                      </a:r>
                      <a:r>
                        <a:rPr lang="en-US" b="1" baseline="0" dirty="0" smtClean="0"/>
                        <a:t> changes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&gt;20 HR</a:t>
                      </a:r>
                    </a:p>
                    <a:p>
                      <a:r>
                        <a:rPr lang="en-US" dirty="0" smtClean="0"/>
                        <a:t>&gt;20 SBP &gt;10 DBP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&gt;20 HR</a:t>
                      </a:r>
                    </a:p>
                    <a:p>
                      <a:r>
                        <a:rPr lang="en-US" dirty="0" smtClean="0"/>
                        <a:t>&gt;10 SBP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&gt;20</a:t>
                      </a:r>
                      <a:r>
                        <a:rPr lang="en-US" baseline="0" dirty="0" smtClean="0"/>
                        <a:t> HR</a:t>
                      </a:r>
                    </a:p>
                    <a:p>
                      <a:r>
                        <a:rPr lang="en-US" baseline="0" dirty="0" smtClean="0"/>
                        <a:t>&gt;20 SBP</a:t>
                      </a:r>
                      <a:endParaRPr lang="en-US" b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EKG abnormalities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+mn-lt"/>
                        </a:rPr>
                        <a:t>QTc</a:t>
                      </a:r>
                      <a:r>
                        <a:rPr lang="en-US" b="0" dirty="0" smtClean="0">
                          <a:latin typeface="+mn-lt"/>
                        </a:rPr>
                        <a:t> prolongation,</a:t>
                      </a:r>
                      <a:r>
                        <a:rPr lang="en-US" b="0" baseline="0" dirty="0" smtClean="0">
                          <a:latin typeface="+mn-lt"/>
                        </a:rPr>
                        <a:t> severe </a:t>
                      </a:r>
                      <a:r>
                        <a:rPr lang="en-US" b="0" baseline="0" dirty="0" err="1" smtClean="0">
                          <a:latin typeface="+mn-lt"/>
                        </a:rPr>
                        <a:t>bradycardia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Temperature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&lt;96°F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&lt;96°F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&lt;97°F</a:t>
                      </a:r>
                      <a:endParaRPr lang="en-US" b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Electrolytes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K, PO4,</a:t>
                      </a:r>
                      <a:r>
                        <a:rPr lang="en-US" baseline="0" dirty="0" smtClean="0"/>
                        <a:t> Na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K&lt;3.2 </a:t>
                      </a:r>
                      <a:r>
                        <a:rPr lang="en-US" dirty="0" err="1" smtClean="0"/>
                        <a:t>Cl</a:t>
                      </a:r>
                      <a:r>
                        <a:rPr lang="en-US" dirty="0" smtClean="0"/>
                        <a:t> &lt;88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K, PO4,</a:t>
                      </a:r>
                      <a:r>
                        <a:rPr lang="en-US" baseline="0" dirty="0" smtClean="0"/>
                        <a:t> Mg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Other considerations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acute medical complication of malnutrition, failure</a:t>
                      </a:r>
                      <a:r>
                        <a:rPr lang="en-US" baseline="0" dirty="0" smtClean="0"/>
                        <a:t> of outpatient, acute food refusal, uncontrollable binge/purge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Failure of outpatient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 motivation to recover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125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Recommendations for hospital admission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40736"/>
              </p:ext>
            </p:extLst>
          </p:nvPr>
        </p:nvGraphicFramePr>
        <p:xfrm>
          <a:off x="81887" y="866161"/>
          <a:ext cx="9062113" cy="577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10435"/>
                <a:gridCol w="3003624"/>
                <a:gridCol w="2224027"/>
                <a:gridCol w="2224027"/>
              </a:tblGrid>
              <a:tr h="187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SAHM (2015)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Weight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≤ 75% 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mBMI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for age/sex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≤ 75% MBW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&lt;10% body fat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&lt;85% healthy weight</a:t>
                      </a:r>
                    </a:p>
                    <a:p>
                      <a:r>
                        <a:rPr lang="en-US" dirty="0" smtClean="0"/>
                        <a:t>Acute</a:t>
                      </a:r>
                      <a:r>
                        <a:rPr lang="en-US" baseline="0" dirty="0" smtClean="0"/>
                        <a:t> weight </a:t>
                      </a:r>
                      <a:r>
                        <a:rPr lang="en-US" baseline="0" dirty="0" smtClean="0">
                          <a:sym typeface="Wingdings"/>
                        </a:rPr>
                        <a:t></a:t>
                      </a:r>
                      <a:r>
                        <a:rPr lang="en-US" baseline="0" dirty="0" smtClean="0"/>
                        <a:t> and food refusal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HR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&lt;50 day</a:t>
                      </a: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&lt;45 night</a:t>
                      </a:r>
                      <a:endParaRPr lang="en-US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&lt;50 day</a:t>
                      </a:r>
                    </a:p>
                    <a:p>
                      <a:r>
                        <a:rPr lang="en-US" dirty="0" smtClean="0"/>
                        <a:t>&lt;45 night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Near 40 </a:t>
                      </a:r>
                    </a:p>
                    <a:p>
                      <a:r>
                        <a:rPr lang="en-US" dirty="0" smtClean="0"/>
                        <a:t>&gt;110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BP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&lt;80/50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Systolic &lt;90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&lt;80/50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Orthostatic</a:t>
                      </a:r>
                      <a:r>
                        <a:rPr lang="en-US" b="1" baseline="0" dirty="0" smtClean="0"/>
                        <a:t> changes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&gt;20 HR</a:t>
                      </a:r>
                    </a:p>
                    <a:p>
                      <a:r>
                        <a:rPr lang="en-US" dirty="0" smtClean="0"/>
                        <a:t>&gt;20 SBP &gt;10 DBP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&gt;20 HR</a:t>
                      </a:r>
                    </a:p>
                    <a:p>
                      <a:r>
                        <a:rPr lang="en-US" dirty="0" smtClean="0"/>
                        <a:t>&gt;10 SBP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&gt;20</a:t>
                      </a:r>
                      <a:r>
                        <a:rPr lang="en-US" baseline="0" dirty="0" smtClean="0"/>
                        <a:t> HR</a:t>
                      </a:r>
                    </a:p>
                    <a:p>
                      <a:r>
                        <a:rPr lang="en-US" baseline="0" dirty="0" smtClean="0"/>
                        <a:t>&gt;20 SBP</a:t>
                      </a:r>
                      <a:endParaRPr lang="en-US" b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EKG abnormalities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latin typeface="+mn-lt"/>
                        </a:rPr>
                        <a:t>QTc</a:t>
                      </a:r>
                      <a:r>
                        <a:rPr lang="en-US" b="0" dirty="0" smtClean="0">
                          <a:latin typeface="+mn-lt"/>
                        </a:rPr>
                        <a:t> prolongation,</a:t>
                      </a:r>
                      <a:r>
                        <a:rPr lang="en-US" b="0" baseline="0" dirty="0" smtClean="0">
                          <a:latin typeface="+mn-lt"/>
                        </a:rPr>
                        <a:t> severe </a:t>
                      </a:r>
                      <a:r>
                        <a:rPr lang="en-US" b="0" baseline="0" dirty="0" err="1" smtClean="0">
                          <a:latin typeface="+mn-lt"/>
                        </a:rPr>
                        <a:t>bradycardia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Temperature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&lt;96°F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&lt;96°F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&lt;97°F</a:t>
                      </a:r>
                      <a:endParaRPr lang="en-US" b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Electrolytes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K, PO4,</a:t>
                      </a:r>
                      <a:r>
                        <a:rPr lang="en-US" baseline="0" dirty="0" smtClean="0"/>
                        <a:t> Na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K&lt;3.2 </a:t>
                      </a:r>
                      <a:r>
                        <a:rPr lang="en-US" dirty="0" err="1" smtClean="0"/>
                        <a:t>Cl</a:t>
                      </a:r>
                      <a:r>
                        <a:rPr lang="en-US" dirty="0" smtClean="0"/>
                        <a:t> &lt;88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K, PO4,</a:t>
                      </a:r>
                      <a:r>
                        <a:rPr lang="en-US" baseline="0" dirty="0" smtClean="0"/>
                        <a:t> Mg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Other considerations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acute medical complication of malnutrition, failure</a:t>
                      </a:r>
                      <a:r>
                        <a:rPr lang="en-US" baseline="0" dirty="0" smtClean="0"/>
                        <a:t> of outpatient, acute food refusal, uncontrollable </a:t>
                      </a:r>
                      <a:r>
                        <a:rPr lang="en-US" baseline="0" dirty="0" err="1" smtClean="0"/>
                        <a:t>b/p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Failure of outpatient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 motivation to recover</a:t>
                      </a:r>
                      <a:endParaRPr lang="en-US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Recommended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261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All patients</a:t>
            </a:r>
          </a:p>
          <a:p>
            <a:pPr lvl="1"/>
            <a:r>
              <a:rPr lang="en-US" dirty="0" smtClean="0"/>
              <a:t>Electrolytes including </a:t>
            </a:r>
            <a:r>
              <a:rPr lang="en-US" dirty="0" err="1" smtClean="0"/>
              <a:t>Ca</a:t>
            </a:r>
            <a:r>
              <a:rPr lang="en-US" dirty="0" smtClean="0"/>
              <a:t>, Mg, </a:t>
            </a:r>
            <a:r>
              <a:rPr lang="en-US" dirty="0" err="1" smtClean="0"/>
              <a:t>Phos</a:t>
            </a:r>
            <a:endParaRPr lang="en-US" dirty="0" smtClean="0"/>
          </a:p>
          <a:p>
            <a:pPr lvl="1"/>
            <a:r>
              <a:rPr lang="en-US" dirty="0" smtClean="0"/>
              <a:t>Liver and kidney function</a:t>
            </a:r>
          </a:p>
          <a:p>
            <a:pPr lvl="1"/>
            <a:r>
              <a:rPr lang="en-US" dirty="0" smtClean="0"/>
              <a:t>CBC</a:t>
            </a:r>
          </a:p>
          <a:p>
            <a:pPr lvl="1"/>
            <a:r>
              <a:rPr lang="en-US" dirty="0" smtClean="0"/>
              <a:t>UA and </a:t>
            </a:r>
            <a:r>
              <a:rPr lang="en-US" dirty="0" err="1" smtClean="0"/>
              <a:t>hcg</a:t>
            </a:r>
            <a:endParaRPr lang="en-US" dirty="0" smtClean="0"/>
          </a:p>
          <a:p>
            <a:pPr lvl="1"/>
            <a:r>
              <a:rPr lang="en-US" dirty="0" smtClean="0"/>
              <a:t>EKG</a:t>
            </a:r>
          </a:p>
          <a:p>
            <a:r>
              <a:rPr lang="en-US" b="1" dirty="0" smtClean="0"/>
              <a:t>Unsure of etiology of weight loss</a:t>
            </a:r>
          </a:p>
          <a:p>
            <a:pPr lvl="1"/>
            <a:r>
              <a:rPr lang="en-US" dirty="0" smtClean="0"/>
              <a:t>Inflammatory markers</a:t>
            </a:r>
          </a:p>
          <a:p>
            <a:pPr lvl="1"/>
            <a:r>
              <a:rPr lang="en-US" dirty="0" smtClean="0"/>
              <a:t>Celiac panel</a:t>
            </a:r>
          </a:p>
          <a:p>
            <a:pPr lvl="1"/>
            <a:r>
              <a:rPr lang="en-US" dirty="0" smtClean="0"/>
              <a:t>Thyroid testing</a:t>
            </a:r>
          </a:p>
          <a:p>
            <a:pPr lvl="1"/>
            <a:r>
              <a:rPr lang="en-US" dirty="0" smtClean="0"/>
              <a:t>Other testing based on signs/symptoms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jelfgroup.com/blog/wp-content/uploads/2015/03/question-mark-452707_640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the most common lab abnormality in patients with restrictive eating disorders?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Anemia</a:t>
            </a:r>
          </a:p>
          <a:p>
            <a:pPr marL="514350" indent="-514350">
              <a:buAutoNum type="alphaUcPeriod"/>
            </a:pPr>
            <a:r>
              <a:rPr lang="en-US" dirty="0" smtClean="0"/>
              <a:t>Hypoglycemia</a:t>
            </a:r>
          </a:p>
          <a:p>
            <a:pPr marL="514350" indent="-514350">
              <a:buAutoNum type="alphaUcPeriod"/>
            </a:pPr>
            <a:r>
              <a:rPr lang="en-US" dirty="0" smtClean="0"/>
              <a:t>Hypokalemia</a:t>
            </a:r>
          </a:p>
          <a:p>
            <a:pPr marL="514350" indent="-514350">
              <a:buAutoNum type="alphaUcPeriod"/>
            </a:pPr>
            <a:r>
              <a:rPr lang="en-US" dirty="0" smtClean="0"/>
              <a:t>Subclinical hyperthyroid</a:t>
            </a:r>
          </a:p>
          <a:p>
            <a:pPr marL="514350" indent="-514350">
              <a:buAutoNum type="alphaUcPeriod"/>
            </a:pPr>
            <a:r>
              <a:rPr lang="en-US" dirty="0" smtClean="0"/>
              <a:t>Elevated Cr</a:t>
            </a:r>
          </a:p>
          <a:p>
            <a:pPr marL="514350" indent="-514350">
              <a:buAutoNum type="alphaUcPeriod"/>
            </a:pPr>
            <a:r>
              <a:rPr lang="en-US" dirty="0" smtClean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12947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Representative lab/test abnormalities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626307"/>
              </p:ext>
            </p:extLst>
          </p:nvPr>
        </p:nvGraphicFramePr>
        <p:xfrm>
          <a:off x="457200" y="1600200"/>
          <a:ext cx="8229600" cy="4323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Lab/Test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Abnormality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↓WBC</a:t>
                      </a:r>
                      <a:endParaRPr lang="en-US" dirty="0" smtClean="0"/>
                    </a:p>
                    <a:p>
                      <a:r>
                        <a:rPr lang="en-US" baseline="0" dirty="0" smtClean="0"/>
                        <a:t>↓</a:t>
                      </a:r>
                      <a:r>
                        <a:rPr lang="en-US" baseline="0" dirty="0" err="1" smtClean="0"/>
                        <a:t>Hgb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Electrolytes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↓Na</a:t>
                      </a:r>
                    </a:p>
                    <a:p>
                      <a:r>
                        <a:rPr lang="en-US" baseline="0" dirty="0" smtClean="0"/>
                        <a:t>↓K with purging</a:t>
                      </a:r>
                    </a:p>
                    <a:p>
                      <a:r>
                        <a:rPr lang="en-US" baseline="0" dirty="0" smtClean="0"/>
                        <a:t>↓PO4/Mg with </a:t>
                      </a:r>
                      <a:r>
                        <a:rPr lang="en-US" baseline="0" dirty="0" err="1" smtClean="0"/>
                        <a:t>refeeding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Renal 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Inappropriately</a:t>
                      </a:r>
                      <a:r>
                        <a:rPr lang="en-US" baseline="0" dirty="0" smtClean="0"/>
                        <a:t> normal Cr for muscle mass</a:t>
                      </a:r>
                    </a:p>
                    <a:p>
                      <a:r>
                        <a:rPr lang="en-US" baseline="0" dirty="0" smtClean="0"/>
                        <a:t>Acute kidney injury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Liver 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↑LFTs in starvation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baseline="0" dirty="0" err="1" smtClean="0"/>
                        <a:t>refeeding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Thyroid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Sick </a:t>
                      </a:r>
                      <a:r>
                        <a:rPr lang="en-US" dirty="0" err="1" smtClean="0"/>
                        <a:t>euthyroid</a:t>
                      </a:r>
                      <a:r>
                        <a:rPr lang="en-US" dirty="0" smtClean="0"/>
                        <a:t> (suppressed</a:t>
                      </a:r>
                      <a:r>
                        <a:rPr lang="en-US" baseline="0" dirty="0" smtClean="0"/>
                        <a:t> T3)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Sinus </a:t>
                      </a:r>
                      <a:r>
                        <a:rPr lang="en-US" dirty="0" err="1" smtClean="0"/>
                        <a:t>bradycardia</a:t>
                      </a:r>
                      <a:r>
                        <a:rPr lang="en-US" dirty="0" smtClean="0"/>
                        <a:t>, prolonged </a:t>
                      </a:r>
                      <a:r>
                        <a:rPr lang="en-US" dirty="0" err="1" smtClean="0"/>
                        <a:t>QTc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jelfgroup.com/blog/wp-content/uploads/2015/03/question-mark-452707_640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Anna </a:t>
            </a:r>
            <a:r>
              <a:rPr lang="en-US" dirty="0" smtClean="0"/>
              <a:t>has been without a menstrual period for 3 months.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what %</a:t>
            </a:r>
            <a:r>
              <a:rPr lang="en-US" dirty="0" err="1" smtClean="0"/>
              <a:t>mBMI</a:t>
            </a:r>
            <a:r>
              <a:rPr lang="en-US" dirty="0" smtClean="0"/>
              <a:t>, on average, do females resume menses after weight gain?</a:t>
            </a:r>
          </a:p>
          <a:p>
            <a:pPr marL="457200" lvl="1" indent="0">
              <a:buNone/>
            </a:pPr>
            <a:r>
              <a:rPr lang="en-US" dirty="0" smtClean="0"/>
              <a:t>A.   88%</a:t>
            </a:r>
          </a:p>
          <a:p>
            <a:pPr marL="971550" lvl="1" indent="-514350">
              <a:buAutoNum type="alphaUcPeriod" startAt="2"/>
            </a:pPr>
            <a:r>
              <a:rPr lang="en-US" dirty="0" smtClean="0"/>
              <a:t>91%</a:t>
            </a:r>
          </a:p>
          <a:p>
            <a:pPr marL="971550" lvl="1" indent="-514350">
              <a:buAutoNum type="alphaUcPeriod" startAt="2"/>
            </a:pPr>
            <a:r>
              <a:rPr lang="en-US" dirty="0" smtClean="0"/>
              <a:t>96%</a:t>
            </a:r>
          </a:p>
          <a:p>
            <a:pPr marL="971550" lvl="1" indent="-514350">
              <a:buAutoNum type="alphaUcPeriod" startAt="2"/>
            </a:pPr>
            <a:r>
              <a:rPr lang="en-US" dirty="0" smtClean="0"/>
              <a:t>100%</a:t>
            </a:r>
          </a:p>
          <a:p>
            <a:pPr marL="971550" lvl="1" indent="-514350">
              <a:buAutoNum type="alphaUcPeriod" startAt="2"/>
            </a:pPr>
            <a:r>
              <a:rPr lang="en-US" dirty="0" smtClean="0"/>
              <a:t>103%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Return of menses</a:t>
            </a:r>
            <a:r>
              <a:rPr lang="en-US" b="1" baseline="30000" dirty="0" smtClean="0"/>
              <a:t>1</a:t>
            </a:r>
            <a:endParaRPr lang="en-US" b="1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85" t="2998" r="2503"/>
          <a:stretch/>
        </p:blipFill>
        <p:spPr>
          <a:xfrm>
            <a:off x="4285397" y="1240217"/>
            <a:ext cx="4621387" cy="4505490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96107" y="1658178"/>
            <a:ext cx="3284324" cy="3951288"/>
          </a:xfrm>
        </p:spPr>
        <p:txBody>
          <a:bodyPr/>
          <a:lstStyle/>
          <a:p>
            <a:r>
              <a:rPr lang="en-US" dirty="0" smtClean="0"/>
              <a:t>90-92% of median BMI for age</a:t>
            </a:r>
          </a:p>
          <a:p>
            <a:r>
              <a:rPr lang="en-US" dirty="0" smtClean="0"/>
              <a:t>At least 3 months at minimum weight</a:t>
            </a:r>
          </a:p>
          <a:p>
            <a:r>
              <a:rPr lang="en-US" dirty="0" smtClean="0"/>
              <a:t>Critical monitoring parameter as marker of overall health and future implications for bone health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024" y="5923128"/>
            <a:ext cx="7642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Golden NH, et al. Resumption of menses in anorexia nervosa. Arch </a:t>
            </a:r>
            <a:r>
              <a:rPr lang="en-US" dirty="0" err="1" smtClean="0"/>
              <a:t>Pediatr</a:t>
            </a:r>
            <a:r>
              <a:rPr lang="en-US" dirty="0" smtClean="0"/>
              <a:t> </a:t>
            </a:r>
            <a:r>
              <a:rPr lang="en-US" dirty="0" err="1" smtClean="0"/>
              <a:t>Adolesc</a:t>
            </a:r>
            <a:r>
              <a:rPr lang="en-US" dirty="0" smtClean="0"/>
              <a:t> Med 1997 Jan; 151:16-21.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arfblog.com/wp-content/uploads/2008/01/vomit(3)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3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3: Julie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arfblog.com/wp-content/uploads/2008/01/vomit(3)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3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“We hear her throwing up!”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Julie is a 15 ½ year old F with h/o depression and ongoing self-injurious behavior (cutting upper thighs) who is brought </a:t>
            </a:r>
            <a:r>
              <a:rPr lang="en-US" dirty="0" smtClean="0"/>
              <a:t>to ER </a:t>
            </a:r>
            <a:r>
              <a:rPr lang="en-US" dirty="0" smtClean="0"/>
              <a:t>by her father because they have heard her vomiting 3 times this past week.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071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arfblog.com/wp-content/uploads/2008/01/vomit(3)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3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“I’m just fat and I can’t lose weight.”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Julie says that all of her friends are smaller than she and can eat “anything.” </a:t>
            </a:r>
          </a:p>
          <a:p>
            <a:r>
              <a:rPr lang="en-US" dirty="0" smtClean="0"/>
              <a:t>Dieting for the past year.</a:t>
            </a:r>
          </a:p>
          <a:p>
            <a:r>
              <a:rPr lang="en-US" dirty="0" smtClean="0"/>
              <a:t>She skips breakfast and lunch.</a:t>
            </a:r>
          </a:p>
          <a:p>
            <a:r>
              <a:rPr lang="en-US" dirty="0" smtClean="0"/>
              <a:t>Some days she is so hungry and craves peanut butter.  She can eat a jar in 10 minutes.</a:t>
            </a:r>
          </a:p>
          <a:p>
            <a:pPr lvl="1"/>
            <a:r>
              <a:rPr lang="en-US" dirty="0" smtClean="0"/>
              <a:t>Also binges on cereal (1-2 boxes at a time) and ice cream (1 gallon at minimum)</a:t>
            </a:r>
          </a:p>
          <a:p>
            <a:r>
              <a:rPr lang="en-US" dirty="0" smtClean="0"/>
              <a:t>Estimates vomiting 2 times per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01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arfblog.com/wp-content/uploads/2008/01/vomit(3)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3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2" t="15485" r="42728" b="6250"/>
          <a:stretch/>
        </p:blipFill>
        <p:spPr bwMode="auto">
          <a:xfrm>
            <a:off x="2042904" y="124513"/>
            <a:ext cx="5163114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87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200" b="1" dirty="0" smtClean="0">
                <a:cs typeface="+mj-cs"/>
              </a:rPr>
              <a:t>DSM-5:  Anorexia Nervosa</a:t>
            </a:r>
            <a:endParaRPr lang="en-US" b="1" dirty="0" smtClean="0">
              <a:cs typeface="+mj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53400" cy="495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Restrictive food intake leading to significant low body weight</a:t>
            </a:r>
            <a:endParaRPr lang="en-US" sz="20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Intense fear of gaining weight or becoming fat </a:t>
            </a:r>
          </a:p>
          <a:p>
            <a:pPr marL="0" indent="0" eaLnBrk="1" hangingPunct="1">
              <a:buNone/>
              <a:defRPr/>
            </a:pPr>
            <a:r>
              <a:rPr lang="en-US" sz="2400" dirty="0" smtClean="0"/>
              <a:t>OR</a:t>
            </a:r>
          </a:p>
          <a:p>
            <a:pPr eaLnBrk="1" hangingPunct="1">
              <a:defRPr/>
            </a:pPr>
            <a:r>
              <a:rPr lang="en-US" sz="2400" dirty="0"/>
              <a:t>P</a:t>
            </a:r>
            <a:r>
              <a:rPr lang="en-US" sz="2400" dirty="0" smtClean="0">
                <a:cs typeface="+mn-cs"/>
              </a:rPr>
              <a:t>ersistent behavior that interferes with weight gain, even though at a significantly low weight.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0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Disturbance in the way in which one’s body weight or shape is experienced, undue influence of body weight or shape on self-evaluation, or denial of the seriousness of the current low body weight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000" dirty="0" smtClean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2000" i="1" dirty="0" smtClean="0">
                <a:cs typeface="+mn-cs"/>
              </a:rPr>
              <a:t>Removed in DSM-5: Amenorrhea, weight &lt;85%MBW</a:t>
            </a:r>
          </a:p>
        </p:txBody>
      </p:sp>
    </p:spTree>
    <p:extLst>
      <p:ext uri="{BB962C8B-B14F-4D97-AF65-F5344CB8AC3E}">
        <p14:creationId xmlns:p14="http://schemas.microsoft.com/office/powerpoint/2010/main" val="28223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jelfgroup.com/blog/wp-content/uploads/2015/03/question-mark-452707_640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Based on this brief history, what diagnosis are you most concerned about?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Anorexia Nervosa </a:t>
            </a:r>
          </a:p>
          <a:p>
            <a:pPr marL="514350" indent="-514350">
              <a:buAutoNum type="alphaUcPeriod"/>
            </a:pPr>
            <a:r>
              <a:rPr lang="en-US" dirty="0" smtClean="0"/>
              <a:t>Atypical Anorexia Nervosa</a:t>
            </a:r>
          </a:p>
          <a:p>
            <a:pPr marL="514350" indent="-514350">
              <a:buAutoNum type="alphaUcPeriod"/>
            </a:pPr>
            <a:r>
              <a:rPr lang="en-US" dirty="0" smtClean="0"/>
              <a:t>Bulimia Nervosa</a:t>
            </a:r>
          </a:p>
          <a:p>
            <a:pPr marL="514350" indent="-514350">
              <a:buAutoNum type="alphaUcPeriod"/>
            </a:pPr>
            <a:r>
              <a:rPr lang="en-US" dirty="0" smtClean="0"/>
              <a:t>Binge-Eating Disorder</a:t>
            </a:r>
          </a:p>
          <a:p>
            <a:pPr marL="514350" indent="-514350">
              <a:buAutoNum type="alphaUcPeriod"/>
            </a:pPr>
            <a:r>
              <a:rPr lang="en-US" dirty="0" smtClean="0"/>
              <a:t>ARFID</a:t>
            </a:r>
          </a:p>
          <a:p>
            <a:pPr marL="514350" indent="-514350">
              <a:buAutoNum type="alphaUcPeriod"/>
            </a:pPr>
            <a:r>
              <a:rPr lang="en-US" dirty="0" smtClean="0"/>
              <a:t>None of the above, current behaviors do not represent an eating disorder</a:t>
            </a:r>
          </a:p>
        </p:txBody>
      </p:sp>
    </p:spTree>
    <p:extLst>
      <p:ext uri="{BB962C8B-B14F-4D97-AF65-F5344CB8AC3E}">
        <p14:creationId xmlns:p14="http://schemas.microsoft.com/office/powerpoint/2010/main" val="42156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1.bp.blogspot.com/-FwcO1I-HUEs/UHwUrSOes3I/AAAAAAAAfGw/xu1P_Bu3kEM/s640/Bulimia_Vicious_Cir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3" y="1033084"/>
            <a:ext cx="5093079" cy="50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5688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001000" cy="4114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altLang="en-US" sz="3000" b="1" dirty="0" smtClean="0"/>
              <a:t>Medical Monitoring!</a:t>
            </a:r>
          </a:p>
          <a:p>
            <a:pPr eaLnBrk="1" hangingPunct="1"/>
            <a:r>
              <a:rPr lang="en-US" altLang="en-US" sz="3000" dirty="0" smtClean="0"/>
              <a:t>Weight and vital sign checks every 1-4 weeks</a:t>
            </a:r>
          </a:p>
          <a:p>
            <a:pPr eaLnBrk="1" hangingPunct="1"/>
            <a:r>
              <a:rPr lang="en-US" altLang="en-US" sz="3000" dirty="0" smtClean="0"/>
              <a:t>Electrolytes</a:t>
            </a:r>
          </a:p>
          <a:p>
            <a:pPr eaLnBrk="1" hangingPunct="1"/>
            <a:r>
              <a:rPr lang="en-US" altLang="en-US" sz="3000" dirty="0" smtClean="0"/>
              <a:t>Monitor purging methods</a:t>
            </a:r>
          </a:p>
          <a:p>
            <a:pPr eaLnBrk="1" hangingPunct="1"/>
            <a:r>
              <a:rPr lang="en-US" altLang="en-US" sz="3000" dirty="0" smtClean="0"/>
              <a:t>Menstrual assessment</a:t>
            </a:r>
          </a:p>
          <a:p>
            <a:pPr eaLnBrk="1" hangingPunct="1"/>
            <a:r>
              <a:rPr lang="en-US" altLang="en-US" sz="3000" dirty="0" smtClean="0"/>
              <a:t>Assessment of other risk behaviors</a:t>
            </a:r>
          </a:p>
          <a:p>
            <a:pPr eaLnBrk="1" hangingPunct="1"/>
            <a:r>
              <a:rPr lang="en-US" altLang="en-US" sz="3000" dirty="0" smtClean="0"/>
              <a:t>Consider SSRIs</a:t>
            </a:r>
          </a:p>
          <a:p>
            <a:pPr eaLnBrk="1" hangingPunct="1"/>
            <a:r>
              <a:rPr lang="en-US" altLang="en-US" sz="3000" dirty="0" smtClean="0"/>
              <a:t>Overall progress and mental status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4715" y="274638"/>
            <a:ext cx="8652681" cy="1325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Role of the medical </a:t>
            </a:r>
            <a:r>
              <a:rPr lang="en-US" sz="3600" dirty="0" smtClean="0"/>
              <a:t>team </a:t>
            </a:r>
            <a:r>
              <a:rPr lang="en-US" sz="3600" dirty="0" smtClean="0"/>
              <a:t>in treatment of patients with bulimia nervosa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654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aptri.com/gym/a/images/off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30" y="167135"/>
            <a:ext cx="7001302" cy="61551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females with history of menstrual irregularity or secondary amenorrhea, ask about weight loss and purging.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jelfgroup.com/blog/wp-content/uploads/2015/03/question-mark-452707_640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Julie, what is your next step after checking electrolytes?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Discuss possibility of starting SSRI</a:t>
            </a:r>
          </a:p>
          <a:p>
            <a:pPr marL="514350" indent="-514350">
              <a:buAutoNum type="alphaUcPeriod"/>
            </a:pPr>
            <a:r>
              <a:rPr lang="en-US" dirty="0" smtClean="0"/>
              <a:t>Refer for family-based treatment</a:t>
            </a:r>
          </a:p>
          <a:p>
            <a:pPr marL="514350" indent="-514350">
              <a:buAutoNum type="alphaUcPeriod"/>
            </a:pPr>
            <a:r>
              <a:rPr lang="en-US" dirty="0" smtClean="0"/>
              <a:t>Advise electrolyte repletion after purging</a:t>
            </a:r>
          </a:p>
          <a:p>
            <a:pPr marL="514350" indent="-514350">
              <a:buAutoNum type="alphaUcPeriod"/>
            </a:pPr>
            <a:r>
              <a:rPr lang="en-US" dirty="0" smtClean="0"/>
              <a:t>Recommend intake at eating disorder treatment center</a:t>
            </a:r>
          </a:p>
          <a:p>
            <a:pPr marL="514350" indent="-514350">
              <a:buAutoNum type="alphaUcPeriod"/>
            </a:pPr>
            <a:r>
              <a:rPr lang="en-US" dirty="0" smtClean="0"/>
              <a:t>All of the above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aptri.com/gym/a/images/off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30" y="167135"/>
            <a:ext cx="7001302" cy="61551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the role of the medical </a:t>
            </a:r>
            <a:r>
              <a:rPr lang="en-US" dirty="0" smtClean="0"/>
              <a:t>team </a:t>
            </a:r>
            <a:r>
              <a:rPr lang="en-US" dirty="0" smtClean="0"/>
              <a:t>in bulimia.  It is ok to advise empiric electrolyte repletion.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0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Principles in Adolescent Eating Disorders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Family Based Treatment “</a:t>
            </a:r>
            <a:r>
              <a:rPr lang="en-US" b="1" dirty="0" err="1" smtClean="0"/>
              <a:t>Maudsley</a:t>
            </a:r>
            <a:r>
              <a:rPr lang="en-US" b="1" dirty="0" smtClean="0"/>
              <a:t>”</a:t>
            </a:r>
          </a:p>
          <a:p>
            <a:pPr lvl="1"/>
            <a:r>
              <a:rPr lang="en-US" dirty="0" smtClean="0"/>
              <a:t>Parents control food and access to food</a:t>
            </a:r>
          </a:p>
          <a:p>
            <a:pPr lvl="1"/>
            <a:r>
              <a:rPr lang="en-US" dirty="0" smtClean="0"/>
              <a:t>Best outcomes in AN. Accumulating support for BN</a:t>
            </a:r>
          </a:p>
          <a:p>
            <a:r>
              <a:rPr lang="en-US" b="1" dirty="0" smtClean="0"/>
              <a:t>Psychotropic medications</a:t>
            </a:r>
          </a:p>
          <a:p>
            <a:pPr lvl="1"/>
            <a:r>
              <a:rPr lang="en-US" dirty="0" smtClean="0"/>
              <a:t>No evidence for use in AN</a:t>
            </a:r>
          </a:p>
          <a:p>
            <a:pPr lvl="1"/>
            <a:r>
              <a:rPr lang="en-US" dirty="0" smtClean="0"/>
              <a:t>High-dose SSRI in BN</a:t>
            </a:r>
          </a:p>
          <a:p>
            <a:r>
              <a:rPr lang="en-US" b="1" dirty="0" smtClean="0"/>
              <a:t>Treatment must be a team approach</a:t>
            </a:r>
          </a:p>
          <a:p>
            <a:pPr lvl="1"/>
            <a:r>
              <a:rPr lang="en-US" dirty="0" smtClean="0"/>
              <a:t>Medical, therapist, dietician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aptri.com/gym/a/images/off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30" y="167135"/>
            <a:ext cx="7001302" cy="61551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</a:t>
            </a:r>
            <a:r>
              <a:rPr lang="en-US" dirty="0"/>
              <a:t>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your local resources and how to access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 for patients and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Eating Disorders Association (NEDA)</a:t>
            </a:r>
          </a:p>
          <a:p>
            <a:pPr lvl="1"/>
            <a:r>
              <a:rPr lang="en-US" dirty="0" smtClean="0">
                <a:hlinkClick r:id="rId2"/>
              </a:rPr>
              <a:t>www.nationaleatingdisorders.org</a:t>
            </a:r>
            <a:endParaRPr lang="en-US" dirty="0" smtClean="0"/>
          </a:p>
          <a:p>
            <a:r>
              <a:rPr lang="en-US" dirty="0" smtClean="0"/>
              <a:t>Academy of Eating Disorders</a:t>
            </a:r>
          </a:p>
          <a:p>
            <a:pPr lvl="1"/>
            <a:r>
              <a:rPr lang="en-US" dirty="0" smtClean="0">
                <a:hlinkClick r:id="rId3"/>
              </a:rPr>
              <a:t>www.aedweb.org</a:t>
            </a:r>
            <a:endParaRPr lang="en-US" dirty="0" smtClean="0"/>
          </a:p>
          <a:p>
            <a:r>
              <a:rPr lang="en-US" dirty="0" err="1" smtClean="0"/>
              <a:t>Maudsley</a:t>
            </a:r>
            <a:r>
              <a:rPr lang="en-US" dirty="0" smtClean="0"/>
              <a:t> Parents</a:t>
            </a:r>
          </a:p>
          <a:p>
            <a:pPr lvl="1"/>
            <a:r>
              <a:rPr lang="en-US" dirty="0" smtClean="0">
                <a:hlinkClick r:id="rId4"/>
              </a:rPr>
              <a:t>www.maudsleyparents.org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Eating disorders are challenging for patients, families and medical </a:t>
            </a:r>
            <a:r>
              <a:rPr lang="en-US" dirty="0" smtClean="0"/>
              <a:t>teams</a:t>
            </a:r>
            <a:endParaRPr lang="en-US" dirty="0" smtClean="0"/>
          </a:p>
          <a:p>
            <a:r>
              <a:rPr lang="en-US" dirty="0" smtClean="0"/>
              <a:t>Remembering the role of the </a:t>
            </a:r>
            <a:r>
              <a:rPr lang="en-US" dirty="0" smtClean="0"/>
              <a:t>medical team can </a:t>
            </a:r>
            <a:r>
              <a:rPr lang="en-US" dirty="0" smtClean="0"/>
              <a:t>help with comfort in evaluating and treating these patients</a:t>
            </a:r>
          </a:p>
          <a:p>
            <a:r>
              <a:rPr lang="en-US" dirty="0" smtClean="0"/>
              <a:t>Know when to escalate care and ask for help</a:t>
            </a:r>
          </a:p>
          <a:p>
            <a:r>
              <a:rPr lang="en-US" dirty="0" smtClean="0"/>
              <a:t>Familiarize yourself with resources and assemble a team</a:t>
            </a:r>
          </a:p>
          <a:p>
            <a:pPr lvl="1"/>
            <a:r>
              <a:rPr lang="en-US" dirty="0" smtClean="0"/>
              <a:t>It takes a village!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3125"/>
          </a:xfrm>
        </p:spPr>
        <p:txBody>
          <a:bodyPr/>
          <a:lstStyle/>
          <a:p>
            <a:r>
              <a:rPr lang="en-US" dirty="0" smtClean="0"/>
              <a:t>Anorexia nervosa has the highest mortality rate of all mental health disorders.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Maria C. Monge, </a:t>
            </a:r>
            <a:r>
              <a:rPr lang="en-US" dirty="0" smtClean="0"/>
              <a:t>MD</a:t>
            </a:r>
          </a:p>
          <a:p>
            <a:pPr>
              <a:buNone/>
            </a:pPr>
            <a:r>
              <a:rPr lang="en-US" dirty="0" smtClean="0"/>
              <a:t>Assistant Professor of Pediatrics, Dell Medical School, University of Texas Austin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Director of Adolescent Medicine</a:t>
            </a:r>
          </a:p>
          <a:p>
            <a:pPr>
              <a:buNone/>
            </a:pPr>
            <a:r>
              <a:rPr lang="en-US" dirty="0" smtClean="0"/>
              <a:t>Dell Children’s Medical Center of Central Texas</a:t>
            </a: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r>
              <a:rPr lang="en-US" dirty="0" smtClean="0"/>
              <a:t>Email:  </a:t>
            </a:r>
            <a:r>
              <a:rPr lang="en-US" dirty="0" smtClean="0"/>
              <a:t>mcmonge@ascension.org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Phone: 512-324-6534</a:t>
            </a:r>
          </a:p>
          <a:p>
            <a:pPr>
              <a:buNone/>
            </a:pPr>
            <a:r>
              <a:rPr lang="en-US" dirty="0" smtClean="0"/>
              <a:t>Fax: 512-324-6532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DSM-5:  Atypical Anorexia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All criteria for AN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Weight in normal range</a:t>
            </a:r>
          </a:p>
        </p:txBody>
      </p:sp>
    </p:spTree>
    <p:extLst>
      <p:ext uri="{BB962C8B-B14F-4D97-AF65-F5344CB8AC3E}">
        <p14:creationId xmlns:p14="http://schemas.microsoft.com/office/powerpoint/2010/main" val="24583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200" b="1" dirty="0" smtClean="0">
                <a:cs typeface="+mj-cs"/>
              </a:rPr>
              <a:t>DSM-5: Bulimia Nervosa</a:t>
            </a:r>
            <a:endParaRPr lang="en-US" b="1" dirty="0" smtClean="0"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9061"/>
            <a:ext cx="7772400" cy="4724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Recurrent episodes of </a:t>
            </a:r>
            <a:r>
              <a:rPr lang="en-US" sz="2400" i="1" dirty="0" smtClean="0">
                <a:cs typeface="+mn-cs"/>
              </a:rPr>
              <a:t>binge eating </a:t>
            </a:r>
          </a:p>
          <a:p>
            <a:pPr lvl="1" eaLnBrk="1" hangingPunct="1">
              <a:defRPr/>
            </a:pPr>
            <a:r>
              <a:rPr lang="en-US" sz="1800" dirty="0" smtClean="0"/>
              <a:t>“out of control”</a:t>
            </a:r>
          </a:p>
          <a:p>
            <a:pPr lvl="1" eaLnBrk="1" hangingPunct="1">
              <a:defRPr/>
            </a:pPr>
            <a:r>
              <a:rPr lang="en-US" sz="1800" dirty="0" smtClean="0"/>
              <a:t>within 2 hour period, </a:t>
            </a:r>
          </a:p>
          <a:p>
            <a:pPr lvl="1" eaLnBrk="1" hangingPunct="1">
              <a:defRPr/>
            </a:pPr>
            <a:r>
              <a:rPr lang="en-US" sz="1800" dirty="0" smtClean="0"/>
              <a:t>more than average person would eat in similar time</a:t>
            </a: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cs typeface="+mn-cs"/>
              </a:rPr>
              <a:t>THEN</a:t>
            </a: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Recurrent inappropriate compensatory behaviors to prevent weight gain</a:t>
            </a:r>
          </a:p>
          <a:p>
            <a:pPr lvl="1" eaLnBrk="1" hangingPunct="1">
              <a:defRPr/>
            </a:pPr>
            <a:r>
              <a:rPr lang="en-US" sz="1800" dirty="0" smtClean="0"/>
              <a:t>Vomiting, laxatives, diuretics, enemas, fasting, excessive exercise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At least </a:t>
            </a:r>
            <a:r>
              <a:rPr lang="en-US" sz="2400" b="1" dirty="0" smtClean="0">
                <a:cs typeface="+mn-cs"/>
              </a:rPr>
              <a:t>1x/week</a:t>
            </a:r>
            <a:r>
              <a:rPr lang="en-US" sz="2400" dirty="0" smtClean="0">
                <a:cs typeface="+mn-cs"/>
              </a:rPr>
              <a:t> for 3 months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Self-evaluation is unduly influenced by body shape and weight. 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0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DSM-5 Binge Eating Disorder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Recurrent episodes of bingeing</a:t>
            </a:r>
          </a:p>
          <a:p>
            <a:pPr lvl="1"/>
            <a:r>
              <a:rPr lang="en-US" dirty="0" smtClean="0"/>
              <a:t>Eating significantly more food in a short period of time (2h max) than most people would eat under similar circumstances</a:t>
            </a:r>
          </a:p>
          <a:p>
            <a:pPr lvl="1"/>
            <a:r>
              <a:rPr lang="en-US" dirty="0" smtClean="0"/>
              <a:t>At least 1x/week x 3 months</a:t>
            </a:r>
          </a:p>
          <a:p>
            <a:pPr lvl="1"/>
            <a:r>
              <a:rPr lang="en-US" dirty="0" smtClean="0"/>
              <a:t>Marked by feelings of lack of control</a:t>
            </a:r>
          </a:p>
          <a:p>
            <a:pPr lvl="1"/>
            <a:r>
              <a:rPr lang="en-US" dirty="0" smtClean="0"/>
              <a:t>Significant distress over pattern</a:t>
            </a:r>
          </a:p>
          <a:p>
            <a:pPr lvl="1"/>
            <a:r>
              <a:rPr lang="en-US" dirty="0" smtClean="0"/>
              <a:t>3 or more of the following</a:t>
            </a:r>
          </a:p>
          <a:p>
            <a:pPr lvl="2"/>
            <a:r>
              <a:rPr lang="en-US" dirty="0" smtClean="0"/>
              <a:t>Eating much more rapidly than normal</a:t>
            </a:r>
          </a:p>
          <a:p>
            <a:pPr lvl="2"/>
            <a:r>
              <a:rPr lang="en-US" dirty="0" smtClean="0"/>
              <a:t>Eating until feeling uncomfortably full</a:t>
            </a:r>
          </a:p>
          <a:p>
            <a:pPr lvl="2"/>
            <a:r>
              <a:rPr lang="en-US" dirty="0" smtClean="0"/>
              <a:t>Eating large amounts of food when not feeling hungry</a:t>
            </a:r>
          </a:p>
          <a:p>
            <a:pPr lvl="2"/>
            <a:r>
              <a:rPr lang="en-US" dirty="0" smtClean="0"/>
              <a:t>Eating alone because of feeling embarrassed by how much one is eating</a:t>
            </a:r>
          </a:p>
          <a:p>
            <a:pPr lvl="2"/>
            <a:r>
              <a:rPr lang="en-US" dirty="0" smtClean="0"/>
              <a:t>Feeling disgusted with oneself, depressed or very guilty afterward</a:t>
            </a:r>
          </a:p>
        </p:txBody>
      </p:sp>
    </p:spTree>
    <p:extLst>
      <p:ext uri="{BB962C8B-B14F-4D97-AF65-F5344CB8AC3E}">
        <p14:creationId xmlns:p14="http://schemas.microsoft.com/office/powerpoint/2010/main" val="15227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16549</TotalTime>
  <Words>2443</Words>
  <Application>Microsoft Office PowerPoint</Application>
  <PresentationFormat>On-screen Show (4:3)</PresentationFormat>
  <Paragraphs>430</Paragraphs>
  <Slides>60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Eating Disorders Medical Complications and their treatment</vt:lpstr>
      <vt:lpstr>Disclosures</vt:lpstr>
      <vt:lpstr>Objectives</vt:lpstr>
      <vt:lpstr>Definitions</vt:lpstr>
      <vt:lpstr>DSM-5:  Anorexia Nervosa</vt:lpstr>
      <vt:lpstr>Did you know?</vt:lpstr>
      <vt:lpstr>DSM-5:  Atypical Anorexia</vt:lpstr>
      <vt:lpstr>DSM-5: Bulimia Nervosa</vt:lpstr>
      <vt:lpstr>DSM-5 Binge Eating Disorder</vt:lpstr>
      <vt:lpstr>DSM-5: Avoidant/Restrictive Food Intake Disorder (ARFID)</vt:lpstr>
      <vt:lpstr>Case 1:  Ed</vt:lpstr>
      <vt:lpstr>“We are worried.”</vt:lpstr>
      <vt:lpstr>“I don’t have an eating disorder, if that’s what you think.” </vt:lpstr>
      <vt:lpstr>PowerPoint Presentation</vt:lpstr>
      <vt:lpstr>PowerPoint Presentation</vt:lpstr>
      <vt:lpstr>Based on this brief history, what diagnosis are you most concerned about?</vt:lpstr>
      <vt:lpstr>Tip #1</vt:lpstr>
      <vt:lpstr>Tip #2</vt:lpstr>
      <vt:lpstr>Physical Exam Highlights</vt:lpstr>
      <vt:lpstr>(Other than low weight) What is the most common physical exam finding in patients with anorexia nervosa?</vt:lpstr>
      <vt:lpstr>Tip #3</vt:lpstr>
      <vt:lpstr> Ed’s Exam</vt:lpstr>
      <vt:lpstr>What would you do next?</vt:lpstr>
      <vt:lpstr>Tip #4</vt:lpstr>
      <vt:lpstr>Role of the medical team in treatment of patients with restrictive eating disorders</vt:lpstr>
      <vt:lpstr>Case 2: Anna</vt:lpstr>
      <vt:lpstr>“She is passing out.”</vt:lpstr>
      <vt:lpstr>“Yesterday I posted a picture of my belly button challenge!”</vt:lpstr>
      <vt:lpstr>PowerPoint Presentation</vt:lpstr>
      <vt:lpstr>Based on this brief history, what diagnosis are you most concerned about?</vt:lpstr>
      <vt:lpstr>Tip #5</vt:lpstr>
      <vt:lpstr>A word about purging</vt:lpstr>
      <vt:lpstr>Dieting… The slippery slope.</vt:lpstr>
      <vt:lpstr>Beware the diet</vt:lpstr>
      <vt:lpstr>Anna’s Review of Systems</vt:lpstr>
      <vt:lpstr>Anna’s Exam</vt:lpstr>
      <vt:lpstr>What is your next step?</vt:lpstr>
      <vt:lpstr>Tip #6</vt:lpstr>
      <vt:lpstr>Recommendations for hospital admission</vt:lpstr>
      <vt:lpstr>Recommendations for hospital admission</vt:lpstr>
      <vt:lpstr>Recommended evaluation</vt:lpstr>
      <vt:lpstr>What is the most common lab abnormality in patients with restrictive eating disorders?</vt:lpstr>
      <vt:lpstr>Representative lab/test abnormalities</vt:lpstr>
      <vt:lpstr>Anna has been without a menstrual period for 3 months.</vt:lpstr>
      <vt:lpstr>Return of menses1</vt:lpstr>
      <vt:lpstr>Case 3: Julie</vt:lpstr>
      <vt:lpstr>“We hear her throwing up!”</vt:lpstr>
      <vt:lpstr>“I’m just fat and I can’t lose weight.”</vt:lpstr>
      <vt:lpstr>PowerPoint Presentation</vt:lpstr>
      <vt:lpstr>Based on this brief history, what diagnosis are you most concerned about?</vt:lpstr>
      <vt:lpstr>PowerPoint Presentation</vt:lpstr>
      <vt:lpstr>Role of the medical team in treatment of patients with bulimia nervosa</vt:lpstr>
      <vt:lpstr>Tip #7</vt:lpstr>
      <vt:lpstr>For Julie, what is your next step after checking electrolytes?</vt:lpstr>
      <vt:lpstr>Tip #8</vt:lpstr>
      <vt:lpstr>Treatment Principles in Adolescent Eating Disorders</vt:lpstr>
      <vt:lpstr>Tip #9</vt:lpstr>
      <vt:lpstr>Resources for patients and providers</vt:lpstr>
      <vt:lpstr>Summary 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Monge</dc:creator>
  <cp:lastModifiedBy>Monge, Maria C.</cp:lastModifiedBy>
  <cp:revision>127</cp:revision>
  <cp:lastPrinted>2015-10-06T14:55:54Z</cp:lastPrinted>
  <dcterms:created xsi:type="dcterms:W3CDTF">2014-05-24T02:37:54Z</dcterms:created>
  <dcterms:modified xsi:type="dcterms:W3CDTF">2017-10-22T20:14:43Z</dcterms:modified>
</cp:coreProperties>
</file>