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4" r:id="rId2"/>
    <p:sldId id="282" r:id="rId3"/>
    <p:sldId id="285" r:id="rId4"/>
    <p:sldId id="29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4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675">
          <p15:clr>
            <a:srgbClr val="A4A3A4"/>
          </p15:clr>
        </p15:guide>
        <p15:guide id="4" orient="horz" pos="955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Cheryl L." initials="CLW" lastIdx="7" clrIdx="0"/>
  <p:cmAuthor id="1" name="Link, Elizabeth" initials="LE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1B4297"/>
    <a:srgbClr val="00AB90"/>
    <a:srgbClr val="A0ACB2"/>
    <a:srgbClr val="FFFFFF"/>
    <a:srgbClr val="B487CD"/>
    <a:srgbClr val="46C6DC"/>
    <a:srgbClr val="86C980"/>
    <a:srgbClr val="87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84971" autoAdjust="0"/>
  </p:normalViewPr>
  <p:slideViewPr>
    <p:cSldViewPr snapToGrid="0">
      <p:cViewPr>
        <p:scale>
          <a:sx n="66" d="100"/>
          <a:sy n="66" d="100"/>
        </p:scale>
        <p:origin x="-1512" y="6"/>
      </p:cViewPr>
      <p:guideLst>
        <p:guide orient="horz" pos="2640"/>
        <p:guide orient="horz" pos="2159"/>
        <p:guide orient="horz" pos="675"/>
        <p:guide orient="horz" pos="955"/>
        <p:guide pos="2880"/>
      </p:guideLst>
    </p:cSldViewPr>
  </p:slideViewPr>
  <p:outlineViewPr>
    <p:cViewPr>
      <p:scale>
        <a:sx n="33" d="100"/>
        <a:sy n="33" d="100"/>
      </p:scale>
      <p:origin x="19" y="2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37C3A46-077D-4ADE-BF2E-B665DE2530B2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B805618-E630-4A39-9E52-1D952DDD8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0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999A7D9-A731-44B8-AB0C-A4CD544839A9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4B3FEB-A684-4AB1-9CDA-554A02843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1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B3FEB-A684-4AB1-9CDA-554A028435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  <a:r>
              <a:rPr lang="en-US" baseline="0" dirty="0" smtClean="0"/>
              <a:t> 2-Planning and Organizing</a:t>
            </a:r>
          </a:p>
          <a:p>
            <a:r>
              <a:rPr lang="en-US" baseline="0" dirty="0" smtClean="0"/>
              <a:t>--presented by a leader who focuses on experiences, resources, tools, lessons learned, and advice on principles of time management; importance of prioritization; sharing personal time management approach; managing time waster tendencies; delegation both up and down; and managing your own work/life balance</a:t>
            </a:r>
          </a:p>
          <a:p>
            <a:r>
              <a:rPr lang="en-US" baseline="0" dirty="0" smtClean="0"/>
              <a:t>--This session features engagement activities, pre-work ( articles from HMM), and use of HMM resources-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-videos and debrief</a:t>
            </a:r>
          </a:p>
          <a:p>
            <a:r>
              <a:rPr lang="en-US" dirty="0" smtClean="0"/>
              <a:t>--Engagement exercise with the audience—what are some of your work life balance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r>
              <a:rPr lang="en-US" baseline="0" dirty="0" smtClean="0"/>
              <a:t> Performance</a:t>
            </a:r>
          </a:p>
          <a:p>
            <a:r>
              <a:rPr lang="en-US" baseline="0" dirty="0" smtClean="0"/>
              <a:t>--presented by leaders who focus on experiences, resources, tools, lessons learned, and advice on tools of the managerial trade-operational reports; evidence based leadership principles for managing performance; engaging associates in developing solutions based on performance results; and addressing individual performance through feedback</a:t>
            </a:r>
          </a:p>
          <a:p>
            <a:r>
              <a:rPr lang="en-US" baseline="0" dirty="0" smtClean="0"/>
              <a:t>--examples of various management reports are shared-intent is not to learn how to read and interpret them, but to understand the scope and breath of monitoring and measurement that takes place in a clinical manager job.</a:t>
            </a:r>
          </a:p>
          <a:p>
            <a:r>
              <a:rPr lang="en-US" baseline="0" dirty="0" smtClean="0"/>
              <a:t>--a HR Business Partner delivers the individual performance through feedback section, using a webinar, Taking Conversations from Difficult to Doable, from </a:t>
            </a:r>
            <a:r>
              <a:rPr lang="en-US" baseline="0" dirty="0" err="1" smtClean="0"/>
              <a:t>Studer</a:t>
            </a:r>
            <a:r>
              <a:rPr lang="en-US" baseline="0" dirty="0" smtClean="0"/>
              <a:t> Group.</a:t>
            </a:r>
          </a:p>
          <a:p>
            <a:r>
              <a:rPr lang="en-US" baseline="0" dirty="0" smtClean="0"/>
              <a:t>--this session features engagement activities , pre-work-The Five Traps of Performance Measurement article and some skill practice on feedback models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3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--to reinforce each of the 3 session learning experiences, each CLPP participant is assigned an experienced Clinical</a:t>
            </a:r>
            <a:r>
              <a:rPr lang="en-US" baseline="0" dirty="0" smtClean="0"/>
              <a:t> Leader as a mentor</a:t>
            </a:r>
          </a:p>
          <a:p>
            <a:r>
              <a:rPr lang="en-US" baseline="0" dirty="0" smtClean="0"/>
              <a:t>--mentors are chosen by senior leaders using criteria similar to choosing role model leaders to present CLPP sessions</a:t>
            </a:r>
          </a:p>
          <a:p>
            <a:r>
              <a:rPr lang="en-US" baseline="0" dirty="0" smtClean="0"/>
              <a:t>--to amplify the objective of providing a realistic job preview of the clinical manager job, CLPP participants meet 3x with their assigned mentor, for 4 hours each </a:t>
            </a:r>
            <a:r>
              <a:rPr lang="en-US" baseline="0" dirty="0" err="1" smtClean="0"/>
              <a:t>time.These</a:t>
            </a:r>
            <a:r>
              <a:rPr lang="en-US" baseline="0" dirty="0" smtClean="0"/>
              <a:t> meetings occur on the mentor’s unit, in between each of the 3 CLPP sessions. Mentors attend a 60 minute webinar to clarify roles and responsibilities, understand outcomes for each shadow experience, and ask questions.</a:t>
            </a:r>
          </a:p>
          <a:p>
            <a:r>
              <a:rPr lang="en-US" baseline="0" dirty="0" smtClean="0"/>
              <a:t>--the value of shadowing an effective leader provides insight into the day and life of an Ascension Texas clinical manager. Key topics for discussion and sharing include: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what/ how the leader utilizes available resources within the site/  ministry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Tips on prioritization and organization of work, including personal strategies for resilience and work/ life balance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In the moment dialogue and questions based on experience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Advice/ tips for starting out as a new leader</a:t>
            </a:r>
          </a:p>
          <a:p>
            <a:r>
              <a:rPr lang="en-US" baseline="0" dirty="0" smtClean="0"/>
              <a:t>The shadowing experiences build on, and complement the content of each CLPP session </a:t>
            </a:r>
            <a:r>
              <a:rPr lang="en-US" baseline="0" smtClean="0"/>
              <a:t>by providing“ </a:t>
            </a:r>
            <a:r>
              <a:rPr lang="en-US" baseline="0" dirty="0" smtClean="0"/>
              <a:t>hands on </a:t>
            </a:r>
            <a:r>
              <a:rPr lang="en-US" baseline="0" smtClean="0"/>
              <a:t>“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8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--celebrate the completion of the journey of the participants through the program</a:t>
            </a:r>
          </a:p>
          <a:p>
            <a:r>
              <a:rPr lang="en-US" dirty="0" smtClean="0"/>
              <a:t>--provide recognition of accomplishment by senior leaders</a:t>
            </a:r>
          </a:p>
          <a:p>
            <a:r>
              <a:rPr lang="en-US" dirty="0" smtClean="0"/>
              <a:t>--conduct a formal debrief of experience, for both participants and mentors</a:t>
            </a:r>
          </a:p>
          <a:p>
            <a:r>
              <a:rPr lang="en-US" dirty="0" smtClean="0"/>
              <a:t>--provide guidance/ tips/ coaching on applying for clinical manager positions , presented by</a:t>
            </a:r>
            <a:r>
              <a:rPr lang="en-US" baseline="0" dirty="0" smtClean="0"/>
              <a:t> recruiters</a:t>
            </a:r>
          </a:p>
          <a:p>
            <a:r>
              <a:rPr lang="en-US" baseline="0" dirty="0" smtClean="0"/>
              <a:t>--share ongoing developmental resources </a:t>
            </a:r>
          </a:p>
          <a:p>
            <a:r>
              <a:rPr lang="en-US" baseline="0" dirty="0" smtClean="0"/>
              <a:t>--distribute certificate and parting gift</a:t>
            </a:r>
          </a:p>
          <a:p>
            <a:r>
              <a:rPr lang="en-US" baseline="0" dirty="0" smtClean="0"/>
              <a:t>--send out formal evaluation –CLPP uses results, and debrief notes, to continuously improve CLPP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B3FEB-A684-4AB1-9CDA-554A02843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-who we are –Ascension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B3FEB-A684-4AB1-9CDA-554A028435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</a:t>
            </a:r>
            <a:r>
              <a:rPr lang="en-US" baseline="0" dirty="0" smtClean="0"/>
              <a:t> and preparing front line leaders for success as new leaders will directly impact our patient outcomes, patient care delivery, and associate engagement</a:t>
            </a:r>
          </a:p>
          <a:p>
            <a:r>
              <a:rPr lang="en-US" baseline="0" dirty="0" smtClean="0"/>
              <a:t>--Talent development is a key enabler in our organizational strategy</a:t>
            </a:r>
          </a:p>
          <a:p>
            <a:r>
              <a:rPr lang="en-US" baseline="0" dirty="0" smtClean="0"/>
              <a:t>--The building, maintaining and support of relationships is a significant component of the program in alignment with our mission and values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B3FEB-A684-4AB1-9CDA-554A02843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9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--based on the supply and demand of our forecasted needs for front line leadership talent, we are at a deficit of being able to fulfill those needs.</a:t>
            </a:r>
          </a:p>
          <a:p>
            <a:r>
              <a:rPr lang="en-US" dirty="0" smtClean="0"/>
              <a:t>--in response , created a 5 month long program , called Clinical Leadership Pipeline Program ( CLPP )</a:t>
            </a:r>
          </a:p>
          <a:p>
            <a:r>
              <a:rPr lang="en-US" dirty="0" smtClean="0"/>
              <a:t>--Designed to develop promising future clinical managers through mentorship and professional growth opportunities.</a:t>
            </a:r>
          </a:p>
          <a:p>
            <a:r>
              <a:rPr lang="en-US" dirty="0" smtClean="0"/>
              <a:t>--clinical</a:t>
            </a:r>
            <a:r>
              <a:rPr lang="en-US" baseline="0" dirty="0" smtClean="0"/>
              <a:t> = nursing but also lab/ imaging/RT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--overall objective is to provide a realistic, practical job preview of the clinical manager job</a:t>
            </a:r>
          </a:p>
          <a:p>
            <a:r>
              <a:rPr lang="en-US" dirty="0" smtClean="0"/>
              <a:t>--Through interactions with real life leaders, who share their leadership experiences, resources, and lessons learned, participants can make informed decisions about pursuing a clinical manager position </a:t>
            </a:r>
          </a:p>
          <a:p>
            <a:r>
              <a:rPr lang="en-US" dirty="0" smtClean="0"/>
              <a:t>--this</a:t>
            </a:r>
            <a:r>
              <a:rPr lang="en-US" baseline="0" dirty="0" smtClean="0"/>
              <a:t> is not leadership development in a skill building way –it is sharing wisdom, practical experience , and developing partnerships through those sharing experiences</a:t>
            </a:r>
            <a:endParaRPr lang="en-US" dirty="0" smtClean="0"/>
          </a:p>
          <a:p>
            <a:r>
              <a:rPr lang="en-US" dirty="0" smtClean="0"/>
              <a:t>--27 stakeholder interviews were conducted with select senior/ middle/</a:t>
            </a:r>
            <a:r>
              <a:rPr lang="en-US" baseline="0" dirty="0" smtClean="0"/>
              <a:t> front line leaders to gather feedback on 3-5 most critical competencies necessary for success for new managers . Results indicated that those key competencies included relationship building ( associates, peers, other leaders ); planning and organizing; and tracking performance</a:t>
            </a:r>
          </a:p>
          <a:p>
            <a:r>
              <a:rPr lang="en-US" baseline="0" dirty="0" smtClean="0"/>
              <a:t>--Worked with HR Business Partners to identify role model leaders who would be willing to partner with OD/ Nurse / Clinical Education to develop and present their experiences to CLPP participants.</a:t>
            </a:r>
          </a:p>
          <a:p>
            <a:r>
              <a:rPr lang="en-US" baseline="0" dirty="0" smtClean="0"/>
              <a:t>--Criteria –recognition as a leader by their peers; consistently exhibits servant leadership behaviors; earned credibility throughout the organization as a leader who gets things done and gets results; willingness to work with OD/ Nursing / Clinical Education in developing and delivering content</a:t>
            </a:r>
          </a:p>
          <a:p>
            <a:r>
              <a:rPr lang="en-US" baseline="0" dirty="0" smtClean="0"/>
              <a:t>--Identify CLPP Team to work with Senior Nursing Leaders to identify timelines , program components, and participants</a:t>
            </a:r>
          </a:p>
          <a:p>
            <a:r>
              <a:rPr lang="en-US" baseline="0" dirty="0" smtClean="0"/>
              <a:t>--Review of existing leadership professional development programs and resources,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- Harvard </a:t>
            </a:r>
            <a:r>
              <a:rPr lang="en-US" baseline="0" dirty="0" err="1" smtClean="0"/>
              <a:t>ManageMentor</a:t>
            </a:r>
            <a:r>
              <a:rPr lang="en-US" baseline="0" dirty="0" smtClean="0"/>
              <a:t>, Emerging Leader, Clinical Leadership Essentials and Clinical Supervisor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9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--CLPP is focused around the question “ What Does a Clinical</a:t>
            </a:r>
            <a:r>
              <a:rPr lang="en-US" baseline="0" dirty="0" smtClean="0"/>
              <a:t> Manager Actually Do “ ?</a:t>
            </a:r>
          </a:p>
          <a:p>
            <a:r>
              <a:rPr lang="en-US" baseline="0" dirty="0" smtClean="0"/>
              <a:t>--Create internal pipeline of ready now leaders as well as supporting the development needs of current clinical managers.</a:t>
            </a:r>
          </a:p>
          <a:p>
            <a:r>
              <a:rPr lang="en-US" baseline="0" dirty="0" smtClean="0"/>
              <a:t>--This program is facilitated by current leaders who want the opportunity to “pay it forward” to the next generation of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--participants selected by senior leaders , with recommendations from their immediate supervisor</a:t>
            </a:r>
          </a:p>
          <a:p>
            <a:r>
              <a:rPr lang="en-US" dirty="0" smtClean="0"/>
              <a:t>--meet the following criteria : strong interest in transitioning to a clinical leader position ( supervisor, department supervisor, or manager); ability to meet</a:t>
            </a:r>
            <a:r>
              <a:rPr lang="en-US" baseline="0" dirty="0" smtClean="0"/>
              <a:t> MQs for position; a track record of high performance ; immediate supervisor endorsement and program support</a:t>
            </a:r>
          </a:p>
          <a:p>
            <a:r>
              <a:rPr lang="en-US" baseline="0" dirty="0" smtClean="0"/>
              <a:t>--program is set up in a cohort model-up to 30 participants-focus on establishing supportive relationships as peers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--Nurse Manager Inventory Tool-captures the skills and behaviors that are envisioned for the successful nurse manager. This inventory allows participants to perform a self-evaluation</a:t>
            </a:r>
            <a:r>
              <a:rPr lang="en-US" baseline="0" dirty="0" smtClean="0"/>
              <a:t> to create an individualized professional development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--Kick Off is the opening session for CLPP-full day, held in Boardroom (</a:t>
            </a:r>
            <a:r>
              <a:rPr lang="en-US" baseline="0" dirty="0" smtClean="0"/>
              <a:t> creates ambience )</a:t>
            </a:r>
          </a:p>
          <a:p>
            <a:r>
              <a:rPr lang="en-US" baseline="0" dirty="0" smtClean="0"/>
              <a:t>--Invitees include CLPP participants, senior Nursing and Diagnostic/ Therapeutic Leaders; select members of Ascension Texas senior leadership team; and the CLPP Team.</a:t>
            </a:r>
          </a:p>
          <a:p>
            <a:r>
              <a:rPr lang="en-US" baseline="0" dirty="0" smtClean="0"/>
              <a:t>--meeting is hosted by CNO, Ascension Texas</a:t>
            </a:r>
          </a:p>
          <a:p>
            <a:r>
              <a:rPr lang="en-US" baseline="0" dirty="0" smtClean="0"/>
              <a:t>--Purpose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Meet and greet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Build relationship with senior leaders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Share healthcare context-national market forces and what it means for clinical leaders—presented by Advisory Board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Learn Ascension/ Ascension Texas strategies for addressing market forces and its impact and focus for clinical leaders</a:t>
            </a:r>
          </a:p>
          <a:p>
            <a:r>
              <a:rPr lang="en-US" baseline="0" dirty="0" smtClean="0"/>
              <a:t>--Building Relationships-Session 1-4 hour session presented by leaders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Director, Mission Integration who focuses on Ministry Identity, Formation, and Servant Leadership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dirty="0" smtClean="0"/>
              <a:t>A leader who focuses on experiences, resources, tools, lessons learned, and advice on the importance of building relationships with associates, peers, and boss, up/down/across the organization-themes include the transition from individual contributor to a role that gets work done through others; creating the environment for engagement; the importance of ongoing formation; emotional intelligence</a:t>
            </a:r>
          </a:p>
          <a:p>
            <a:endParaRPr lang="en-US" dirty="0" smtClean="0"/>
          </a:p>
          <a:p>
            <a:r>
              <a:rPr lang="en-US" dirty="0" smtClean="0"/>
              <a:t>--conduct engagement</a:t>
            </a:r>
            <a:r>
              <a:rPr lang="en-US" baseline="0" dirty="0" smtClean="0"/>
              <a:t> exercise-do best/ worst leader exercise to give audience a sense of topics covered</a:t>
            </a:r>
          </a:p>
          <a:p>
            <a:r>
              <a:rPr lang="en-US" baseline="0" dirty="0" smtClean="0"/>
              <a:t>--This session features group engagement activities; integration with HMM; and post session work,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-EI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0D6EC-2E85-4A11-92A0-EF2DDA57EB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" y="-3134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400800" cy="685800"/>
          </a:xfr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75145" y="861418"/>
            <a:ext cx="7787515" cy="0"/>
          </a:xfrm>
          <a:prstGeom prst="line">
            <a:avLst/>
          </a:prstGeom>
          <a:ln w="1016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5145" y="6105036"/>
            <a:ext cx="583995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97" y="5861388"/>
            <a:ext cx="1913827" cy="529887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94195" y="2933700"/>
            <a:ext cx="2133600" cy="365125"/>
          </a:xfrm>
        </p:spPr>
        <p:txBody>
          <a:bodyPr lIns="0" anchor="t" anchorCtr="0"/>
          <a:lstStyle>
            <a:lvl1pPr>
              <a:defRPr sz="18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fld id="{82952932-82F4-4D1E-9316-DE594ADF9CB6}" type="datetime4">
              <a:rPr lang="en-US" smtClean="0"/>
              <a:pPr/>
              <a:t>October 22, 2017</a:t>
            </a:fld>
            <a:endParaRPr lang="en-US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/>
        </p:blipFill>
        <p:spPr>
          <a:xfrm>
            <a:off x="609601" y="6032625"/>
            <a:ext cx="4901210" cy="529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71" y="5579666"/>
            <a:ext cx="1415299" cy="48756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698500" y="1057275"/>
            <a:ext cx="7772400" cy="63182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ASCENSION TEXAS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" y="5587779"/>
            <a:ext cx="1002093" cy="400837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0375"/>
            <a:ext cx="7772400" cy="631825"/>
          </a:xfrm>
          <a:ln>
            <a:noFill/>
          </a:ln>
        </p:spPr>
        <p:txBody>
          <a:bodyPr lIns="0" anchor="t" anchorCtr="0">
            <a:normAutofit/>
          </a:bodyPr>
          <a:lstStyle>
            <a:lvl1pPr algn="l">
              <a:defRPr sz="3200" b="1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7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3252"/>
            <a:ext cx="6480313" cy="497579"/>
          </a:xfrm>
        </p:spPr>
        <p:txBody>
          <a:bodyPr anchor="t">
            <a:noAutofit/>
          </a:bodyPr>
          <a:lstStyle>
            <a:lvl1pPr algn="l">
              <a:defRPr sz="2600" b="1"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116956" cy="3687763"/>
          </a:xfrm>
        </p:spPr>
        <p:txBody>
          <a:bodyPr lIns="0"/>
          <a:lstStyle>
            <a:lvl1pPr marL="284163" indent="-284163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886200" cy="762000"/>
          </a:xfrm>
        </p:spPr>
        <p:txBody>
          <a:bodyPr lIns="0">
            <a:normAutofit/>
          </a:bodyPr>
          <a:lstStyle>
            <a:lvl1pPr marL="0" indent="0">
              <a:buNone/>
              <a:defRPr sz="1800">
                <a:solidFill>
                  <a:srgbClr val="00AB9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2A96-9A08-4E87-9903-7DB3DD5B1BB0}" type="datetime4">
              <a:rPr lang="en-US" smtClean="0"/>
              <a:t>October 22,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362200"/>
            <a:ext cx="3839032" cy="0"/>
          </a:xfrm>
          <a:prstGeom prst="line">
            <a:avLst/>
          </a:prstGeom>
          <a:ln>
            <a:solidFill>
              <a:srgbClr val="00A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1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06187"/>
            <a:ext cx="6477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309" y="5367338"/>
            <a:ext cx="5581291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61DB-A27F-483D-AADA-F2849C136423}" type="datetime4">
              <a:rPr lang="en-US" smtClean="0"/>
              <a:t>October 22,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33363" indent="-233363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303F-D843-43CA-A7CC-FE1872695BCE}" type="datetime4">
              <a:rPr lang="en-US" smtClean="0"/>
              <a:t>October 22,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1600200"/>
            <a:ext cx="1752600" cy="4572000"/>
          </a:xfrm>
          <a:solidFill>
            <a:srgbClr val="00AB90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 smtClean="0"/>
              <a:t>Sidebar 1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9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1600200"/>
            <a:ext cx="1752600" cy="4572000"/>
          </a:xfrm>
          <a:solidFill>
            <a:srgbClr val="86C980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 smtClean="0"/>
              <a:t>Sidebar 1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1600200"/>
            <a:ext cx="1752600" cy="4572000"/>
          </a:xfrm>
          <a:solidFill>
            <a:srgbClr val="A0ACB2"/>
          </a:solidFill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r>
              <a:rPr lang="en-US" dirty="0" smtClean="0"/>
              <a:t>Sidebar 1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SmartArt Placeholder 16"/>
          <p:cNvSpPr>
            <a:spLocks noGrp="1"/>
          </p:cNvSpPr>
          <p:nvPr>
            <p:ph type="dgm" sz="quarter" idx="14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5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6"/>
          <p:cNvSpPr/>
          <p:nvPr userDrawn="1"/>
        </p:nvSpPr>
        <p:spPr>
          <a:xfrm>
            <a:off x="6934200" y="1645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00AB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0" y="1752600"/>
            <a:ext cx="1752600" cy="1981200"/>
          </a:xfrm>
        </p:spPr>
        <p:txBody>
          <a:bodyPr>
            <a:normAutofit/>
          </a:bodyPr>
          <a:lstStyle>
            <a:lvl1pPr algn="l"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object 6"/>
          <p:cNvSpPr/>
          <p:nvPr userDrawn="1"/>
        </p:nvSpPr>
        <p:spPr>
          <a:xfrm>
            <a:off x="6934200" y="3931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00AB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0" y="4038600"/>
            <a:ext cx="1752600" cy="2133600"/>
          </a:xfrm>
        </p:spPr>
        <p:txBody>
          <a:bodyPr>
            <a:normAutofit/>
          </a:bodyPr>
          <a:lstStyle>
            <a:lvl1pPr algn="l"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/>
          <p:nvPr userDrawn="1"/>
        </p:nvSpPr>
        <p:spPr>
          <a:xfrm>
            <a:off x="6934200" y="1645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86C9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0" y="1752600"/>
            <a:ext cx="1752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object 6"/>
          <p:cNvSpPr/>
          <p:nvPr userDrawn="1"/>
        </p:nvSpPr>
        <p:spPr>
          <a:xfrm>
            <a:off x="6934200" y="3931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86C9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0" y="4038600"/>
            <a:ext cx="1752600" cy="21336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56351"/>
            <a:ext cx="1480930" cy="349249"/>
          </a:xfrm>
        </p:spPr>
        <p:txBody>
          <a:bodyPr/>
          <a:lstStyle/>
          <a:p>
            <a:fld id="{31419C2D-D436-40AA-B686-3C0D7CEEB418}" type="datetime4">
              <a:rPr lang="en-US" smtClean="0"/>
              <a:t>October 22, 2017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1"/>
            <a:ext cx="457200" cy="349250"/>
          </a:xfrm>
        </p:spPr>
        <p:txBody>
          <a:bodyPr/>
          <a:lstStyle/>
          <a:p>
            <a:fld id="{E15D0D92-BC14-4D67-AEB9-A256922B7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499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34200" y="1752600"/>
            <a:ext cx="1752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934200" y="4038600"/>
            <a:ext cx="1752600" cy="21336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 marL="358775" indent="0">
              <a:buNone/>
              <a:defRPr/>
            </a:lvl2pPr>
            <a:lvl3pPr marL="750887" indent="0">
              <a:buNone/>
              <a:defRPr/>
            </a:lvl3pPr>
            <a:lvl4pPr marL="1143000" indent="0">
              <a:buNone/>
              <a:defRPr/>
            </a:lvl4pPr>
            <a:lvl5pPr marL="15017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martArt Placeholder 16"/>
          <p:cNvSpPr>
            <a:spLocks noGrp="1"/>
          </p:cNvSpPr>
          <p:nvPr>
            <p:ph type="dgm" sz="quarter" idx="15"/>
          </p:nvPr>
        </p:nvSpPr>
        <p:spPr>
          <a:xfrm>
            <a:off x="457200" y="1600200"/>
            <a:ext cx="6248400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56351"/>
            <a:ext cx="1480930" cy="349249"/>
          </a:xfrm>
        </p:spPr>
        <p:txBody>
          <a:bodyPr/>
          <a:lstStyle/>
          <a:p>
            <a:fld id="{31419C2D-D436-40AA-B686-3C0D7CEEB418}" type="datetime4">
              <a:rPr lang="en-US" smtClean="0"/>
              <a:t>October 22, 2017</a:t>
            </a:fld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56351"/>
            <a:ext cx="457200" cy="349250"/>
          </a:xfrm>
        </p:spPr>
        <p:txBody>
          <a:bodyPr/>
          <a:lstStyle/>
          <a:p>
            <a:fld id="{E15D0D92-BC14-4D67-AEB9-A256922B7B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bject 6"/>
          <p:cNvSpPr/>
          <p:nvPr userDrawn="1"/>
        </p:nvSpPr>
        <p:spPr>
          <a:xfrm>
            <a:off x="6934200" y="1645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/>
          <p:nvPr userDrawn="1"/>
        </p:nvSpPr>
        <p:spPr>
          <a:xfrm>
            <a:off x="6934200" y="3931920"/>
            <a:ext cx="1752600" cy="45719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486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75145" y="861418"/>
            <a:ext cx="7787515" cy="0"/>
          </a:xfrm>
          <a:prstGeom prst="line">
            <a:avLst/>
          </a:prstGeom>
          <a:ln w="1016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75145" y="6105036"/>
            <a:ext cx="57608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5861388"/>
            <a:ext cx="1996147" cy="552679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/>
          <a:stretch/>
        </p:blipFill>
        <p:spPr>
          <a:xfrm>
            <a:off x="609601" y="6032625"/>
            <a:ext cx="4901210" cy="529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71" y="5579666"/>
            <a:ext cx="1415299" cy="487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" y="5587779"/>
            <a:ext cx="1002093" cy="400837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6400800" cy="685800"/>
          </a:xfr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lang="en-US" sz="2800" b="0" kern="1200" dirty="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94195" y="2933700"/>
            <a:ext cx="2133600" cy="365125"/>
          </a:xfrm>
        </p:spPr>
        <p:txBody>
          <a:bodyPr lIns="0" anchor="t" anchorCtr="0"/>
          <a:lstStyle>
            <a:lvl1pPr>
              <a:defRPr sz="18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fld id="{82952932-82F4-4D1E-9316-DE594ADF9CB6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698500" y="1057275"/>
            <a:ext cx="7772400" cy="63182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ASCENSION TEXAS</a:t>
            </a:r>
            <a:endParaRPr lang="en-US" sz="2400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0375"/>
            <a:ext cx="7772400" cy="631825"/>
          </a:xfrm>
          <a:ln>
            <a:noFill/>
          </a:ln>
        </p:spPr>
        <p:txBody>
          <a:bodyPr lIns="0" anchor="t" anchorCtr="0">
            <a:normAutofit/>
          </a:bodyPr>
          <a:lstStyle>
            <a:lvl1pPr algn="l">
              <a:defRPr sz="3200" b="1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1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ACB2"/>
                </a:solidFill>
              </a:defRPr>
            </a:lvl1pPr>
          </a:lstStyle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B4297"/>
                </a:solidFill>
              </a:defRPr>
            </a:lvl1pPr>
          </a:lstStyle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600200"/>
            <a:ext cx="1981200" cy="4572000"/>
          </a:xfrm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/>
          </p:nvPr>
        </p:nvSpPr>
        <p:spPr>
          <a:xfrm>
            <a:off x="6629400" y="1600200"/>
            <a:ext cx="1981200" cy="4572000"/>
          </a:xfrm>
        </p:spPr>
        <p:txBody>
          <a:bodyPr lIns="0" tIns="137160" rIns="274320" bIns="45720">
            <a:noAutofit/>
          </a:bodyPr>
          <a:lstStyle>
            <a:lvl1pPr marL="0" indent="1588">
              <a:buNone/>
              <a:defRPr sz="1800">
                <a:solidFill>
                  <a:srgbClr val="A0ACB2"/>
                </a:solidFill>
              </a:defRPr>
            </a:lvl1pPr>
            <a:lvl2pPr marL="112713" indent="-10636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19812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2514600" y="1600200"/>
            <a:ext cx="1981200" cy="4572000"/>
          </a:xfrm>
        </p:spPr>
        <p:txBody>
          <a:bodyPr lIns="0" tIns="137160" rIns="274320" bIns="45720">
            <a:noAutofit/>
          </a:bodyPr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9063">
              <a:defRPr sz="1400">
                <a:solidFill>
                  <a:srgbClr val="595959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/>
          <p:nvPr userDrawn="1"/>
        </p:nvSpPr>
        <p:spPr>
          <a:xfrm>
            <a:off x="25146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/>
          <p:cNvSpPr/>
          <p:nvPr userDrawn="1"/>
        </p:nvSpPr>
        <p:spPr>
          <a:xfrm>
            <a:off x="45720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6"/>
          <p:cNvSpPr/>
          <p:nvPr userDrawn="1"/>
        </p:nvSpPr>
        <p:spPr>
          <a:xfrm>
            <a:off x="6629400" y="1645920"/>
            <a:ext cx="19812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B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ACB2"/>
                </a:solidFill>
              </a:defRPr>
            </a:lvl1pPr>
          </a:lstStyle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/>
          </p:nvPr>
        </p:nvSpPr>
        <p:spPr>
          <a:xfrm>
            <a:off x="32385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8"/>
          </p:nvPr>
        </p:nvSpPr>
        <p:spPr>
          <a:xfrm>
            <a:off x="6019800" y="1600200"/>
            <a:ext cx="26670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object 6"/>
          <p:cNvSpPr/>
          <p:nvPr userDrawn="1"/>
        </p:nvSpPr>
        <p:spPr>
          <a:xfrm>
            <a:off x="32385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6"/>
          <p:cNvSpPr/>
          <p:nvPr userDrawn="1"/>
        </p:nvSpPr>
        <p:spPr>
          <a:xfrm>
            <a:off x="6019800" y="1645920"/>
            <a:ext cx="2667000" cy="10668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457200"/>
            <a:ext cx="6477000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5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AB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0ACB2"/>
                </a:solidFill>
              </a:defRPr>
            </a:lvl1pPr>
          </a:lstStyle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40386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object 6"/>
          <p:cNvSpPr/>
          <p:nvPr userDrawn="1"/>
        </p:nvSpPr>
        <p:spPr>
          <a:xfrm>
            <a:off x="457200" y="164592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/>
          </p:nvPr>
        </p:nvSpPr>
        <p:spPr>
          <a:xfrm>
            <a:off x="4648200" y="1600200"/>
            <a:ext cx="4038600" cy="4572000"/>
          </a:xfrm>
          <a:ln>
            <a:noFill/>
          </a:ln>
        </p:spPr>
        <p:txBody>
          <a:bodyPr lIns="0" tIns="137160" rIns="274320" bIns="45720"/>
          <a:lstStyle>
            <a:lvl1pPr>
              <a:buNone/>
              <a:defRPr sz="1800">
                <a:solidFill>
                  <a:srgbClr val="A0ACB2"/>
                </a:solidFill>
              </a:defRPr>
            </a:lvl1pPr>
            <a:lvl2pPr marL="112713" indent="-112713">
              <a:defRPr sz="1600">
                <a:solidFill>
                  <a:srgbClr val="595959"/>
                </a:solidFill>
              </a:defRPr>
            </a:lvl2pPr>
            <a:lvl3pPr marL="231775" indent="-112713">
              <a:defRPr sz="1400">
                <a:solidFill>
                  <a:srgbClr val="595959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object 6"/>
          <p:cNvSpPr/>
          <p:nvPr userDrawn="1"/>
        </p:nvSpPr>
        <p:spPr>
          <a:xfrm>
            <a:off x="4648200" y="1645920"/>
            <a:ext cx="4038600" cy="76200"/>
          </a:xfrm>
          <a:custGeom>
            <a:avLst/>
            <a:gdLst/>
            <a:ahLst/>
            <a:cxnLst/>
            <a:rect l="l" t="t" r="r" b="b"/>
            <a:pathLst>
              <a:path w="449580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88900">
            <a:solidFill>
              <a:srgbClr val="A0ACB2"/>
            </a:solidFill>
          </a:ln>
        </p:spPr>
        <p:txBody>
          <a:bodyPr wrap="square" lIns="0" tIns="137160" rIns="274320" bIns="45720" rtlCol="0">
            <a:noAutofit/>
          </a:bodyPr>
          <a:lstStyle/>
          <a:p>
            <a:endParaRPr lang="en-US" dirty="0" smtClean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dirty="0">
              <a:ln>
                <a:solidFill>
                  <a:schemeClr val="accent5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57200"/>
            <a:ext cx="6477000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ECA0-793F-452D-8E50-751886EA027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AF93-D3D8-491F-A26C-BEF41EBE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2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background_te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23" y="3644900"/>
            <a:ext cx="7772400" cy="993775"/>
          </a:xfrm>
        </p:spPr>
        <p:txBody>
          <a:bodyPr lIns="0" anchor="t">
            <a:normAutofit/>
          </a:bodyPr>
          <a:lstStyle>
            <a:lvl1pPr algn="l">
              <a:tabLst>
                <a:tab pos="2060575" algn="l"/>
              </a:tabLst>
              <a:defRPr sz="2800" b="1" cap="none">
                <a:solidFill>
                  <a:srgbClr val="1B4297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7623" y="3152868"/>
            <a:ext cx="7787515" cy="0"/>
          </a:xfrm>
          <a:prstGeom prst="line">
            <a:avLst/>
          </a:prstGeom>
          <a:ln w="101600">
            <a:solidFill>
              <a:srgbClr val="1B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5861388"/>
            <a:ext cx="1996147" cy="55267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675145" y="6105036"/>
            <a:ext cx="57608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71" y="6168045"/>
            <a:ext cx="1415299" cy="451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" y="6219995"/>
            <a:ext cx="1002093" cy="27739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712738" y="3292475"/>
            <a:ext cx="7772400" cy="63182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ASCENSION TEXAS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29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background_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97623" y="3152868"/>
            <a:ext cx="7787515" cy="0"/>
          </a:xfrm>
          <a:prstGeom prst="line">
            <a:avLst/>
          </a:prstGeom>
          <a:ln w="1016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97" y="5861388"/>
            <a:ext cx="1913827" cy="52988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75145" y="6105036"/>
            <a:ext cx="57608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71" y="6134531"/>
            <a:ext cx="1415299" cy="487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" y="6142644"/>
            <a:ext cx="1002093" cy="40083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7623" y="3644900"/>
            <a:ext cx="7772400" cy="993775"/>
          </a:xfrm>
        </p:spPr>
        <p:txBody>
          <a:bodyPr lIns="0" anchor="t">
            <a:normAutofit/>
          </a:bodyPr>
          <a:lstStyle>
            <a:lvl1pPr algn="l">
              <a:tabLst>
                <a:tab pos="2060575" algn="l"/>
              </a:tabLst>
              <a:defRPr sz="2800" b="1" cap="none">
                <a:solidFill>
                  <a:srgbClr val="1B4297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12738" y="3292475"/>
            <a:ext cx="7772400" cy="631825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B4297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r>
              <a:rPr lang="en-US" sz="2400" dirty="0" smtClean="0"/>
              <a:t>ASCENSION TEXAS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238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buFont typeface="Arial" panose="020B0604020202020204" pitchFamily="34" charset="0"/>
              <a:buChar char="•"/>
              <a:defRPr/>
            </a:lvl1pPr>
            <a:lvl2pPr marL="514350" indent="-155575">
              <a:defRPr/>
            </a:lvl2pPr>
            <a:lvl3pPr marL="914400" indent="-163513">
              <a:defRPr/>
            </a:lvl3pPr>
            <a:lvl4pPr marL="1322388" indent="-179388">
              <a:defRPr/>
            </a:lvl4pPr>
            <a:lvl5pPr marL="1665288" indent="-16351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3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0D92-BC14-4D67-AEB9-A256922B7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1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83" y="1600200"/>
            <a:ext cx="4142117" cy="4525963"/>
          </a:xfrm>
        </p:spPr>
        <p:txBody>
          <a:bodyPr/>
          <a:lstStyle>
            <a:lvl1pPr marL="233363" indent="-233363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3363" indent="-233363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36" y="1828800"/>
            <a:ext cx="412645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936" y="2514599"/>
            <a:ext cx="4126452" cy="3611563"/>
          </a:xfrm>
        </p:spPr>
        <p:txBody>
          <a:bodyPr/>
          <a:lstStyle>
            <a:lvl1pPr marL="233363" indent="-233363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288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 marL="233363" indent="-233363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0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309" y="1447800"/>
            <a:ext cx="8324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1"/>
            <a:ext cx="1480930" cy="349249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1000">
                <a:solidFill>
                  <a:srgbClr val="00AB90"/>
                </a:solidFill>
                <a:latin typeface="Arial" pitchFamily="34" charset="0"/>
                <a:ea typeface="Apex New Book" pitchFamily="2" charset="0"/>
                <a:cs typeface="Arial" pitchFamily="34" charset="0"/>
              </a:defRPr>
            </a:lvl1pPr>
          </a:lstStyle>
          <a:p>
            <a:fld id="{D111B545-E9E5-4999-BF12-24362FBBE654}" type="datetime4">
              <a:rPr lang="en-US" smtClean="0"/>
              <a:pPr/>
              <a:t>October 22,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457200" cy="34925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ctr">
              <a:defRPr sz="1050" b="1">
                <a:solidFill>
                  <a:srgbClr val="00AB90"/>
                </a:solidFill>
                <a:latin typeface="Arial" pitchFamily="34" charset="0"/>
                <a:ea typeface="Apex New Medium" pitchFamily="2" charset="0"/>
                <a:cs typeface="Arial" pitchFamily="34" charset="0"/>
              </a:defRPr>
            </a:lvl1pPr>
          </a:lstStyle>
          <a:p>
            <a:fld id="{E15D0D92-BC14-4D67-AEB9-A256922B7B2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457200"/>
            <a:ext cx="6477000" cy="0"/>
          </a:xfrm>
          <a:prstGeom prst="line">
            <a:avLst/>
          </a:prstGeom>
          <a:ln w="101600">
            <a:solidFill>
              <a:srgbClr val="00A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32" y="234768"/>
            <a:ext cx="1594392" cy="441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09" y="6283050"/>
            <a:ext cx="1415299" cy="487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23" y="6291163"/>
            <a:ext cx="1002093" cy="4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91" r:id="rId3"/>
    <p:sldLayoutId id="2147483700" r:id="rId4"/>
    <p:sldLayoutId id="2147483650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94" r:id="rId14"/>
    <p:sldLayoutId id="2147483664" r:id="rId15"/>
    <p:sldLayoutId id="2147483697" r:id="rId16"/>
    <p:sldLayoutId id="2147483695" r:id="rId17"/>
    <p:sldLayoutId id="2147483667" r:id="rId18"/>
    <p:sldLayoutId id="2147483696" r:id="rId19"/>
    <p:sldLayoutId id="2147483670" r:id="rId20"/>
    <p:sldLayoutId id="2147483675" r:id="rId21"/>
    <p:sldLayoutId id="2147483673" r:id="rId22"/>
    <p:sldLayoutId id="2147483701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AB90"/>
          </a:solidFill>
          <a:latin typeface="Arial" pitchFamily="34" charset="0"/>
          <a:ea typeface="Apex New Medium" pitchFamily="2" charset="0"/>
          <a:cs typeface="Arial" pitchFamily="34" charset="0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1pPr>
      <a:lvl2pPr marL="514350" indent="-155575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2pPr>
      <a:lvl3pPr marL="914400" indent="-1635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3pPr>
      <a:lvl4pPr marL="1322388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4pPr>
      <a:lvl5pPr marL="1665288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Apex New Book" pitchFamily="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36370"/>
            <a:ext cx="6400800" cy="16437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Children’s Hospital Association of Texas</a:t>
            </a:r>
          </a:p>
          <a:p>
            <a:r>
              <a:rPr lang="en-US" dirty="0" smtClean="0"/>
              <a:t>October 27, 2017 </a:t>
            </a:r>
          </a:p>
          <a:p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smtClean="0"/>
              <a:t>B. </a:t>
            </a:r>
            <a:r>
              <a:rPr lang="en-US" dirty="0" smtClean="0"/>
              <a:t>Fassnacht</a:t>
            </a:r>
            <a:r>
              <a:rPr lang="en-US" dirty="0"/>
              <a:t>, </a:t>
            </a:r>
            <a:r>
              <a:rPr lang="en-US" dirty="0" smtClean="0"/>
              <a:t>MPA</a:t>
            </a:r>
            <a:endParaRPr lang="en-US" dirty="0" smtClean="0"/>
          </a:p>
          <a:p>
            <a:r>
              <a:rPr lang="en-US" dirty="0" smtClean="0"/>
              <a:t>Terrie L. Hairston, MS, RN-BC, FACHE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Leadership Pipeline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Kick-Off – 8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--build relationships with senior leaders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--provide organizational context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Session 1-Building Relationships– 4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--servant leadership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--emotional intelligence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--best leader / worst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5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2-Planning and Organizing –4 hours</a:t>
            </a:r>
          </a:p>
          <a:p>
            <a:pPr marL="0" indent="0">
              <a:buNone/>
            </a:pPr>
            <a:r>
              <a:rPr lang="en-US" dirty="0" smtClean="0"/>
              <a:t>    --Effectiveness Principles—80/20 rule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--Time Management –tools, time wasters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--Work/life balance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5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3-Tracking Performance—4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--tools of the trade-support resources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--EBL practices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--individual performance-taking conversations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from difficult to doable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Shadowing Experiences—12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 chosen by senior leaders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 meet 3xs in between sessions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--amplify realistic job preview</a:t>
            </a:r>
            <a:endParaRPr lang="en-US" dirty="0"/>
          </a:p>
        </p:txBody>
      </p:sp>
      <p:pic>
        <p:nvPicPr>
          <p:cNvPr id="4099" name="Picture 3" descr="C:\Users\tlhairston\AppData\Local\Microsoft\Windows\Temporary Internet Files\Content.IE5\QI0XGZH6\shadowman_hand_u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2" y="3614057"/>
            <a:ext cx="4452985" cy="35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9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Celebration—3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--honor the journey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--debrief experience from participant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mentor perspective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--guidance, tips , coaching on applying for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clinical leadership positions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--Your First Leadership Job – Tacy Byham 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Richard </a:t>
            </a:r>
            <a:r>
              <a:rPr lang="en-US" dirty="0" err="1" smtClean="0"/>
              <a:t>Wellins</a:t>
            </a:r>
            <a:r>
              <a:rPr lang="en-US" dirty="0" smtClean="0"/>
              <a:t>, DDI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Formal Evaluation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2309" y="1320800"/>
            <a:ext cx="8324491" cy="5065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Conclusions 2016 Cohort</a:t>
            </a:r>
          </a:p>
          <a:p>
            <a:pPr lvl="0"/>
            <a:r>
              <a:rPr lang="en-US" dirty="0"/>
              <a:t>The 2016 cohort </a:t>
            </a:r>
            <a:r>
              <a:rPr lang="en-US" dirty="0" smtClean="0"/>
              <a:t>was at </a:t>
            </a:r>
            <a:r>
              <a:rPr lang="en-US" dirty="0"/>
              <a:t>the 1 year point for completion from the Program (August 30 </a:t>
            </a:r>
            <a:r>
              <a:rPr lang="en-US" dirty="0" smtClean="0"/>
              <a:t>was </a:t>
            </a:r>
            <a:r>
              <a:rPr lang="en-US" dirty="0"/>
              <a:t>1 year)</a:t>
            </a:r>
          </a:p>
          <a:p>
            <a:pPr lvl="0"/>
            <a:r>
              <a:rPr lang="en-US" dirty="0"/>
              <a:t>90% overall retention of the 2016 </a:t>
            </a:r>
            <a:r>
              <a:rPr lang="en-US" dirty="0" smtClean="0"/>
              <a:t>cohort.</a:t>
            </a:r>
            <a:r>
              <a:rPr lang="en-US" dirty="0"/>
              <a:t> </a:t>
            </a:r>
            <a:r>
              <a:rPr lang="en-US" dirty="0" smtClean="0"/>
              <a:t>100</a:t>
            </a:r>
            <a:r>
              <a:rPr lang="en-US" dirty="0"/>
              <a:t>% retention of Manager roles.  </a:t>
            </a:r>
          </a:p>
          <a:p>
            <a:pPr lvl="0"/>
            <a:r>
              <a:rPr lang="en-US" dirty="0"/>
              <a:t>We </a:t>
            </a:r>
            <a:r>
              <a:rPr lang="en-US" dirty="0" smtClean="0"/>
              <a:t>had </a:t>
            </a:r>
            <a:r>
              <a:rPr lang="en-US" dirty="0"/>
              <a:t>16 leader promotions through 1 year.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Conclusions </a:t>
            </a:r>
            <a:r>
              <a:rPr lang="en-US" b="1" dirty="0"/>
              <a:t>2017 Cohort</a:t>
            </a:r>
          </a:p>
          <a:p>
            <a:pPr lvl="0"/>
            <a:r>
              <a:rPr lang="en-US" dirty="0"/>
              <a:t>The 2017 cohort completed May 19, 2017</a:t>
            </a:r>
          </a:p>
          <a:p>
            <a:pPr lvl="0"/>
            <a:r>
              <a:rPr lang="en-US" dirty="0"/>
              <a:t>Only 1 participant has left Seton. 100% retention of all Supervisor and Manager positions. </a:t>
            </a:r>
          </a:p>
          <a:p>
            <a:pPr lvl="0"/>
            <a:r>
              <a:rPr lang="en-US" dirty="0"/>
              <a:t>3 leader promotions through 3 </a:t>
            </a:r>
            <a:r>
              <a:rPr lang="en-US" dirty="0" smtClean="0"/>
              <a:t>months post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program end.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to Date</a:t>
            </a:r>
            <a:endParaRPr lang="en-US" dirty="0"/>
          </a:p>
        </p:txBody>
      </p:sp>
      <p:pic>
        <p:nvPicPr>
          <p:cNvPr id="3080" name="Picture 8" descr="C:\Users\tlhairston\AppData\Local\Microsoft\Windows\Temporary Internet Files\Content.IE5\8R96FU1Z\su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862286"/>
            <a:ext cx="2481943" cy="14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2051" name="Picture 3" descr="C:\Users\tlhairston\AppData\Local\Microsoft\Windows\Temporary Internet Files\Content.IE5\8R96FU1Z\three_questions_small_business_health_insuar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1456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9257" y="1335314"/>
            <a:ext cx="7678057" cy="53245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980"/>
            <a:ext cx="65151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980"/>
            <a:ext cx="65151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Faith-based healthcare organization </a:t>
            </a:r>
          </a:p>
          <a:p>
            <a:r>
              <a:rPr lang="en-US" dirty="0" smtClean="0"/>
              <a:t>Largest non-profit health in US-world’s largest Catholic health system</a:t>
            </a:r>
          </a:p>
          <a:p>
            <a:r>
              <a:rPr lang="en-US" dirty="0" smtClean="0"/>
              <a:t>Dedicated to transformation through innovation across the continuum of care</a:t>
            </a:r>
          </a:p>
          <a:p>
            <a:r>
              <a:rPr lang="en-US" dirty="0" smtClean="0"/>
              <a:t>Commitment to compassionate , personalized care to all, with special attention to persons living in poverty and those most </a:t>
            </a:r>
            <a:r>
              <a:rPr lang="en-US" dirty="0" smtClean="0"/>
              <a:t>vulnerable</a:t>
            </a:r>
          </a:p>
          <a:p>
            <a:r>
              <a:rPr lang="en-US" dirty="0" smtClean="0"/>
              <a:t>Dell Children’s Medical Center of Central Texas, free standing pediatric facility, this year’s conference host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October 27, 2017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8A4E-7377-406B-9AFF-AC3194BEB59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Ascension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0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The Clinical Leadership Pipeline (CLPP) a </a:t>
            </a:r>
            <a:r>
              <a:rPr lang="en-US" dirty="0"/>
              <a:t>90-120 day </a:t>
            </a:r>
            <a:r>
              <a:rPr lang="en-US" dirty="0" smtClean="0"/>
              <a:t>program</a:t>
            </a:r>
            <a:r>
              <a:rPr lang="en-US" dirty="0"/>
              <a:t>, designed to develop Seton’s promising future clinical leaders through mentorship and professional growth opportunities. Think of the CLPP as a pipeline of potential managerial talent, people who are ready for focused attention on what it takes to become a successful manager at </a:t>
            </a:r>
            <a:r>
              <a:rPr lang="en-US" dirty="0" smtClean="0"/>
              <a:t>Seton.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leaders </a:t>
            </a:r>
            <a:r>
              <a:rPr lang="en-US" dirty="0"/>
              <a:t>a </a:t>
            </a:r>
            <a:r>
              <a:rPr lang="en-US" dirty="0" smtClean="0"/>
              <a:t>realistic, </a:t>
            </a:r>
            <a:r>
              <a:rPr lang="en-US" dirty="0"/>
              <a:t>practical job preview</a:t>
            </a:r>
          </a:p>
          <a:p>
            <a:pPr marL="0" indent="0">
              <a:buNone/>
            </a:pPr>
            <a:r>
              <a:rPr lang="en-US" dirty="0"/>
              <a:t> “ What Does a Clinical Manager Actually Do? “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development response to increasing number of clinical manager position vacancies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 too long to fill positions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--costly use of per diem managers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--staff nurses in interim </a:t>
            </a:r>
            <a:r>
              <a:rPr lang="en-US" smtClean="0"/>
              <a:t>manager positions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--erosion of associate engagement due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leadership </a:t>
            </a:r>
            <a:r>
              <a:rPr lang="en-US" dirty="0" smtClean="0"/>
              <a:t>gaps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--grow our own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34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CLPP team</a:t>
            </a:r>
          </a:p>
          <a:p>
            <a:r>
              <a:rPr lang="en-US" dirty="0" smtClean="0"/>
              <a:t>Stakeholder interviews to identify 3-5 key competencies</a:t>
            </a:r>
          </a:p>
          <a:p>
            <a:r>
              <a:rPr lang="en-US" dirty="0" smtClean="0"/>
              <a:t>Identify role model leaders as partners</a:t>
            </a:r>
          </a:p>
          <a:p>
            <a:r>
              <a:rPr lang="en-US" dirty="0" smtClean="0"/>
              <a:t>Use / maximize existing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6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Program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for clinical leadership positions with understanding of the role</a:t>
            </a:r>
          </a:p>
          <a:p>
            <a:r>
              <a:rPr lang="en-US" dirty="0" smtClean="0"/>
              <a:t>Build relationships supportive of clinical organizational success</a:t>
            </a:r>
          </a:p>
          <a:p>
            <a:r>
              <a:rPr lang="en-US" dirty="0" smtClean="0"/>
              <a:t>Model mission, vision, values in engaging others as a leader</a:t>
            </a:r>
          </a:p>
          <a:p>
            <a:r>
              <a:rPr lang="en-US" dirty="0" smtClean="0"/>
              <a:t>Identify resources supportive of the role of clinical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by senior leaders</a:t>
            </a:r>
          </a:p>
          <a:p>
            <a:r>
              <a:rPr lang="en-US" dirty="0" smtClean="0"/>
              <a:t>Interest in clinical leader position</a:t>
            </a:r>
          </a:p>
          <a:p>
            <a:r>
              <a:rPr lang="en-US" dirty="0" smtClean="0"/>
              <a:t>Meet minimum qualifications for position</a:t>
            </a:r>
          </a:p>
          <a:p>
            <a:r>
              <a:rPr lang="en-US" dirty="0" smtClean="0"/>
              <a:t>Track record of high performance</a:t>
            </a:r>
          </a:p>
          <a:p>
            <a:r>
              <a:rPr lang="en-US" dirty="0" smtClean="0"/>
              <a:t>Current direct report leader support and endorsement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6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presentations</a:t>
            </a:r>
          </a:p>
          <a:p>
            <a:r>
              <a:rPr lang="en-US" dirty="0" smtClean="0"/>
              <a:t>Story sharing-leadership experiences, lessons learned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Shadowing with assigned mentor</a:t>
            </a:r>
          </a:p>
          <a:p>
            <a:r>
              <a:rPr lang="en-US" dirty="0" smtClean="0"/>
              <a:t>Participant debrief and reflection</a:t>
            </a:r>
          </a:p>
          <a:p>
            <a:r>
              <a:rPr lang="en-US" dirty="0" smtClean="0"/>
              <a:t>Relationship building with clinical leaders</a:t>
            </a:r>
          </a:p>
          <a:p>
            <a:r>
              <a:rPr lang="en-US" dirty="0" smtClean="0"/>
              <a:t>AONE Nurse Manager Inventory Tool</a:t>
            </a:r>
          </a:p>
        </p:txBody>
      </p:sp>
    </p:spTree>
    <p:extLst>
      <p:ext uri="{BB962C8B-B14F-4D97-AF65-F5344CB8AC3E}">
        <p14:creationId xmlns:p14="http://schemas.microsoft.com/office/powerpoint/2010/main" val="1004068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PPT-standard-4x3_colorful-blue-green">
  <a:themeElements>
    <a:clrScheme name="Custom 23">
      <a:dk1>
        <a:srgbClr val="1B4297"/>
      </a:dk1>
      <a:lt1>
        <a:srgbClr val="FFFFFF"/>
      </a:lt1>
      <a:dk2>
        <a:srgbClr val="FFFFFF"/>
      </a:dk2>
      <a:lt2>
        <a:srgbClr val="87754E"/>
      </a:lt2>
      <a:accent1>
        <a:srgbClr val="B487CD"/>
      </a:accent1>
      <a:accent2>
        <a:srgbClr val="FFE39C"/>
      </a:accent2>
      <a:accent3>
        <a:srgbClr val="87754E"/>
      </a:accent3>
      <a:accent4>
        <a:srgbClr val="1B4297"/>
      </a:accent4>
      <a:accent5>
        <a:srgbClr val="A62286"/>
      </a:accent5>
      <a:accent6>
        <a:srgbClr val="7F58A5"/>
      </a:accent6>
      <a:hlink>
        <a:srgbClr val="46C6DC"/>
      </a:hlink>
      <a:folHlink>
        <a:srgbClr val="FDB7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297"/>
        </a:solidFill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PPT-standard-4x3_colorful-blue-green</Template>
  <TotalTime>1062</TotalTime>
  <Words>1881</Words>
  <Application>Microsoft Office PowerPoint</Application>
  <PresentationFormat>On-screen Show (4:3)</PresentationFormat>
  <Paragraphs>177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PPT-standard-4x3_colorful-blue-green</vt:lpstr>
      <vt:lpstr>Clinical Leadership Pipeline Program</vt:lpstr>
      <vt:lpstr>PowerPoint Presentation</vt:lpstr>
      <vt:lpstr>Ascension </vt:lpstr>
      <vt:lpstr>Overview</vt:lpstr>
      <vt:lpstr>Background</vt:lpstr>
      <vt:lpstr>Approach</vt:lpstr>
      <vt:lpstr>Expected Program Outcomes</vt:lpstr>
      <vt:lpstr>Participants</vt:lpstr>
      <vt:lpstr>Learning Strategies</vt:lpstr>
      <vt:lpstr>Program Components</vt:lpstr>
      <vt:lpstr>Program Components</vt:lpstr>
      <vt:lpstr>Program Components</vt:lpstr>
      <vt:lpstr>Program Components</vt:lpstr>
      <vt:lpstr>Program Components</vt:lpstr>
      <vt:lpstr>Results to Date</vt:lpstr>
      <vt:lpstr>Questions </vt:lpstr>
      <vt:lpstr>PowerPoint Presentation</vt:lpstr>
    </vt:vector>
  </TitlesOfParts>
  <Company>AHIS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Lammert, Beth</dc:creator>
  <cp:lastModifiedBy>Hairston, Terrie L</cp:lastModifiedBy>
  <cp:revision>89</cp:revision>
  <cp:lastPrinted>2016-07-12T21:36:39Z</cp:lastPrinted>
  <dcterms:created xsi:type="dcterms:W3CDTF">2016-01-06T21:54:35Z</dcterms:created>
  <dcterms:modified xsi:type="dcterms:W3CDTF">2017-10-23T03:16:32Z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s">
    <vt:lpwstr>Users;#Users1</vt:lpwstr>
  </property>
</Properties>
</file>