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52"/>
  </p:notesMasterIdLst>
  <p:handoutMasterIdLst>
    <p:handoutMasterId r:id="rId53"/>
  </p:handoutMasterIdLst>
  <p:sldIdLst>
    <p:sldId id="256" r:id="rId2"/>
    <p:sldId id="257" r:id="rId3"/>
    <p:sldId id="258" r:id="rId4"/>
    <p:sldId id="290" r:id="rId5"/>
    <p:sldId id="284" r:id="rId6"/>
    <p:sldId id="286" r:id="rId7"/>
    <p:sldId id="263" r:id="rId8"/>
    <p:sldId id="289" r:id="rId9"/>
    <p:sldId id="264" r:id="rId10"/>
    <p:sldId id="287" r:id="rId11"/>
    <p:sldId id="261" r:id="rId12"/>
    <p:sldId id="265" r:id="rId13"/>
    <p:sldId id="267" r:id="rId14"/>
    <p:sldId id="262" r:id="rId15"/>
    <p:sldId id="271" r:id="rId16"/>
    <p:sldId id="270" r:id="rId17"/>
    <p:sldId id="275" r:id="rId18"/>
    <p:sldId id="293" r:id="rId19"/>
    <p:sldId id="268" r:id="rId20"/>
    <p:sldId id="339" r:id="rId21"/>
    <p:sldId id="266" r:id="rId22"/>
    <p:sldId id="296" r:id="rId23"/>
    <p:sldId id="299" r:id="rId24"/>
    <p:sldId id="300" r:id="rId25"/>
    <p:sldId id="301" r:id="rId26"/>
    <p:sldId id="297" r:id="rId27"/>
    <p:sldId id="321" r:id="rId28"/>
    <p:sldId id="276" r:id="rId29"/>
    <p:sldId id="273" r:id="rId30"/>
    <p:sldId id="295" r:id="rId31"/>
    <p:sldId id="277" r:id="rId32"/>
    <p:sldId id="302" r:id="rId33"/>
    <p:sldId id="334" r:id="rId34"/>
    <p:sldId id="303" r:id="rId35"/>
    <p:sldId id="304" r:id="rId36"/>
    <p:sldId id="306" r:id="rId37"/>
    <p:sldId id="305" r:id="rId38"/>
    <p:sldId id="311" r:id="rId39"/>
    <p:sldId id="308" r:id="rId40"/>
    <p:sldId id="337" r:id="rId41"/>
    <p:sldId id="324" r:id="rId42"/>
    <p:sldId id="325" r:id="rId43"/>
    <p:sldId id="327" r:id="rId44"/>
    <p:sldId id="322" r:id="rId45"/>
    <p:sldId id="310" r:id="rId46"/>
    <p:sldId id="318" r:id="rId47"/>
    <p:sldId id="317" r:id="rId48"/>
    <p:sldId id="336" r:id="rId49"/>
    <p:sldId id="279" r:id="rId50"/>
    <p:sldId id="280" r:id="rId51"/>
  </p:sldIdLst>
  <p:sldSz cx="9144000" cy="5143500" type="screen16x9"/>
  <p:notesSz cx="7010400" cy="9296400"/>
  <p:embeddedFontLst>
    <p:embeddedFont>
      <p:font typeface="Sniglet" panose="020B0604020202020204" charset="0"/>
      <p:regular r:id="rId54"/>
    </p:embeddedFont>
    <p:embeddedFont>
      <p:font typeface="Aharoni" panose="02010803020104030203" pitchFamily="2" charset="-79"/>
      <p:bold r:id="rId55"/>
    </p:embeddedFont>
    <p:embeddedFont>
      <p:font typeface="Showcard Gothic" panose="04020904020102020604" pitchFamily="82" charset="0"/>
      <p:regular r:id="rId56"/>
    </p:embeddedFont>
    <p:embeddedFont>
      <p:font typeface="Bangers" panose="020B0604020202020204"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1E2FD47-2CF8-4A1E-B8E7-0FEAB833DFA2}">
  <a:tblStyle styleId="{E1E2FD47-2CF8-4A1E-B8E7-0FEAB833DFA2}"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87244" autoAdjust="0"/>
  </p:normalViewPr>
  <p:slideViewPr>
    <p:cSldViewPr>
      <p:cViewPr>
        <p:scale>
          <a:sx n="90" d="100"/>
          <a:sy n="90" d="100"/>
        </p:scale>
        <p:origin x="-1608" y="-756"/>
      </p:cViewPr>
      <p:guideLst>
        <p:guide orient="horz" pos="1620"/>
        <p:guide pos="2880"/>
      </p:guideLst>
    </p:cSldViewPr>
  </p:slideViewPr>
  <p:notesTextViewPr>
    <p:cViewPr>
      <p:scale>
        <a:sx n="1" d="1"/>
        <a:sy n="1" d="1"/>
      </p:scale>
      <p:origin x="0" y="0"/>
    </p:cViewPr>
  </p:notesTextViewPr>
  <p:sorterViewPr>
    <p:cViewPr>
      <p:scale>
        <a:sx n="100" d="100"/>
        <a:sy n="100" d="100"/>
      </p:scale>
      <p:origin x="0" y="1002"/>
    </p:cViewPr>
  </p:sorterViewPr>
  <p:notesViewPr>
    <p:cSldViewPr>
      <p:cViewPr>
        <p:scale>
          <a:sx n="68" d="100"/>
          <a:sy n="68" d="100"/>
        </p:scale>
        <p:origin x="-2076" y="2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F1E8AE5-A27D-4633-8A40-F4B2C7D958AB}" type="datetimeFigureOut">
              <a:rPr lang="en-US" smtClean="0"/>
              <a:t>10/23/2017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2E6E4F9-8378-439B-B7D1-5C0923769A69}" type="slidenum">
              <a:rPr lang="en-US" smtClean="0"/>
              <a:t>‹#›</a:t>
            </a:fld>
            <a:endParaRPr lang="en-US"/>
          </a:p>
        </p:txBody>
      </p:sp>
    </p:spTree>
    <p:extLst>
      <p:ext uri="{BB962C8B-B14F-4D97-AF65-F5344CB8AC3E}">
        <p14:creationId xmlns:p14="http://schemas.microsoft.com/office/powerpoint/2010/main" val="3898911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243193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Has anyone googled</a:t>
            </a:r>
            <a:r>
              <a:rPr lang="en-US" baseline="0" dirty="0" smtClean="0"/>
              <a:t> themselves?? Open your envelopes!!!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Not sure</a:t>
            </a:r>
            <a:r>
              <a:rPr lang="en-US" baseline="0" dirty="0" smtClean="0"/>
              <a:t> if you want to use this slide but I’m OK still being an example! </a:t>
            </a:r>
            <a:r>
              <a:rPr lang="en-US" baseline="0" dirty="0" smtClean="0">
                <a:sym typeface="Wingdings" panose="05000000000000000000" pitchFamily="2" charset="2"/>
              </a:rPr>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Your</a:t>
            </a:r>
            <a:r>
              <a:rPr lang="en-US" baseline="0" dirty="0" smtClean="0"/>
              <a:t> patient’s ARE googling and searching you! Especially those teenagers that are bored in their rooms. Be aware of what they can see!! Even innocent political posts can have an impact of how someone views you or develops opinions. </a:t>
            </a:r>
          </a:p>
          <a:p>
            <a:r>
              <a:rPr lang="en-US" baseline="0" dirty="0" smtClean="0"/>
              <a:t>It feels safe to post things because you’re doing it in the privacy of your own home or personal space and there is no face to face interaction. You never know who is actually viewing and reading posts. </a:t>
            </a:r>
          </a:p>
          <a:p>
            <a:endParaRPr lang="en-US" baseline="0" dirty="0" smtClean="0"/>
          </a:p>
          <a:p>
            <a:r>
              <a:rPr lang="en-US" baseline="0" dirty="0" smtClean="0"/>
              <a:t>Safety example: A nurse on 4South is friends with the wife of the former One Direction bassist. When One Direction broke up he started teaching guitar lessons online. There was a guy in Europe that loved One Direction and thought it would be cool to take lessons from the previous bassist. He did so for a few months and Christmas came around. The guy really wanted to send the bassist a Christmas gift but didn’t have any of his personal contact info to send it. He searched his </a:t>
            </a:r>
            <a:r>
              <a:rPr lang="en-US" baseline="0" dirty="0" err="1" smtClean="0"/>
              <a:t>facebook</a:t>
            </a:r>
            <a:r>
              <a:rPr lang="en-US" baseline="0" dirty="0" smtClean="0"/>
              <a:t> page and saw pictures of his wife so then searched her. She had no personal contact info but had a picture posted of her and the 4South RN. He then searched the 4South RN and saw she worked at DCMC and on 4South. He </a:t>
            </a:r>
            <a:r>
              <a:rPr lang="en-US" baseline="0" dirty="0" err="1" smtClean="0"/>
              <a:t>proceded</a:t>
            </a:r>
            <a:r>
              <a:rPr lang="en-US" baseline="0" dirty="0" smtClean="0"/>
              <a:t> to call DCMC and was transferred to 4S. He asked for the nurse by name so was transferred to her CISCO phone. She answered this call in a patient room. She said she was totally shocked!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Seton owns</a:t>
            </a:r>
            <a:r>
              <a:rPr lang="en-US" baseline="0" dirty="0" smtClean="0"/>
              <a:t> all computers and the data that is entered into them. Do all your personal stuff at home! Ex) banking</a:t>
            </a:r>
          </a:p>
          <a:p>
            <a:r>
              <a:rPr lang="en-US" baseline="0" dirty="0" smtClean="0"/>
              <a:t>Think about how you are presenting yourself to your patients and families and how it reflects back on DCMC/Seton</a:t>
            </a:r>
          </a:p>
          <a:p>
            <a:endParaRPr lang="en-US" baseline="0" dirty="0" smtClean="0"/>
          </a:p>
          <a:p>
            <a:r>
              <a:rPr lang="en-US" baseline="0" dirty="0" smtClean="0"/>
              <a:t>Ex) Rachel’s story about following patient pages </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Ascension</a:t>
            </a:r>
            <a:r>
              <a:rPr lang="en-US" baseline="0" dirty="0" smtClean="0"/>
              <a:t> came out with a social media policy in September. It is very short and concise and gives very specific rules regarding social media usage. This isn’t just a Seton thing it’s all of Ascension and really all of healthcare in general.</a:t>
            </a:r>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The</a:t>
            </a:r>
            <a:r>
              <a:rPr lang="en-US" baseline="0" dirty="0" smtClean="0"/>
              <a:t> policy is broken up into 4 main categories and goes into detail about how each one should be followed. These key points are not only good for work but also in personal social media usage.</a:t>
            </a:r>
          </a:p>
          <a:p>
            <a:pPr marL="232943" indent="-232943">
              <a:buAutoNum type="arabicParenR"/>
            </a:pPr>
            <a:r>
              <a:rPr lang="en-US" baseline="0" dirty="0" smtClean="0"/>
              <a:t>Promote the Mission—Promote yourself– You want anyone that looks at your profile to view you as a professional and respectable person. Don’t post things that make you look questionable in nature. If you had a bad day at work tell your mom, spouse, friend—Don’t post it for the world to see. What if the patient you were taking care of that day sees it? Would this impact the trust they have in you?</a:t>
            </a:r>
          </a:p>
          <a:p>
            <a:pPr marL="232943" indent="-232943">
              <a:buAutoNum type="arabicParenR"/>
            </a:pPr>
            <a:r>
              <a:rPr lang="en-US" baseline="0" dirty="0" smtClean="0"/>
              <a:t>Protect Information (patient)—Protect Information (self) – You can NEVER post anything that relates to a patient or has patient information. The policy is VERY clear. Protect your personal information. Do you really need to “check-in” where you’re eating dinner? EVERYONE knows where you are and could find you if they desire. Profile information—Where you work? City you live in? single/married?  We often don’t realize just how much identifying information is posted that the world can see</a:t>
            </a:r>
          </a:p>
          <a:p>
            <a:pPr marL="232943" indent="-232943">
              <a:buAutoNum type="arabicParenR"/>
            </a:pPr>
            <a:r>
              <a:rPr lang="en-US" baseline="0" dirty="0" smtClean="0"/>
              <a:t>Be Transparent– If you have anything on your profile that relates back to DCMC/Seton/Ascension you must have a disclaimer on your profile. “The opinions expressed are not those of DCMC/Seton/Ascension”   You CAN share articles about our hospital that are publicly available. Promote the great things we are doing. It instills trust in our patients and pride in ourselves!</a:t>
            </a:r>
          </a:p>
          <a:p>
            <a:pPr marL="232943" indent="-232943">
              <a:buAutoNum type="arabicParenR"/>
            </a:pPr>
            <a:r>
              <a:rPr lang="en-US" baseline="0" dirty="0" smtClean="0"/>
              <a:t>Be Aware– This is what we’ve be talking about…. Know what is out there—Assume everything you post is visible to everyone!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Did</a:t>
            </a:r>
            <a:r>
              <a:rPr lang="en-US" baseline="0" dirty="0" smtClean="0"/>
              <a:t> I violate any social media policies?  Did I cross any professional boundaries?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Show these.</a:t>
            </a:r>
            <a:r>
              <a:rPr lang="en-US" baseline="0" dirty="0" smtClean="0"/>
              <a:t>  No need to say much.  They’ve already read them when they signed up.</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Every discipline has</a:t>
            </a:r>
            <a:r>
              <a:rPr lang="en-US" baseline="0" dirty="0" smtClean="0"/>
              <a:t> a Code of Ethics and every institution has policies and procedures.</a:t>
            </a:r>
          </a:p>
          <a:p>
            <a:r>
              <a:rPr lang="en-US" baseline="0" dirty="0" smtClean="0"/>
              <a:t>HIPPA is mandated by the federal government.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I’ve heard this question</a:t>
            </a:r>
            <a:r>
              <a:rPr lang="en-US" baseline="0" dirty="0" smtClean="0"/>
              <a:t> from many of you in spite of the policies.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Patients</a:t>
            </a:r>
            <a:r>
              <a:rPr lang="en-US" baseline="0" dirty="0" smtClean="0"/>
              <a:t> and families are at the most vulnerable time in their lives, way more vulnerable than us in caring for them.  We have to be the ones to protect them in their vulnerability by not expecting them to maintain the boundaries.  </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a:t>
            </a:r>
            <a:r>
              <a:rPr lang="en-US" baseline="0" dirty="0" smtClean="0"/>
              <a:t>e know way too much about someone else’s life.  In a dating relationship, it can take years to know as much as we can know in a few days!</a:t>
            </a:r>
          </a:p>
          <a:p>
            <a:endParaRPr lang="en-US" baseline="0" dirty="0" smtClean="0"/>
          </a:p>
          <a:p>
            <a:r>
              <a:rPr lang="en-US" baseline="0" dirty="0" smtClean="0"/>
              <a:t>We have authority in their lives and influence. Watch out!   </a:t>
            </a:r>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Sometimes I think we try to rebalance the scale by telling the patients/families our own stories,</a:t>
            </a:r>
            <a:r>
              <a:rPr lang="en-US" baseline="0" dirty="0" smtClean="0"/>
              <a:t> but how can that backfire?</a:t>
            </a:r>
          </a:p>
          <a:p>
            <a:r>
              <a:rPr lang="en-US" baseline="0" dirty="0" smtClean="0"/>
              <a:t>i.e.  Nurse:  I’m going on my honeymoon next week!   </a:t>
            </a:r>
          </a:p>
          <a:p>
            <a:r>
              <a:rPr lang="en-US" baseline="0" dirty="0" smtClean="0"/>
              <a:t>	Patient: then I don’t want to make her sad by telling her what a difficult day I’m having.   </a:t>
            </a:r>
            <a:r>
              <a:rPr lang="en-US" b="1" baseline="0" dirty="0" smtClean="0"/>
              <a:t>Compromises our effectiveness in our role.</a:t>
            </a:r>
          </a:p>
          <a:p>
            <a:r>
              <a:rPr lang="en-US" baseline="0" dirty="0" smtClean="0"/>
              <a:t>i.e.  Nurse:  My sister’s kid had pneumonia and he’s fine today.   Parent:  You just told me to quit worrying.  You don’t get it.  You are not a safe person with whom to share my struggle.  </a:t>
            </a:r>
          </a:p>
          <a:p>
            <a:endParaRPr lang="en-US" baseline="0" dirty="0" smtClean="0"/>
          </a:p>
          <a:p>
            <a:r>
              <a:rPr lang="en-US" baseline="0" dirty="0" smtClean="0"/>
              <a:t>No equal balance of power.   Not based on mutual interest.  Both sides are NOT equally responsible for maintenance of the relationship.</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Patient centered or family centered implies that it’s not equally balanced.   It’s centered on them.</a:t>
            </a:r>
            <a:r>
              <a:rPr lang="en-US" baseline="0" dirty="0" smtClean="0"/>
              <a:t>   What does that mean?   It means that they are not to be meeting our needs.  They are not to be helping us cope.  They are not to be meeting our need for friends, a social life, a family.   They didn’t choose us to be in relationship, nor did we choose them.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a:t>
            </a:r>
            <a:r>
              <a:rPr lang="en-US" baseline="0" dirty="0" smtClean="0"/>
              <a:t> time here.  </a:t>
            </a:r>
            <a:endParaRPr lang="en-US" dirty="0"/>
          </a:p>
        </p:txBody>
      </p:sp>
    </p:spTree>
    <p:extLst>
      <p:ext uri="{BB962C8B-B14F-4D97-AF65-F5344CB8AC3E}">
        <p14:creationId xmlns:p14="http://schemas.microsoft.com/office/powerpoint/2010/main" val="2592490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Transference is the technical or psychoanalytic term used to describe the redirection of feelings and desires toward a new object, or in this case, the NP.</a:t>
            </a:r>
            <a:r>
              <a:rPr lang="en-US" baseline="30000" dirty="0"/>
              <a:t>[17]</a:t>
            </a:r>
            <a:r>
              <a:rPr lang="en-US" dirty="0"/>
              <a:t> It is the transference of one interpersonal situation to another, thereby inducing an emotional reaction in the patient toward the healthcare provider based on a previous relationship.</a:t>
            </a:r>
            <a:r>
              <a:rPr lang="en-US" baseline="30000" dirty="0"/>
              <a:t>[17,18]</a:t>
            </a:r>
            <a:endParaRPr lang="en-US" dirty="0"/>
          </a:p>
          <a:p>
            <a:r>
              <a:rPr lang="en-US" dirty="0"/>
              <a:t>Transference can be multidimensional as various perceptions and feelings associated with a past person or persons manifest themselves within current relationships. Transference can distort perception and communication either negatively or positively when redirecting such strong feelings as fondness, romance, affection, hatred, anger, and abhorrence. Such feelings are often unconsciously retained from childhood.</a:t>
            </a:r>
          </a:p>
          <a:p>
            <a:r>
              <a:rPr lang="en-US" dirty="0"/>
              <a:t>Countertransference is the reaction of the professional toward a client, a reaction that is an emotional reflection of the NP's own inner needs and conflicts.</a:t>
            </a:r>
            <a:r>
              <a:rPr lang="en-US" baseline="30000" dirty="0"/>
              <a:t>[19]</a:t>
            </a:r>
            <a:r>
              <a:rPr lang="en-US" dirty="0"/>
              <a:t> For example, an NP may favor an elderly patient that has a similar physical appearance or share the verbal/body expressions of the NP's grandparent.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Do</a:t>
            </a:r>
            <a:r>
              <a:rPr lang="en-US" baseline="0" dirty="0" smtClean="0"/>
              <a:t> you see Transference or Countertransference?  </a:t>
            </a:r>
          </a:p>
          <a:p>
            <a:r>
              <a:rPr lang="en-US" baseline="0" dirty="0" smtClean="0"/>
              <a:t>Are you worried for her or not?</a:t>
            </a:r>
          </a:p>
          <a:p>
            <a:r>
              <a:rPr lang="en-US" baseline="0" dirty="0" smtClean="0"/>
              <a:t>Do you think she’s violated any boundaries and why or why not?</a:t>
            </a:r>
          </a:p>
          <a:p>
            <a:r>
              <a:rPr lang="en-US" baseline="0" dirty="0" smtClean="0"/>
              <a:t>Would you have done this?   Don’t answer out loud.  Just thinking about it.    It’s about self-awareness.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Do</a:t>
            </a:r>
            <a:r>
              <a:rPr lang="en-US" baseline="0" dirty="0" smtClean="0"/>
              <a:t> you see Transference or Countertransference?  </a:t>
            </a:r>
          </a:p>
          <a:p>
            <a:r>
              <a:rPr lang="en-US" baseline="0" dirty="0" smtClean="0"/>
              <a:t>Are you worried for her or not?</a:t>
            </a:r>
          </a:p>
          <a:p>
            <a:r>
              <a:rPr lang="en-US" baseline="0" dirty="0" smtClean="0"/>
              <a:t>Do you think she’s violated any boundaries and why or why not?</a:t>
            </a:r>
          </a:p>
          <a:p>
            <a:r>
              <a:rPr lang="en-US" baseline="0" dirty="0" smtClean="0"/>
              <a:t>Would you have done this?   Don’t answer out loud.  Just thinking about it.    It’s about self-awareness.</a:t>
            </a:r>
            <a:endParaRPr lang="en-US" dirty="0" smtClean="0"/>
          </a:p>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Everyone wants to help.  </a:t>
            </a:r>
          </a:p>
          <a:p>
            <a:endParaRPr lang="en-US" dirty="0" smtClean="0"/>
          </a:p>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Family members come</a:t>
            </a:r>
            <a:r>
              <a:rPr lang="en-US" baseline="0" dirty="0" smtClean="0"/>
              <a:t> up on their days off.  Family members bring gifts, pay for meals, favor this patient over all other patients in the unit.</a:t>
            </a:r>
          </a:p>
          <a:p>
            <a:r>
              <a:rPr lang="en-US" baseline="0" dirty="0" smtClean="0"/>
              <a:t>We say, We’re your hospital family.   What can you say?   “We really care about you even though we are not your family.”</a:t>
            </a:r>
          </a:p>
          <a:p>
            <a:r>
              <a:rPr lang="en-US" baseline="0" dirty="0" smtClean="0"/>
              <a:t>Example – Velia….   Involved my husband, my free time, harder to get out of later…</a:t>
            </a:r>
          </a:p>
          <a:p>
            <a:endParaRPr lang="en-US" baseline="0" dirty="0" smtClean="0"/>
          </a:p>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baseline="0" dirty="0" smtClean="0"/>
              <a:t>Physical touch in families – “Give me a hug and a kiss before you leave.”…..</a:t>
            </a:r>
            <a:endParaRPr lang="en-US" dirty="0" smtClean="0"/>
          </a:p>
          <a:p>
            <a:endParaRPr lang="en-US" dirty="0" smtClean="0"/>
          </a:p>
          <a:p>
            <a:r>
              <a:rPr lang="en-US" dirty="0" smtClean="0"/>
              <a:t>Therapeutic</a:t>
            </a:r>
            <a:r>
              <a:rPr lang="en-US" baseline="0" dirty="0" smtClean="0"/>
              <a:t> touch, comfort, etc.   But </a:t>
            </a:r>
            <a:endParaRPr lang="en-US" dirty="0"/>
          </a:p>
        </p:txBody>
      </p:sp>
    </p:spTree>
    <p:extLst>
      <p:ext uri="{BB962C8B-B14F-4D97-AF65-F5344CB8AC3E}">
        <p14:creationId xmlns:p14="http://schemas.microsoft.com/office/powerpoint/2010/main" val="3724907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Or, is it the social</a:t>
            </a:r>
            <a:r>
              <a:rPr lang="en-US" baseline="0" dirty="0" smtClean="0"/>
              <a:t> worker, the psychologist, the Foundation, the physician, the physical therapist, the pharmacist?</a:t>
            </a:r>
          </a:p>
          <a:p>
            <a:r>
              <a:rPr lang="en-US" baseline="0" dirty="0" smtClean="0"/>
              <a:t>I.e.  Suicidal kid that shared story with nurse.</a:t>
            </a:r>
          </a:p>
          <a:p>
            <a:r>
              <a:rPr lang="en-US" baseline="0" dirty="0" smtClean="0"/>
              <a:t>I.e.  Lending money – who is really better to help with their financial need?</a:t>
            </a:r>
          </a:p>
          <a:p>
            <a:r>
              <a:rPr lang="en-US" baseline="0" dirty="0" smtClean="0"/>
              <a:t>I.e.  If it was a med can’t be filled by our pharmacy, the nurse called and called until that person found  a place to do it for the family.   Who’s job is it really?   What about the time spent doing this away from the nurse’s other patients?  Why do we do that sometimes?</a:t>
            </a:r>
            <a:endParaRPr lang="en-US" dirty="0" smtClean="0"/>
          </a:p>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Reflect</a:t>
            </a:r>
            <a:r>
              <a:rPr lang="en-US" baseline="0" dirty="0" smtClean="0"/>
              <a:t> on boundary violation or not.</a:t>
            </a:r>
          </a:p>
          <a:p>
            <a:r>
              <a:rPr lang="en-US" baseline="0" dirty="0" smtClean="0"/>
              <a:t>Role confusion?</a:t>
            </a:r>
          </a:p>
          <a:p>
            <a:r>
              <a:rPr lang="en-US" baseline="0" dirty="0" smtClean="0"/>
              <a:t>Dignity of patient’s mother?</a:t>
            </a:r>
          </a:p>
          <a:p>
            <a:r>
              <a:rPr lang="en-US" baseline="0" dirty="0" smtClean="0"/>
              <a:t>What if the mother tells other parents in the community about it?   Equal treatment of the next mom?  Can we do this for every parent?</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Additional</a:t>
            </a:r>
            <a:r>
              <a:rPr lang="en-US" baseline="0" dirty="0" smtClean="0"/>
              <a:t> reflection:  Do we ever throw our colleagues under the bus by allowing one family to bend the rules and the one next door to not?</a:t>
            </a:r>
          </a:p>
          <a:p>
            <a:r>
              <a:rPr lang="en-US" baseline="0" dirty="0" smtClean="0"/>
              <a:t>PACU – rule is the parents can’t trade out.  </a:t>
            </a:r>
          </a:p>
          <a:p>
            <a:r>
              <a:rPr lang="en-US" baseline="0" dirty="0" smtClean="0"/>
              <a:t>The night nurse let us.    Good nurse versus bad nurse.</a:t>
            </a:r>
          </a:p>
          <a:p>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Kassandra example….  Throwing each other under</a:t>
            </a:r>
            <a:r>
              <a:rPr lang="en-US" baseline="0" dirty="0" smtClean="0"/>
              <a:t> the bus.</a:t>
            </a:r>
          </a:p>
          <a:p>
            <a:r>
              <a:rPr lang="en-US" baseline="0" dirty="0" smtClean="0"/>
              <a:t>One unit allowed her to not take her tube feeds….</a:t>
            </a:r>
          </a:p>
          <a:p>
            <a:r>
              <a:rPr lang="en-US" baseline="0" dirty="0" smtClean="0"/>
              <a:t>If Nurse A gives patient special privilege and Nurse B doesn’t, how does that affect the medical team?</a:t>
            </a:r>
          </a:p>
          <a:p>
            <a:r>
              <a:rPr lang="en-US" baseline="0" dirty="0" smtClean="0"/>
              <a:t>If doctor A gives patient a special privilege and the nurse told her no, ….</a:t>
            </a:r>
          </a:p>
        </p:txBody>
      </p:sp>
    </p:spTree>
    <p:extLst>
      <p:ext uri="{BB962C8B-B14F-4D97-AF65-F5344CB8AC3E}">
        <p14:creationId xmlns:p14="http://schemas.microsoft.com/office/powerpoint/2010/main" val="3257481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lgn="ctr"/>
            <a:r>
              <a:rPr lang="en" dirty="0">
                <a:solidFill>
                  <a:srgbClr val="FFFFFF"/>
                </a:solidFill>
                <a:latin typeface="Sniglet"/>
                <a:ea typeface="Sniglet"/>
                <a:cs typeface="Sniglet"/>
                <a:sym typeface="Sniglet"/>
              </a:rPr>
              <a:t>How does maintaining boundaries  help </a:t>
            </a:r>
          </a:p>
          <a:p>
            <a:pPr algn="ctr"/>
            <a:r>
              <a:rPr lang="en" dirty="0">
                <a:solidFill>
                  <a:srgbClr val="FFFFFF"/>
                </a:solidFill>
                <a:latin typeface="Sniglet"/>
                <a:ea typeface="Sniglet"/>
                <a:cs typeface="Sniglet"/>
                <a:sym typeface="Sniglet"/>
              </a:rPr>
              <a:t>PREVENT </a:t>
            </a:r>
          </a:p>
          <a:p>
            <a:pPr algn="ctr"/>
            <a:r>
              <a:rPr lang="en" dirty="0">
                <a:solidFill>
                  <a:srgbClr val="FFFFFF"/>
                </a:solidFill>
                <a:latin typeface="Sniglet"/>
                <a:ea typeface="Sniglet"/>
                <a:cs typeface="Sniglet"/>
                <a:sym typeface="Sniglet"/>
              </a:rPr>
              <a:t>burnout?</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Set</a:t>
            </a:r>
            <a:r>
              <a:rPr lang="en-US" baseline="0" dirty="0" smtClean="0"/>
              <a:t> the stage…  </a:t>
            </a:r>
          </a:p>
          <a:p>
            <a:pPr marL="174708" indent="-174708">
              <a:buFont typeface="Arial" panose="020B0604020202020204" pitchFamily="34" charset="0"/>
              <a:buChar char="•"/>
            </a:pPr>
            <a:r>
              <a:rPr lang="en-US" baseline="0" dirty="0" smtClean="0"/>
              <a:t>This is a participatory workshop.   While Acalia and I have studied a lot about boundaries in the last several months and bring our collective years of experience in healthcare, we  hope you’ll contribute to the conversation as well.   Our greatest expertise is together, all of us, talking through these tough questions.</a:t>
            </a:r>
          </a:p>
          <a:p>
            <a:pPr marL="174708" indent="-174708">
              <a:buFont typeface="Arial" panose="020B0604020202020204" pitchFamily="34" charset="0"/>
              <a:buChar char="•"/>
            </a:pPr>
            <a:r>
              <a:rPr lang="en-US" baseline="0" dirty="0" smtClean="0"/>
              <a:t>We hope you’ll be brave to ask hard questions during our time together AND we’ll also have a Q/A at the end.   There is no shame in putting it out there.   These can be hard issues to figure out.</a:t>
            </a:r>
          </a:p>
          <a:p>
            <a:pPr marL="174708" indent="-174708">
              <a:buFont typeface="Arial" panose="020B0604020202020204" pitchFamily="34" charset="0"/>
              <a:buChar char="•"/>
            </a:pPr>
            <a:r>
              <a:rPr lang="en-US" baseline="0" dirty="0" smtClean="0"/>
              <a:t>Make sure you sign in so that we can secure CNEs or CEUs for you.</a:t>
            </a:r>
          </a:p>
          <a:p>
            <a:pPr marL="174708" indent="-174708">
              <a:buFont typeface="Arial" panose="020B0604020202020204" pitchFamily="34" charset="0"/>
              <a:buChar char="•"/>
            </a:pPr>
            <a:r>
              <a:rPr lang="en-US" baseline="0" dirty="0" smtClean="0"/>
              <a:t>We hope to cover the hot topics with regard to boundaries, but we know that we won’t hit all of them.</a:t>
            </a:r>
          </a:p>
          <a:p>
            <a:pPr marL="174708" indent="-174708">
              <a:buFont typeface="Arial" panose="020B0604020202020204" pitchFamily="34" charset="0"/>
              <a:buChar char="•"/>
            </a:pPr>
            <a:r>
              <a:rPr lang="en-US" baseline="0" dirty="0" smtClean="0"/>
              <a:t>We look forward to feedback after this is over and you’ll be sent an evaluation to fill out.  Please fill it out and be really honest.  We want this workshop to simply get better and better because of feedback and suggestions from you.</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a:t>
            </a:r>
            <a:r>
              <a:rPr lang="en-US" baseline="0" dirty="0" smtClean="0"/>
              <a:t> time here.  </a:t>
            </a:r>
            <a:endParaRPr lang="en-US" dirty="0"/>
          </a:p>
        </p:txBody>
      </p:sp>
    </p:spTree>
    <p:extLst>
      <p:ext uri="{BB962C8B-B14F-4D97-AF65-F5344CB8AC3E}">
        <p14:creationId xmlns:p14="http://schemas.microsoft.com/office/powerpoint/2010/main" val="2592490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Knowing the warning signs can help you to step back,</a:t>
            </a:r>
            <a:r>
              <a:rPr lang="en-US" baseline="0" dirty="0" smtClean="0"/>
              <a:t> thus preventing your path to burnout.</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Knowing the warning signs can help you to step back,</a:t>
            </a:r>
            <a:r>
              <a:rPr lang="en-US" baseline="0" dirty="0" smtClean="0"/>
              <a:t> thus preventing your path to burnout.</a:t>
            </a:r>
          </a:p>
          <a:p>
            <a:endParaRPr lang="en-US" baseline="0" dirty="0" smtClean="0"/>
          </a:p>
          <a:p>
            <a:r>
              <a:rPr lang="en-US" baseline="0" dirty="0" smtClean="0"/>
              <a:t>Primaries or calling in to ask if you can have the patient the next day.  </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your personal triggers.</a:t>
            </a:r>
          </a:p>
          <a:p>
            <a:r>
              <a:rPr lang="en-US" dirty="0" smtClean="0"/>
              <a:t/>
            </a:r>
            <a:br>
              <a:rPr lang="en-US" dirty="0" smtClean="0"/>
            </a:br>
            <a:r>
              <a:rPr lang="en-US" dirty="0" smtClean="0"/>
              <a:t>Krista – Latino families, children</a:t>
            </a:r>
            <a:r>
              <a:rPr lang="en-US" baseline="0" dirty="0" smtClean="0"/>
              <a:t> the age of my nephew, family experiencing injustice in the church</a:t>
            </a:r>
          </a:p>
          <a:p>
            <a:r>
              <a:rPr lang="en-US" baseline="0" dirty="0" smtClean="0"/>
              <a:t>In the past – brain injured patients…</a:t>
            </a:r>
            <a:endParaRPr lang="en-US" dirty="0"/>
          </a:p>
        </p:txBody>
      </p:sp>
    </p:spTree>
    <p:extLst>
      <p:ext uri="{BB962C8B-B14F-4D97-AF65-F5344CB8AC3E}">
        <p14:creationId xmlns:p14="http://schemas.microsoft.com/office/powerpoint/2010/main" val="3434073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Bridge walking.   We walk</a:t>
            </a:r>
            <a:r>
              <a:rPr lang="en-US" baseline="0" dirty="0" smtClean="0"/>
              <a:t> them to the end of the bridge.   We have to go back and get another patient.  </a:t>
            </a:r>
          </a:p>
          <a:p>
            <a:r>
              <a:rPr lang="en-US" baseline="0" dirty="0" smtClean="0"/>
              <a:t>How does knowing that prevent burnout?  </a:t>
            </a:r>
          </a:p>
          <a:p>
            <a:endParaRPr lang="en-US" dirty="0"/>
          </a:p>
        </p:txBody>
      </p:sp>
    </p:spTree>
    <p:extLst>
      <p:ext uri="{BB962C8B-B14F-4D97-AF65-F5344CB8AC3E}">
        <p14:creationId xmlns:p14="http://schemas.microsoft.com/office/powerpoint/2010/main" val="3164529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Do case studies.</a:t>
            </a:r>
            <a:endParaRPr lang="en-US" dirty="0"/>
          </a:p>
        </p:txBody>
      </p:sp>
    </p:spTree>
    <p:extLst>
      <p:ext uri="{BB962C8B-B14F-4D97-AF65-F5344CB8AC3E}">
        <p14:creationId xmlns:p14="http://schemas.microsoft.com/office/powerpoint/2010/main" val="4150699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Life Specialist, Social Worker, Psychologist….</a:t>
            </a:r>
          </a:p>
          <a:p>
            <a:endParaRPr lang="en-US" dirty="0" smtClean="0"/>
          </a:p>
          <a:p>
            <a:r>
              <a:rPr lang="en-US" dirty="0" smtClean="0"/>
              <a:t>And BE a friend who offers</a:t>
            </a:r>
            <a:r>
              <a:rPr lang="en-US" baseline="0" dirty="0" smtClean="0"/>
              <a:t> feedback to your colleagues with grace and respect and humility.</a:t>
            </a:r>
            <a:endParaRPr lang="en-US" dirty="0"/>
          </a:p>
        </p:txBody>
      </p:sp>
    </p:spTree>
    <p:extLst>
      <p:ext uri="{BB962C8B-B14F-4D97-AF65-F5344CB8AC3E}">
        <p14:creationId xmlns:p14="http://schemas.microsoft.com/office/powerpoint/2010/main" val="366417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0474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In case you are discouraged,  Not just group stuff.</a:t>
            </a:r>
          </a:p>
          <a:p>
            <a:r>
              <a:rPr lang="en-US" dirty="0" smtClean="0"/>
              <a:t>Just because you are</a:t>
            </a:r>
            <a:r>
              <a:rPr lang="en-US" baseline="0" dirty="0" smtClean="0"/>
              <a:t> doing something for one patient, doesn’t necessarily mean you are crossing a boundary.</a:t>
            </a:r>
          </a:p>
          <a:p>
            <a:endParaRPr lang="en-US" baseline="0" dirty="0" smtClean="0"/>
          </a:p>
          <a:p>
            <a:r>
              <a:rPr lang="en-US" baseline="0" dirty="0" smtClean="0"/>
              <a:t>Twins – nurse goes down and gets food with them.  You could do that with any of your patients. ….  Using a voucher.</a:t>
            </a:r>
            <a:endParaRPr lang="en-US" dirty="0"/>
          </a:p>
        </p:txBody>
      </p:sp>
    </p:spTree>
    <p:extLst>
      <p:ext uri="{BB962C8B-B14F-4D97-AF65-F5344CB8AC3E}">
        <p14:creationId xmlns:p14="http://schemas.microsoft.com/office/powerpoint/2010/main" val="1696646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Other</a:t>
            </a:r>
            <a:r>
              <a:rPr lang="en-US" baseline="0" dirty="0" smtClean="0"/>
              <a:t> subjects not covered in detail:  </a:t>
            </a:r>
          </a:p>
          <a:p>
            <a:pPr marL="232943" indent="-232943">
              <a:buAutoNum type="arabicPeriod"/>
            </a:pPr>
            <a:r>
              <a:rPr lang="en-US" baseline="0" dirty="0" smtClean="0"/>
              <a:t>Can’t ever accept a gift card from a family.</a:t>
            </a:r>
          </a:p>
          <a:p>
            <a:pPr marL="232943" indent="-232943">
              <a:buAutoNum type="arabicPeriod"/>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dirty="0" smtClean="0"/>
              <a:t>Social Media is</a:t>
            </a:r>
            <a:r>
              <a:rPr lang="en-US" baseline="0" dirty="0" smtClean="0"/>
              <a:t> more than </a:t>
            </a:r>
            <a:r>
              <a:rPr lang="en-US" baseline="0" dirty="0" err="1" smtClean="0"/>
              <a:t>facebook</a:t>
            </a:r>
            <a:r>
              <a:rPr lang="en-US" baseline="0" dirty="0" smtClean="0"/>
              <a:t>—twitter, </a:t>
            </a:r>
            <a:r>
              <a:rPr lang="en-US" baseline="0" dirty="0" err="1" smtClean="0"/>
              <a:t>instagram</a:t>
            </a:r>
            <a:r>
              <a:rPr lang="en-US" baseline="0" dirty="0" smtClean="0"/>
              <a:t>, </a:t>
            </a:r>
            <a:r>
              <a:rPr lang="en-US" baseline="0" dirty="0" err="1" smtClean="0"/>
              <a:t>snapchat</a:t>
            </a:r>
            <a:r>
              <a:rPr lang="en-US" baseline="0" dirty="0" smtClean="0"/>
              <a:t>… All of these things are linked on the internet. Because we can access the internet from anywhere privately and things are labeled “private” or groups are formed as “members only” we have a false sense of security on what we browse and post. The internet has been around for awhile but social media has really boomed in the last 10-15 years and is always changing. We are still learning the capabilities and pitfalls of social media. Today we will talk about how the 3 illusions relate to social media usage.</a:t>
            </a:r>
            <a:endParaRPr lang="en-US" dirty="0" smtClean="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You think your profile</a:t>
            </a:r>
            <a:r>
              <a:rPr lang="en-US" baseline="0" dirty="0" smtClean="0"/>
              <a:t> is secure and you can remove posts or pictures at any time. But reality is that everything is saved in a server. Nothing can ever be fully deleted. </a:t>
            </a:r>
          </a:p>
          <a:p>
            <a:r>
              <a:rPr lang="en-US" baseline="0" dirty="0" smtClean="0"/>
              <a:t>Every keystroke is recorded—Example: you shop for shoes on one page and then go to another website and an advertisement for those shoes pop up in a bar on the side of screen. There are companies that get paid for those advertisements!</a:t>
            </a:r>
            <a:endParaRPr lang="en-US" dirty="0" smtClean="0"/>
          </a:p>
          <a:p>
            <a:r>
              <a:rPr lang="en-US" baseline="0" dirty="0" smtClean="0"/>
              <a:t>Facebook saves all profiles. You can never fully delete your </a:t>
            </a:r>
            <a:r>
              <a:rPr lang="en-US" baseline="0" dirty="0" err="1" smtClean="0"/>
              <a:t>facebook</a:t>
            </a:r>
            <a:r>
              <a:rPr lang="en-US" baseline="0" dirty="0" smtClean="0"/>
              <a:t> profile only make it inactive. Hackers love inactive profiles because the password never changes.</a:t>
            </a:r>
            <a:endParaRPr lang="en-US" dirty="0" smtClean="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Anyone</a:t>
            </a:r>
            <a:r>
              <a:rPr lang="en-US" baseline="0" dirty="0" smtClean="0"/>
              <a:t> with the right credentials can access the information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We</a:t>
            </a:r>
            <a:r>
              <a:rPr lang="en-US" baseline="0" dirty="0" smtClean="0"/>
              <a:t> use our computers, phones, tablets in the privacy of our own home or space and because no one can see our screen it gives us a false sense of security.</a:t>
            </a:r>
          </a:p>
          <a:p>
            <a:r>
              <a:rPr lang="en-US" baseline="0" dirty="0" smtClean="0"/>
              <a:t>We forget that the internet is a “black hole” and is world wide—depending on where and how you post things others can view them.</a:t>
            </a:r>
          </a:p>
          <a:p>
            <a:r>
              <a:rPr lang="en-US" baseline="0" dirty="0" smtClean="0"/>
              <a:t>Have you ever screenshot a picture and sent it to someone who is not friends with that person? You don’t really know who has seen your pictures or posts </a:t>
            </a:r>
          </a:p>
          <a:p>
            <a:r>
              <a:rPr lang="en-US" baseline="0" dirty="0" smtClean="0"/>
              <a:t>A lot of units of private FB groups where they post information. Seton/Ascension can see those groups and others can get into them so they aren’t 100% private so no patient information can be posted. Use for social interaction only.</a:t>
            </a:r>
          </a:p>
          <a:p>
            <a:r>
              <a:rPr lang="en-US" baseline="0" dirty="0" smtClean="0"/>
              <a:t>There are people employed by Seton that monitor social media for any mentions of the hospital or network. They use this information to follow up on comments good or bad. Our patient reps monitor DCMCs webpage so that they can follow up with families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 name="Shape 10"/>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1" name="Shape 11"/>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a:headEnd type="none" w="lg" len="lg"/>
            <a:tailEnd type="none" w="lg" len="lg"/>
          </a:ln>
        </p:spPr>
      </p:sp>
      <p:sp>
        <p:nvSpPr>
          <p:cNvPr id="12" name="Shape 12"/>
          <p:cNvSpPr txBox="1">
            <a:spLocks noGrp="1"/>
          </p:cNvSpPr>
          <p:nvPr>
            <p:ph type="ctrTitle"/>
          </p:nvPr>
        </p:nvSpPr>
        <p:spPr>
          <a:xfrm>
            <a:off x="2572125" y="2068625"/>
            <a:ext cx="4271700" cy="11598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pic>
        <p:nvPicPr>
          <p:cNvPr id="14" name="Shape 14"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5" name="Shape 15"/>
          <p:cNvSpPr/>
          <p:nvPr/>
        </p:nvSpPr>
        <p:spPr>
          <a:xfrm rot="169468" flipH="1">
            <a:off x="3608972" y="646195"/>
            <a:ext cx="5247975" cy="3809531"/>
          </a:xfrm>
          <a:prstGeom prst="wedgeEllipseCallout">
            <a:avLst>
              <a:gd name="adj1" fmla="val -42509"/>
              <a:gd name="adj2" fmla="val 62980"/>
            </a:avLst>
          </a:prstGeom>
          <a:solidFill>
            <a:srgbClr val="001936">
              <a:alpha val="21920"/>
            </a:srgb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rot="169468" flipH="1">
            <a:off x="3380372" y="417595"/>
            <a:ext cx="5247975" cy="3809531"/>
          </a:xfrm>
          <a:prstGeom prst="wedgeEllipseCallout">
            <a:avLst>
              <a:gd name="adj1" fmla="val -42509"/>
              <a:gd name="adj2" fmla="val 62980"/>
            </a:avLst>
          </a:prstGeom>
          <a:solidFill>
            <a:srgbClr val="FFFFF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ctrTitle"/>
          </p:nvPr>
        </p:nvSpPr>
        <p:spPr>
          <a:xfrm>
            <a:off x="4101125" y="1659550"/>
            <a:ext cx="3767400" cy="11598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8" name="Shape 18"/>
          <p:cNvSpPr txBox="1">
            <a:spLocks noGrp="1"/>
          </p:cNvSpPr>
          <p:nvPr>
            <p:ph type="subTitle" idx="1"/>
          </p:nvPr>
        </p:nvSpPr>
        <p:spPr>
          <a:xfrm>
            <a:off x="4101125" y="2687650"/>
            <a:ext cx="3767400" cy="784800"/>
          </a:xfrm>
          <a:prstGeom prst="rect">
            <a:avLst/>
          </a:prstGeom>
        </p:spPr>
        <p:txBody>
          <a:bodyPr lIns="91425" tIns="91425" rIns="91425" bIns="91425" anchor="t" anchorCtr="0"/>
          <a:lstStyle>
            <a:lvl1pPr lvl="0" algn="ctr" rtl="0">
              <a:spcBef>
                <a:spcPts val="0"/>
              </a:spcBef>
              <a:buClr>
                <a:srgbClr val="000000"/>
              </a:buClr>
              <a:buSzPct val="100000"/>
              <a:buNone/>
              <a:defRPr sz="1800">
                <a:solidFill>
                  <a:srgbClr val="000000"/>
                </a:solidFill>
              </a:defRPr>
            </a:lvl1pPr>
            <a:lvl2pPr lvl="1" algn="ctr" rtl="0">
              <a:spcBef>
                <a:spcPts val="0"/>
              </a:spcBef>
              <a:buClr>
                <a:srgbClr val="000000"/>
              </a:buClr>
              <a:buSzPct val="100000"/>
              <a:buNone/>
              <a:defRPr sz="1800">
                <a:solidFill>
                  <a:srgbClr val="000000"/>
                </a:solidFill>
              </a:defRPr>
            </a:lvl2pPr>
            <a:lvl3pPr lvl="2" algn="ctr" rtl="0">
              <a:spcBef>
                <a:spcPts val="0"/>
              </a:spcBef>
              <a:buClr>
                <a:srgbClr val="000000"/>
              </a:buClr>
              <a:buSzPct val="100000"/>
              <a:buNone/>
              <a:defRPr sz="1800">
                <a:solidFill>
                  <a:srgbClr val="000000"/>
                </a:solidFill>
              </a:defRPr>
            </a:lvl3pPr>
            <a:lvl4pPr lvl="3" algn="ctr" rtl="0">
              <a:spcBef>
                <a:spcPts val="0"/>
              </a:spcBef>
              <a:buClr>
                <a:srgbClr val="000000"/>
              </a:buClr>
              <a:buNone/>
              <a:defRPr>
                <a:solidFill>
                  <a:srgbClr val="000000"/>
                </a:solidFill>
              </a:defRPr>
            </a:lvl4pPr>
            <a:lvl5pPr lvl="4" algn="ctr" rtl="0">
              <a:spcBef>
                <a:spcPts val="0"/>
              </a:spcBef>
              <a:buClr>
                <a:srgbClr val="000000"/>
              </a:buClr>
              <a:buNone/>
              <a:defRPr>
                <a:solidFill>
                  <a:srgbClr val="000000"/>
                </a:solidFill>
              </a:defRPr>
            </a:lvl5pPr>
            <a:lvl6pPr lvl="5" algn="ctr" rtl="0">
              <a:spcBef>
                <a:spcPts val="0"/>
              </a:spcBef>
              <a:buClr>
                <a:srgbClr val="000000"/>
              </a:buClr>
              <a:buNone/>
              <a:defRPr>
                <a:solidFill>
                  <a:srgbClr val="000000"/>
                </a:solidFill>
              </a:defRPr>
            </a:lvl6pPr>
            <a:lvl7pPr lvl="6" algn="ctr" rtl="0">
              <a:spcBef>
                <a:spcPts val="0"/>
              </a:spcBef>
              <a:buClr>
                <a:srgbClr val="000000"/>
              </a:buClr>
              <a:buNone/>
              <a:defRPr>
                <a:solidFill>
                  <a:srgbClr val="000000"/>
                </a:solidFill>
              </a:defRPr>
            </a:lvl7pPr>
            <a:lvl8pPr lvl="7" algn="ctr" rtl="0">
              <a:spcBef>
                <a:spcPts val="0"/>
              </a:spcBef>
              <a:buClr>
                <a:srgbClr val="000000"/>
              </a:buClr>
              <a:buNone/>
              <a:defRPr>
                <a:solidFill>
                  <a:srgbClr val="000000"/>
                </a:solidFill>
              </a:defRPr>
            </a:lvl8pPr>
            <a:lvl9pPr lvl="8" algn="ctr" rtl="0">
              <a:spcBef>
                <a:spcPts val="0"/>
              </a:spcBef>
              <a:buClr>
                <a:srgbClr val="000000"/>
              </a:buClr>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pic>
        <p:nvPicPr>
          <p:cNvPr id="20" name="Shape 20"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1" name="Shape 21"/>
          <p:cNvSpPr/>
          <p:nvPr/>
        </p:nvSpPr>
        <p:spPr>
          <a:xfrm>
            <a:off x="1992350" y="37775"/>
            <a:ext cx="5616576" cy="5220439"/>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2" name="Shape 22"/>
          <p:cNvSpPr/>
          <p:nvPr/>
        </p:nvSpPr>
        <p:spPr>
          <a:xfrm>
            <a:off x="1763750" y="-114625"/>
            <a:ext cx="5616576" cy="5220439"/>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a:headEnd type="none" w="lg" len="lg"/>
            <a:tailEnd type="none" w="lg" len="lg"/>
          </a:ln>
        </p:spPr>
      </p:sp>
      <p:sp>
        <p:nvSpPr>
          <p:cNvPr id="23" name="Shape 23"/>
          <p:cNvSpPr txBox="1">
            <a:spLocks noGrp="1"/>
          </p:cNvSpPr>
          <p:nvPr>
            <p:ph type="body" idx="1"/>
          </p:nvPr>
        </p:nvSpPr>
        <p:spPr>
          <a:xfrm>
            <a:off x="2905799" y="2161800"/>
            <a:ext cx="3332400" cy="819900"/>
          </a:xfrm>
          <a:prstGeom prst="rect">
            <a:avLst/>
          </a:prstGeom>
        </p:spPr>
        <p:txBody>
          <a:bodyPr lIns="91425" tIns="91425" rIns="91425" bIns="91425" anchor="ctr" anchorCtr="0"/>
          <a:lstStyle>
            <a:lvl1pPr lvl="0" algn="ctr" rtl="0">
              <a:spcBef>
                <a:spcPts val="0"/>
              </a:spcBef>
              <a:buClr>
                <a:srgbClr val="000000"/>
              </a:buClr>
              <a:buSzPct val="100000"/>
              <a:buFont typeface="Bangers"/>
              <a:defRPr sz="2400">
                <a:solidFill>
                  <a:srgbClr val="000000"/>
                </a:solidFill>
                <a:latin typeface="Bangers"/>
                <a:ea typeface="Bangers"/>
                <a:cs typeface="Bangers"/>
                <a:sym typeface="Bangers"/>
              </a:defRPr>
            </a:lvl1pPr>
            <a:lvl2pPr lvl="1" algn="ctr" rtl="0">
              <a:spcBef>
                <a:spcPts val="0"/>
              </a:spcBef>
              <a:buClr>
                <a:srgbClr val="000000"/>
              </a:buClr>
              <a:buFont typeface="Bangers"/>
              <a:defRPr>
                <a:solidFill>
                  <a:srgbClr val="000000"/>
                </a:solidFill>
                <a:latin typeface="Bangers"/>
                <a:ea typeface="Bangers"/>
                <a:cs typeface="Bangers"/>
                <a:sym typeface="Bangers"/>
              </a:defRPr>
            </a:lvl2pPr>
            <a:lvl3pPr lvl="2" algn="ctr" rtl="0">
              <a:spcBef>
                <a:spcPts val="0"/>
              </a:spcBef>
              <a:buClr>
                <a:srgbClr val="000000"/>
              </a:buClr>
              <a:buFont typeface="Bangers"/>
              <a:defRPr>
                <a:solidFill>
                  <a:srgbClr val="000000"/>
                </a:solidFill>
                <a:latin typeface="Bangers"/>
                <a:ea typeface="Bangers"/>
                <a:cs typeface="Bangers"/>
                <a:sym typeface="Bangers"/>
              </a:defRPr>
            </a:lvl3pPr>
            <a:lvl4pPr lvl="3" algn="ctr" rtl="0">
              <a:spcBef>
                <a:spcPts val="0"/>
              </a:spcBef>
              <a:buClr>
                <a:srgbClr val="000000"/>
              </a:buClr>
              <a:buSzPct val="100000"/>
              <a:buFont typeface="Bangers"/>
              <a:defRPr sz="2400">
                <a:solidFill>
                  <a:srgbClr val="000000"/>
                </a:solidFill>
                <a:latin typeface="Bangers"/>
                <a:ea typeface="Bangers"/>
                <a:cs typeface="Bangers"/>
                <a:sym typeface="Bangers"/>
              </a:defRPr>
            </a:lvl4pPr>
            <a:lvl5pPr lvl="4" algn="ctr" rtl="0">
              <a:spcBef>
                <a:spcPts val="0"/>
              </a:spcBef>
              <a:buClr>
                <a:srgbClr val="000000"/>
              </a:buClr>
              <a:buSzPct val="100000"/>
              <a:buFont typeface="Bangers"/>
              <a:defRPr sz="2400">
                <a:solidFill>
                  <a:srgbClr val="000000"/>
                </a:solidFill>
                <a:latin typeface="Bangers"/>
                <a:ea typeface="Bangers"/>
                <a:cs typeface="Bangers"/>
                <a:sym typeface="Bangers"/>
              </a:defRPr>
            </a:lvl5pPr>
            <a:lvl6pPr lvl="5" algn="ctr" rtl="0">
              <a:spcBef>
                <a:spcPts val="0"/>
              </a:spcBef>
              <a:buClr>
                <a:srgbClr val="000000"/>
              </a:buClr>
              <a:buSzPct val="100000"/>
              <a:buFont typeface="Bangers"/>
              <a:defRPr sz="2400">
                <a:solidFill>
                  <a:srgbClr val="000000"/>
                </a:solidFill>
                <a:latin typeface="Bangers"/>
                <a:ea typeface="Bangers"/>
                <a:cs typeface="Bangers"/>
                <a:sym typeface="Bangers"/>
              </a:defRPr>
            </a:lvl6pPr>
            <a:lvl7pPr lvl="6" algn="ctr" rtl="0">
              <a:spcBef>
                <a:spcPts val="0"/>
              </a:spcBef>
              <a:buClr>
                <a:srgbClr val="000000"/>
              </a:buClr>
              <a:buSzPct val="100000"/>
              <a:buFont typeface="Bangers"/>
              <a:defRPr sz="2400">
                <a:solidFill>
                  <a:srgbClr val="000000"/>
                </a:solidFill>
                <a:latin typeface="Bangers"/>
                <a:ea typeface="Bangers"/>
                <a:cs typeface="Bangers"/>
                <a:sym typeface="Bangers"/>
              </a:defRPr>
            </a:lvl7pPr>
            <a:lvl8pPr lvl="7" algn="ctr" rtl="0">
              <a:spcBef>
                <a:spcPts val="0"/>
              </a:spcBef>
              <a:buClr>
                <a:srgbClr val="000000"/>
              </a:buClr>
              <a:buSzPct val="100000"/>
              <a:buFont typeface="Bangers"/>
              <a:defRPr sz="2400">
                <a:solidFill>
                  <a:srgbClr val="000000"/>
                </a:solidFill>
                <a:latin typeface="Bangers"/>
                <a:ea typeface="Bangers"/>
                <a:cs typeface="Bangers"/>
                <a:sym typeface="Bangers"/>
              </a:defRPr>
            </a:lvl8pPr>
            <a:lvl9pPr lvl="8" algn="ctr">
              <a:spcBef>
                <a:spcPts val="0"/>
              </a:spcBef>
              <a:buClr>
                <a:srgbClr val="000000"/>
              </a:buClr>
              <a:buSzPct val="100000"/>
              <a:buFont typeface="Bangers"/>
              <a:defRPr sz="2400">
                <a:solidFill>
                  <a:srgbClr val="000000"/>
                </a:solidFill>
                <a:latin typeface="Bangers"/>
                <a:ea typeface="Bangers"/>
                <a:cs typeface="Bangers"/>
                <a:sym typeface="Banger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pic>
        <p:nvPicPr>
          <p:cNvPr id="25" name="Shape 2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6" name="Shape 2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27" name="Shape 27"/>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28" name="Shape 28"/>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1052050" y="1545941"/>
            <a:ext cx="7710900" cy="33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0"/>
        <p:cNvGrpSpPr/>
        <p:nvPr/>
      </p:nvGrpSpPr>
      <p:grpSpPr>
        <a:xfrm>
          <a:off x="0" y="0"/>
          <a:ext cx="0" cy="0"/>
          <a:chOff x="0" y="0"/>
          <a:chExt cx="0" cy="0"/>
        </a:xfrm>
      </p:grpSpPr>
      <p:pic>
        <p:nvPicPr>
          <p:cNvPr id="31" name="Shape 3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2" name="Shape 3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3" name="Shape 3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34" name="Shape 34"/>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1073625" y="1550125"/>
            <a:ext cx="3396300" cy="26661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6" name="Shape 36"/>
          <p:cNvSpPr txBox="1">
            <a:spLocks noGrp="1"/>
          </p:cNvSpPr>
          <p:nvPr>
            <p:ph type="body" idx="2"/>
          </p:nvPr>
        </p:nvSpPr>
        <p:spPr>
          <a:xfrm>
            <a:off x="4674251" y="1550125"/>
            <a:ext cx="3396300" cy="26661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7"/>
        <p:cNvGrpSpPr/>
        <p:nvPr/>
      </p:nvGrpSpPr>
      <p:grpSpPr>
        <a:xfrm>
          <a:off x="0" y="0"/>
          <a:ext cx="0" cy="0"/>
          <a:chOff x="0" y="0"/>
          <a:chExt cx="0" cy="0"/>
        </a:xfrm>
      </p:grpSpPr>
      <p:pic>
        <p:nvPicPr>
          <p:cNvPr id="38" name="Shape 3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9" name="Shape 39"/>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0" name="Shape 40"/>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41" name="Shape 41"/>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902950" y="1556175"/>
            <a:ext cx="2295300"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3315992" y="1556175"/>
            <a:ext cx="2295300"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5729035" y="1556175"/>
            <a:ext cx="2295299"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pic>
        <p:nvPicPr>
          <p:cNvPr id="46" name="Shape 4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7" name="Shape 47"/>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8" name="Shape 48"/>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49" name="Shape 49"/>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pic>
        <p:nvPicPr>
          <p:cNvPr id="56" name="Shape 56"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rot="161729">
            <a:off x="976260" y="876905"/>
            <a:ext cx="7029878" cy="760138"/>
          </a:xfrm>
          <a:prstGeom prst="rect">
            <a:avLst/>
          </a:prstGeom>
          <a:noFill/>
          <a:ln>
            <a:noFill/>
          </a:ln>
        </p:spPr>
        <p:txBody>
          <a:bodyPr lIns="91425" tIns="91425" rIns="91425" bIns="91425" anchor="b" anchorCtr="0"/>
          <a:lstStyle>
            <a:lvl1pPr lvl="0">
              <a:spcBef>
                <a:spcPts val="0"/>
              </a:spcBef>
              <a:buClr>
                <a:schemeClr val="dk1"/>
              </a:buClr>
              <a:buSzPct val="100000"/>
              <a:buFont typeface="Bangers"/>
              <a:buNone/>
              <a:defRPr sz="3000">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endParaRPr/>
          </a:p>
        </p:txBody>
      </p:sp>
      <p:sp>
        <p:nvSpPr>
          <p:cNvPr id="7" name="Shape 7"/>
          <p:cNvSpPr txBox="1">
            <a:spLocks noGrp="1"/>
          </p:cNvSpPr>
          <p:nvPr>
            <p:ph type="body" idx="1"/>
          </p:nvPr>
        </p:nvSpPr>
        <p:spPr>
          <a:xfrm>
            <a:off x="1052050" y="1545941"/>
            <a:ext cx="7710900" cy="3303600"/>
          </a:xfrm>
          <a:prstGeom prst="rect">
            <a:avLst/>
          </a:prstGeom>
          <a:noFill/>
          <a:ln>
            <a:noFill/>
          </a:ln>
        </p:spPr>
        <p:txBody>
          <a:bodyPr lIns="91425" tIns="91425" rIns="91425" bIns="91425" anchor="t" anchorCtr="0"/>
          <a:lstStyle>
            <a:lvl1pPr lvl="0">
              <a:spcBef>
                <a:spcPts val="600"/>
              </a:spcBef>
              <a:buClr>
                <a:schemeClr val="dk1"/>
              </a:buClr>
              <a:buSzPct val="100000"/>
              <a:buFont typeface="Sniglet"/>
              <a:buChar char="×"/>
              <a:defRPr sz="3000">
                <a:solidFill>
                  <a:schemeClr val="dk1"/>
                </a:solidFill>
                <a:latin typeface="Sniglet"/>
                <a:ea typeface="Sniglet"/>
                <a:cs typeface="Sniglet"/>
                <a:sym typeface="Sniglet"/>
              </a:defRPr>
            </a:lvl1pPr>
            <a:lvl2pPr lvl="1">
              <a:spcBef>
                <a:spcPts val="480"/>
              </a:spcBef>
              <a:buClr>
                <a:schemeClr val="dk1"/>
              </a:buClr>
              <a:buSzPct val="100000"/>
              <a:buFont typeface="Sniglet"/>
              <a:buChar char="×"/>
              <a:defRPr sz="2400">
                <a:solidFill>
                  <a:schemeClr val="dk1"/>
                </a:solidFill>
                <a:latin typeface="Sniglet"/>
                <a:ea typeface="Sniglet"/>
                <a:cs typeface="Sniglet"/>
                <a:sym typeface="Sniglet"/>
              </a:defRPr>
            </a:lvl2pPr>
            <a:lvl3pPr lvl="2">
              <a:spcBef>
                <a:spcPts val="480"/>
              </a:spcBef>
              <a:buClr>
                <a:schemeClr val="dk1"/>
              </a:buClr>
              <a:buSzPct val="100000"/>
              <a:buFont typeface="Sniglet"/>
              <a:buChar char="×"/>
              <a:defRPr sz="2400">
                <a:solidFill>
                  <a:schemeClr val="dk1"/>
                </a:solidFill>
                <a:latin typeface="Sniglet"/>
                <a:ea typeface="Sniglet"/>
                <a:cs typeface="Sniglet"/>
                <a:sym typeface="Sniglet"/>
              </a:defRPr>
            </a:lvl3pPr>
            <a:lvl4pPr lvl="3">
              <a:spcBef>
                <a:spcPts val="360"/>
              </a:spcBef>
              <a:buClr>
                <a:schemeClr val="dk1"/>
              </a:buClr>
              <a:buSzPct val="100000"/>
              <a:buFont typeface="Sniglet"/>
              <a:buChar char="×"/>
              <a:defRPr sz="1800">
                <a:solidFill>
                  <a:schemeClr val="dk1"/>
                </a:solidFill>
                <a:latin typeface="Sniglet"/>
                <a:ea typeface="Sniglet"/>
                <a:cs typeface="Sniglet"/>
                <a:sym typeface="Sniglet"/>
              </a:defRPr>
            </a:lvl4pPr>
            <a:lvl5pPr lvl="4">
              <a:spcBef>
                <a:spcPts val="360"/>
              </a:spcBef>
              <a:buClr>
                <a:schemeClr val="dk1"/>
              </a:buClr>
              <a:buSzPct val="100000"/>
              <a:buFont typeface="Sniglet"/>
              <a:buChar char="×"/>
              <a:defRPr sz="1800">
                <a:solidFill>
                  <a:schemeClr val="dk1"/>
                </a:solidFill>
                <a:latin typeface="Sniglet"/>
                <a:ea typeface="Sniglet"/>
                <a:cs typeface="Sniglet"/>
                <a:sym typeface="Sniglet"/>
              </a:defRPr>
            </a:lvl5pPr>
            <a:lvl6pPr lvl="5">
              <a:spcBef>
                <a:spcPts val="360"/>
              </a:spcBef>
              <a:buClr>
                <a:schemeClr val="dk1"/>
              </a:buClr>
              <a:buSzPct val="100000"/>
              <a:buFont typeface="Sniglet"/>
              <a:buChar char="×"/>
              <a:defRPr sz="1800">
                <a:solidFill>
                  <a:schemeClr val="dk1"/>
                </a:solidFill>
                <a:latin typeface="Sniglet"/>
                <a:ea typeface="Sniglet"/>
                <a:cs typeface="Sniglet"/>
                <a:sym typeface="Sniglet"/>
              </a:defRPr>
            </a:lvl6pPr>
            <a:lvl7pPr lvl="6">
              <a:spcBef>
                <a:spcPts val="360"/>
              </a:spcBef>
              <a:buClr>
                <a:schemeClr val="dk1"/>
              </a:buClr>
              <a:buSzPct val="100000"/>
              <a:buFont typeface="Sniglet"/>
              <a:buChar char="×"/>
              <a:defRPr sz="1800">
                <a:solidFill>
                  <a:schemeClr val="dk1"/>
                </a:solidFill>
                <a:latin typeface="Sniglet"/>
                <a:ea typeface="Sniglet"/>
                <a:cs typeface="Sniglet"/>
                <a:sym typeface="Sniglet"/>
              </a:defRPr>
            </a:lvl7pPr>
            <a:lvl8pPr lvl="7">
              <a:spcBef>
                <a:spcPts val="360"/>
              </a:spcBef>
              <a:buClr>
                <a:schemeClr val="dk1"/>
              </a:buClr>
              <a:buSzPct val="100000"/>
              <a:buFont typeface="Sniglet"/>
              <a:buChar char="×"/>
              <a:defRPr sz="1800">
                <a:solidFill>
                  <a:schemeClr val="dk1"/>
                </a:solidFill>
                <a:latin typeface="Sniglet"/>
                <a:ea typeface="Sniglet"/>
                <a:cs typeface="Sniglet"/>
                <a:sym typeface="Sniglet"/>
              </a:defRPr>
            </a:lvl8pPr>
            <a:lvl9pPr lvl="8">
              <a:spcBef>
                <a:spcPts val="360"/>
              </a:spcBef>
              <a:buClr>
                <a:schemeClr val="dk1"/>
              </a:buClr>
              <a:buSzPct val="100000"/>
              <a:buFont typeface="Sniglet"/>
              <a:buChar char="×"/>
              <a:defRPr sz="1800">
                <a:solidFill>
                  <a:schemeClr val="dk1"/>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hyperlink" Target="https://turbofuture.com/internet/The-Dangers-of-Social-Networking-Why-you-need-to-be-careful" TargetMode="External"/><Relationship Id="rId4" Type="http://schemas.openxmlformats.org/officeDocument/2006/relationships/hyperlink" Target="http://startupstockphoto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447800" y="1336406"/>
            <a:ext cx="5943600" cy="2590800"/>
          </a:xfrm>
          <a:prstGeom prst="rect">
            <a:avLst/>
          </a:prstGeom>
        </p:spPr>
        <p:txBody>
          <a:bodyPr lIns="91425" tIns="91425" rIns="91425" bIns="91425" anchor="ctr" anchorCtr="0">
            <a:noAutofit/>
          </a:bodyPr>
          <a:lstStyle/>
          <a:p>
            <a:pPr lvl="0" algn="ctr">
              <a:spcBef>
                <a:spcPts val="0"/>
              </a:spcBef>
              <a:buNone/>
            </a:pPr>
            <a:r>
              <a:rPr lang="en" sz="4700" dirty="0" smtClean="0"/>
              <a:t>Professional BOUndaries:</a:t>
            </a:r>
            <a:br>
              <a:rPr lang="en" sz="4700" dirty="0" smtClean="0"/>
            </a:br>
            <a:r>
              <a:rPr lang="en" sz="4700" dirty="0" smtClean="0">
                <a:solidFill>
                  <a:schemeClr val="bg2">
                    <a:lumMod val="50000"/>
                  </a:schemeClr>
                </a:solidFill>
              </a:rPr>
              <a:t>The</a:t>
            </a:r>
            <a:r>
              <a:rPr lang="en" sz="4700" dirty="0" smtClean="0"/>
              <a:t> </a:t>
            </a:r>
            <a:r>
              <a:rPr lang="en" sz="4700" dirty="0" smtClean="0">
                <a:solidFill>
                  <a:schemeClr val="bg2">
                    <a:lumMod val="75000"/>
                  </a:schemeClr>
                </a:solidFill>
              </a:rPr>
              <a:t>Many</a:t>
            </a:r>
            <a:r>
              <a:rPr lang="en" sz="4700" dirty="0" smtClean="0"/>
              <a:t> </a:t>
            </a:r>
            <a:r>
              <a:rPr lang="en" sz="4700" dirty="0" smtClean="0">
                <a:solidFill>
                  <a:schemeClr val="bg2">
                    <a:lumMod val="60000"/>
                    <a:lumOff val="40000"/>
                  </a:schemeClr>
                </a:solidFill>
              </a:rPr>
              <a:t>Shades</a:t>
            </a:r>
            <a:r>
              <a:rPr lang="en" sz="4700" dirty="0" smtClean="0"/>
              <a:t/>
            </a:r>
            <a:br>
              <a:rPr lang="en" sz="4700" dirty="0" smtClean="0"/>
            </a:br>
            <a:r>
              <a:rPr lang="en" sz="4700" dirty="0" smtClean="0">
                <a:solidFill>
                  <a:schemeClr val="tx2">
                    <a:lumMod val="75000"/>
                  </a:schemeClr>
                </a:solidFill>
              </a:rPr>
              <a:t>of</a:t>
            </a:r>
            <a:r>
              <a:rPr lang="en" sz="4700" dirty="0" smtClean="0"/>
              <a:t> </a:t>
            </a:r>
            <a:r>
              <a:rPr lang="en" sz="4700" dirty="0" smtClean="0">
                <a:solidFill>
                  <a:schemeClr val="bg1">
                    <a:lumMod val="65000"/>
                  </a:schemeClr>
                </a:solidFill>
              </a:rPr>
              <a:t>Gray</a:t>
            </a:r>
            <a:br>
              <a:rPr lang="en" sz="4700" dirty="0" smtClean="0">
                <a:solidFill>
                  <a:schemeClr val="bg1">
                    <a:lumMod val="65000"/>
                  </a:schemeClr>
                </a:solidFill>
              </a:rPr>
            </a:br>
            <a:endParaRPr lang="en" sz="4700" dirty="0">
              <a:solidFill>
                <a:schemeClr val="bg1">
                  <a:lumMod val="65000"/>
                </a:schemeClr>
              </a:solidFill>
            </a:endParaRPr>
          </a:p>
        </p:txBody>
      </p:sp>
      <p:sp>
        <p:nvSpPr>
          <p:cNvPr id="6" name="TextBox 5"/>
          <p:cNvSpPr txBox="1"/>
          <p:nvPr/>
        </p:nvSpPr>
        <p:spPr>
          <a:xfrm>
            <a:off x="2133600" y="3486150"/>
            <a:ext cx="5638800" cy="646331"/>
          </a:xfrm>
          <a:prstGeom prst="rect">
            <a:avLst/>
          </a:prstGeom>
          <a:noFill/>
        </p:spPr>
        <p:txBody>
          <a:bodyPr wrap="square" rtlCol="0">
            <a:spAutoFit/>
          </a:bodyPr>
          <a:lstStyle/>
          <a:p>
            <a:r>
              <a:rPr lang="en-US" sz="1800" b="1" dirty="0" smtClean="0">
                <a:latin typeface="Aharoni" panose="02010803020104030203" pitchFamily="2" charset="-79"/>
                <a:cs typeface="Aharoni" panose="02010803020104030203" pitchFamily="2" charset="-79"/>
              </a:rPr>
              <a:t>Rev</a:t>
            </a:r>
            <a:r>
              <a:rPr lang="en-US" sz="1800" b="1" dirty="0">
                <a:latin typeface="Aharoni" panose="02010803020104030203" pitchFamily="2" charset="-79"/>
                <a:cs typeface="Aharoni" panose="02010803020104030203" pitchFamily="2" charset="-79"/>
              </a:rPr>
              <a:t>. Krista Gregory, M.Div., BCC</a:t>
            </a:r>
            <a:r>
              <a:rPr lang="en-US" sz="1800" dirty="0">
                <a:latin typeface="Aharoni" panose="02010803020104030203" pitchFamily="2" charset="-79"/>
                <a:cs typeface="Aharoni" panose="02010803020104030203" pitchFamily="2" charset="-79"/>
              </a:rPr>
              <a:t> </a:t>
            </a:r>
            <a:endParaRPr lang="en-US" sz="1800" dirty="0" smtClean="0">
              <a:latin typeface="Aharoni" panose="02010803020104030203" pitchFamily="2" charset="-79"/>
              <a:cs typeface="Aharoni" panose="02010803020104030203" pitchFamily="2" charset="-79"/>
            </a:endParaRPr>
          </a:p>
          <a:p>
            <a:r>
              <a:rPr lang="en-US" sz="1800" dirty="0">
                <a:latin typeface="Aharoni" panose="02010803020104030203" pitchFamily="2" charset="-79"/>
                <a:cs typeface="Aharoni" panose="02010803020104030203" pitchFamily="2" charset="-79"/>
              </a:rPr>
              <a:t> </a:t>
            </a:r>
            <a:r>
              <a:rPr lang="en-US" sz="1800" dirty="0" smtClean="0">
                <a:latin typeface="Aharoni" panose="02010803020104030203" pitchFamily="2" charset="-79"/>
                <a:cs typeface="Aharoni" panose="02010803020104030203" pitchFamily="2" charset="-79"/>
              </a:rPr>
              <a:t>      </a:t>
            </a:r>
            <a:r>
              <a:rPr lang="en-US" sz="1800" dirty="0" smtClean="0">
                <a:latin typeface="Aharoni" panose="02010803020104030203" pitchFamily="2" charset="-79"/>
                <a:cs typeface="Aharoni" panose="02010803020104030203" pitchFamily="2" charset="-79"/>
              </a:rPr>
              <a:t>The Center for Resiliency at Dell Children’s</a:t>
            </a:r>
            <a:endParaRPr lang="en-US" sz="1800" dirty="0">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281" y="4171949"/>
            <a:ext cx="1618682" cy="8596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idx="4294967295"/>
          </p:nvPr>
        </p:nvSpPr>
        <p:spPr>
          <a:xfrm>
            <a:off x="762000" y="2471150"/>
            <a:ext cx="4229400" cy="1159800"/>
          </a:xfrm>
          <a:prstGeom prst="rect">
            <a:avLst/>
          </a:prstGeom>
        </p:spPr>
        <p:txBody>
          <a:bodyPr lIns="91425" tIns="91425" rIns="91425" bIns="91425" anchor="b" anchorCtr="0">
            <a:noAutofit/>
          </a:bodyPr>
          <a:lstStyle/>
          <a:p>
            <a:pPr lvl="0">
              <a:spcBef>
                <a:spcPts val="0"/>
              </a:spcBef>
              <a:buNone/>
            </a:pPr>
            <a:r>
              <a:rPr lang="en-US" sz="6000" dirty="0" smtClean="0">
                <a:solidFill>
                  <a:srgbClr val="000000"/>
                </a:solidFill>
                <a:hlinkClick r:id="rId3"/>
              </a:rPr>
              <a:t>Somebody's Watching Me </a:t>
            </a:r>
            <a:endParaRPr lang="en" sz="6000" dirty="0">
              <a:solidFill>
                <a:srgbClr val="000000"/>
              </a:solidFill>
            </a:endParaRPr>
          </a:p>
        </p:txBody>
      </p:sp>
      <p:pic>
        <p:nvPicPr>
          <p:cNvPr id="6" name="Content Placeholder 3" descr="most of us don't"/>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525229" y="895350"/>
            <a:ext cx="3810000" cy="342900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pSp>
        <p:nvGrpSpPr>
          <p:cNvPr id="4" name="Shape 410"/>
          <p:cNvGrpSpPr/>
          <p:nvPr/>
        </p:nvGrpSpPr>
        <p:grpSpPr>
          <a:xfrm>
            <a:off x="8538026" y="3933851"/>
            <a:ext cx="394515" cy="994673"/>
            <a:chOff x="727175" y="2957625"/>
            <a:chExt cx="130700" cy="476275"/>
          </a:xfrm>
        </p:grpSpPr>
        <p:sp>
          <p:nvSpPr>
            <p:cNvPr id="5"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7"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2330552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92"/>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810" t="19529" r="28438" b="11630"/>
          <a:stretch/>
        </p:blipFill>
        <p:spPr bwMode="auto">
          <a:xfrm>
            <a:off x="1143000" y="666750"/>
            <a:ext cx="5638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Shape 410"/>
          <p:cNvGrpSpPr/>
          <p:nvPr/>
        </p:nvGrpSpPr>
        <p:grpSpPr>
          <a:xfrm>
            <a:off x="8538026" y="3933851"/>
            <a:ext cx="394515" cy="994673"/>
            <a:chOff x="727175" y="2957625"/>
            <a:chExt cx="130700" cy="476275"/>
          </a:xfrm>
        </p:grpSpPr>
        <p:sp>
          <p:nvSpPr>
            <p:cNvPr id="6"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7"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161682">
            <a:off x="977419" y="1056305"/>
            <a:ext cx="4938961" cy="760138"/>
          </a:xfrm>
          <a:prstGeom prst="rect">
            <a:avLst/>
          </a:prstGeom>
        </p:spPr>
        <p:txBody>
          <a:bodyPr lIns="91425" tIns="91425" rIns="91425" bIns="91425" anchor="t" anchorCtr="0">
            <a:noAutofit/>
          </a:bodyPr>
          <a:lstStyle/>
          <a:p>
            <a:pPr lvl="0" rtl="0">
              <a:spcBef>
                <a:spcPts val="0"/>
              </a:spcBef>
              <a:buNone/>
            </a:pPr>
            <a:r>
              <a:rPr lang="en" dirty="0" smtClean="0"/>
              <a:t>3.  I</a:t>
            </a:r>
            <a:r>
              <a:rPr lang="en-US" dirty="0" smtClean="0"/>
              <a:t>l</a:t>
            </a:r>
            <a:r>
              <a:rPr lang="en" dirty="0" smtClean="0"/>
              <a:t>lusion of Safety</a:t>
            </a:r>
            <a:endParaRPr lang="en" dirty="0"/>
          </a:p>
        </p:txBody>
      </p:sp>
      <p:sp>
        <p:nvSpPr>
          <p:cNvPr id="135" name="Shape 135"/>
          <p:cNvSpPr txBox="1">
            <a:spLocks noGrp="1"/>
          </p:cNvSpPr>
          <p:nvPr>
            <p:ph type="body" idx="1"/>
          </p:nvPr>
        </p:nvSpPr>
        <p:spPr>
          <a:xfrm>
            <a:off x="1143000" y="2266950"/>
            <a:ext cx="3943800" cy="1081148"/>
          </a:xfrm>
          <a:prstGeom prst="rect">
            <a:avLst/>
          </a:prstGeom>
        </p:spPr>
        <p:txBody>
          <a:bodyPr lIns="91425" tIns="91425" rIns="91425" bIns="91425" anchor="t" anchorCtr="0">
            <a:noAutofit/>
          </a:bodyPr>
          <a:lstStyle/>
          <a:p>
            <a:pPr lvl="0" algn="ctr" rtl="0">
              <a:spcBef>
                <a:spcPts val="0"/>
              </a:spcBef>
              <a:buNone/>
            </a:pPr>
            <a:r>
              <a:rPr lang="en" sz="1400" dirty="0" smtClean="0"/>
              <a:t>Your patient’s and families can easily search you on Google! </a:t>
            </a:r>
            <a:endParaRPr lang="en" sz="1400" dirty="0"/>
          </a:p>
        </p:txBody>
      </p:sp>
      <p:pic>
        <p:nvPicPr>
          <p:cNvPr id="136" name="Shape 136" descr="1.jpg"/>
          <p:cNvPicPr preferRelativeResize="0"/>
          <p:nvPr/>
        </p:nvPicPr>
        <p:blipFill rotWithShape="1">
          <a:blip r:embed="rId3">
            <a:alphaModFix/>
          </a:blip>
          <a:srcRect l="5608" r="38142"/>
          <a:stretch/>
        </p:blipFill>
        <p:spPr>
          <a:xfrm>
            <a:off x="5713650" y="1759149"/>
            <a:ext cx="3177900" cy="3177899"/>
          </a:xfrm>
          <a:prstGeom prst="ellipse">
            <a:avLst/>
          </a:prstGeom>
          <a:noFill/>
          <a:ln w="76200" cap="flat" cmpd="sng">
            <a:solidFill>
              <a:srgbClr val="000000"/>
            </a:solidFill>
            <a:prstDash val="solid"/>
            <a:round/>
            <a:headEnd type="none" w="med" len="med"/>
            <a:tailEnd type="none" w="med" len="med"/>
          </a:ln>
        </p:spPr>
      </p:pic>
      <p:grpSp>
        <p:nvGrpSpPr>
          <p:cNvPr id="5" name="Shape 410"/>
          <p:cNvGrpSpPr/>
          <p:nvPr/>
        </p:nvGrpSpPr>
        <p:grpSpPr>
          <a:xfrm>
            <a:off x="8538026" y="3933851"/>
            <a:ext cx="394515" cy="994673"/>
            <a:chOff x="727175" y="2957625"/>
            <a:chExt cx="130700" cy="476275"/>
          </a:xfrm>
        </p:grpSpPr>
        <p:sp>
          <p:nvSpPr>
            <p:cNvPr id="6"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7"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US" dirty="0" smtClean="0"/>
              <a:t>S</a:t>
            </a:r>
            <a:r>
              <a:rPr lang="en" dirty="0" smtClean="0"/>
              <a:t>ocial media &amp; internet usage in The Workplace</a:t>
            </a:r>
            <a:endParaRPr lang="en" dirty="0"/>
          </a:p>
        </p:txBody>
      </p:sp>
      <p:sp>
        <p:nvSpPr>
          <p:cNvPr id="149" name="Shape 149"/>
          <p:cNvSpPr/>
          <p:nvPr/>
        </p:nvSpPr>
        <p:spPr>
          <a:xfrm>
            <a:off x="838200" y="1556175"/>
            <a:ext cx="2286000" cy="2234175"/>
          </a:xfrm>
          <a:prstGeom prst="ellipse">
            <a:avLst/>
          </a:prstGeom>
          <a:noFill/>
          <a:ln w="114300" cap="flat" cmpd="sng">
            <a:solidFill>
              <a:srgbClr val="A6CD0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dirty="0">
              <a:latin typeface="Sniglet"/>
              <a:ea typeface="Sniglet"/>
              <a:cs typeface="Sniglet"/>
              <a:sym typeface="Sniglet"/>
            </a:endParaRPr>
          </a:p>
        </p:txBody>
      </p:sp>
      <p:pic>
        <p:nvPicPr>
          <p:cNvPr id="3075" name="Picture 3" descr="C:\Users\aMolargik\AppData\Local\Microsoft\Windows\Temporary Internet Files\Content.IE5\QNWQ8W4B\facebook-privacy-360[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042" r="6299"/>
          <a:stretch/>
        </p:blipFill>
        <p:spPr bwMode="auto">
          <a:xfrm>
            <a:off x="3308131" y="2589589"/>
            <a:ext cx="2062131" cy="1798562"/>
          </a:xfrm>
          <a:prstGeom prst="rect">
            <a:avLst/>
          </a:prstGeom>
          <a:noFill/>
          <a:extLst>
            <a:ext uri="{909E8E84-426E-40DD-AFC4-6F175D3DCCD1}">
              <a14:hiddenFill xmlns:a14="http://schemas.microsoft.com/office/drawing/2010/main">
                <a:solidFill>
                  <a:srgbClr val="FFFFFF"/>
                </a:solidFill>
              </a14:hiddenFill>
            </a:ext>
          </a:extLst>
        </p:spPr>
      </p:pic>
      <p:sp>
        <p:nvSpPr>
          <p:cNvPr id="9" name="Shape 128"/>
          <p:cNvSpPr txBox="1">
            <a:spLocks/>
          </p:cNvSpPr>
          <p:nvPr/>
        </p:nvSpPr>
        <p:spPr>
          <a:xfrm>
            <a:off x="1315003" y="1556175"/>
            <a:ext cx="2295300" cy="28227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 dirty="0">
              <a:latin typeface="Bangers" panose="020B0604020202020204" charset="0"/>
            </a:endParaRPr>
          </a:p>
        </p:txBody>
      </p:sp>
      <p:sp>
        <p:nvSpPr>
          <p:cNvPr id="3" name="TextBox 2"/>
          <p:cNvSpPr txBox="1"/>
          <p:nvPr/>
        </p:nvSpPr>
        <p:spPr>
          <a:xfrm>
            <a:off x="869285" y="1857654"/>
            <a:ext cx="2133600" cy="1631216"/>
          </a:xfrm>
          <a:prstGeom prst="rect">
            <a:avLst/>
          </a:prstGeom>
          <a:noFill/>
        </p:spPr>
        <p:txBody>
          <a:bodyPr wrap="square" rtlCol="0">
            <a:spAutoFit/>
          </a:bodyPr>
          <a:lstStyle/>
          <a:p>
            <a:pPr algn="ctr"/>
            <a:r>
              <a:rPr lang="en-US" sz="2000" dirty="0" smtClean="0">
                <a:latin typeface="Sniglet" panose="020B0604020202020204" charset="0"/>
              </a:rPr>
              <a:t>Seton owns every computer and all data entered into them</a:t>
            </a:r>
            <a:endParaRPr lang="en-US" sz="2000" dirty="0">
              <a:latin typeface="Sniglet" panose="020B0604020202020204" charset="0"/>
            </a:endParaRPr>
          </a:p>
        </p:txBody>
      </p:sp>
      <p:sp>
        <p:nvSpPr>
          <p:cNvPr id="11" name="Shape 149"/>
          <p:cNvSpPr/>
          <p:nvPr/>
        </p:nvSpPr>
        <p:spPr>
          <a:xfrm>
            <a:off x="5638800" y="1857653"/>
            <a:ext cx="2514600" cy="2466697"/>
          </a:xfrm>
          <a:prstGeom prst="ellipse">
            <a:avLst/>
          </a:prstGeom>
          <a:noFill/>
          <a:ln w="114300" cap="flat" cmpd="sng">
            <a:solidFill>
              <a:srgbClr val="A6CD0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dirty="0">
              <a:latin typeface="Sniglet"/>
              <a:ea typeface="Sniglet"/>
              <a:cs typeface="Sniglet"/>
              <a:sym typeface="Sniglet"/>
            </a:endParaRPr>
          </a:p>
        </p:txBody>
      </p:sp>
      <p:sp>
        <p:nvSpPr>
          <p:cNvPr id="4" name="TextBox 3"/>
          <p:cNvSpPr txBox="1"/>
          <p:nvPr/>
        </p:nvSpPr>
        <p:spPr>
          <a:xfrm>
            <a:off x="5981700" y="2190750"/>
            <a:ext cx="1828800" cy="1631216"/>
          </a:xfrm>
          <a:prstGeom prst="rect">
            <a:avLst/>
          </a:prstGeom>
          <a:noFill/>
        </p:spPr>
        <p:txBody>
          <a:bodyPr wrap="square" rtlCol="0">
            <a:spAutoFit/>
          </a:bodyPr>
          <a:lstStyle/>
          <a:p>
            <a:pPr algn="ctr"/>
            <a:r>
              <a:rPr lang="en-US" sz="2000" dirty="0" smtClean="0">
                <a:latin typeface="Sniglet" panose="020B0604020202020204" charset="0"/>
              </a:rPr>
              <a:t>Do all personal web surfing on your home computer </a:t>
            </a:r>
            <a:endParaRPr lang="en-US" sz="2000" dirty="0">
              <a:latin typeface="Sniglet" panose="020B0604020202020204" charset="0"/>
            </a:endParaRPr>
          </a:p>
        </p:txBody>
      </p:sp>
      <p:grpSp>
        <p:nvGrpSpPr>
          <p:cNvPr id="13" name="Shape 410"/>
          <p:cNvGrpSpPr/>
          <p:nvPr/>
        </p:nvGrpSpPr>
        <p:grpSpPr>
          <a:xfrm>
            <a:off x="8538026" y="3933851"/>
            <a:ext cx="394515" cy="994673"/>
            <a:chOff x="727175" y="2957625"/>
            <a:chExt cx="130700" cy="476275"/>
          </a:xfrm>
        </p:grpSpPr>
        <p:sp>
          <p:nvSpPr>
            <p:cNvPr id="14"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15"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idx="4294967295"/>
          </p:nvPr>
        </p:nvSpPr>
        <p:spPr>
          <a:xfrm>
            <a:off x="-73930" y="2876550"/>
            <a:ext cx="6856135" cy="1159800"/>
          </a:xfrm>
          <a:prstGeom prst="rect">
            <a:avLst/>
          </a:prstGeom>
        </p:spPr>
        <p:txBody>
          <a:bodyPr lIns="91425" tIns="91425" rIns="91425" bIns="91425" anchor="b" anchorCtr="0">
            <a:noAutofit/>
          </a:bodyPr>
          <a:lstStyle/>
          <a:p>
            <a:pPr lvl="0" algn="ctr" rtl="0">
              <a:spcBef>
                <a:spcPts val="0"/>
              </a:spcBef>
              <a:buNone/>
            </a:pPr>
            <a:r>
              <a:rPr lang="en" sz="10400" dirty="0" smtClean="0">
                <a:solidFill>
                  <a:srgbClr val="FAD900"/>
                </a:solidFill>
              </a:rPr>
              <a:t>Social Media:</a:t>
            </a:r>
            <a:br>
              <a:rPr lang="en" sz="10400" dirty="0" smtClean="0">
                <a:solidFill>
                  <a:srgbClr val="FAD900"/>
                </a:solidFill>
              </a:rPr>
            </a:br>
            <a:r>
              <a:rPr lang="en" sz="7200" dirty="0" smtClean="0">
                <a:solidFill>
                  <a:srgbClr val="FAD900"/>
                </a:solidFill>
              </a:rPr>
              <a:t>Rules to Live by </a:t>
            </a:r>
            <a:endParaRPr lang="en" sz="7200" dirty="0">
              <a:solidFill>
                <a:srgbClr val="FAD900"/>
              </a:solidFill>
            </a:endParaRPr>
          </a:p>
        </p:txBody>
      </p:sp>
      <p:sp>
        <p:nvSpPr>
          <p:cNvPr id="101" name="Shape 101"/>
          <p:cNvSpPr/>
          <p:nvPr/>
        </p:nvSpPr>
        <p:spPr>
          <a:xfrm>
            <a:off x="7728456" y="2171603"/>
            <a:ext cx="229545" cy="219177"/>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lIns="91425" tIns="91425" rIns="91425" bIns="91425" anchor="ctr" anchorCtr="0">
            <a:noAutofit/>
          </a:bodyPr>
          <a:lstStyle/>
          <a:p>
            <a:pPr lvl="0">
              <a:spcBef>
                <a:spcPts val="0"/>
              </a:spcBef>
              <a:buNone/>
            </a:pPr>
            <a:endParaRPr>
              <a:solidFill>
                <a:srgbClr val="FFBC00"/>
              </a:solidFill>
            </a:endParaRPr>
          </a:p>
        </p:txBody>
      </p:sp>
      <p:grpSp>
        <p:nvGrpSpPr>
          <p:cNvPr id="102" name="Shape 102"/>
          <p:cNvGrpSpPr/>
          <p:nvPr/>
        </p:nvGrpSpPr>
        <p:grpSpPr>
          <a:xfrm>
            <a:off x="7443659" y="941015"/>
            <a:ext cx="983353" cy="983618"/>
            <a:chOff x="6654650" y="3665275"/>
            <a:chExt cx="409100" cy="409125"/>
          </a:xfrm>
        </p:grpSpPr>
        <p:sp>
          <p:nvSpPr>
            <p:cNvPr id="103" name="Shape 103"/>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104" name="Shape 104"/>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solidFill>
                  <a:srgbClr val="FFBC00"/>
                </a:solidFill>
              </a:endParaRPr>
            </a:p>
          </p:txBody>
        </p:sp>
      </p:grpSp>
      <p:grpSp>
        <p:nvGrpSpPr>
          <p:cNvPr id="105" name="Shape 105"/>
          <p:cNvGrpSpPr/>
          <p:nvPr/>
        </p:nvGrpSpPr>
        <p:grpSpPr>
          <a:xfrm rot="324429">
            <a:off x="6612787" y="2067160"/>
            <a:ext cx="649665" cy="649742"/>
            <a:chOff x="570875" y="4322250"/>
            <a:chExt cx="443300" cy="443325"/>
          </a:xfrm>
        </p:grpSpPr>
        <p:sp>
          <p:nvSpPr>
            <p:cNvPr id="106" name="Shape 106"/>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107" name="Shape 107"/>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108" name="Shape 108"/>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109" name="Shape 109"/>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solidFill>
                  <a:srgbClr val="FFBC00"/>
                </a:solidFill>
              </a:endParaRPr>
            </a:p>
          </p:txBody>
        </p:sp>
      </p:grpSp>
      <p:sp>
        <p:nvSpPr>
          <p:cNvPr id="110" name="Shape 110"/>
          <p:cNvSpPr/>
          <p:nvPr/>
        </p:nvSpPr>
        <p:spPr>
          <a:xfrm rot="2466625">
            <a:off x="6568798" y="1131498"/>
            <a:ext cx="318881" cy="3044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111" name="Shape 111"/>
          <p:cNvSpPr/>
          <p:nvPr/>
        </p:nvSpPr>
        <p:spPr>
          <a:xfrm rot="-1609120">
            <a:off x="7035168" y="1323104"/>
            <a:ext cx="229508" cy="219142"/>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112" name="Shape 112"/>
          <p:cNvSpPr/>
          <p:nvPr/>
        </p:nvSpPr>
        <p:spPr>
          <a:xfrm rot="2926137">
            <a:off x="8426693" y="1496694"/>
            <a:ext cx="171867" cy="16410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lIns="91425" tIns="91425" rIns="91425" bIns="91425" anchor="ctr" anchorCtr="0">
            <a:noAutofit/>
          </a:bodyPr>
          <a:lstStyle/>
          <a:p>
            <a:pPr lvl="0">
              <a:spcBef>
                <a:spcPts val="0"/>
              </a:spcBef>
              <a:buNone/>
            </a:pPr>
            <a:endParaRPr>
              <a:solidFill>
                <a:srgbClr val="FFBC00"/>
              </a:solidFill>
            </a:endParaRPr>
          </a:p>
        </p:txBody>
      </p:sp>
      <p:sp>
        <p:nvSpPr>
          <p:cNvPr id="113" name="Shape 113"/>
          <p:cNvSpPr/>
          <p:nvPr/>
        </p:nvSpPr>
        <p:spPr>
          <a:xfrm rot="-1608940">
            <a:off x="7711478" y="397342"/>
            <a:ext cx="154840" cy="14784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lIns="91425" tIns="91425" rIns="91425" bIns="91425" anchor="ctr" anchorCtr="0">
            <a:noAutofit/>
          </a:bodyPr>
          <a:lstStyle/>
          <a:p>
            <a:pPr lvl="0">
              <a:spcBef>
                <a:spcPts val="0"/>
              </a:spcBef>
              <a:buNone/>
            </a:pPr>
            <a:endParaRPr>
              <a:solidFill>
                <a:srgbClr val="FFBC00"/>
              </a:solidFill>
            </a:endParaRPr>
          </a:p>
        </p:txBody>
      </p:sp>
      <p:grpSp>
        <p:nvGrpSpPr>
          <p:cNvPr id="18" name="Shape 410"/>
          <p:cNvGrpSpPr/>
          <p:nvPr/>
        </p:nvGrpSpPr>
        <p:grpSpPr>
          <a:xfrm>
            <a:off x="8538026" y="3933851"/>
            <a:ext cx="394515" cy="994673"/>
            <a:chOff x="727175" y="2957625"/>
            <a:chExt cx="130700" cy="476275"/>
          </a:xfrm>
        </p:grpSpPr>
        <p:sp>
          <p:nvSpPr>
            <p:cNvPr id="19"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20"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ctrTitle" idx="4294967295"/>
          </p:nvPr>
        </p:nvSpPr>
        <p:spPr>
          <a:xfrm>
            <a:off x="228600" y="361950"/>
            <a:ext cx="4953000" cy="894899"/>
          </a:xfrm>
          <a:prstGeom prst="rect">
            <a:avLst/>
          </a:prstGeom>
        </p:spPr>
        <p:txBody>
          <a:bodyPr lIns="91425" tIns="91425" rIns="91425" bIns="91425" anchor="b" anchorCtr="0">
            <a:noAutofit/>
          </a:bodyPr>
          <a:lstStyle/>
          <a:p>
            <a:pPr lvl="0" algn="l" rtl="0">
              <a:spcBef>
                <a:spcPts val="0"/>
              </a:spcBef>
              <a:buNone/>
            </a:pPr>
            <a:r>
              <a:rPr lang="en" sz="4800" dirty="0" smtClean="0">
                <a:solidFill>
                  <a:srgbClr val="FFFFFF"/>
                </a:solidFill>
              </a:rPr>
              <a:t>Promote the mission</a:t>
            </a:r>
            <a:endParaRPr lang="en" sz="4800" dirty="0">
              <a:solidFill>
                <a:srgbClr val="FFFFFF"/>
              </a:solidFill>
            </a:endParaRPr>
          </a:p>
        </p:txBody>
      </p:sp>
      <p:sp>
        <p:nvSpPr>
          <p:cNvPr id="185" name="Shape 185"/>
          <p:cNvSpPr txBox="1">
            <a:spLocks noGrp="1"/>
          </p:cNvSpPr>
          <p:nvPr>
            <p:ph type="ctrTitle" idx="4294967295"/>
          </p:nvPr>
        </p:nvSpPr>
        <p:spPr>
          <a:xfrm>
            <a:off x="381000" y="2724150"/>
            <a:ext cx="3733800" cy="894899"/>
          </a:xfrm>
          <a:prstGeom prst="rect">
            <a:avLst/>
          </a:prstGeom>
        </p:spPr>
        <p:txBody>
          <a:bodyPr lIns="91425" tIns="91425" rIns="91425" bIns="91425" anchor="b" anchorCtr="0">
            <a:noAutofit/>
          </a:bodyPr>
          <a:lstStyle/>
          <a:p>
            <a:pPr lvl="0" algn="l" rtl="0">
              <a:spcBef>
                <a:spcPts val="0"/>
              </a:spcBef>
              <a:buNone/>
            </a:pPr>
            <a:r>
              <a:rPr lang="en-US" sz="4800" dirty="0" smtClean="0">
                <a:solidFill>
                  <a:srgbClr val="FFFFFF"/>
                </a:solidFill>
              </a:rPr>
              <a:t>B</a:t>
            </a:r>
            <a:r>
              <a:rPr lang="en" sz="4800" dirty="0" smtClean="0">
                <a:solidFill>
                  <a:srgbClr val="FFFFFF"/>
                </a:solidFill>
              </a:rPr>
              <a:t>e transparent</a:t>
            </a:r>
            <a:endParaRPr lang="en" sz="4800" dirty="0">
              <a:solidFill>
                <a:srgbClr val="FFFFFF"/>
              </a:solidFill>
            </a:endParaRPr>
          </a:p>
        </p:txBody>
      </p:sp>
      <p:sp>
        <p:nvSpPr>
          <p:cNvPr id="187" name="Shape 187"/>
          <p:cNvSpPr txBox="1">
            <a:spLocks noGrp="1"/>
          </p:cNvSpPr>
          <p:nvPr>
            <p:ph type="ctrTitle" idx="4294967295"/>
          </p:nvPr>
        </p:nvSpPr>
        <p:spPr>
          <a:xfrm>
            <a:off x="4191000" y="1581150"/>
            <a:ext cx="4953000" cy="894899"/>
          </a:xfrm>
          <a:prstGeom prst="rect">
            <a:avLst/>
          </a:prstGeom>
        </p:spPr>
        <p:txBody>
          <a:bodyPr lIns="91425" tIns="91425" rIns="91425" bIns="91425" anchor="b" anchorCtr="0">
            <a:noAutofit/>
          </a:bodyPr>
          <a:lstStyle/>
          <a:p>
            <a:pPr lvl="0" algn="r" rtl="0">
              <a:spcBef>
                <a:spcPts val="0"/>
              </a:spcBef>
              <a:buNone/>
            </a:pPr>
            <a:r>
              <a:rPr lang="en" sz="4800" dirty="0" smtClean="0">
                <a:solidFill>
                  <a:srgbClr val="FFFFFF"/>
                </a:solidFill>
              </a:rPr>
              <a:t>Protect information</a:t>
            </a:r>
            <a:endParaRPr lang="en" sz="3200" dirty="0">
              <a:solidFill>
                <a:srgbClr val="FFFFFF"/>
              </a:solidFill>
            </a:endParaRPr>
          </a:p>
        </p:txBody>
      </p:sp>
      <p:grpSp>
        <p:nvGrpSpPr>
          <p:cNvPr id="8" name="Shape 410"/>
          <p:cNvGrpSpPr/>
          <p:nvPr/>
        </p:nvGrpSpPr>
        <p:grpSpPr>
          <a:xfrm>
            <a:off x="8538026" y="3933851"/>
            <a:ext cx="394515" cy="994673"/>
            <a:chOff x="727175" y="2957625"/>
            <a:chExt cx="130700" cy="476275"/>
          </a:xfrm>
        </p:grpSpPr>
        <p:sp>
          <p:nvSpPr>
            <p:cNvPr id="9"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10"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
        <p:nvSpPr>
          <p:cNvPr id="11" name="Shape 185"/>
          <p:cNvSpPr txBox="1">
            <a:spLocks/>
          </p:cNvSpPr>
          <p:nvPr/>
        </p:nvSpPr>
        <p:spPr>
          <a:xfrm>
            <a:off x="5562600" y="3728665"/>
            <a:ext cx="2362200" cy="8948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Bangers"/>
              <a:buNone/>
              <a:defRPr sz="3000" b="0" i="0" u="none" strike="noStrike" cap="none">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r>
              <a:rPr lang="en-US" sz="4800" dirty="0" smtClean="0">
                <a:solidFill>
                  <a:srgbClr val="FFFFFF"/>
                </a:solidFill>
              </a:rPr>
              <a:t>B</a:t>
            </a:r>
            <a:r>
              <a:rPr lang="en" sz="4800" dirty="0" smtClean="0">
                <a:solidFill>
                  <a:srgbClr val="FFFFFF"/>
                </a:solidFill>
              </a:rPr>
              <a:t>e aware</a:t>
            </a:r>
            <a:endParaRPr lang="en" sz="48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ctrTitle" idx="4294967295"/>
          </p:nvPr>
        </p:nvSpPr>
        <p:spPr>
          <a:xfrm>
            <a:off x="731759" y="1160858"/>
            <a:ext cx="7772400" cy="1904999"/>
          </a:xfrm>
          <a:prstGeom prst="rect">
            <a:avLst/>
          </a:prstGeom>
        </p:spPr>
        <p:style>
          <a:lnRef idx="2">
            <a:schemeClr val="dk1"/>
          </a:lnRef>
          <a:fillRef idx="1">
            <a:schemeClr val="lt1"/>
          </a:fillRef>
          <a:effectRef idx="0">
            <a:schemeClr val="dk1"/>
          </a:effectRef>
          <a:fontRef idx="minor">
            <a:schemeClr val="dk1"/>
          </a:fontRef>
        </p:style>
        <p:txBody>
          <a:bodyPr lIns="91425" tIns="91425" rIns="91425" bIns="91425" anchor="b" anchorCtr="0">
            <a:noAutofit/>
          </a:bodyPr>
          <a:lstStyle/>
          <a:p>
            <a:pPr lvl="0" algn="ctr" rtl="0">
              <a:spcBef>
                <a:spcPts val="0"/>
              </a:spcBef>
              <a:buNone/>
            </a:pPr>
            <a:r>
              <a:rPr lang="en" sz="12000" u="sng" dirty="0" smtClean="0"/>
              <a:t>Bottom Line</a:t>
            </a:r>
            <a:endParaRPr lang="en" sz="12000" u="sng" dirty="0"/>
          </a:p>
        </p:txBody>
      </p:sp>
      <p:sp>
        <p:nvSpPr>
          <p:cNvPr id="174" name="Shape 174"/>
          <p:cNvSpPr txBox="1">
            <a:spLocks noGrp="1"/>
          </p:cNvSpPr>
          <p:nvPr>
            <p:ph type="subTitle" idx="4294967295"/>
          </p:nvPr>
        </p:nvSpPr>
        <p:spPr>
          <a:xfrm>
            <a:off x="740226" y="3226585"/>
            <a:ext cx="7772400" cy="1317457"/>
          </a:xfrm>
          <a:prstGeom prst="rect">
            <a:avLst/>
          </a:prstGeom>
        </p:spPr>
        <p:style>
          <a:lnRef idx="2">
            <a:schemeClr val="dk1"/>
          </a:lnRef>
          <a:fillRef idx="1">
            <a:schemeClr val="lt1"/>
          </a:fillRef>
          <a:effectRef idx="0">
            <a:schemeClr val="dk1"/>
          </a:effectRef>
          <a:fontRef idx="minor">
            <a:schemeClr val="dk1"/>
          </a:fontRef>
        </p:style>
        <p:txBody>
          <a:bodyPr lIns="91425" tIns="91425" rIns="91425" bIns="91425" anchor="t" anchorCtr="0">
            <a:noAutofit/>
          </a:bodyPr>
          <a:lstStyle/>
          <a:p>
            <a:pPr lvl="0" algn="ctr" rtl="0">
              <a:spcBef>
                <a:spcPts val="0"/>
              </a:spcBef>
              <a:buNone/>
            </a:pPr>
            <a:r>
              <a:rPr lang="en" dirty="0" smtClean="0"/>
              <a:t>If it involves any aspect of work,</a:t>
            </a:r>
          </a:p>
          <a:p>
            <a:pPr lvl="0" algn="ctr" rtl="0">
              <a:spcBef>
                <a:spcPts val="0"/>
              </a:spcBef>
              <a:buNone/>
            </a:pPr>
            <a:r>
              <a:rPr lang="en" dirty="0" smtClean="0"/>
              <a:t> </a:t>
            </a:r>
            <a:r>
              <a:rPr lang="en" b="1" dirty="0" smtClean="0"/>
              <a:t>DON’T POST, LIKE, FRIEND, COMMENT</a:t>
            </a:r>
            <a:endParaRPr lang="en" b="1" dirty="0"/>
          </a:p>
        </p:txBody>
      </p:sp>
      <p:sp>
        <p:nvSpPr>
          <p:cNvPr id="175" name="Shape 175"/>
          <p:cNvSpPr/>
          <p:nvPr/>
        </p:nvSpPr>
        <p:spPr>
          <a:xfrm rot="-1065586">
            <a:off x="548059" y="749066"/>
            <a:ext cx="998273" cy="948465"/>
          </a:xfrm>
          <a:prstGeom prst="star5">
            <a:avLst>
              <a:gd name="adj" fmla="val 23961"/>
              <a:gd name="hf" fmla="val 105146"/>
              <a:gd name="vf" fmla="val 110557"/>
            </a:avLst>
          </a:prstGeom>
          <a:solidFill>
            <a:srgbClr val="824BB0"/>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p:nvPr/>
        </p:nvSpPr>
        <p:spPr>
          <a:xfrm rot="148705">
            <a:off x="1623771" y="421708"/>
            <a:ext cx="603564" cy="573540"/>
          </a:xfrm>
          <a:prstGeom prst="star5">
            <a:avLst>
              <a:gd name="adj" fmla="val 23961"/>
              <a:gd name="hf" fmla="val 105146"/>
              <a:gd name="vf" fmla="val 110557"/>
            </a:avLst>
          </a:prstGeom>
          <a:solidFill>
            <a:srgbClr val="824BB0"/>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p:nvPr/>
        </p:nvSpPr>
        <p:spPr>
          <a:xfrm rot="895552">
            <a:off x="7627469" y="3683273"/>
            <a:ext cx="998178" cy="948475"/>
          </a:xfrm>
          <a:prstGeom prst="star5">
            <a:avLst>
              <a:gd name="adj" fmla="val 23961"/>
              <a:gd name="hf" fmla="val 105146"/>
              <a:gd name="vf" fmla="val 110557"/>
            </a:avLst>
          </a:prstGeom>
          <a:solidFill>
            <a:srgbClr val="824BB0"/>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8" name="Shape 178"/>
          <p:cNvSpPr/>
          <p:nvPr/>
        </p:nvSpPr>
        <p:spPr>
          <a:xfrm rot="2271768">
            <a:off x="8384068" y="2526060"/>
            <a:ext cx="495134" cy="470769"/>
          </a:xfrm>
          <a:prstGeom prst="star5">
            <a:avLst>
              <a:gd name="adj" fmla="val 23961"/>
              <a:gd name="hf" fmla="val 105146"/>
              <a:gd name="vf" fmla="val 110557"/>
            </a:avLst>
          </a:prstGeom>
          <a:solidFill>
            <a:srgbClr val="824BB0"/>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 name="Shape 410"/>
          <p:cNvGrpSpPr/>
          <p:nvPr/>
        </p:nvGrpSpPr>
        <p:grpSpPr>
          <a:xfrm>
            <a:off x="8538026" y="3933851"/>
            <a:ext cx="394515" cy="994673"/>
            <a:chOff x="727175" y="2957625"/>
            <a:chExt cx="130700" cy="476275"/>
          </a:xfrm>
        </p:grpSpPr>
        <p:sp>
          <p:nvSpPr>
            <p:cNvPr id="9"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10"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217"/>
        <p:cNvGrpSpPr/>
        <p:nvPr/>
      </p:nvGrpSpPr>
      <p:grpSpPr>
        <a:xfrm>
          <a:off x="0" y="0"/>
          <a:ext cx="0" cy="0"/>
          <a:chOff x="0" y="0"/>
          <a:chExt cx="0" cy="0"/>
        </a:xfrm>
      </p:grpSpPr>
      <p:sp>
        <p:nvSpPr>
          <p:cNvPr id="219" name="Shape 219"/>
          <p:cNvSpPr/>
          <p:nvPr/>
        </p:nvSpPr>
        <p:spPr>
          <a:xfrm>
            <a:off x="2971800" y="438150"/>
            <a:ext cx="3200400" cy="43163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0" name="Shape 220"/>
          <p:cNvSpPr txBox="1">
            <a:spLocks noGrp="1"/>
          </p:cNvSpPr>
          <p:nvPr>
            <p:ph type="body" idx="4294967295"/>
          </p:nvPr>
        </p:nvSpPr>
        <p:spPr>
          <a:xfrm>
            <a:off x="3429000" y="1549054"/>
            <a:ext cx="2667000" cy="2094500"/>
          </a:xfrm>
          <a:prstGeom prst="rect">
            <a:avLst/>
          </a:prstGeom>
        </p:spPr>
        <p:txBody>
          <a:bodyPr lIns="91425" tIns="91425" rIns="91425" bIns="91425" anchor="b" anchorCtr="0">
            <a:noAutofit/>
          </a:bodyPr>
          <a:lstStyle/>
          <a:p>
            <a:pPr lvl="0" rtl="0">
              <a:spcBef>
                <a:spcPts val="0"/>
              </a:spcBef>
              <a:buNone/>
            </a:pPr>
            <a:r>
              <a:rPr lang="en" sz="6000" dirty="0">
                <a:solidFill>
                  <a:srgbClr val="FFFFFF"/>
                </a:solidFill>
                <a:latin typeface="Bangers"/>
                <a:ea typeface="Bangers"/>
                <a:cs typeface="Bangers"/>
                <a:sym typeface="Bangers"/>
              </a:rPr>
              <a:t>A</a:t>
            </a:r>
            <a:r>
              <a:rPr lang="en" sz="6000" dirty="0" smtClean="0">
                <a:solidFill>
                  <a:srgbClr val="FFFFFF"/>
                </a:solidFill>
                <a:latin typeface="Bangers"/>
                <a:ea typeface="Bangers"/>
                <a:cs typeface="Bangers"/>
                <a:sym typeface="Bangers"/>
              </a:rPr>
              <a:t>calia’s story</a:t>
            </a:r>
            <a:endParaRPr lang="en" sz="6000" dirty="0">
              <a:solidFill>
                <a:srgbClr val="FFFFFF"/>
              </a:solidFill>
              <a:latin typeface="Bangers"/>
              <a:ea typeface="Bangers"/>
              <a:cs typeface="Bangers"/>
              <a:sym typeface="Bangers"/>
            </a:endParaRPr>
          </a:p>
        </p:txBody>
      </p:sp>
      <p:grpSp>
        <p:nvGrpSpPr>
          <p:cNvPr id="5" name="Shape 410"/>
          <p:cNvGrpSpPr/>
          <p:nvPr/>
        </p:nvGrpSpPr>
        <p:grpSpPr>
          <a:xfrm>
            <a:off x="8538026" y="3933851"/>
            <a:ext cx="394515" cy="994673"/>
            <a:chOff x="727175" y="2957625"/>
            <a:chExt cx="130700" cy="476275"/>
          </a:xfrm>
        </p:grpSpPr>
        <p:sp>
          <p:nvSpPr>
            <p:cNvPr id="6"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7"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solidFill>
                  <a:schemeClr val="tx1">
                    <a:lumMod val="75000"/>
                    <a:lumOff val="25000"/>
                  </a:schemeClr>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1073624" y="1657349"/>
            <a:ext cx="6927375" cy="2773837"/>
          </a:xfrm>
          <a:prstGeom prst="rect">
            <a:avLst/>
          </a:prstGeom>
        </p:spPr>
        <p:txBody>
          <a:bodyPr lIns="91425" tIns="91425" rIns="91425" bIns="91425" anchor="t" anchorCtr="0">
            <a:noAutofit/>
          </a:bodyPr>
          <a:lstStyle/>
          <a:p>
            <a:pPr marL="457200" lvl="0" indent="-457200" rtl="0">
              <a:spcBef>
                <a:spcPts val="0"/>
              </a:spcBef>
              <a:buAutoNum type="arabicPeriod"/>
            </a:pPr>
            <a:r>
              <a:rPr lang="en" dirty="0" smtClean="0"/>
              <a:t>Boundaries protect the patient and family from themselves and from us.</a:t>
            </a:r>
          </a:p>
          <a:p>
            <a:pPr marL="457200" lvl="0" indent="-457200" rtl="0">
              <a:spcBef>
                <a:spcPts val="0"/>
              </a:spcBef>
              <a:buAutoNum type="arabicPeriod"/>
            </a:pPr>
            <a:endParaRPr lang="en" dirty="0" smtClean="0"/>
          </a:p>
          <a:p>
            <a:pPr marL="457200" lvl="0" indent="-457200" rtl="0">
              <a:spcBef>
                <a:spcPts val="0"/>
              </a:spcBef>
              <a:buAutoNum type="arabicPeriod"/>
            </a:pPr>
            <a:r>
              <a:rPr lang="en" dirty="0" smtClean="0"/>
              <a:t>Boundaries help us maintain therapeutic relationships, which respect the dignity and value of all patients and families.</a:t>
            </a:r>
          </a:p>
          <a:p>
            <a:pPr marL="457200" lvl="0" indent="-457200" rtl="0">
              <a:spcBef>
                <a:spcPts val="0"/>
              </a:spcBef>
              <a:buAutoNum type="arabicPeriod"/>
            </a:pPr>
            <a:endParaRPr lang="en" dirty="0" smtClean="0"/>
          </a:p>
          <a:p>
            <a:pPr marL="457200" lvl="0" indent="-457200" rtl="0">
              <a:spcBef>
                <a:spcPts val="0"/>
              </a:spcBef>
              <a:buAutoNum type="arabicPeriod"/>
            </a:pPr>
            <a:r>
              <a:rPr lang="en" dirty="0" smtClean="0"/>
              <a:t>Boundaries help </a:t>
            </a:r>
            <a:r>
              <a:rPr lang="en" b="1" dirty="0" smtClean="0"/>
              <a:t>prevent</a:t>
            </a:r>
            <a:r>
              <a:rPr lang="en" dirty="0" smtClean="0"/>
              <a:t> burnout.</a:t>
            </a:r>
          </a:p>
        </p:txBody>
      </p:sp>
      <p:sp>
        <p:nvSpPr>
          <p:cNvPr id="120" name="Shape 120"/>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US" dirty="0" smtClean="0"/>
              <a:t>Three things to remember about boundaries</a:t>
            </a:r>
            <a:endParaRPr lang="en" dirty="0"/>
          </a:p>
        </p:txBody>
      </p:sp>
      <p:grpSp>
        <p:nvGrpSpPr>
          <p:cNvPr id="5" name="Shape 410"/>
          <p:cNvGrpSpPr/>
          <p:nvPr/>
        </p:nvGrpSpPr>
        <p:grpSpPr>
          <a:xfrm>
            <a:off x="8538026" y="3933851"/>
            <a:ext cx="394515" cy="994673"/>
            <a:chOff x="727175" y="2957625"/>
            <a:chExt cx="130700" cy="476275"/>
          </a:xfrm>
        </p:grpSpPr>
        <p:sp>
          <p:nvSpPr>
            <p:cNvPr id="6"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7"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2035478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dirty="0" smtClean="0"/>
              <a:t>ANA Code of Ethics 2015</a:t>
            </a:r>
            <a:endParaRPr lang="en" dirty="0"/>
          </a:p>
        </p:txBody>
      </p:sp>
      <p:sp>
        <p:nvSpPr>
          <p:cNvPr id="2" name="Rectangle 1"/>
          <p:cNvSpPr/>
          <p:nvPr/>
        </p:nvSpPr>
        <p:spPr>
          <a:xfrm>
            <a:off x="1236920" y="1657350"/>
            <a:ext cx="6764079" cy="2554545"/>
          </a:xfrm>
          <a:prstGeom prst="rect">
            <a:avLst/>
          </a:prstGeom>
        </p:spPr>
        <p:txBody>
          <a:bodyPr wrap="square">
            <a:spAutoFit/>
          </a:bodyPr>
          <a:lstStyle/>
          <a:p>
            <a:pPr>
              <a:defRPr/>
            </a:pPr>
            <a:r>
              <a:rPr lang="en-US" sz="2000" dirty="0">
                <a:latin typeface="Bangers" panose="020B0604020202020204" charset="0"/>
              </a:rPr>
              <a:t>Provision 2: The nurse’s primary commitment is to the patient, whether an  individual, family, groups or community.</a:t>
            </a:r>
          </a:p>
          <a:p>
            <a:pPr lvl="1">
              <a:defRPr/>
            </a:pPr>
            <a:endParaRPr lang="en-US" sz="2400" dirty="0" smtClean="0">
              <a:latin typeface="Bangers" panose="020B0604020202020204" charset="0"/>
            </a:endParaRPr>
          </a:p>
          <a:p>
            <a:pPr lvl="1">
              <a:defRPr/>
            </a:pPr>
            <a:r>
              <a:rPr lang="en-US" sz="2400" dirty="0" smtClean="0">
                <a:latin typeface="Bangers" panose="020B0604020202020204" charset="0"/>
              </a:rPr>
              <a:t>“Nurse </a:t>
            </a:r>
            <a:r>
              <a:rPr lang="en-US" sz="2400" dirty="0">
                <a:latin typeface="Bangers" panose="020B0604020202020204" charset="0"/>
              </a:rPr>
              <a:t>-</a:t>
            </a:r>
            <a:r>
              <a:rPr lang="en-US" sz="2400" dirty="0" smtClean="0">
                <a:latin typeface="Bangers" panose="020B0604020202020204" charset="0"/>
              </a:rPr>
              <a:t>Patient and Nurse-Colleague Relationships have as their foundation the promotion, protection, and restoration of health.”  The Nurse-Patient relationship needs to remain therapeutic and professional.</a:t>
            </a:r>
            <a:endParaRPr lang="en-US" sz="2400" dirty="0">
              <a:solidFill>
                <a:srgbClr val="FF0000"/>
              </a:solidFill>
              <a:latin typeface="Bangers" panose="020B0604020202020204" charset="0"/>
            </a:endParaRPr>
          </a:p>
        </p:txBody>
      </p:sp>
      <p:grpSp>
        <p:nvGrpSpPr>
          <p:cNvPr id="4" name="Shape 410"/>
          <p:cNvGrpSpPr/>
          <p:nvPr/>
        </p:nvGrpSpPr>
        <p:grpSpPr>
          <a:xfrm>
            <a:off x="8538026" y="3933851"/>
            <a:ext cx="394515" cy="994673"/>
            <a:chOff x="727175" y="2957625"/>
            <a:chExt cx="130700" cy="476275"/>
          </a:xfrm>
        </p:grpSpPr>
        <p:sp>
          <p:nvSpPr>
            <p:cNvPr id="5"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6"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lumMod val="95000"/>
                <a:lumOff val="5000"/>
              </a:schemeClr>
            </a:solidFill>
            <a:ln>
              <a:noFill/>
            </a:ln>
          </p:spPr>
          <p:txBody>
            <a:bodyPr lIns="91425" tIns="91425" rIns="91425" bIns="91425" anchor="ctr" anchorCtr="0">
              <a:noAutofit/>
            </a:bodyPr>
            <a:lstStyle/>
            <a:p>
              <a:pPr lvl="0">
                <a:spcBef>
                  <a:spcPts val="0"/>
                </a:spcBef>
                <a:buNone/>
              </a:pPr>
              <a:endParaRPr>
                <a:ln>
                  <a:solidFill>
                    <a:schemeClr val="tx1"/>
                  </a:solidFill>
                </a:ln>
                <a:solidFill>
                  <a:schemeClr val="tx1">
                    <a:lumMod val="75000"/>
                    <a:lumOff val="25000"/>
                  </a:schemeClr>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dirty="0" smtClean="0"/>
              <a:t>Course objectives</a:t>
            </a:r>
            <a:endParaRPr lang="en" dirty="0"/>
          </a:p>
        </p:txBody>
      </p:sp>
      <p:sp>
        <p:nvSpPr>
          <p:cNvPr id="68" name="Shape 68"/>
          <p:cNvSpPr txBox="1">
            <a:spLocks noGrp="1"/>
          </p:cNvSpPr>
          <p:nvPr>
            <p:ph type="body" idx="2"/>
          </p:nvPr>
        </p:nvSpPr>
        <p:spPr>
          <a:xfrm>
            <a:off x="917575" y="1504949"/>
            <a:ext cx="7083425" cy="2926237"/>
          </a:xfrm>
          <a:prstGeom prst="rect">
            <a:avLst/>
          </a:prstGeom>
        </p:spPr>
        <p:txBody>
          <a:bodyPr lIns="91425" tIns="91425" rIns="91425" bIns="91425" anchor="t" anchorCtr="0">
            <a:noAutofit/>
          </a:bodyPr>
          <a:lstStyle/>
          <a:p>
            <a:pPr marL="457200" lvl="0" indent="-457200">
              <a:buFont typeface="+mj-lt"/>
              <a:buAutoNum type="arabicPeriod"/>
            </a:pPr>
            <a:r>
              <a:rPr lang="en-US" sz="2000" dirty="0"/>
              <a:t>Discuss use of </a:t>
            </a:r>
            <a:r>
              <a:rPr lang="en-US" sz="2000" b="1" i="1" dirty="0">
                <a:solidFill>
                  <a:schemeClr val="tx1"/>
                </a:solidFill>
              </a:rPr>
              <a:t>social media </a:t>
            </a:r>
            <a:r>
              <a:rPr lang="en-US" sz="2000" b="1" i="1" dirty="0" smtClean="0">
                <a:solidFill>
                  <a:schemeClr val="tx1"/>
                </a:solidFill>
              </a:rPr>
              <a:t> </a:t>
            </a:r>
            <a:r>
              <a:rPr lang="en-US" sz="2000" dirty="0" smtClean="0"/>
              <a:t>as </a:t>
            </a:r>
            <a:r>
              <a:rPr lang="en-US" sz="2000" dirty="0"/>
              <a:t>it relates to the healthcare provider and patient/family </a:t>
            </a:r>
            <a:r>
              <a:rPr lang="en-US" sz="2000" dirty="0" smtClean="0"/>
              <a:t>relationship</a:t>
            </a:r>
          </a:p>
          <a:p>
            <a:pPr marL="457200" lvl="0" indent="-457200">
              <a:buFont typeface="+mj-lt"/>
              <a:buAutoNum type="arabicPeriod"/>
            </a:pPr>
            <a:endParaRPr lang="en-US" sz="800" dirty="0" smtClean="0"/>
          </a:p>
          <a:p>
            <a:pPr marL="457200" lvl="0" indent="-457200">
              <a:buFont typeface="+mj-lt"/>
              <a:buAutoNum type="arabicPeriod"/>
            </a:pPr>
            <a:r>
              <a:rPr lang="en-US" sz="2000" dirty="0" smtClean="0"/>
              <a:t>Identify </a:t>
            </a:r>
            <a:r>
              <a:rPr lang="en-US" sz="2000" dirty="0"/>
              <a:t>situations when provider/patient professional </a:t>
            </a:r>
            <a:r>
              <a:rPr lang="en-US" sz="2000" b="1" i="1" dirty="0">
                <a:solidFill>
                  <a:schemeClr val="tx1"/>
                </a:solidFill>
              </a:rPr>
              <a:t>boundaries</a:t>
            </a:r>
            <a:r>
              <a:rPr lang="en-US" sz="2000" dirty="0"/>
              <a:t> </a:t>
            </a:r>
            <a:r>
              <a:rPr lang="en-US" sz="2000" dirty="0" smtClean="0"/>
              <a:t> could </a:t>
            </a:r>
            <a:r>
              <a:rPr lang="en-US" sz="2000" dirty="0"/>
              <a:t>potentially be </a:t>
            </a:r>
            <a:r>
              <a:rPr lang="en-US" sz="2000" b="1" i="1" dirty="0" smtClean="0">
                <a:solidFill>
                  <a:schemeClr val="tx1"/>
                </a:solidFill>
              </a:rPr>
              <a:t>violated</a:t>
            </a:r>
          </a:p>
          <a:p>
            <a:pPr marL="457200" lvl="0" indent="-457200">
              <a:buFont typeface="+mj-lt"/>
              <a:buAutoNum type="arabicPeriod"/>
            </a:pPr>
            <a:endParaRPr lang="en-US" sz="800" b="1" i="1" dirty="0">
              <a:solidFill>
                <a:schemeClr val="tx1"/>
              </a:solidFill>
            </a:endParaRPr>
          </a:p>
          <a:p>
            <a:pPr marL="457200" lvl="0" indent="-457200">
              <a:buFont typeface="+mj-lt"/>
              <a:buAutoNum type="arabicPeriod"/>
            </a:pPr>
            <a:r>
              <a:rPr lang="en-US" sz="2000" dirty="0"/>
              <a:t>Utilize </a:t>
            </a:r>
            <a:r>
              <a:rPr lang="en-US" sz="2000" b="1" i="1" dirty="0">
                <a:solidFill>
                  <a:schemeClr val="tx1"/>
                </a:solidFill>
              </a:rPr>
              <a:t>decision </a:t>
            </a:r>
            <a:r>
              <a:rPr lang="en-US" sz="2000" b="1" i="1" dirty="0" smtClean="0">
                <a:solidFill>
                  <a:schemeClr val="tx1"/>
                </a:solidFill>
              </a:rPr>
              <a:t>-making </a:t>
            </a:r>
            <a:r>
              <a:rPr lang="en-US" sz="2000" b="1" i="1" dirty="0" smtClean="0">
                <a:solidFill>
                  <a:schemeClr val="tx1"/>
                </a:solidFill>
              </a:rPr>
              <a:t>questions </a:t>
            </a:r>
            <a:r>
              <a:rPr lang="en-US" sz="2000" dirty="0" smtClean="0"/>
              <a:t>to </a:t>
            </a:r>
            <a:r>
              <a:rPr lang="en-US" sz="2000" dirty="0"/>
              <a:t>determine if professional boundary is </a:t>
            </a:r>
            <a:r>
              <a:rPr lang="en-US" sz="2000" dirty="0" smtClean="0"/>
              <a:t>crossed</a:t>
            </a:r>
          </a:p>
          <a:p>
            <a:pPr marL="457200" lvl="0" indent="-457200">
              <a:buFont typeface="+mj-lt"/>
              <a:buAutoNum type="arabicPeriod"/>
            </a:pPr>
            <a:endParaRPr lang="en-US" sz="800" dirty="0"/>
          </a:p>
          <a:p>
            <a:pPr marL="457200" lvl="0" indent="-457200">
              <a:buFont typeface="+mj-lt"/>
              <a:buAutoNum type="arabicPeriod"/>
            </a:pPr>
            <a:r>
              <a:rPr lang="en-US" sz="2000" dirty="0"/>
              <a:t>Discuss ways to </a:t>
            </a:r>
            <a:r>
              <a:rPr lang="en-US" sz="2000" b="1" i="1" dirty="0">
                <a:solidFill>
                  <a:schemeClr val="tx1"/>
                </a:solidFill>
              </a:rPr>
              <a:t>prevent</a:t>
            </a:r>
            <a:r>
              <a:rPr lang="en-US" sz="2000" b="1" dirty="0">
                <a:solidFill>
                  <a:schemeClr val="tx1"/>
                </a:solidFill>
              </a:rPr>
              <a:t> </a:t>
            </a:r>
            <a:r>
              <a:rPr lang="en-US" sz="2000" b="1" dirty="0" smtClean="0">
                <a:solidFill>
                  <a:schemeClr val="tx1"/>
                </a:solidFill>
              </a:rPr>
              <a:t> </a:t>
            </a:r>
            <a:r>
              <a:rPr lang="en-US" sz="2000" dirty="0" smtClean="0"/>
              <a:t>potential </a:t>
            </a:r>
            <a:r>
              <a:rPr lang="en-US" sz="2000" dirty="0"/>
              <a:t>professional </a:t>
            </a:r>
            <a:r>
              <a:rPr lang="en-US" sz="2000" b="1" i="1" dirty="0"/>
              <a:t>boundary </a:t>
            </a:r>
            <a:r>
              <a:rPr lang="en-US" sz="2000" b="1" i="1" dirty="0" smtClean="0"/>
              <a:t>crossings and prevent burnout.</a:t>
            </a:r>
            <a:endParaRPr lang="en-US" sz="20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1371600" y="959867"/>
            <a:ext cx="6978014" cy="3324172"/>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35C4CA"/>
          </a:solidFill>
          <a:ln>
            <a:noFill/>
          </a:ln>
        </p:spPr>
        <p:txBody>
          <a:bodyPr lIns="91425" tIns="91425" rIns="91425" bIns="91425" anchor="ctr" anchorCtr="0">
            <a:noAutofit/>
          </a:bodyPr>
          <a:lstStyle/>
          <a:p>
            <a:pPr lvl="0">
              <a:spcBef>
                <a:spcPts val="0"/>
              </a:spcBef>
              <a:buNone/>
            </a:pPr>
            <a:endParaRPr/>
          </a:p>
        </p:txBody>
      </p:sp>
      <p:sp>
        <p:nvSpPr>
          <p:cNvPr id="161" name="Shape 161"/>
          <p:cNvSpPr txBox="1">
            <a:spLocks noGrp="1"/>
          </p:cNvSpPr>
          <p:nvPr>
            <p:ph type="title"/>
          </p:nvPr>
        </p:nvSpPr>
        <p:spPr>
          <a:xfrm rot="21253272">
            <a:off x="630005" y="1623130"/>
            <a:ext cx="7029878" cy="760138"/>
          </a:xfrm>
          <a:prstGeom prst="rect">
            <a:avLst/>
          </a:prstGeom>
        </p:spPr>
        <p:txBody>
          <a:bodyPr lIns="91425" tIns="91425" rIns="91425" bIns="91425" anchor="b" anchorCtr="0">
            <a:noAutofit/>
          </a:bodyPr>
          <a:lstStyle/>
          <a:p>
            <a:pPr lvl="0" rtl="0">
              <a:spcBef>
                <a:spcPts val="0"/>
              </a:spcBef>
              <a:buNone/>
            </a:pPr>
            <a:r>
              <a:rPr lang="en" dirty="0" smtClean="0"/>
              <a:t>CODES of E</a:t>
            </a:r>
            <a:r>
              <a:rPr lang="en-US" dirty="0" smtClean="0"/>
              <a:t>t</a:t>
            </a:r>
            <a:r>
              <a:rPr lang="en" dirty="0" smtClean="0"/>
              <a:t>hics in Healthcare professions</a:t>
            </a:r>
            <a:endParaRPr lang="en" dirty="0"/>
          </a:p>
        </p:txBody>
      </p:sp>
      <p:sp>
        <p:nvSpPr>
          <p:cNvPr id="163" name="Shape 163"/>
          <p:cNvSpPr/>
          <p:nvPr/>
        </p:nvSpPr>
        <p:spPr>
          <a:xfrm>
            <a:off x="2286000" y="1504950"/>
            <a:ext cx="140100" cy="140100"/>
          </a:xfrm>
          <a:prstGeom prst="star4">
            <a:avLst>
              <a:gd name="adj" fmla="val 22415"/>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2145900" y="1933150"/>
            <a:ext cx="140100" cy="140100"/>
          </a:xfrm>
          <a:prstGeom prst="star4">
            <a:avLst>
              <a:gd name="adj" fmla="val 22415"/>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a:off x="4343400" y="1723000"/>
            <a:ext cx="140100" cy="140100"/>
          </a:xfrm>
          <a:prstGeom prst="star4">
            <a:avLst>
              <a:gd name="adj" fmla="val 22415"/>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67" name="Shape 167"/>
          <p:cNvSpPr/>
          <p:nvPr/>
        </p:nvSpPr>
        <p:spPr>
          <a:xfrm>
            <a:off x="2895600" y="3105150"/>
            <a:ext cx="140100" cy="140100"/>
          </a:xfrm>
          <a:prstGeom prst="star4">
            <a:avLst>
              <a:gd name="adj" fmla="val 22415"/>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a:off x="4585132" y="2441622"/>
            <a:ext cx="140100" cy="140100"/>
          </a:xfrm>
          <a:prstGeom prst="star4">
            <a:avLst>
              <a:gd name="adj" fmla="val 22415"/>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1" name="Shape 168"/>
          <p:cNvSpPr/>
          <p:nvPr/>
        </p:nvSpPr>
        <p:spPr>
          <a:xfrm>
            <a:off x="5943600" y="2190750"/>
            <a:ext cx="140100" cy="140100"/>
          </a:xfrm>
          <a:prstGeom prst="star4">
            <a:avLst>
              <a:gd name="adj" fmla="val 22415"/>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3" name="Shape 168"/>
          <p:cNvSpPr/>
          <p:nvPr/>
        </p:nvSpPr>
        <p:spPr>
          <a:xfrm>
            <a:off x="7162800" y="3486150"/>
            <a:ext cx="140100" cy="140100"/>
          </a:xfrm>
          <a:prstGeom prst="star4">
            <a:avLst>
              <a:gd name="adj" fmla="val 22415"/>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4" name="Shape 161"/>
          <p:cNvSpPr txBox="1">
            <a:spLocks/>
          </p:cNvSpPr>
          <p:nvPr/>
        </p:nvSpPr>
        <p:spPr>
          <a:xfrm rot="21230040">
            <a:off x="2568760" y="2636139"/>
            <a:ext cx="7029878" cy="76013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Bangers"/>
              <a:buNone/>
              <a:defRPr sz="3000" b="0" i="0" u="none" strike="noStrike" cap="none">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r>
              <a:rPr lang="en-US" dirty="0" smtClean="0"/>
              <a:t>Institutional policies &amp; procedures</a:t>
            </a:r>
            <a:endParaRPr lang="en" dirty="0"/>
          </a:p>
        </p:txBody>
      </p:sp>
      <p:sp>
        <p:nvSpPr>
          <p:cNvPr id="15" name="Shape 161"/>
          <p:cNvSpPr txBox="1">
            <a:spLocks/>
          </p:cNvSpPr>
          <p:nvPr/>
        </p:nvSpPr>
        <p:spPr>
          <a:xfrm rot="21230040">
            <a:off x="4745721" y="3443718"/>
            <a:ext cx="7029878" cy="76013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Bangers"/>
              <a:buNone/>
              <a:defRPr sz="3000" b="0" i="0" u="none" strike="noStrike" cap="none">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r>
              <a:rPr lang="en-US" sz="4000" dirty="0" smtClean="0"/>
              <a:t>HIPPA</a:t>
            </a:r>
            <a:endParaRPr lang="en" sz="4000" dirty="0"/>
          </a:p>
        </p:txBody>
      </p:sp>
      <p:grpSp>
        <p:nvGrpSpPr>
          <p:cNvPr id="16" name="Shape 410"/>
          <p:cNvGrpSpPr/>
          <p:nvPr/>
        </p:nvGrpSpPr>
        <p:grpSpPr>
          <a:xfrm>
            <a:off x="8538026" y="3933851"/>
            <a:ext cx="394515" cy="994673"/>
            <a:chOff x="727175" y="2957625"/>
            <a:chExt cx="130700" cy="476275"/>
          </a:xfrm>
        </p:grpSpPr>
        <p:sp>
          <p:nvSpPr>
            <p:cNvPr id="17"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18"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lumMod val="95000"/>
                <a:lumOff val="5000"/>
              </a:schemeClr>
            </a:solidFill>
            <a:ln>
              <a:noFill/>
            </a:ln>
          </p:spPr>
          <p:txBody>
            <a:bodyPr lIns="91425" tIns="91425" rIns="91425" bIns="91425" anchor="ctr" anchorCtr="0">
              <a:noAutofit/>
            </a:bodyPr>
            <a:lstStyle/>
            <a:p>
              <a:pPr lvl="0">
                <a:spcBef>
                  <a:spcPts val="0"/>
                </a:spcBef>
                <a:buNone/>
              </a:pPr>
              <a:endParaRPr>
                <a:ln>
                  <a:solidFill>
                    <a:schemeClr val="tx1"/>
                  </a:solidFill>
                </a:ln>
                <a:solidFill>
                  <a:schemeClr val="tx1">
                    <a:lumMod val="75000"/>
                    <a:lumOff val="25000"/>
                  </a:schemeClr>
                </a:solidFill>
              </a:endParaRPr>
            </a:p>
          </p:txBody>
        </p:sp>
      </p:grpSp>
    </p:spTree>
    <p:extLst>
      <p:ext uri="{BB962C8B-B14F-4D97-AF65-F5344CB8AC3E}">
        <p14:creationId xmlns:p14="http://schemas.microsoft.com/office/powerpoint/2010/main" val="348115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140"/>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3095"/>
          <a:stretch/>
        </p:blipFill>
        <p:spPr>
          <a:xfrm>
            <a:off x="7315200" y="25252"/>
            <a:ext cx="1828800" cy="5252505"/>
          </a:xfrm>
          <a:prstGeom prst="rect">
            <a:avLst/>
          </a:prstGeom>
        </p:spPr>
      </p:pic>
      <p:sp>
        <p:nvSpPr>
          <p:cNvPr id="5" name="Rectangle 4"/>
          <p:cNvSpPr/>
          <p:nvPr/>
        </p:nvSpPr>
        <p:spPr>
          <a:xfrm>
            <a:off x="152400" y="0"/>
            <a:ext cx="7162800" cy="769441"/>
          </a:xfrm>
          <a:prstGeom prst="rect">
            <a:avLst/>
          </a:prstGeom>
        </p:spPr>
        <p:txBody>
          <a:bodyPr wrap="square">
            <a:spAutoFit/>
          </a:bodyPr>
          <a:lstStyle/>
          <a:p>
            <a:r>
              <a:rPr lang="en" sz="4400" b="1" dirty="0" smtClean="0">
                <a:solidFill>
                  <a:srgbClr val="FF0000"/>
                </a:solidFill>
                <a:latin typeface="+mn-lt"/>
              </a:rPr>
              <a:t>But what about….?????</a:t>
            </a:r>
            <a:endParaRPr lang="en-US" sz="4400" b="1" dirty="0">
              <a:solidFill>
                <a:srgbClr val="FF0000"/>
              </a:solidFill>
              <a:latin typeface="+mn-lt"/>
            </a:endParaRPr>
          </a:p>
        </p:txBody>
      </p:sp>
      <p:pic>
        <p:nvPicPr>
          <p:cNvPr id="1026" name="Picture 2" descr="https://www.ahschools.us/cms/lib/MN01909485/Centricity/Domain/74/aboveandbeyon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867" y="1581150"/>
            <a:ext cx="4513866"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7"/>
        <p:cNvGrpSpPr/>
        <p:nvPr/>
      </p:nvGrpSpPr>
      <p:grpSpPr>
        <a:xfrm>
          <a:off x="0" y="0"/>
          <a:ext cx="0" cy="0"/>
          <a:chOff x="0" y="0"/>
          <a:chExt cx="0" cy="0"/>
        </a:xfrm>
      </p:grpSpPr>
      <p:pic>
        <p:nvPicPr>
          <p:cNvPr id="6" name="Picture 5" descr="Image result for power vs vulnerability image"/>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76349"/>
            <a:ext cx="4114800" cy="2929347"/>
          </a:xfrm>
          <a:prstGeom prst="rect">
            <a:avLst/>
          </a:prstGeom>
          <a:noFill/>
          <a:ln>
            <a:noFill/>
          </a:ln>
        </p:spPr>
      </p:pic>
      <p:sp>
        <p:nvSpPr>
          <p:cNvPr id="88" name="Shape 88"/>
          <p:cNvSpPr txBox="1">
            <a:spLocks noGrp="1"/>
          </p:cNvSpPr>
          <p:nvPr>
            <p:ph type="subTitle" idx="4294967295"/>
          </p:nvPr>
        </p:nvSpPr>
        <p:spPr>
          <a:xfrm>
            <a:off x="4613275" y="514350"/>
            <a:ext cx="3768725" cy="353235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algn="ctr">
              <a:buNone/>
            </a:pPr>
            <a:r>
              <a:rPr lang="en-US" sz="3200" dirty="0"/>
              <a:t>Professional boundaries are the spaces between the </a:t>
            </a:r>
            <a:r>
              <a:rPr lang="en-US" sz="3200" dirty="0" smtClean="0"/>
              <a:t>healthcare provider’s </a:t>
            </a:r>
            <a:r>
              <a:rPr lang="en-US" sz="3200" dirty="0"/>
              <a:t>power and the patient’s vulnerability. </a:t>
            </a:r>
            <a:r>
              <a:rPr lang="en-US" sz="3200" dirty="0" smtClean="0"/>
              <a:t>*</a:t>
            </a:r>
            <a:endParaRPr lang="en" sz="3200" u="sng" dirty="0">
              <a:solidFill>
                <a:schemeClr val="dk1"/>
              </a:solidFill>
            </a:endParaRPr>
          </a:p>
        </p:txBody>
      </p:sp>
      <p:grpSp>
        <p:nvGrpSpPr>
          <p:cNvPr id="3" name="Shape 410"/>
          <p:cNvGrpSpPr/>
          <p:nvPr/>
        </p:nvGrpSpPr>
        <p:grpSpPr>
          <a:xfrm>
            <a:off x="8538026" y="4046705"/>
            <a:ext cx="394515" cy="994673"/>
            <a:chOff x="727175" y="2957625"/>
            <a:chExt cx="130700" cy="476275"/>
          </a:xfrm>
        </p:grpSpPr>
        <p:sp>
          <p:nvSpPr>
            <p:cNvPr id="4"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5"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
        <p:nvSpPr>
          <p:cNvPr id="7" name="TextBox 6"/>
          <p:cNvSpPr txBox="1"/>
          <p:nvPr/>
        </p:nvSpPr>
        <p:spPr>
          <a:xfrm>
            <a:off x="3352800" y="4781550"/>
            <a:ext cx="5029200" cy="307777"/>
          </a:xfrm>
          <a:prstGeom prst="rect">
            <a:avLst/>
          </a:prstGeom>
          <a:noFill/>
        </p:spPr>
        <p:txBody>
          <a:bodyPr wrap="square" rtlCol="0">
            <a:spAutoFit/>
          </a:bodyPr>
          <a:lstStyle/>
          <a:p>
            <a:r>
              <a:rPr lang="en-US" dirty="0"/>
              <a:t>*</a:t>
            </a:r>
            <a:r>
              <a:rPr lang="en-US" dirty="0" smtClean="0"/>
              <a:t>National Council of the State Boards of Nursing</a:t>
            </a:r>
            <a:endParaRPr lang="en-US" dirty="0"/>
          </a:p>
        </p:txBody>
      </p:sp>
    </p:spTree>
    <p:extLst>
      <p:ext uri="{BB962C8B-B14F-4D97-AF65-F5344CB8AC3E}">
        <p14:creationId xmlns:p14="http://schemas.microsoft.com/office/powerpoint/2010/main" val="269909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2971800" y="1504950"/>
            <a:ext cx="3332400" cy="1905000"/>
          </a:xfrm>
          <a:prstGeom prst="rect">
            <a:avLst/>
          </a:prstGeom>
        </p:spPr>
        <p:txBody>
          <a:bodyPr lIns="91425" tIns="91425" rIns="91425" bIns="91425" anchor="ctr" anchorCtr="0">
            <a:noAutofit/>
          </a:bodyPr>
          <a:lstStyle/>
          <a:p>
            <a:pPr lvl="0">
              <a:buNone/>
            </a:pPr>
            <a:r>
              <a:rPr lang="en-US" sz="3200" dirty="0"/>
              <a:t>The power of the </a:t>
            </a:r>
            <a:r>
              <a:rPr lang="en-US" sz="3200" dirty="0" smtClean="0"/>
              <a:t>Healthcare Provider </a:t>
            </a:r>
            <a:r>
              <a:rPr lang="en-US" sz="3200" dirty="0"/>
              <a:t>comes from </a:t>
            </a:r>
            <a:r>
              <a:rPr lang="en-US" sz="3200" dirty="0" smtClean="0"/>
              <a:t>our professional </a:t>
            </a:r>
            <a:r>
              <a:rPr lang="en-US" sz="3200" dirty="0"/>
              <a:t>position and access to sensitive personal information. </a:t>
            </a:r>
            <a:endParaRPr lang="en" sz="3200" u="sng" dirty="0">
              <a:solidFill>
                <a:schemeClr val="dk1"/>
              </a:solidFill>
            </a:endParaRPr>
          </a:p>
        </p:txBody>
      </p:sp>
      <p:sp>
        <p:nvSpPr>
          <p:cNvPr id="6" name="TextBox 5"/>
          <p:cNvSpPr txBox="1"/>
          <p:nvPr/>
        </p:nvSpPr>
        <p:spPr>
          <a:xfrm>
            <a:off x="76200" y="4814374"/>
            <a:ext cx="4114800" cy="307777"/>
          </a:xfrm>
          <a:prstGeom prst="rect">
            <a:avLst/>
          </a:prstGeom>
          <a:solidFill>
            <a:schemeClr val="bg1"/>
          </a:solidFill>
        </p:spPr>
        <p:txBody>
          <a:bodyPr wrap="square" rtlCol="0">
            <a:spAutoFit/>
          </a:bodyPr>
          <a:lstStyle/>
          <a:p>
            <a:r>
              <a:rPr lang="en-US" dirty="0"/>
              <a:t>*</a:t>
            </a:r>
            <a:r>
              <a:rPr lang="en-US" dirty="0" smtClean="0"/>
              <a:t>National Council of the State Boards of Nursing</a:t>
            </a:r>
            <a:endParaRPr lang="en-US" dirty="0"/>
          </a:p>
        </p:txBody>
      </p:sp>
      <p:grpSp>
        <p:nvGrpSpPr>
          <p:cNvPr id="7" name="Shape 410"/>
          <p:cNvGrpSpPr/>
          <p:nvPr/>
        </p:nvGrpSpPr>
        <p:grpSpPr>
          <a:xfrm>
            <a:off x="8566894" y="4017963"/>
            <a:ext cx="394515" cy="994673"/>
            <a:chOff x="727175" y="2957625"/>
            <a:chExt cx="130700" cy="476275"/>
          </a:xfrm>
        </p:grpSpPr>
        <p:sp>
          <p:nvSpPr>
            <p:cNvPr id="8"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9"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652845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7"/>
        <p:cNvGrpSpPr/>
        <p:nvPr/>
      </p:nvGrpSpPr>
      <p:grpSpPr>
        <a:xfrm>
          <a:off x="0" y="0"/>
          <a:ext cx="0" cy="0"/>
          <a:chOff x="0" y="0"/>
          <a:chExt cx="0" cy="0"/>
        </a:xfrm>
      </p:grpSpPr>
      <p:grpSp>
        <p:nvGrpSpPr>
          <p:cNvPr id="3" name="Shape 410"/>
          <p:cNvGrpSpPr/>
          <p:nvPr/>
        </p:nvGrpSpPr>
        <p:grpSpPr>
          <a:xfrm>
            <a:off x="8522714" y="3940765"/>
            <a:ext cx="394515" cy="994673"/>
            <a:chOff x="727175" y="2957625"/>
            <a:chExt cx="130700" cy="476275"/>
          </a:xfrm>
        </p:grpSpPr>
        <p:sp>
          <p:nvSpPr>
            <p:cNvPr id="4"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5"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
        <p:nvSpPr>
          <p:cNvPr id="88" name="Shape 88"/>
          <p:cNvSpPr txBox="1">
            <a:spLocks noGrp="1"/>
          </p:cNvSpPr>
          <p:nvPr>
            <p:ph type="body" idx="4294967295"/>
          </p:nvPr>
        </p:nvSpPr>
        <p:spPr>
          <a:xfrm>
            <a:off x="304800" y="374773"/>
            <a:ext cx="4953000" cy="4191000"/>
          </a:xfrm>
          <a:prstGeom prst="rect">
            <a:avLst/>
          </a:prstGeom>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a:buNone/>
            </a:pPr>
            <a:r>
              <a:rPr lang="en-US" dirty="0"/>
              <a:t>The difference in personal information the </a:t>
            </a:r>
            <a:r>
              <a:rPr lang="en-US" dirty="0" smtClean="0"/>
              <a:t>healthcare provider knows </a:t>
            </a:r>
            <a:r>
              <a:rPr lang="en-US" dirty="0"/>
              <a:t>about the patient versus personal information the patient knows about the </a:t>
            </a:r>
            <a:r>
              <a:rPr lang="en-US" dirty="0" smtClean="0"/>
              <a:t>provider creates </a:t>
            </a:r>
            <a:r>
              <a:rPr lang="en-US" dirty="0"/>
              <a:t>an imbalance in the nurse–patient relationship. </a:t>
            </a:r>
            <a:endParaRPr lang="en" u="sng" dirty="0">
              <a:solidFill>
                <a:schemeClr val="dk1"/>
              </a:solidFill>
            </a:endParaRPr>
          </a:p>
        </p:txBody>
      </p:sp>
      <p:pic>
        <p:nvPicPr>
          <p:cNvPr id="6" name="Picture 5" descr="Image result for balance in relationship images"/>
          <p:cNvPicPr/>
          <p:nvPr/>
        </p:nvPicPr>
        <p:blipFill>
          <a:blip r:embed="rId3">
            <a:extLst>
              <a:ext uri="{28A0092B-C50C-407E-A947-70E740481C1C}">
                <a14:useLocalDpi xmlns:a14="http://schemas.microsoft.com/office/drawing/2010/main" val="0"/>
              </a:ext>
            </a:extLst>
          </a:blip>
          <a:srcRect/>
          <a:stretch>
            <a:fillRect/>
          </a:stretch>
        </p:blipFill>
        <p:spPr bwMode="auto">
          <a:xfrm>
            <a:off x="5525064" y="209550"/>
            <a:ext cx="3333750" cy="2209800"/>
          </a:xfrm>
          <a:prstGeom prst="rect">
            <a:avLst/>
          </a:prstGeom>
          <a:noFill/>
          <a:ln>
            <a:noFill/>
          </a:ln>
        </p:spPr>
      </p:pic>
      <p:sp>
        <p:nvSpPr>
          <p:cNvPr id="7" name="TextBox 6"/>
          <p:cNvSpPr txBox="1"/>
          <p:nvPr/>
        </p:nvSpPr>
        <p:spPr>
          <a:xfrm>
            <a:off x="3352800" y="4781550"/>
            <a:ext cx="5029200" cy="307777"/>
          </a:xfrm>
          <a:prstGeom prst="rect">
            <a:avLst/>
          </a:prstGeom>
          <a:noFill/>
        </p:spPr>
        <p:txBody>
          <a:bodyPr wrap="square" rtlCol="0">
            <a:spAutoFit/>
          </a:bodyPr>
          <a:lstStyle/>
          <a:p>
            <a:r>
              <a:rPr lang="en-US" dirty="0"/>
              <a:t>*</a:t>
            </a:r>
            <a:r>
              <a:rPr lang="en-US" dirty="0" smtClean="0"/>
              <a:t>National Council of the State Boards of Nursing</a:t>
            </a:r>
            <a:endParaRPr lang="en-US" dirty="0"/>
          </a:p>
        </p:txBody>
      </p:sp>
    </p:spTree>
    <p:extLst>
      <p:ext uri="{BB962C8B-B14F-4D97-AF65-F5344CB8AC3E}">
        <p14:creationId xmlns:p14="http://schemas.microsoft.com/office/powerpoint/2010/main" val="2051970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2743200" y="666751"/>
            <a:ext cx="3810000" cy="3764436"/>
          </a:xfrm>
          <a:prstGeom prst="rect">
            <a:avLst/>
          </a:prstGeom>
        </p:spPr>
        <p:txBody>
          <a:bodyPr lIns="91425" tIns="91425" rIns="91425" bIns="91425" anchor="ctr" anchorCtr="0">
            <a:noAutofit/>
          </a:bodyPr>
          <a:lstStyle/>
          <a:p>
            <a:pPr lvl="0">
              <a:buNone/>
            </a:pPr>
            <a:r>
              <a:rPr lang="en-US" dirty="0" smtClean="0"/>
              <a:t>‘Healthcare Providers’ </a:t>
            </a:r>
            <a:r>
              <a:rPr lang="en-US" dirty="0"/>
              <a:t>should make every effort to respect the power imbalance and ensure a patient-centered relationship.</a:t>
            </a:r>
            <a:endParaRPr lang="en" u="sng" dirty="0">
              <a:solidFill>
                <a:schemeClr val="dk1"/>
              </a:solidFill>
            </a:endParaRPr>
          </a:p>
        </p:txBody>
      </p:sp>
      <p:grpSp>
        <p:nvGrpSpPr>
          <p:cNvPr id="3" name="Shape 410"/>
          <p:cNvGrpSpPr/>
          <p:nvPr/>
        </p:nvGrpSpPr>
        <p:grpSpPr>
          <a:xfrm>
            <a:off x="8538026" y="3933851"/>
            <a:ext cx="394515" cy="994673"/>
            <a:chOff x="727175" y="2957625"/>
            <a:chExt cx="130700" cy="476275"/>
          </a:xfrm>
        </p:grpSpPr>
        <p:sp>
          <p:nvSpPr>
            <p:cNvPr id="4"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5"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
        <p:nvSpPr>
          <p:cNvPr id="6" name="TextBox 5"/>
          <p:cNvSpPr txBox="1"/>
          <p:nvPr/>
        </p:nvSpPr>
        <p:spPr>
          <a:xfrm>
            <a:off x="0" y="4832893"/>
            <a:ext cx="5029200" cy="307777"/>
          </a:xfrm>
          <a:prstGeom prst="rect">
            <a:avLst/>
          </a:prstGeom>
          <a:noFill/>
        </p:spPr>
        <p:txBody>
          <a:bodyPr wrap="square" rtlCol="0">
            <a:spAutoFit/>
          </a:bodyPr>
          <a:lstStyle/>
          <a:p>
            <a:r>
              <a:rPr lang="en-US" dirty="0"/>
              <a:t>*</a:t>
            </a:r>
            <a:r>
              <a:rPr lang="en-US" dirty="0" smtClean="0"/>
              <a:t>National Council of the State Boards of Nursing</a:t>
            </a:r>
            <a:endParaRPr lang="en-US" dirty="0"/>
          </a:p>
        </p:txBody>
      </p:sp>
    </p:spTree>
    <p:extLst>
      <p:ext uri="{BB962C8B-B14F-4D97-AF65-F5344CB8AC3E}">
        <p14:creationId xmlns:p14="http://schemas.microsoft.com/office/powerpoint/2010/main" val="3357171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idx="4294967295"/>
          </p:nvPr>
        </p:nvSpPr>
        <p:spPr>
          <a:xfrm rot="20470573">
            <a:off x="2201604" y="1182027"/>
            <a:ext cx="6856135" cy="1159800"/>
          </a:xfrm>
          <a:prstGeom prst="rect">
            <a:avLst/>
          </a:prstGeom>
        </p:spPr>
        <p:txBody>
          <a:bodyPr lIns="91425" tIns="91425" rIns="91425" bIns="91425" anchor="b" anchorCtr="0">
            <a:noAutofit/>
          </a:bodyPr>
          <a:lstStyle/>
          <a:p>
            <a:pPr lvl="0" rtl="0">
              <a:spcBef>
                <a:spcPts val="0"/>
              </a:spcBef>
              <a:buNone/>
            </a:pPr>
            <a:r>
              <a:rPr lang="en" sz="10400" dirty="0" smtClean="0">
                <a:solidFill>
                  <a:srgbClr val="FAD900"/>
                </a:solidFill>
              </a:rPr>
              <a:t>Therapeutic</a:t>
            </a:r>
            <a:endParaRPr lang="en" sz="10400" dirty="0">
              <a:solidFill>
                <a:srgbClr val="FAD900"/>
              </a:solidFill>
            </a:endParaRPr>
          </a:p>
        </p:txBody>
      </p:sp>
      <p:sp>
        <p:nvSpPr>
          <p:cNvPr id="114" name="Shape 114"/>
          <p:cNvSpPr/>
          <p:nvPr/>
        </p:nvSpPr>
        <p:spPr>
          <a:xfrm rot="20369395">
            <a:off x="2270701" y="2516700"/>
            <a:ext cx="6883986" cy="1245700"/>
          </a:xfrm>
          <a:prstGeom prst="rect">
            <a:avLst/>
          </a:prstGeom>
        </p:spPr>
        <p:txBody>
          <a:bodyPr>
            <a:prstTxWarp prst="textPlain">
              <a:avLst/>
            </a:prstTxWarp>
          </a:bodyPr>
          <a:lstStyle/>
          <a:p>
            <a:pPr lvl="0" algn="ctr"/>
            <a:r>
              <a:rPr lang="en-US" dirty="0" smtClean="0">
                <a:ln w="38100" cap="flat" cmpd="sng">
                  <a:solidFill>
                    <a:srgbClr val="FFFFFF"/>
                  </a:solidFill>
                  <a:prstDash val="solid"/>
                  <a:miter/>
                  <a:headEnd type="none" w="med" len="med"/>
                  <a:tailEnd type="none" w="med" len="med"/>
                </a:ln>
                <a:solidFill>
                  <a:srgbClr val="001936">
                    <a:alpha val="21920"/>
                  </a:srgbClr>
                </a:solidFill>
                <a:latin typeface="Bangers"/>
              </a:rPr>
              <a:t>Relationships</a:t>
            </a:r>
            <a:endParaRPr b="0" i="0" dirty="0">
              <a:ln w="38100" cap="flat" cmpd="sng">
                <a:solidFill>
                  <a:srgbClr val="FFFFFF"/>
                </a:solidFill>
                <a:prstDash val="solid"/>
                <a:miter/>
                <a:headEnd type="none" w="med" len="med"/>
                <a:tailEnd type="none" w="med" len="med"/>
              </a:ln>
              <a:solidFill>
                <a:srgbClr val="001936">
                  <a:alpha val="21920"/>
                </a:srgbClr>
              </a:solidFill>
              <a:latin typeface="Bangers"/>
            </a:endParaRPr>
          </a:p>
        </p:txBody>
      </p:sp>
      <p:grpSp>
        <p:nvGrpSpPr>
          <p:cNvPr id="21" name="Shape 525"/>
          <p:cNvGrpSpPr/>
          <p:nvPr/>
        </p:nvGrpSpPr>
        <p:grpSpPr>
          <a:xfrm>
            <a:off x="56410" y="106948"/>
            <a:ext cx="3733800" cy="2402401"/>
            <a:chOff x="5241175" y="4959100"/>
            <a:chExt cx="539775" cy="517775"/>
          </a:xfrm>
        </p:grpSpPr>
        <p:sp>
          <p:nvSpPr>
            <p:cNvPr id="22" name="Shape 526"/>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 name="Shape 527"/>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 name="Shape 528"/>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 name="Shape 529"/>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 name="Shape 530"/>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 name="Shape 531"/>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7" name="Shape 410"/>
          <p:cNvGrpSpPr/>
          <p:nvPr/>
        </p:nvGrpSpPr>
        <p:grpSpPr>
          <a:xfrm>
            <a:off x="8522714" y="3940765"/>
            <a:ext cx="394515" cy="994673"/>
            <a:chOff x="727175" y="2957625"/>
            <a:chExt cx="130700" cy="476275"/>
          </a:xfrm>
        </p:grpSpPr>
        <p:sp>
          <p:nvSpPr>
            <p:cNvPr id="28"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29"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3530211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914400" y="571500"/>
            <a:ext cx="8229600" cy="1143000"/>
          </a:xfrm>
          <a:noFill/>
        </p:spPr>
        <p:txBody>
          <a:bodyPr/>
          <a:lstStyle/>
          <a:p>
            <a:pPr eaLnBrk="1" hangingPunct="1"/>
            <a:r>
              <a:rPr lang="en-US" altLang="en-US" sz="3200" dirty="0" smtClean="0">
                <a:cs typeface="Times New Roman" pitchFamily="18" charset="0"/>
              </a:rPr>
              <a:t>A Continuum Professional Behavior with </a:t>
            </a:r>
            <a:br>
              <a:rPr lang="en-US" altLang="en-US" sz="3200" dirty="0" smtClean="0">
                <a:cs typeface="Times New Roman" pitchFamily="18" charset="0"/>
              </a:rPr>
            </a:br>
            <a:r>
              <a:rPr lang="en-US" altLang="en-US" sz="3200" dirty="0" smtClean="0">
                <a:cs typeface="Times New Roman" pitchFamily="18" charset="0"/>
              </a:rPr>
              <a:t>Patients, Clients, Families &amp; Communities</a:t>
            </a:r>
          </a:p>
        </p:txBody>
      </p:sp>
      <p:sp>
        <p:nvSpPr>
          <p:cNvPr id="24579" name="Rectangle 3"/>
          <p:cNvSpPr>
            <a:spLocks noGrp="1" noChangeArrowheads="1"/>
          </p:cNvSpPr>
          <p:nvPr>
            <p:ph type="subTitle" idx="4294967295"/>
          </p:nvPr>
        </p:nvSpPr>
        <p:spPr>
          <a:xfrm>
            <a:off x="381000" y="1962150"/>
            <a:ext cx="8458200" cy="2190750"/>
          </a:xfrm>
          <a:solidFill>
            <a:schemeClr val="bg1"/>
          </a:solidFill>
        </p:spPr>
        <p:txBody>
          <a:bodyPr/>
          <a:lstStyle/>
          <a:p>
            <a:pPr eaLnBrk="1" hangingPunct="1">
              <a:lnSpc>
                <a:spcPct val="80000"/>
              </a:lnSpc>
              <a:buNone/>
              <a:defRPr/>
            </a:pPr>
            <a:r>
              <a:rPr lang="en-US" sz="2400" b="1" dirty="0" smtClean="0">
                <a:solidFill>
                  <a:srgbClr val="C00000"/>
                </a:solidFill>
                <a:latin typeface="Bangers" panose="020B0604020202020204" charset="0"/>
              </a:rPr>
              <a:t>Under-Involvement </a:t>
            </a:r>
            <a:r>
              <a:rPr lang="en-US" sz="2400" b="1" dirty="0" smtClean="0">
                <a:latin typeface="Bangers" panose="020B0604020202020204" charset="0"/>
              </a:rPr>
              <a:t>          </a:t>
            </a:r>
            <a:r>
              <a:rPr lang="en-US" sz="2400" b="1" dirty="0">
                <a:latin typeface="Bangers" panose="020B0604020202020204" charset="0"/>
              </a:rPr>
              <a:t> </a:t>
            </a:r>
            <a:r>
              <a:rPr lang="en-US" sz="2400" b="1" dirty="0" smtClean="0">
                <a:latin typeface="Bangers" panose="020B0604020202020204" charset="0"/>
              </a:rPr>
              <a:t>  </a:t>
            </a:r>
            <a:r>
              <a:rPr lang="en-US" sz="2400" b="1" i="1" u="sng" dirty="0" smtClean="0">
                <a:solidFill>
                  <a:srgbClr val="0070C0"/>
                </a:solidFill>
                <a:latin typeface="Bangers" panose="020B0604020202020204" charset="0"/>
              </a:rPr>
              <a:t>Zone of Helpfulness</a:t>
            </a:r>
            <a:r>
              <a:rPr lang="en-US" sz="2400" b="1" dirty="0" smtClean="0">
                <a:latin typeface="Bangers" panose="020B0604020202020204" charset="0"/>
              </a:rPr>
              <a:t>	            </a:t>
            </a:r>
            <a:r>
              <a:rPr lang="en-US" sz="2400" b="1" dirty="0" smtClean="0">
                <a:solidFill>
                  <a:srgbClr val="C00000"/>
                </a:solidFill>
                <a:latin typeface="Bangers" panose="020B0604020202020204" charset="0"/>
              </a:rPr>
              <a:t>Over-Involvement</a:t>
            </a:r>
          </a:p>
          <a:p>
            <a:pPr eaLnBrk="1" hangingPunct="1">
              <a:lnSpc>
                <a:spcPct val="80000"/>
              </a:lnSpc>
              <a:buNone/>
              <a:defRPr/>
            </a:pPr>
            <a:endParaRPr lang="en-US" sz="1800" b="1" dirty="0" smtClean="0">
              <a:solidFill>
                <a:srgbClr val="FF0000"/>
              </a:solidFill>
              <a:latin typeface="Sniglet" panose="020B0604020202020204" charset="0"/>
              <a:cs typeface="Times New Roman" pitchFamily="18" charset="0"/>
            </a:endParaRPr>
          </a:p>
          <a:p>
            <a:pPr eaLnBrk="1" hangingPunct="1">
              <a:lnSpc>
                <a:spcPct val="80000"/>
              </a:lnSpc>
              <a:buNone/>
              <a:defRPr/>
            </a:pPr>
            <a:endParaRPr lang="en-US" sz="1800" b="1" dirty="0" smtClean="0">
              <a:solidFill>
                <a:srgbClr val="FF0000"/>
              </a:solidFill>
              <a:latin typeface="Sniglet" panose="020B0604020202020204" charset="0"/>
              <a:cs typeface="Times New Roman" pitchFamily="18" charset="0"/>
            </a:endParaRPr>
          </a:p>
          <a:p>
            <a:pPr eaLnBrk="1" hangingPunct="1">
              <a:lnSpc>
                <a:spcPct val="80000"/>
              </a:lnSpc>
              <a:buNone/>
              <a:defRPr/>
            </a:pPr>
            <a:r>
              <a:rPr lang="en-US" sz="1800" b="1" dirty="0" smtClean="0">
                <a:solidFill>
                  <a:srgbClr val="FF0000"/>
                </a:solidFill>
                <a:latin typeface="Sniglet" panose="020B0604020202020204" charset="0"/>
                <a:cs typeface="Times New Roman" pitchFamily="18" charset="0"/>
              </a:rPr>
              <a:t>cold     </a:t>
            </a:r>
            <a:r>
              <a:rPr lang="en-US" sz="1800" b="1" dirty="0" smtClean="0">
                <a:latin typeface="Sniglet" panose="020B0604020202020204" charset="0"/>
                <a:cs typeface="Times New Roman" pitchFamily="18" charset="0"/>
              </a:rPr>
              <a:t>              		         </a:t>
            </a:r>
            <a:r>
              <a:rPr lang="en-US" sz="1800" b="1" i="1" u="sng" dirty="0" smtClean="0">
                <a:solidFill>
                  <a:srgbClr val="0070C0"/>
                </a:solidFill>
                <a:latin typeface="Sniglet" panose="020B0604020202020204" charset="0"/>
                <a:cs typeface="Times New Roman" pitchFamily="18" charset="0"/>
              </a:rPr>
              <a:t>therapeutic </a:t>
            </a:r>
            <a:r>
              <a:rPr lang="en-US" sz="1800" b="1" dirty="0" smtClean="0">
                <a:solidFill>
                  <a:srgbClr val="0070C0"/>
                </a:solidFill>
                <a:latin typeface="Sniglet" panose="020B0604020202020204" charset="0"/>
                <a:cs typeface="Times New Roman" pitchFamily="18" charset="0"/>
              </a:rPr>
              <a:t>   </a:t>
            </a:r>
            <a:r>
              <a:rPr lang="en-US" sz="1800" b="1" dirty="0" smtClean="0">
                <a:latin typeface="Sniglet" panose="020B0604020202020204" charset="0"/>
                <a:cs typeface="Times New Roman" pitchFamily="18" charset="0"/>
              </a:rPr>
              <a:t>            	              </a:t>
            </a:r>
            <a:r>
              <a:rPr lang="en-US" sz="1800" b="1" dirty="0" smtClean="0">
                <a:solidFill>
                  <a:srgbClr val="FF0000"/>
                </a:solidFill>
                <a:latin typeface="Sniglet" panose="020B0604020202020204" charset="0"/>
                <a:cs typeface="Times New Roman" pitchFamily="18" charset="0"/>
              </a:rPr>
              <a:t>boundary  violations</a:t>
            </a:r>
          </a:p>
          <a:p>
            <a:pPr eaLnBrk="1" hangingPunct="1">
              <a:lnSpc>
                <a:spcPct val="80000"/>
              </a:lnSpc>
              <a:buNone/>
              <a:defRPr/>
            </a:pPr>
            <a:r>
              <a:rPr lang="en-US" sz="1800" b="1" dirty="0" smtClean="0">
                <a:solidFill>
                  <a:srgbClr val="FF0000"/>
                </a:solidFill>
                <a:latin typeface="Sniglet" panose="020B0604020202020204" charset="0"/>
                <a:cs typeface="Times New Roman" pitchFamily="18" charset="0"/>
              </a:rPr>
              <a:t>distant   </a:t>
            </a:r>
            <a:r>
              <a:rPr lang="en-US" sz="1800" b="1" dirty="0" smtClean="0">
                <a:latin typeface="Sniglet" panose="020B0604020202020204" charset="0"/>
                <a:cs typeface="Times New Roman" pitchFamily="18" charset="0"/>
              </a:rPr>
              <a:t>                                                 </a:t>
            </a:r>
            <a:r>
              <a:rPr lang="en-US" sz="1800" b="1" i="1" u="sng" dirty="0" smtClean="0">
                <a:solidFill>
                  <a:srgbClr val="0070C0"/>
                </a:solidFill>
                <a:latin typeface="Sniglet" panose="020B0604020202020204" charset="0"/>
                <a:cs typeface="Times New Roman" pitchFamily="18" charset="0"/>
              </a:rPr>
              <a:t>relationship</a:t>
            </a:r>
            <a:r>
              <a:rPr lang="en-US" sz="1800" b="1" dirty="0" smtClean="0">
                <a:solidFill>
                  <a:srgbClr val="0070C0"/>
                </a:solidFill>
                <a:latin typeface="Sniglet" panose="020B0604020202020204" charset="0"/>
                <a:cs typeface="Times New Roman" pitchFamily="18" charset="0"/>
              </a:rPr>
              <a:t>     </a:t>
            </a:r>
            <a:r>
              <a:rPr lang="en-US" sz="1800" b="1" dirty="0" smtClean="0">
                <a:latin typeface="Sniglet" panose="020B0604020202020204" charset="0"/>
                <a:cs typeface="Times New Roman" pitchFamily="18" charset="0"/>
              </a:rPr>
              <a:t>                           </a:t>
            </a:r>
            <a:r>
              <a:rPr lang="en-US" sz="1800" b="1" dirty="0" smtClean="0">
                <a:solidFill>
                  <a:srgbClr val="FF0000"/>
                </a:solidFill>
                <a:latin typeface="Sniglet" panose="020B0604020202020204" charset="0"/>
                <a:cs typeface="Times New Roman" pitchFamily="18" charset="0"/>
              </a:rPr>
              <a:t>emotionally  entangled</a:t>
            </a:r>
          </a:p>
          <a:p>
            <a:pPr algn="l" eaLnBrk="1" hangingPunct="1">
              <a:lnSpc>
                <a:spcPct val="80000"/>
              </a:lnSpc>
              <a:buNone/>
              <a:defRPr/>
            </a:pPr>
            <a:r>
              <a:rPr lang="en-US" sz="1800" b="1" dirty="0" smtClean="0">
                <a:solidFill>
                  <a:srgbClr val="FF0000"/>
                </a:solidFill>
                <a:latin typeface="Sniglet" panose="020B0604020202020204" charset="0"/>
                <a:cs typeface="Times New Roman" pitchFamily="18" charset="0"/>
              </a:rPr>
              <a:t>neglectful</a:t>
            </a:r>
            <a:r>
              <a:rPr lang="en-US" sz="1800" b="1" dirty="0" smtClean="0">
                <a:solidFill>
                  <a:schemeClr val="hlink"/>
                </a:solidFill>
                <a:latin typeface="Sniglet" panose="020B0604020202020204" charset="0"/>
                <a:cs typeface="Times New Roman" pitchFamily="18" charset="0"/>
              </a:rPr>
              <a:t>			       	</a:t>
            </a:r>
          </a:p>
          <a:p>
            <a:pPr eaLnBrk="1" hangingPunct="1">
              <a:lnSpc>
                <a:spcPct val="80000"/>
              </a:lnSpc>
              <a:buNone/>
              <a:defRPr/>
            </a:pPr>
            <a:r>
              <a:rPr lang="en-US" sz="3600" dirty="0" smtClean="0">
                <a:latin typeface="Sniglet" panose="020B0604020202020204" charset="0"/>
                <a:cs typeface="Times New Roman" pitchFamily="18" charset="0"/>
              </a:rPr>
              <a:t> </a:t>
            </a:r>
            <a:r>
              <a:rPr lang="en-US" sz="1600" dirty="0" smtClean="0">
                <a:latin typeface="Sniglet" panose="020B0604020202020204" charset="0"/>
                <a:cs typeface="Times New Roman" pitchFamily="18" charset="0"/>
              </a:rPr>
              <a:t>		         		</a:t>
            </a:r>
          </a:p>
          <a:p>
            <a:pPr eaLnBrk="1" hangingPunct="1">
              <a:lnSpc>
                <a:spcPct val="80000"/>
              </a:lnSpc>
              <a:buNone/>
              <a:defRPr/>
            </a:pPr>
            <a:endParaRPr lang="en-US" sz="1600" dirty="0">
              <a:cs typeface="Times New Roman" pitchFamily="18" charset="0"/>
            </a:endParaRPr>
          </a:p>
          <a:p>
            <a:pPr eaLnBrk="1" hangingPunct="1">
              <a:lnSpc>
                <a:spcPct val="80000"/>
              </a:lnSpc>
              <a:buNone/>
              <a:defRPr/>
            </a:pPr>
            <a:r>
              <a:rPr lang="en-US" sz="1600" dirty="0" smtClean="0">
                <a:cs typeface="Times New Roman" pitchFamily="18" charset="0"/>
              </a:rPr>
              <a:t>					</a:t>
            </a:r>
            <a:r>
              <a:rPr lang="en-US" sz="1400" dirty="0" smtClean="0">
                <a:cs typeface="Times New Roman" pitchFamily="18" charset="0"/>
              </a:rPr>
              <a:t>National Council of State Boards of Nursing </a:t>
            </a:r>
          </a:p>
          <a:p>
            <a:pPr eaLnBrk="1" hangingPunct="1">
              <a:lnSpc>
                <a:spcPct val="80000"/>
              </a:lnSpc>
              <a:buNone/>
              <a:defRPr/>
            </a:pPr>
            <a:r>
              <a:rPr lang="en-US" sz="1400" dirty="0" smtClean="0">
                <a:cs typeface="Times New Roman" pitchFamily="18" charset="0"/>
              </a:rPr>
              <a:t>							            (NCSBN), 1995</a:t>
            </a:r>
            <a:r>
              <a:rPr lang="en-US" sz="1600" dirty="0" smtClean="0"/>
              <a:t> </a:t>
            </a:r>
          </a:p>
        </p:txBody>
      </p:sp>
      <p:sp>
        <p:nvSpPr>
          <p:cNvPr id="2" name="Right Arrow 1"/>
          <p:cNvSpPr/>
          <p:nvPr/>
        </p:nvSpPr>
        <p:spPr>
          <a:xfrm>
            <a:off x="7772400" y="2419350"/>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0800000">
            <a:off x="533400" y="2433509"/>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11808" y="2532569"/>
            <a:ext cx="6260592" cy="307777"/>
          </a:xfrm>
          <a:prstGeom prst="rect">
            <a:avLst/>
          </a:prstGeom>
          <a:solidFill>
            <a:srgbClr val="0070C0"/>
          </a:solidFill>
        </p:spPr>
        <p:txBody>
          <a:bodyPr wrap="square" rtlCol="0">
            <a:spAutoFit/>
          </a:bodyPr>
          <a:lstStyle/>
          <a:p>
            <a:endParaRPr lang="en-US" dirty="0"/>
          </a:p>
        </p:txBody>
      </p:sp>
    </p:spTree>
    <p:extLst>
      <p:ext uri="{BB962C8B-B14F-4D97-AF65-F5344CB8AC3E}">
        <p14:creationId xmlns:p14="http://schemas.microsoft.com/office/powerpoint/2010/main" val="106532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224"/>
        <p:cNvGrpSpPr/>
        <p:nvPr/>
      </p:nvGrpSpPr>
      <p:grpSpPr>
        <a:xfrm>
          <a:off x="0" y="0"/>
          <a:ext cx="0" cy="0"/>
          <a:chOff x="0" y="0"/>
          <a:chExt cx="0" cy="0"/>
        </a:xfrm>
      </p:grpSpPr>
      <p:sp>
        <p:nvSpPr>
          <p:cNvPr id="225" name="Shape 225"/>
          <p:cNvSpPr/>
          <p:nvPr/>
        </p:nvSpPr>
        <p:spPr>
          <a:xfrm>
            <a:off x="5562600" y="1391598"/>
            <a:ext cx="2438400" cy="3139321"/>
          </a:xfrm>
          <a:prstGeom prst="rect">
            <a:avLst/>
          </a:prstGeom>
          <a:solidFill>
            <a:schemeClr val="accent3">
              <a:lumMod val="60000"/>
              <a:lumOff val="40000"/>
            </a:schemeClr>
          </a:solidFill>
          <a:ln>
            <a:noFill/>
          </a:ln>
        </p:spPr>
        <p:txBody>
          <a:bodyPr lIns="91425" tIns="91425" rIns="91425" bIns="91425" anchor="ctr" anchorCtr="0">
            <a:noAutofit/>
          </a:bodyPr>
          <a:lstStyle/>
          <a:p>
            <a:r>
              <a:rPr lang="en-US" sz="1800" b="1" dirty="0" smtClean="0">
                <a:latin typeface="Sniglet" panose="020B0604020202020204" charset="0"/>
              </a:rPr>
              <a:t>Countertransference</a:t>
            </a:r>
            <a:r>
              <a:rPr lang="en-US" sz="1800" dirty="0" smtClean="0">
                <a:latin typeface="Sniglet" panose="020B0604020202020204" charset="0"/>
              </a:rPr>
              <a:t>-the </a:t>
            </a:r>
            <a:r>
              <a:rPr lang="en-US" sz="1800" dirty="0">
                <a:latin typeface="Sniglet" panose="020B0604020202020204" charset="0"/>
              </a:rPr>
              <a:t>healthcare practitioner’s feelings toward the patient and depending on the healthcare practitioner’s self awareness and experience, may or may not be conscious.</a:t>
            </a:r>
          </a:p>
        </p:txBody>
      </p:sp>
      <p:sp>
        <p:nvSpPr>
          <p:cNvPr id="226" name="Shape 226"/>
          <p:cNvSpPr/>
          <p:nvPr/>
        </p:nvSpPr>
        <p:spPr>
          <a:xfrm>
            <a:off x="5410200" y="742950"/>
            <a:ext cx="2743200" cy="4400549"/>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226"/>
          <p:cNvSpPr/>
          <p:nvPr/>
        </p:nvSpPr>
        <p:spPr>
          <a:xfrm>
            <a:off x="1295400" y="819150"/>
            <a:ext cx="2286000" cy="4267200"/>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Right Arrow 1"/>
          <p:cNvSpPr/>
          <p:nvPr/>
        </p:nvSpPr>
        <p:spPr>
          <a:xfrm>
            <a:off x="4038600" y="18371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0800000">
            <a:off x="3962400" y="27104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9"/>
          <p:cNvSpPr txBox="1">
            <a:spLocks/>
          </p:cNvSpPr>
          <p:nvPr/>
        </p:nvSpPr>
        <p:spPr>
          <a:xfrm>
            <a:off x="1371600" y="-247650"/>
            <a:ext cx="6856135" cy="11598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Bangers"/>
              <a:buNone/>
              <a:defRPr sz="3000" b="0" i="0" u="none" strike="noStrike" cap="none">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r>
              <a:rPr lang="en" sz="3200" dirty="0" smtClean="0">
                <a:solidFill>
                  <a:srgbClr val="FAD900"/>
                </a:solidFill>
              </a:rPr>
              <a:t>Transference &amp; counter transference</a:t>
            </a:r>
            <a:endParaRPr lang="en" sz="3200" dirty="0">
              <a:solidFill>
                <a:srgbClr val="FAD900"/>
              </a:solidFill>
            </a:endParaRPr>
          </a:p>
        </p:txBody>
      </p:sp>
      <p:sp>
        <p:nvSpPr>
          <p:cNvPr id="4" name="Rectangle 3"/>
          <p:cNvSpPr/>
          <p:nvPr/>
        </p:nvSpPr>
        <p:spPr>
          <a:xfrm>
            <a:off x="1520456" y="1391599"/>
            <a:ext cx="1908544" cy="3139321"/>
          </a:xfrm>
          <a:prstGeom prst="rect">
            <a:avLst/>
          </a:prstGeom>
          <a:solidFill>
            <a:schemeClr val="accent3">
              <a:lumMod val="60000"/>
              <a:lumOff val="40000"/>
            </a:schemeClr>
          </a:solidFill>
        </p:spPr>
        <p:txBody>
          <a:bodyPr wrap="square">
            <a:spAutoFit/>
          </a:bodyPr>
          <a:lstStyle/>
          <a:p>
            <a:r>
              <a:rPr lang="en-US" sz="1800" b="1" dirty="0">
                <a:latin typeface="Sniglet" panose="020B0604020202020204" charset="0"/>
              </a:rPr>
              <a:t>Transference </a:t>
            </a:r>
            <a:r>
              <a:rPr lang="en-US" sz="1800" dirty="0" smtClean="0">
                <a:latin typeface="Sniglet" panose="020B0604020202020204" charset="0"/>
              </a:rPr>
              <a:t>– the redirection </a:t>
            </a:r>
            <a:r>
              <a:rPr lang="en-US" sz="1800" dirty="0">
                <a:latin typeface="Sniglet" panose="020B0604020202020204" charset="0"/>
              </a:rPr>
              <a:t>of the patient’s feelings from a significant person in their life to the healthcare practitioner and is mostly unconscious.</a:t>
            </a:r>
          </a:p>
        </p:txBody>
      </p:sp>
      <p:grpSp>
        <p:nvGrpSpPr>
          <p:cNvPr id="13" name="Shape 410"/>
          <p:cNvGrpSpPr/>
          <p:nvPr/>
        </p:nvGrpSpPr>
        <p:grpSpPr>
          <a:xfrm>
            <a:off x="8596440" y="3867151"/>
            <a:ext cx="394515" cy="1068288"/>
            <a:chOff x="727175" y="2957625"/>
            <a:chExt cx="130700" cy="476275"/>
          </a:xfrm>
        </p:grpSpPr>
        <p:sp>
          <p:nvSpPr>
            <p:cNvPr id="14"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15"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dirty="0" smtClean="0"/>
              <a:t>Case study: Part 1  </a:t>
            </a:r>
            <a:endParaRPr lang="en" dirty="0"/>
          </a:p>
        </p:txBody>
      </p:sp>
      <p:sp>
        <p:nvSpPr>
          <p:cNvPr id="2" name="Text Placeholder 1"/>
          <p:cNvSpPr>
            <a:spLocks noGrp="1"/>
          </p:cNvSpPr>
          <p:nvPr>
            <p:ph type="body" idx="1"/>
          </p:nvPr>
        </p:nvSpPr>
        <p:spPr>
          <a:xfrm>
            <a:off x="2045950" y="3943350"/>
            <a:ext cx="7098050" cy="28227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b="1" dirty="0"/>
          </a:p>
        </p:txBody>
      </p:sp>
      <p:sp>
        <p:nvSpPr>
          <p:cNvPr id="5" name="Text Placeholder 4"/>
          <p:cNvSpPr>
            <a:spLocks noGrp="1"/>
          </p:cNvSpPr>
          <p:nvPr>
            <p:ph type="body" idx="1"/>
          </p:nvPr>
        </p:nvSpPr>
        <p:spPr>
          <a:xfrm>
            <a:off x="902950" y="1556175"/>
            <a:ext cx="7174250" cy="3225375"/>
          </a:xfrm>
        </p:spPr>
        <p:txBody>
          <a:bodyPr/>
          <a:lstStyle/>
          <a:p>
            <a:pPr eaLnBrk="1" hangingPunct="1">
              <a:lnSpc>
                <a:spcPct val="80000"/>
              </a:lnSpc>
              <a:buNone/>
            </a:pPr>
            <a:r>
              <a:rPr lang="en-US" altLang="en-US" sz="2000" dirty="0"/>
              <a:t>Rehab nurse Catherine Grant considers her teenage patient Matt to be like a little brother.  Matt’s hands were severely burned in an accident and Catherine is rooting for his recovery. She goes out of her way to help him, visiting him when she’s off duty, counseling him about his personal life and sharing details about her life when he asks</a:t>
            </a:r>
            <a:r>
              <a:rPr lang="en-US" altLang="en-US" sz="2000" dirty="0" smtClean="0"/>
              <a:t>.</a:t>
            </a:r>
          </a:p>
          <a:p>
            <a:pPr eaLnBrk="1" hangingPunct="1">
              <a:lnSpc>
                <a:spcPct val="80000"/>
              </a:lnSpc>
              <a:buNone/>
            </a:pPr>
            <a:endParaRPr lang="en-US" altLang="en-US" sz="2000" dirty="0"/>
          </a:p>
          <a:p>
            <a:pPr eaLnBrk="1" hangingPunct="1">
              <a:lnSpc>
                <a:spcPct val="80000"/>
              </a:lnSpc>
              <a:buNone/>
            </a:pPr>
            <a:r>
              <a:rPr lang="en-US" altLang="en-US" sz="2000" dirty="0"/>
              <a:t>Her supervisors and colleagues have noticed her relationship with Matt and her nurse manager questions her about it.  Grant gets defensive and insists she is hastening Matt’s recovery. </a:t>
            </a:r>
            <a:r>
              <a:rPr lang="en-US" altLang="en-US" sz="2000" dirty="0" smtClean="0"/>
              <a:t>*</a:t>
            </a:r>
          </a:p>
          <a:p>
            <a:pPr eaLnBrk="1" hangingPunct="1">
              <a:lnSpc>
                <a:spcPct val="80000"/>
              </a:lnSpc>
              <a:buNone/>
            </a:pPr>
            <a:r>
              <a:rPr lang="en-US" altLang="en-US" sz="1100" dirty="0" smtClean="0"/>
              <a:t>						* </a:t>
            </a:r>
            <a:r>
              <a:rPr lang="en-US" altLang="en-US" sz="1100" dirty="0" err="1" smtClean="0"/>
              <a:t>Nurseweek</a:t>
            </a:r>
            <a:endParaRPr lang="en-US" altLang="en-US" sz="1100" dirty="0"/>
          </a:p>
          <a:p>
            <a:pPr>
              <a:buNone/>
            </a:pPr>
            <a:endParaRPr lang="en-US" dirty="0"/>
          </a:p>
        </p:txBody>
      </p:sp>
      <p:grpSp>
        <p:nvGrpSpPr>
          <p:cNvPr id="6" name="Shape 410"/>
          <p:cNvGrpSpPr/>
          <p:nvPr/>
        </p:nvGrpSpPr>
        <p:grpSpPr>
          <a:xfrm>
            <a:off x="8522714" y="3940765"/>
            <a:ext cx="394515" cy="994673"/>
            <a:chOff x="727175" y="2957625"/>
            <a:chExt cx="130700" cy="476275"/>
          </a:xfrm>
        </p:grpSpPr>
        <p:sp>
          <p:nvSpPr>
            <p:cNvPr id="7"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8"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idx="4294967295"/>
          </p:nvPr>
        </p:nvSpPr>
        <p:spPr>
          <a:xfrm>
            <a:off x="685800" y="3271387"/>
            <a:ext cx="4229400" cy="1159800"/>
          </a:xfrm>
          <a:prstGeom prst="rect">
            <a:avLst/>
          </a:prstGeom>
        </p:spPr>
        <p:txBody>
          <a:bodyPr lIns="91425" tIns="91425" rIns="91425" bIns="91425" anchor="b" anchorCtr="0">
            <a:noAutofit/>
          </a:bodyPr>
          <a:lstStyle/>
          <a:p>
            <a:pPr lvl="0">
              <a:spcBef>
                <a:spcPts val="0"/>
              </a:spcBef>
              <a:buNone/>
            </a:pPr>
            <a:r>
              <a:rPr lang="en-US" sz="6000" dirty="0" smtClean="0">
                <a:solidFill>
                  <a:srgbClr val="000000"/>
                </a:solidFill>
              </a:rPr>
              <a:t>No Conflicts of Interest or Disclosures</a:t>
            </a:r>
            <a:br>
              <a:rPr lang="en-US" sz="6000" dirty="0" smtClean="0">
                <a:solidFill>
                  <a:srgbClr val="000000"/>
                </a:solidFill>
              </a:rPr>
            </a:br>
            <a:r>
              <a:rPr lang="en-US" sz="6000" dirty="0" smtClean="0">
                <a:solidFill>
                  <a:srgbClr val="000000"/>
                </a:solidFill>
              </a:rPr>
              <a:t>To Report</a:t>
            </a:r>
            <a:endParaRPr lang="en" sz="6000" dirty="0">
              <a:solidFill>
                <a:srgbClr val="000000"/>
              </a:solidFill>
            </a:endParaRPr>
          </a:p>
        </p:txBody>
      </p:sp>
      <p:pic>
        <p:nvPicPr>
          <p:cNvPr id="1026" name="Picture 2" descr="C:\Users\klGregory\Pictures\sec-disclosure-effectiveness-ia0115-mi600-resize-600x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52459">
            <a:off x="4798220" y="1264364"/>
            <a:ext cx="4034087" cy="280035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dirty="0" smtClean="0"/>
              <a:t>Case study: Part 2  </a:t>
            </a:r>
            <a:endParaRPr lang="en" dirty="0"/>
          </a:p>
        </p:txBody>
      </p:sp>
      <p:sp>
        <p:nvSpPr>
          <p:cNvPr id="2" name="Text Placeholder 1"/>
          <p:cNvSpPr>
            <a:spLocks noGrp="1"/>
          </p:cNvSpPr>
          <p:nvPr>
            <p:ph type="body" idx="1"/>
          </p:nvPr>
        </p:nvSpPr>
        <p:spPr>
          <a:xfrm>
            <a:off x="2045950" y="3943350"/>
            <a:ext cx="7098050" cy="28227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b="1" dirty="0"/>
          </a:p>
        </p:txBody>
      </p:sp>
      <p:sp>
        <p:nvSpPr>
          <p:cNvPr id="5" name="Text Placeholder 4"/>
          <p:cNvSpPr>
            <a:spLocks noGrp="1"/>
          </p:cNvSpPr>
          <p:nvPr>
            <p:ph type="body" idx="1"/>
          </p:nvPr>
        </p:nvSpPr>
        <p:spPr>
          <a:xfrm>
            <a:off x="902950" y="1556175"/>
            <a:ext cx="7174250" cy="3225375"/>
          </a:xfrm>
        </p:spPr>
        <p:txBody>
          <a:bodyPr/>
          <a:lstStyle/>
          <a:p>
            <a:pPr eaLnBrk="1" hangingPunct="1">
              <a:lnSpc>
                <a:spcPct val="80000"/>
              </a:lnSpc>
              <a:buNone/>
            </a:pPr>
            <a:r>
              <a:rPr lang="en-US" altLang="en-US" sz="2000" dirty="0"/>
              <a:t>Soon after, Matt’s parents file a formal complaint with the state board of nursing, claiming the nature of Grant’s relationship with their son has caused psychological damage and impeded his progress.  Matt-who had misinterpreted Catherine’s attention and assumed she was romantically interested in him.  He is despondent.</a:t>
            </a:r>
          </a:p>
          <a:p>
            <a:pPr eaLnBrk="1" hangingPunct="1">
              <a:lnSpc>
                <a:spcPct val="80000"/>
              </a:lnSpc>
              <a:buNone/>
            </a:pPr>
            <a:endParaRPr lang="en-US" altLang="en-US" sz="2000" dirty="0" smtClean="0"/>
          </a:p>
          <a:p>
            <a:pPr eaLnBrk="1" hangingPunct="1">
              <a:lnSpc>
                <a:spcPct val="80000"/>
              </a:lnSpc>
              <a:buNone/>
            </a:pPr>
            <a:r>
              <a:rPr lang="en-US" altLang="en-US" sz="2000" dirty="0" smtClean="0"/>
              <a:t>Grant </a:t>
            </a:r>
            <a:r>
              <a:rPr lang="en-US" altLang="en-US" sz="2000" dirty="0"/>
              <a:t>has unintentionally “crossed the line”, hurting a patient and jeopardizing her career</a:t>
            </a:r>
            <a:r>
              <a:rPr lang="en-US" altLang="en-US" sz="2000" dirty="0" smtClean="0"/>
              <a:t>.*</a:t>
            </a:r>
          </a:p>
          <a:p>
            <a:pPr eaLnBrk="1" hangingPunct="1">
              <a:lnSpc>
                <a:spcPct val="80000"/>
              </a:lnSpc>
              <a:buNone/>
            </a:pPr>
            <a:r>
              <a:rPr lang="en-US" altLang="en-US" sz="1100" dirty="0" smtClean="0"/>
              <a:t>						* </a:t>
            </a:r>
            <a:r>
              <a:rPr lang="en-US" altLang="en-US" sz="1100" dirty="0" err="1" smtClean="0"/>
              <a:t>Nurseweek</a:t>
            </a:r>
            <a:endParaRPr lang="en-US" altLang="en-US" sz="1100" dirty="0"/>
          </a:p>
          <a:p>
            <a:pPr eaLnBrk="1" hangingPunct="1">
              <a:lnSpc>
                <a:spcPct val="80000"/>
              </a:lnSpc>
              <a:buNone/>
            </a:pPr>
            <a:endParaRPr lang="en-US" altLang="en-US" sz="1100" dirty="0" smtClean="0"/>
          </a:p>
          <a:p>
            <a:pPr eaLnBrk="1" hangingPunct="1">
              <a:lnSpc>
                <a:spcPct val="80000"/>
              </a:lnSpc>
              <a:buNone/>
            </a:pPr>
            <a:endParaRPr lang="en-US" altLang="en-US" sz="1100" dirty="0"/>
          </a:p>
          <a:p>
            <a:pPr eaLnBrk="1" hangingPunct="1">
              <a:lnSpc>
                <a:spcPct val="80000"/>
              </a:lnSpc>
              <a:buNone/>
            </a:pPr>
            <a:endParaRPr lang="en-US" altLang="en-US" sz="1100" dirty="0" smtClean="0"/>
          </a:p>
          <a:p>
            <a:pPr eaLnBrk="1" hangingPunct="1">
              <a:lnSpc>
                <a:spcPct val="80000"/>
              </a:lnSpc>
              <a:buNone/>
            </a:pPr>
            <a:endParaRPr lang="en-US" altLang="en-US" sz="1100" dirty="0"/>
          </a:p>
          <a:p>
            <a:pPr eaLnBrk="1" hangingPunct="1">
              <a:lnSpc>
                <a:spcPct val="80000"/>
              </a:lnSpc>
              <a:buNone/>
            </a:pPr>
            <a:endParaRPr lang="en-US" altLang="en-US" sz="1100" dirty="0" smtClean="0"/>
          </a:p>
          <a:p>
            <a:pPr eaLnBrk="1" hangingPunct="1">
              <a:lnSpc>
                <a:spcPct val="80000"/>
              </a:lnSpc>
              <a:buNone/>
            </a:pPr>
            <a:endParaRPr lang="en-US" altLang="en-US" sz="1100" dirty="0"/>
          </a:p>
          <a:p>
            <a:pPr>
              <a:buNone/>
            </a:pPr>
            <a:endParaRPr lang="en-US" dirty="0"/>
          </a:p>
        </p:txBody>
      </p:sp>
      <p:grpSp>
        <p:nvGrpSpPr>
          <p:cNvPr id="6" name="Shape 410"/>
          <p:cNvGrpSpPr/>
          <p:nvPr/>
        </p:nvGrpSpPr>
        <p:grpSpPr>
          <a:xfrm>
            <a:off x="8522714" y="3940765"/>
            <a:ext cx="394515" cy="994673"/>
            <a:chOff x="727175" y="2957625"/>
            <a:chExt cx="130700" cy="476275"/>
          </a:xfrm>
        </p:grpSpPr>
        <p:sp>
          <p:nvSpPr>
            <p:cNvPr id="7"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8"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125672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31"/>
        <p:cNvGrpSpPr/>
        <p:nvPr/>
      </p:nvGrpSpPr>
      <p:grpSpPr>
        <a:xfrm>
          <a:off x="0" y="0"/>
          <a:ext cx="0" cy="0"/>
          <a:chOff x="0" y="0"/>
          <a:chExt cx="0" cy="0"/>
        </a:xfrm>
      </p:grpSpPr>
      <p:sp>
        <p:nvSpPr>
          <p:cNvPr id="234" name="Shape 234"/>
          <p:cNvSpPr txBox="1">
            <a:spLocks noGrp="1"/>
          </p:cNvSpPr>
          <p:nvPr>
            <p:ph type="body" idx="4294967295"/>
          </p:nvPr>
        </p:nvSpPr>
        <p:spPr>
          <a:xfrm>
            <a:off x="-228600" y="0"/>
            <a:ext cx="4343400" cy="4781550"/>
          </a:xfrm>
          <a:prstGeom prst="irregularSeal1">
            <a:avLst/>
          </a:prstGeom>
          <a:solidFill>
            <a:schemeClr val="bg1"/>
          </a:solidFill>
        </p:spPr>
        <p:txBody>
          <a:bodyPr lIns="91425" tIns="91425" rIns="91425" bIns="91425" anchor="b" anchorCtr="0">
            <a:noAutofit/>
          </a:bodyPr>
          <a:lstStyle/>
          <a:p>
            <a:pPr lvl="0" rtl="0">
              <a:spcBef>
                <a:spcPts val="0"/>
              </a:spcBef>
              <a:buNone/>
            </a:pPr>
            <a:endParaRPr lang="en" sz="6000" dirty="0" smtClean="0">
              <a:solidFill>
                <a:srgbClr val="FFC000"/>
              </a:solidFill>
              <a:latin typeface="Bangers"/>
              <a:ea typeface="Bangers"/>
              <a:cs typeface="Bangers"/>
              <a:sym typeface="Bangers"/>
            </a:endParaRPr>
          </a:p>
          <a:p>
            <a:pPr lvl="0" rtl="0">
              <a:spcBef>
                <a:spcPts val="0"/>
              </a:spcBef>
              <a:buNone/>
            </a:pPr>
            <a:endParaRPr lang="en" sz="6000" dirty="0">
              <a:solidFill>
                <a:srgbClr val="FFC000"/>
              </a:solidFill>
              <a:latin typeface="Bangers"/>
              <a:ea typeface="Bangers"/>
              <a:cs typeface="Bangers"/>
              <a:sym typeface="Bangers"/>
            </a:endParaRPr>
          </a:p>
          <a:p>
            <a:pPr lvl="0" rtl="0">
              <a:spcBef>
                <a:spcPts val="0"/>
              </a:spcBef>
              <a:buNone/>
            </a:pPr>
            <a:endParaRPr lang="en" sz="6000" dirty="0" smtClean="0">
              <a:solidFill>
                <a:srgbClr val="FFC000"/>
              </a:solidFill>
              <a:latin typeface="Bangers"/>
              <a:ea typeface="Bangers"/>
              <a:cs typeface="Bangers"/>
              <a:sym typeface="Bangers"/>
            </a:endParaRPr>
          </a:p>
          <a:p>
            <a:pPr lvl="0" algn="ctr" rtl="0">
              <a:spcBef>
                <a:spcPts val="0"/>
              </a:spcBef>
              <a:buNone/>
            </a:pPr>
            <a:r>
              <a:rPr lang="en" sz="4000" dirty="0" smtClean="0">
                <a:solidFill>
                  <a:srgbClr val="C00000"/>
                </a:solidFill>
                <a:latin typeface="Bangers"/>
                <a:ea typeface="Bangers"/>
                <a:cs typeface="Bangers"/>
                <a:sym typeface="Bangers"/>
              </a:rPr>
              <a:t>R</a:t>
            </a:r>
            <a:r>
              <a:rPr lang="en-US" sz="4000" dirty="0" smtClean="0">
                <a:solidFill>
                  <a:srgbClr val="C00000"/>
                </a:solidFill>
                <a:latin typeface="Bangers"/>
                <a:ea typeface="Bangers"/>
                <a:cs typeface="Bangers"/>
                <a:sym typeface="Bangers"/>
              </a:rPr>
              <a:t>o</a:t>
            </a:r>
            <a:r>
              <a:rPr lang="en" sz="4000" dirty="0" smtClean="0">
                <a:solidFill>
                  <a:srgbClr val="C00000"/>
                </a:solidFill>
                <a:latin typeface="Bangers"/>
                <a:ea typeface="Bangers"/>
                <a:cs typeface="Bangers"/>
                <a:sym typeface="Bangers"/>
              </a:rPr>
              <a:t>le Confusion</a:t>
            </a:r>
            <a:endParaRPr lang="en" sz="4000"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91" y="57150"/>
            <a:ext cx="5143500" cy="5143500"/>
          </a:xfrm>
          <a:prstGeom prst="rect">
            <a:avLst/>
          </a:prstGeom>
        </p:spPr>
      </p:pic>
      <p:grpSp>
        <p:nvGrpSpPr>
          <p:cNvPr id="4" name="Shape 410"/>
          <p:cNvGrpSpPr/>
          <p:nvPr/>
        </p:nvGrpSpPr>
        <p:grpSpPr>
          <a:xfrm>
            <a:off x="8522714" y="3940765"/>
            <a:ext cx="394515" cy="994673"/>
            <a:chOff x="727175" y="2957625"/>
            <a:chExt cx="130700" cy="476275"/>
          </a:xfrm>
        </p:grpSpPr>
        <p:sp>
          <p:nvSpPr>
            <p:cNvPr id="5"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6"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31"/>
        <p:cNvGrpSpPr/>
        <p:nvPr/>
      </p:nvGrpSpPr>
      <p:grpSpPr>
        <a:xfrm>
          <a:off x="0" y="0"/>
          <a:ext cx="0" cy="0"/>
          <a:chOff x="0" y="0"/>
          <a:chExt cx="0" cy="0"/>
        </a:xfrm>
      </p:grpSpPr>
      <p:sp>
        <p:nvSpPr>
          <p:cNvPr id="234" name="Shape 234"/>
          <p:cNvSpPr txBox="1">
            <a:spLocks noGrp="1"/>
          </p:cNvSpPr>
          <p:nvPr>
            <p:ph type="body" idx="4294967295"/>
          </p:nvPr>
        </p:nvSpPr>
        <p:spPr>
          <a:xfrm>
            <a:off x="381000" y="114300"/>
            <a:ext cx="3210550" cy="2514600"/>
          </a:xfrm>
          <a:prstGeom prst="rect">
            <a:avLst/>
          </a:prstGeom>
          <a:solidFill>
            <a:schemeClr val="bg1"/>
          </a:solidFill>
        </p:spPr>
        <p:txBody>
          <a:bodyPr lIns="91425" tIns="91425" rIns="91425" bIns="91425" anchor="b" anchorCtr="0">
            <a:noAutofit/>
          </a:bodyPr>
          <a:lstStyle/>
          <a:p>
            <a:pPr lvl="0" rtl="0">
              <a:spcBef>
                <a:spcPts val="0"/>
              </a:spcBef>
              <a:buNone/>
            </a:pPr>
            <a:r>
              <a:rPr lang="en-US" sz="4800" b="1" dirty="0" smtClean="0">
                <a:solidFill>
                  <a:srgbClr val="C00000"/>
                </a:solidFill>
                <a:latin typeface="Bangers"/>
                <a:sym typeface="Bangers"/>
              </a:rPr>
              <a:t>Are</a:t>
            </a:r>
            <a:r>
              <a:rPr lang="en-US" sz="4800" dirty="0" smtClean="0">
                <a:solidFill>
                  <a:srgbClr val="C00000"/>
                </a:solidFill>
                <a:latin typeface="Bangers"/>
                <a:sym typeface="Bangers"/>
              </a:rPr>
              <a:t> </a:t>
            </a:r>
            <a:r>
              <a:rPr lang="en-US" sz="4800" dirty="0" smtClean="0">
                <a:solidFill>
                  <a:schemeClr val="bg2">
                    <a:lumMod val="75000"/>
                  </a:schemeClr>
                </a:solidFill>
                <a:latin typeface="Bangers"/>
                <a:sym typeface="Bangers"/>
              </a:rPr>
              <a:t>you a member of their family?</a:t>
            </a:r>
            <a:endParaRPr lang="en" sz="4800" dirty="0">
              <a:solidFill>
                <a:schemeClr val="bg2">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91" y="57150"/>
            <a:ext cx="5143500" cy="5143500"/>
          </a:xfrm>
          <a:prstGeom prst="rect">
            <a:avLst/>
          </a:prstGeom>
        </p:spPr>
      </p:pic>
      <p:grpSp>
        <p:nvGrpSpPr>
          <p:cNvPr id="4" name="Shape 410"/>
          <p:cNvGrpSpPr/>
          <p:nvPr/>
        </p:nvGrpSpPr>
        <p:grpSpPr>
          <a:xfrm>
            <a:off x="8522714" y="3940765"/>
            <a:ext cx="394515" cy="994673"/>
            <a:chOff x="727175" y="2957625"/>
            <a:chExt cx="130700" cy="476275"/>
          </a:xfrm>
        </p:grpSpPr>
        <p:sp>
          <p:nvSpPr>
            <p:cNvPr id="5"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6"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486674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33350"/>
            <a:ext cx="5509115" cy="3931081"/>
          </a:xfrm>
          <a:prstGeom prst="rect">
            <a:avLst/>
          </a:prstGeom>
        </p:spPr>
      </p:pic>
      <p:sp>
        <p:nvSpPr>
          <p:cNvPr id="3" name="Shape 234"/>
          <p:cNvSpPr txBox="1">
            <a:spLocks/>
          </p:cNvSpPr>
          <p:nvPr/>
        </p:nvSpPr>
        <p:spPr>
          <a:xfrm rot="20353760">
            <a:off x="404629" y="1108445"/>
            <a:ext cx="3210550" cy="1581150"/>
          </a:xfrm>
          <a:prstGeom prst="rect">
            <a:avLst/>
          </a:prstGeom>
          <a:solidFill>
            <a:schemeClr val="bg1"/>
          </a:solid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chemeClr val="dk1"/>
              </a:buClr>
              <a:buSzPct val="100000"/>
              <a:buFont typeface="Sniglet"/>
              <a:buChar char="×"/>
              <a:defRPr sz="3000" b="0" i="0" u="none" strike="noStrike" cap="none">
                <a:solidFill>
                  <a:schemeClr val="dk1"/>
                </a:solidFill>
                <a:latin typeface="Sniglet"/>
                <a:ea typeface="Sniglet"/>
                <a:cs typeface="Sniglet"/>
                <a:sym typeface="Sniglet"/>
              </a:defRPr>
            </a:lvl1pPr>
            <a:lvl2pPr marR="0" lvl="1"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2pPr>
            <a:lvl3pPr marR="0" lvl="2"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3pPr>
            <a:lvl4pPr marR="0" lvl="3"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4pPr>
            <a:lvl5pPr marR="0" lvl="4"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5pPr>
            <a:lvl6pPr marR="0" lvl="5"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6pPr>
            <a:lvl7pPr marR="0" lvl="6"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7pPr>
            <a:lvl8pPr marR="0" lvl="7"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8pPr>
            <a:lvl9pPr marR="0" lvl="8"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9pPr>
          </a:lstStyle>
          <a:p>
            <a:pPr>
              <a:spcBef>
                <a:spcPts val="0"/>
              </a:spcBef>
              <a:buFont typeface="Sniglet"/>
              <a:buNone/>
            </a:pPr>
            <a:r>
              <a:rPr lang="en-US" sz="4800" b="1" dirty="0" smtClean="0">
                <a:solidFill>
                  <a:srgbClr val="C00000"/>
                </a:solidFill>
                <a:latin typeface="Bangers"/>
                <a:sym typeface="Bangers"/>
              </a:rPr>
              <a:t>Hugs and kisses???</a:t>
            </a:r>
            <a:endParaRPr lang="en" sz="4800" dirty="0">
              <a:solidFill>
                <a:schemeClr val="bg2">
                  <a:lumMod val="75000"/>
                </a:schemeClr>
              </a:solidFill>
            </a:endParaRPr>
          </a:p>
        </p:txBody>
      </p:sp>
      <p:sp>
        <p:nvSpPr>
          <p:cNvPr id="4" name="Shape 234"/>
          <p:cNvSpPr txBox="1">
            <a:spLocks/>
          </p:cNvSpPr>
          <p:nvPr/>
        </p:nvSpPr>
        <p:spPr>
          <a:xfrm rot="20353760">
            <a:off x="1105633" y="3416606"/>
            <a:ext cx="3210550" cy="917022"/>
          </a:xfrm>
          <a:prstGeom prst="rect">
            <a:avLst/>
          </a:prstGeom>
          <a:solidFill>
            <a:schemeClr val="bg1"/>
          </a:solid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chemeClr val="dk1"/>
              </a:buClr>
              <a:buSzPct val="100000"/>
              <a:buFont typeface="Sniglet"/>
              <a:buChar char="×"/>
              <a:defRPr sz="3000" b="0" i="0" u="none" strike="noStrike" cap="none">
                <a:solidFill>
                  <a:schemeClr val="dk1"/>
                </a:solidFill>
                <a:latin typeface="Sniglet"/>
                <a:ea typeface="Sniglet"/>
                <a:cs typeface="Sniglet"/>
                <a:sym typeface="Sniglet"/>
              </a:defRPr>
            </a:lvl1pPr>
            <a:lvl2pPr marR="0" lvl="1"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2pPr>
            <a:lvl3pPr marR="0" lvl="2"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3pPr>
            <a:lvl4pPr marR="0" lvl="3"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4pPr>
            <a:lvl5pPr marR="0" lvl="4"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5pPr>
            <a:lvl6pPr marR="0" lvl="5"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6pPr>
            <a:lvl7pPr marR="0" lvl="6"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7pPr>
            <a:lvl8pPr marR="0" lvl="7"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8pPr>
            <a:lvl9pPr marR="0" lvl="8"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9pPr>
          </a:lstStyle>
          <a:p>
            <a:pPr>
              <a:spcBef>
                <a:spcPts val="0"/>
              </a:spcBef>
              <a:buNone/>
            </a:pPr>
            <a:r>
              <a:rPr lang="en-US" sz="4800" b="1" dirty="0">
                <a:solidFill>
                  <a:srgbClr val="C00000"/>
                </a:solidFill>
                <a:latin typeface="Bangers"/>
                <a:sym typeface="Bangers"/>
              </a:rPr>
              <a:t>Yes or No??</a:t>
            </a:r>
          </a:p>
        </p:txBody>
      </p:sp>
      <p:grpSp>
        <p:nvGrpSpPr>
          <p:cNvPr id="5" name="Shape 410"/>
          <p:cNvGrpSpPr/>
          <p:nvPr/>
        </p:nvGrpSpPr>
        <p:grpSpPr>
          <a:xfrm>
            <a:off x="8522714" y="3940765"/>
            <a:ext cx="394515" cy="994673"/>
            <a:chOff x="727175" y="2957625"/>
            <a:chExt cx="130700" cy="476275"/>
          </a:xfrm>
        </p:grpSpPr>
        <p:sp>
          <p:nvSpPr>
            <p:cNvPr id="6"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7"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1093511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31"/>
        <p:cNvGrpSpPr/>
        <p:nvPr/>
      </p:nvGrpSpPr>
      <p:grpSpPr>
        <a:xfrm>
          <a:off x="0" y="0"/>
          <a:ext cx="0" cy="0"/>
          <a:chOff x="0" y="0"/>
          <a:chExt cx="0" cy="0"/>
        </a:xfrm>
      </p:grpSpPr>
      <p:sp>
        <p:nvSpPr>
          <p:cNvPr id="234" name="Shape 234"/>
          <p:cNvSpPr txBox="1">
            <a:spLocks noGrp="1"/>
          </p:cNvSpPr>
          <p:nvPr>
            <p:ph type="body" idx="4294967295"/>
          </p:nvPr>
        </p:nvSpPr>
        <p:spPr>
          <a:xfrm>
            <a:off x="381000" y="1962150"/>
            <a:ext cx="3210550" cy="2895600"/>
          </a:xfrm>
          <a:prstGeom prst="rect">
            <a:avLst/>
          </a:prstGeom>
          <a:solidFill>
            <a:schemeClr val="bg1"/>
          </a:solidFill>
        </p:spPr>
        <p:txBody>
          <a:bodyPr lIns="91425" tIns="91425" rIns="91425" bIns="91425" anchor="b" anchorCtr="0">
            <a:noAutofit/>
          </a:bodyPr>
          <a:lstStyle/>
          <a:p>
            <a:pPr lvl="0" rtl="0">
              <a:spcBef>
                <a:spcPts val="0"/>
              </a:spcBef>
              <a:buNone/>
            </a:pPr>
            <a:r>
              <a:rPr lang="en-US" sz="4800" dirty="0" smtClean="0">
                <a:solidFill>
                  <a:schemeClr val="tx1"/>
                </a:solidFill>
                <a:latin typeface="Bangers"/>
                <a:sym typeface="Bangers"/>
              </a:rPr>
              <a:t>Are </a:t>
            </a:r>
            <a:r>
              <a:rPr lang="en-US" sz="4800" b="1" dirty="0" smtClean="0">
                <a:solidFill>
                  <a:srgbClr val="C00000"/>
                </a:solidFill>
                <a:latin typeface="Bangers"/>
                <a:sym typeface="Bangers"/>
              </a:rPr>
              <a:t>you</a:t>
            </a:r>
            <a:r>
              <a:rPr lang="en-US" sz="4800" dirty="0" smtClean="0">
                <a:solidFill>
                  <a:srgbClr val="C00000"/>
                </a:solidFill>
                <a:latin typeface="Bangers"/>
                <a:sym typeface="Bangers"/>
              </a:rPr>
              <a:t> </a:t>
            </a:r>
            <a:r>
              <a:rPr lang="en-US" sz="4800" dirty="0" smtClean="0">
                <a:solidFill>
                  <a:schemeClr val="bg2">
                    <a:lumMod val="75000"/>
                  </a:schemeClr>
                </a:solidFill>
                <a:latin typeface="Bangers"/>
                <a:sym typeface="Bangers"/>
              </a:rPr>
              <a:t>the right person to meet their need?</a:t>
            </a:r>
            <a:endParaRPr lang="en" sz="4800" dirty="0">
              <a:solidFill>
                <a:schemeClr val="bg2">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91" y="57150"/>
            <a:ext cx="5143500" cy="5143500"/>
          </a:xfrm>
          <a:prstGeom prst="rect">
            <a:avLst/>
          </a:prstGeom>
        </p:spPr>
      </p:pic>
      <p:grpSp>
        <p:nvGrpSpPr>
          <p:cNvPr id="4" name="Shape 410"/>
          <p:cNvGrpSpPr/>
          <p:nvPr/>
        </p:nvGrpSpPr>
        <p:grpSpPr>
          <a:xfrm>
            <a:off x="8522714" y="3940765"/>
            <a:ext cx="394515" cy="994673"/>
            <a:chOff x="727175" y="2957625"/>
            <a:chExt cx="130700" cy="476275"/>
          </a:xfrm>
        </p:grpSpPr>
        <p:sp>
          <p:nvSpPr>
            <p:cNvPr id="5"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6"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3461162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dirty="0" smtClean="0"/>
              <a:t>Case study:   Part 1</a:t>
            </a:r>
            <a:endParaRPr lang="en" dirty="0"/>
          </a:p>
        </p:txBody>
      </p:sp>
      <p:sp>
        <p:nvSpPr>
          <p:cNvPr id="5" name="Text Placeholder 4"/>
          <p:cNvSpPr>
            <a:spLocks noGrp="1"/>
          </p:cNvSpPr>
          <p:nvPr>
            <p:ph type="body" idx="1"/>
          </p:nvPr>
        </p:nvSpPr>
        <p:spPr>
          <a:xfrm>
            <a:off x="902950" y="1556175"/>
            <a:ext cx="7174250" cy="3225375"/>
          </a:xfrm>
        </p:spPr>
        <p:txBody>
          <a:bodyPr/>
          <a:lstStyle/>
          <a:p>
            <a:pPr>
              <a:lnSpc>
                <a:spcPct val="80000"/>
              </a:lnSpc>
              <a:buNone/>
            </a:pPr>
            <a:r>
              <a:rPr lang="en-US" sz="2400" dirty="0" smtClean="0"/>
              <a:t>Mother in the ICU tells a staff member about her inability to pay for the deposit to get an apartment.  Patient can’t discharge until parents have adequate housing for medically fragile child.  Staff member mentions need as prayer request at church that Sunday.  Church members volunteer on their own to meet the need even though the staff member didn’t ask for it.  Staff member comes up to hospital with pastor of church with “anonymous” donation to cover the apartment deposit.</a:t>
            </a:r>
            <a:endParaRPr lang="en-US" sz="2400" dirty="0"/>
          </a:p>
        </p:txBody>
      </p:sp>
      <p:grpSp>
        <p:nvGrpSpPr>
          <p:cNvPr id="6" name="Shape 410"/>
          <p:cNvGrpSpPr/>
          <p:nvPr/>
        </p:nvGrpSpPr>
        <p:grpSpPr>
          <a:xfrm>
            <a:off x="8522714" y="3940765"/>
            <a:ext cx="394515" cy="994673"/>
            <a:chOff x="727175" y="2957625"/>
            <a:chExt cx="130700" cy="476275"/>
          </a:xfrm>
        </p:grpSpPr>
        <p:sp>
          <p:nvSpPr>
            <p:cNvPr id="7"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8"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bg2">
                <a:lumMod val="75000"/>
              </a:schemeClr>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4015501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dirty="0" smtClean="0"/>
              <a:t>Case study:   Part 2</a:t>
            </a:r>
            <a:endParaRPr lang="en" dirty="0"/>
          </a:p>
        </p:txBody>
      </p:sp>
      <p:sp>
        <p:nvSpPr>
          <p:cNvPr id="2" name="Text Placeholder 1"/>
          <p:cNvSpPr>
            <a:spLocks noGrp="1"/>
          </p:cNvSpPr>
          <p:nvPr>
            <p:ph type="body" idx="1"/>
          </p:nvPr>
        </p:nvSpPr>
        <p:spPr>
          <a:xfrm>
            <a:off x="2045950" y="3943350"/>
            <a:ext cx="7098050" cy="2822700"/>
          </a:xfrm>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b="1" dirty="0"/>
          </a:p>
        </p:txBody>
      </p:sp>
      <p:sp>
        <p:nvSpPr>
          <p:cNvPr id="5" name="Text Placeholder 4"/>
          <p:cNvSpPr>
            <a:spLocks noGrp="1"/>
          </p:cNvSpPr>
          <p:nvPr>
            <p:ph type="body" idx="1"/>
          </p:nvPr>
        </p:nvSpPr>
        <p:spPr>
          <a:xfrm>
            <a:off x="902950" y="2343150"/>
            <a:ext cx="7174250" cy="2438400"/>
          </a:xfrm>
        </p:spPr>
        <p:txBody>
          <a:bodyPr/>
          <a:lstStyle/>
          <a:p>
            <a:pPr>
              <a:lnSpc>
                <a:spcPct val="80000"/>
              </a:lnSpc>
              <a:buNone/>
            </a:pPr>
            <a:r>
              <a:rPr lang="en-US" sz="2400" dirty="0" smtClean="0"/>
              <a:t>Patient gets readmitted to inpatient unit 6 months later.   Parents report that they have been evicted from their apartment for not paying their rent.  Parent asks if hospital can help like they did before.</a:t>
            </a:r>
            <a:endParaRPr lang="en-US" sz="2400" dirty="0"/>
          </a:p>
        </p:txBody>
      </p:sp>
      <p:grpSp>
        <p:nvGrpSpPr>
          <p:cNvPr id="7" name="Shape 410"/>
          <p:cNvGrpSpPr/>
          <p:nvPr/>
        </p:nvGrpSpPr>
        <p:grpSpPr>
          <a:xfrm>
            <a:off x="8522714" y="3940765"/>
            <a:ext cx="394515" cy="994673"/>
            <a:chOff x="727175" y="2957625"/>
            <a:chExt cx="130700" cy="476275"/>
          </a:xfrm>
        </p:grpSpPr>
        <p:sp>
          <p:nvSpPr>
            <p:cNvPr id="8"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9"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233700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prstGeom prst="rect">
            <a:avLst/>
          </a:prstGeom>
        </p:spPr>
        <p:txBody>
          <a:bodyPr lIns="91425" tIns="91425" rIns="91425" bIns="91425" anchor="b" anchorCtr="0">
            <a:noAutofit/>
          </a:bodyPr>
          <a:lstStyle/>
          <a:p>
            <a:pPr lvl="0" rtl="0">
              <a:spcBef>
                <a:spcPts val="0"/>
              </a:spcBef>
              <a:buNone/>
            </a:pPr>
            <a:r>
              <a:rPr lang="en" sz="6000" dirty="0" smtClean="0"/>
              <a:t>Why did she do it?</a:t>
            </a:r>
            <a:endParaRPr lang="en" sz="6000" dirty="0"/>
          </a:p>
        </p:txBody>
      </p:sp>
      <p:sp>
        <p:nvSpPr>
          <p:cNvPr id="2" name="Text Placeholder 1"/>
          <p:cNvSpPr>
            <a:spLocks noGrp="1"/>
          </p:cNvSpPr>
          <p:nvPr>
            <p:ph type="subTitle" idx="1"/>
          </p:nvPr>
        </p:nvSpPr>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b="1" dirty="0"/>
          </a:p>
        </p:txBody>
      </p:sp>
    </p:spTree>
    <p:extLst>
      <p:ext uri="{BB962C8B-B14F-4D97-AF65-F5344CB8AC3E}">
        <p14:creationId xmlns:p14="http://schemas.microsoft.com/office/powerpoint/2010/main" val="2479635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90">
          <a:fgClr>
            <a:srgbClr val="00A7EB"/>
          </a:fgClr>
          <a:bgClr>
            <a:schemeClr val="bg1"/>
          </a:bgClr>
        </a:patt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362200" y="2068625"/>
            <a:ext cx="4952999" cy="1159800"/>
          </a:xfrm>
        </p:spPr>
        <p:txBody>
          <a:bodyPr/>
          <a:lstStyle/>
          <a:p>
            <a:r>
              <a:rPr lang="en-US" sz="3200" dirty="0" smtClean="0"/>
              <a:t>Failure to set limits undermines the functioning of the entire medical team and ultimately compromises patient care.</a:t>
            </a:r>
            <a:endParaRPr lang="en-US" sz="3200" dirty="0"/>
          </a:p>
        </p:txBody>
      </p:sp>
      <p:grpSp>
        <p:nvGrpSpPr>
          <p:cNvPr id="4" name="Shape 410"/>
          <p:cNvGrpSpPr/>
          <p:nvPr/>
        </p:nvGrpSpPr>
        <p:grpSpPr>
          <a:xfrm>
            <a:off x="8522714" y="3940765"/>
            <a:ext cx="394515" cy="994673"/>
            <a:chOff x="727175" y="2957625"/>
            <a:chExt cx="130700" cy="476275"/>
          </a:xfrm>
        </p:grpSpPr>
        <p:sp>
          <p:nvSpPr>
            <p:cNvPr id="5"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6"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1660540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00"/>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b="1" dirty="0"/>
          </a:p>
        </p:txBody>
      </p:sp>
      <p:sp>
        <p:nvSpPr>
          <p:cNvPr id="5" name="Text Placeholder 4"/>
          <p:cNvSpPr>
            <a:spLocks noGrp="1"/>
          </p:cNvSpPr>
          <p:nvPr>
            <p:ph type="body" idx="4294967295"/>
          </p:nvPr>
        </p:nvSpPr>
        <p:spPr>
          <a:xfrm rot="19643644">
            <a:off x="1401298" y="1231912"/>
            <a:ext cx="6813551" cy="2636487"/>
          </a:xfrm>
        </p:spPr>
        <p:txBody>
          <a:bodyPr/>
          <a:lstStyle/>
          <a:p>
            <a:pPr algn="ctr">
              <a:lnSpc>
                <a:spcPct val="80000"/>
              </a:lnSpc>
              <a:buNone/>
            </a:pPr>
            <a:r>
              <a:rPr lang="en-US" sz="4800" b="1" dirty="0" smtClean="0">
                <a:latin typeface="Showcard Gothic" panose="04020904020102020604" pitchFamily="82" charset="0"/>
              </a:rPr>
              <a:t>Burnout  </a:t>
            </a:r>
          </a:p>
          <a:p>
            <a:pPr algn="ctr">
              <a:lnSpc>
                <a:spcPct val="80000"/>
              </a:lnSpc>
              <a:buNone/>
            </a:pPr>
            <a:r>
              <a:rPr lang="en-US" sz="4800" b="1" dirty="0" smtClean="0">
                <a:latin typeface="Showcard Gothic" panose="04020904020102020604" pitchFamily="82" charset="0"/>
              </a:rPr>
              <a:t>&amp;</a:t>
            </a:r>
          </a:p>
          <a:p>
            <a:pPr algn="ctr">
              <a:lnSpc>
                <a:spcPct val="80000"/>
              </a:lnSpc>
              <a:buNone/>
            </a:pPr>
            <a:r>
              <a:rPr lang="en-US" sz="4800" b="1" dirty="0" smtClean="0">
                <a:latin typeface="Showcard Gothic" panose="04020904020102020604" pitchFamily="82" charset="0"/>
              </a:rPr>
              <a:t>boundaries</a:t>
            </a:r>
            <a:endParaRPr lang="en-US" sz="4800" b="1" dirty="0">
              <a:latin typeface="Showcard Gothic" panose="04020904020102020604" pitchFamily="82" charset="0"/>
            </a:endParaRPr>
          </a:p>
        </p:txBody>
      </p:sp>
    </p:spTree>
    <p:extLst>
      <p:ext uri="{BB962C8B-B14F-4D97-AF65-F5344CB8AC3E}">
        <p14:creationId xmlns:p14="http://schemas.microsoft.com/office/powerpoint/2010/main" val="3496181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idx="4294967295"/>
          </p:nvPr>
        </p:nvSpPr>
        <p:spPr>
          <a:xfrm>
            <a:off x="762000" y="2471150"/>
            <a:ext cx="4229400" cy="1159800"/>
          </a:xfrm>
          <a:prstGeom prst="rect">
            <a:avLst/>
          </a:prstGeom>
        </p:spPr>
        <p:txBody>
          <a:bodyPr lIns="91425" tIns="91425" rIns="91425" bIns="91425" anchor="b" anchorCtr="0">
            <a:noAutofit/>
          </a:bodyPr>
          <a:lstStyle/>
          <a:p>
            <a:pPr lvl="0">
              <a:spcBef>
                <a:spcPts val="0"/>
              </a:spcBef>
              <a:buNone/>
            </a:pPr>
            <a:endParaRPr lang="en" sz="6000" dirty="0">
              <a:solidFill>
                <a:srgbClr val="000000"/>
              </a:solidFill>
            </a:endParaRPr>
          </a:p>
        </p:txBody>
      </p:sp>
      <p:grpSp>
        <p:nvGrpSpPr>
          <p:cNvPr id="4" name="Shape 410"/>
          <p:cNvGrpSpPr/>
          <p:nvPr/>
        </p:nvGrpSpPr>
        <p:grpSpPr>
          <a:xfrm>
            <a:off x="8538026" y="3933851"/>
            <a:ext cx="394515" cy="994673"/>
            <a:chOff x="727175" y="2957625"/>
            <a:chExt cx="130700" cy="476275"/>
          </a:xfrm>
        </p:grpSpPr>
        <p:sp>
          <p:nvSpPr>
            <p:cNvPr id="5"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7"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pic>
        <p:nvPicPr>
          <p:cNvPr id="8" name="Picture 2" descr="http://www.nationallawjournal.com/image/EM/NLJ/Practice-Stage-Article-2016021916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0129"/>
            <a:ext cx="7772400" cy="441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349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914400" y="571500"/>
            <a:ext cx="8229600" cy="1143000"/>
          </a:xfrm>
          <a:noFill/>
        </p:spPr>
        <p:txBody>
          <a:bodyPr/>
          <a:lstStyle/>
          <a:p>
            <a:pPr eaLnBrk="1" hangingPunct="1"/>
            <a:r>
              <a:rPr lang="en-US" altLang="en-US" sz="3200" dirty="0" smtClean="0">
                <a:cs typeface="Times New Roman" pitchFamily="18" charset="0"/>
              </a:rPr>
              <a:t>A Continuum Professional Behavior with </a:t>
            </a:r>
            <a:br>
              <a:rPr lang="en-US" altLang="en-US" sz="3200" dirty="0" smtClean="0">
                <a:cs typeface="Times New Roman" pitchFamily="18" charset="0"/>
              </a:rPr>
            </a:br>
            <a:r>
              <a:rPr lang="en-US" altLang="en-US" sz="3200" dirty="0" smtClean="0">
                <a:cs typeface="Times New Roman" pitchFamily="18" charset="0"/>
              </a:rPr>
              <a:t>Patients, Clients, Families &amp; Communities</a:t>
            </a:r>
          </a:p>
        </p:txBody>
      </p:sp>
      <p:sp>
        <p:nvSpPr>
          <p:cNvPr id="24579" name="Rectangle 3"/>
          <p:cNvSpPr>
            <a:spLocks noGrp="1" noChangeArrowheads="1"/>
          </p:cNvSpPr>
          <p:nvPr>
            <p:ph type="subTitle" idx="4294967295"/>
          </p:nvPr>
        </p:nvSpPr>
        <p:spPr>
          <a:xfrm>
            <a:off x="381000" y="1962150"/>
            <a:ext cx="8458200" cy="2190750"/>
          </a:xfrm>
          <a:solidFill>
            <a:schemeClr val="bg1"/>
          </a:solidFill>
        </p:spPr>
        <p:txBody>
          <a:bodyPr/>
          <a:lstStyle/>
          <a:p>
            <a:pPr eaLnBrk="1" hangingPunct="1">
              <a:lnSpc>
                <a:spcPct val="80000"/>
              </a:lnSpc>
              <a:buNone/>
              <a:defRPr/>
            </a:pPr>
            <a:r>
              <a:rPr lang="en-US" sz="2400" b="1" dirty="0" smtClean="0">
                <a:solidFill>
                  <a:srgbClr val="C00000"/>
                </a:solidFill>
                <a:latin typeface="Bangers" panose="020B0604020202020204" charset="0"/>
              </a:rPr>
              <a:t>Under-Involvement </a:t>
            </a:r>
            <a:r>
              <a:rPr lang="en-US" sz="2400" b="1" dirty="0" smtClean="0">
                <a:latin typeface="Bangers" panose="020B0604020202020204" charset="0"/>
              </a:rPr>
              <a:t>          </a:t>
            </a:r>
            <a:r>
              <a:rPr lang="en-US" sz="2400" b="1" dirty="0">
                <a:latin typeface="Bangers" panose="020B0604020202020204" charset="0"/>
              </a:rPr>
              <a:t> </a:t>
            </a:r>
            <a:r>
              <a:rPr lang="en-US" sz="2400" b="1" dirty="0" smtClean="0">
                <a:latin typeface="Bangers" panose="020B0604020202020204" charset="0"/>
              </a:rPr>
              <a:t>  </a:t>
            </a:r>
            <a:r>
              <a:rPr lang="en-US" sz="2400" b="1" i="1" u="sng" dirty="0" smtClean="0">
                <a:solidFill>
                  <a:srgbClr val="0070C0"/>
                </a:solidFill>
                <a:latin typeface="Bangers" panose="020B0604020202020204" charset="0"/>
              </a:rPr>
              <a:t>Zone of Helpfulness</a:t>
            </a:r>
            <a:r>
              <a:rPr lang="en-US" sz="2400" b="1" dirty="0" smtClean="0">
                <a:latin typeface="Bangers" panose="020B0604020202020204" charset="0"/>
              </a:rPr>
              <a:t>	            </a:t>
            </a:r>
            <a:r>
              <a:rPr lang="en-US" sz="2400" b="1" dirty="0" smtClean="0">
                <a:solidFill>
                  <a:srgbClr val="C00000"/>
                </a:solidFill>
                <a:latin typeface="Bangers" panose="020B0604020202020204" charset="0"/>
              </a:rPr>
              <a:t>Over-Involvement</a:t>
            </a:r>
          </a:p>
          <a:p>
            <a:pPr eaLnBrk="1" hangingPunct="1">
              <a:lnSpc>
                <a:spcPct val="80000"/>
              </a:lnSpc>
              <a:buNone/>
              <a:defRPr/>
            </a:pPr>
            <a:endParaRPr lang="en-US" sz="1800" b="1" dirty="0" smtClean="0">
              <a:solidFill>
                <a:srgbClr val="FF0000"/>
              </a:solidFill>
              <a:latin typeface="Sniglet" panose="020B0604020202020204" charset="0"/>
              <a:cs typeface="Times New Roman" pitchFamily="18" charset="0"/>
            </a:endParaRPr>
          </a:p>
          <a:p>
            <a:pPr eaLnBrk="1" hangingPunct="1">
              <a:lnSpc>
                <a:spcPct val="80000"/>
              </a:lnSpc>
              <a:buNone/>
              <a:defRPr/>
            </a:pPr>
            <a:endParaRPr lang="en-US" sz="1800" b="1" dirty="0" smtClean="0">
              <a:solidFill>
                <a:srgbClr val="FF0000"/>
              </a:solidFill>
              <a:latin typeface="Sniglet" panose="020B0604020202020204" charset="0"/>
              <a:cs typeface="Times New Roman" pitchFamily="18" charset="0"/>
            </a:endParaRPr>
          </a:p>
          <a:p>
            <a:pPr eaLnBrk="1" hangingPunct="1">
              <a:lnSpc>
                <a:spcPct val="80000"/>
              </a:lnSpc>
              <a:buNone/>
              <a:defRPr/>
            </a:pPr>
            <a:r>
              <a:rPr lang="en-US" sz="1800" b="1" dirty="0" smtClean="0">
                <a:solidFill>
                  <a:srgbClr val="FF0000"/>
                </a:solidFill>
                <a:latin typeface="Sniglet" panose="020B0604020202020204" charset="0"/>
                <a:cs typeface="Times New Roman" pitchFamily="18" charset="0"/>
              </a:rPr>
              <a:t>cold     </a:t>
            </a:r>
            <a:r>
              <a:rPr lang="en-US" sz="1800" b="1" dirty="0" smtClean="0">
                <a:latin typeface="Sniglet" panose="020B0604020202020204" charset="0"/>
                <a:cs typeface="Times New Roman" pitchFamily="18" charset="0"/>
              </a:rPr>
              <a:t>              		         </a:t>
            </a:r>
            <a:r>
              <a:rPr lang="en-US" sz="1800" b="1" i="1" u="sng" dirty="0" smtClean="0">
                <a:solidFill>
                  <a:srgbClr val="0070C0"/>
                </a:solidFill>
                <a:latin typeface="Sniglet" panose="020B0604020202020204" charset="0"/>
                <a:cs typeface="Times New Roman" pitchFamily="18" charset="0"/>
              </a:rPr>
              <a:t>therapeutic </a:t>
            </a:r>
            <a:r>
              <a:rPr lang="en-US" sz="1800" b="1" dirty="0" smtClean="0">
                <a:solidFill>
                  <a:srgbClr val="0070C0"/>
                </a:solidFill>
                <a:latin typeface="Sniglet" panose="020B0604020202020204" charset="0"/>
                <a:cs typeface="Times New Roman" pitchFamily="18" charset="0"/>
              </a:rPr>
              <a:t>   </a:t>
            </a:r>
            <a:r>
              <a:rPr lang="en-US" sz="1800" b="1" dirty="0" smtClean="0">
                <a:latin typeface="Sniglet" panose="020B0604020202020204" charset="0"/>
                <a:cs typeface="Times New Roman" pitchFamily="18" charset="0"/>
              </a:rPr>
              <a:t>            	              </a:t>
            </a:r>
            <a:r>
              <a:rPr lang="en-US" sz="1800" b="1" dirty="0" smtClean="0">
                <a:solidFill>
                  <a:srgbClr val="FF0000"/>
                </a:solidFill>
                <a:latin typeface="Sniglet" panose="020B0604020202020204" charset="0"/>
                <a:cs typeface="Times New Roman" pitchFamily="18" charset="0"/>
              </a:rPr>
              <a:t>boundary  violations</a:t>
            </a:r>
          </a:p>
          <a:p>
            <a:pPr eaLnBrk="1" hangingPunct="1">
              <a:lnSpc>
                <a:spcPct val="80000"/>
              </a:lnSpc>
              <a:buNone/>
              <a:defRPr/>
            </a:pPr>
            <a:r>
              <a:rPr lang="en-US" sz="1800" b="1" dirty="0" smtClean="0">
                <a:solidFill>
                  <a:srgbClr val="FF0000"/>
                </a:solidFill>
                <a:latin typeface="Sniglet" panose="020B0604020202020204" charset="0"/>
                <a:cs typeface="Times New Roman" pitchFamily="18" charset="0"/>
              </a:rPr>
              <a:t>distant   </a:t>
            </a:r>
            <a:r>
              <a:rPr lang="en-US" sz="1800" b="1" dirty="0" smtClean="0">
                <a:latin typeface="Sniglet" panose="020B0604020202020204" charset="0"/>
                <a:cs typeface="Times New Roman" pitchFamily="18" charset="0"/>
              </a:rPr>
              <a:t>                                                 </a:t>
            </a:r>
            <a:r>
              <a:rPr lang="en-US" sz="1800" b="1" i="1" u="sng" dirty="0" smtClean="0">
                <a:solidFill>
                  <a:srgbClr val="0070C0"/>
                </a:solidFill>
                <a:latin typeface="Sniglet" panose="020B0604020202020204" charset="0"/>
                <a:cs typeface="Times New Roman" pitchFamily="18" charset="0"/>
              </a:rPr>
              <a:t>relationship</a:t>
            </a:r>
            <a:r>
              <a:rPr lang="en-US" sz="1800" b="1" dirty="0" smtClean="0">
                <a:solidFill>
                  <a:srgbClr val="0070C0"/>
                </a:solidFill>
                <a:latin typeface="Sniglet" panose="020B0604020202020204" charset="0"/>
                <a:cs typeface="Times New Roman" pitchFamily="18" charset="0"/>
              </a:rPr>
              <a:t>     </a:t>
            </a:r>
            <a:r>
              <a:rPr lang="en-US" sz="1800" b="1" dirty="0" smtClean="0">
                <a:latin typeface="Sniglet" panose="020B0604020202020204" charset="0"/>
                <a:cs typeface="Times New Roman" pitchFamily="18" charset="0"/>
              </a:rPr>
              <a:t>                           </a:t>
            </a:r>
            <a:r>
              <a:rPr lang="en-US" sz="1800" b="1" dirty="0" smtClean="0">
                <a:solidFill>
                  <a:srgbClr val="FF0000"/>
                </a:solidFill>
                <a:latin typeface="Sniglet" panose="020B0604020202020204" charset="0"/>
                <a:cs typeface="Times New Roman" pitchFamily="18" charset="0"/>
              </a:rPr>
              <a:t>emotionally  entangled</a:t>
            </a:r>
          </a:p>
          <a:p>
            <a:pPr algn="l" eaLnBrk="1" hangingPunct="1">
              <a:lnSpc>
                <a:spcPct val="80000"/>
              </a:lnSpc>
              <a:buNone/>
              <a:defRPr/>
            </a:pPr>
            <a:r>
              <a:rPr lang="en-US" sz="1800" b="1" dirty="0" smtClean="0">
                <a:solidFill>
                  <a:srgbClr val="FF0000"/>
                </a:solidFill>
                <a:latin typeface="Sniglet" panose="020B0604020202020204" charset="0"/>
                <a:cs typeface="Times New Roman" pitchFamily="18" charset="0"/>
              </a:rPr>
              <a:t>neglectful</a:t>
            </a:r>
            <a:r>
              <a:rPr lang="en-US" sz="1800" b="1" dirty="0" smtClean="0">
                <a:solidFill>
                  <a:schemeClr val="hlink"/>
                </a:solidFill>
                <a:latin typeface="Sniglet" panose="020B0604020202020204" charset="0"/>
                <a:cs typeface="Times New Roman" pitchFamily="18" charset="0"/>
              </a:rPr>
              <a:t>			       	</a:t>
            </a:r>
          </a:p>
          <a:p>
            <a:pPr eaLnBrk="1" hangingPunct="1">
              <a:lnSpc>
                <a:spcPct val="80000"/>
              </a:lnSpc>
              <a:buNone/>
              <a:defRPr/>
            </a:pPr>
            <a:r>
              <a:rPr lang="en-US" sz="3600" dirty="0" smtClean="0">
                <a:latin typeface="Sniglet" panose="020B0604020202020204" charset="0"/>
                <a:cs typeface="Times New Roman" pitchFamily="18" charset="0"/>
              </a:rPr>
              <a:t> </a:t>
            </a:r>
            <a:r>
              <a:rPr lang="en-US" sz="1600" dirty="0" smtClean="0">
                <a:latin typeface="Sniglet" panose="020B0604020202020204" charset="0"/>
                <a:cs typeface="Times New Roman" pitchFamily="18" charset="0"/>
              </a:rPr>
              <a:t>		         		</a:t>
            </a:r>
          </a:p>
          <a:p>
            <a:pPr eaLnBrk="1" hangingPunct="1">
              <a:lnSpc>
                <a:spcPct val="80000"/>
              </a:lnSpc>
              <a:buNone/>
              <a:defRPr/>
            </a:pPr>
            <a:endParaRPr lang="en-US" sz="1600" dirty="0">
              <a:cs typeface="Times New Roman" pitchFamily="18" charset="0"/>
            </a:endParaRPr>
          </a:p>
          <a:p>
            <a:pPr eaLnBrk="1" hangingPunct="1">
              <a:lnSpc>
                <a:spcPct val="80000"/>
              </a:lnSpc>
              <a:buNone/>
              <a:defRPr/>
            </a:pPr>
            <a:r>
              <a:rPr lang="en-US" sz="1600" dirty="0" smtClean="0">
                <a:cs typeface="Times New Roman" pitchFamily="18" charset="0"/>
              </a:rPr>
              <a:t>					</a:t>
            </a:r>
            <a:r>
              <a:rPr lang="en-US" sz="1400" dirty="0" smtClean="0">
                <a:cs typeface="Times New Roman" pitchFamily="18" charset="0"/>
              </a:rPr>
              <a:t>National Council of State Boards of Nursing </a:t>
            </a:r>
          </a:p>
          <a:p>
            <a:pPr eaLnBrk="1" hangingPunct="1">
              <a:lnSpc>
                <a:spcPct val="80000"/>
              </a:lnSpc>
              <a:buNone/>
              <a:defRPr/>
            </a:pPr>
            <a:r>
              <a:rPr lang="en-US" sz="1400" dirty="0" smtClean="0">
                <a:cs typeface="Times New Roman" pitchFamily="18" charset="0"/>
              </a:rPr>
              <a:t>							            (NCSBN), 1995</a:t>
            </a:r>
            <a:r>
              <a:rPr lang="en-US" sz="1600" dirty="0" smtClean="0"/>
              <a:t> </a:t>
            </a:r>
          </a:p>
        </p:txBody>
      </p:sp>
      <p:sp>
        <p:nvSpPr>
          <p:cNvPr id="2" name="Right Arrow 1"/>
          <p:cNvSpPr/>
          <p:nvPr/>
        </p:nvSpPr>
        <p:spPr>
          <a:xfrm>
            <a:off x="7772400" y="2419350"/>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0800000">
            <a:off x="533400" y="2433509"/>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11808" y="2532569"/>
            <a:ext cx="6260592" cy="307777"/>
          </a:xfrm>
          <a:prstGeom prst="rect">
            <a:avLst/>
          </a:prstGeom>
          <a:solidFill>
            <a:srgbClr val="0070C0"/>
          </a:solidFill>
        </p:spPr>
        <p:txBody>
          <a:bodyPr wrap="square" rtlCol="0">
            <a:spAutoFit/>
          </a:bodyPr>
          <a:lstStyle/>
          <a:p>
            <a:endParaRPr lang="en-US" dirty="0"/>
          </a:p>
        </p:txBody>
      </p:sp>
    </p:spTree>
    <p:extLst>
      <p:ext uri="{BB962C8B-B14F-4D97-AF65-F5344CB8AC3E}">
        <p14:creationId xmlns:p14="http://schemas.microsoft.com/office/powerpoint/2010/main" val="344453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3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warning signs before it’s too late…</a:t>
            </a:r>
            <a:endParaRPr lang="en-US" dirty="0"/>
          </a:p>
        </p:txBody>
      </p:sp>
      <p:sp>
        <p:nvSpPr>
          <p:cNvPr id="4" name="Text Placeholder 3"/>
          <p:cNvSpPr>
            <a:spLocks noGrp="1"/>
          </p:cNvSpPr>
          <p:nvPr>
            <p:ph type="body" idx="2"/>
          </p:nvPr>
        </p:nvSpPr>
        <p:spPr>
          <a:xfrm>
            <a:off x="3118884" y="1844786"/>
            <a:ext cx="2399008" cy="1015575"/>
          </a:xfrm>
        </p:spPr>
        <p:txBody>
          <a:bodyPr/>
          <a:lstStyle/>
          <a:p>
            <a:pPr>
              <a:buNone/>
            </a:pPr>
            <a:r>
              <a:rPr lang="en-US" dirty="0" smtClean="0"/>
              <a:t>Favoring one patient at the expense of another</a:t>
            </a:r>
          </a:p>
          <a:p>
            <a:pPr>
              <a:buNone/>
            </a:pPr>
            <a:endParaRPr lang="en-US" dirty="0" smtClean="0"/>
          </a:p>
          <a:p>
            <a:pPr>
              <a:buNone/>
            </a:pPr>
            <a:endParaRPr lang="en-US" dirty="0"/>
          </a:p>
        </p:txBody>
      </p:sp>
      <p:sp>
        <p:nvSpPr>
          <p:cNvPr id="5" name="Text Placeholder 4"/>
          <p:cNvSpPr>
            <a:spLocks noGrp="1"/>
          </p:cNvSpPr>
          <p:nvPr>
            <p:ph type="body" idx="3"/>
          </p:nvPr>
        </p:nvSpPr>
        <p:spPr>
          <a:xfrm>
            <a:off x="5617535" y="1977895"/>
            <a:ext cx="2295299" cy="650081"/>
          </a:xfrm>
        </p:spPr>
        <p:txBody>
          <a:bodyPr/>
          <a:lstStyle/>
          <a:p>
            <a:pPr>
              <a:buNone/>
            </a:pPr>
            <a:r>
              <a:rPr lang="en-US" dirty="0" smtClean="0"/>
              <a:t>When you are buying the patient gifts</a:t>
            </a:r>
          </a:p>
          <a:p>
            <a:pPr>
              <a:buNone/>
            </a:pPr>
            <a:endParaRPr lang="en-US" dirty="0"/>
          </a:p>
          <a:p>
            <a:pPr>
              <a:buNone/>
            </a:pPr>
            <a:endParaRPr lang="en-US" dirty="0" smtClean="0"/>
          </a:p>
          <a:p>
            <a:pPr>
              <a:buNone/>
            </a:pPr>
            <a:endParaRPr lang="en-US" dirty="0"/>
          </a:p>
          <a:p>
            <a:pPr>
              <a:buNone/>
            </a:pPr>
            <a:endParaRPr lang="en-US" dirty="0"/>
          </a:p>
        </p:txBody>
      </p:sp>
      <p:sp>
        <p:nvSpPr>
          <p:cNvPr id="6" name="TextBox 5"/>
          <p:cNvSpPr txBox="1"/>
          <p:nvPr/>
        </p:nvSpPr>
        <p:spPr>
          <a:xfrm>
            <a:off x="1066800" y="1733550"/>
            <a:ext cx="1905000" cy="1138773"/>
          </a:xfrm>
          <a:prstGeom prst="rect">
            <a:avLst/>
          </a:prstGeom>
          <a:noFill/>
        </p:spPr>
        <p:txBody>
          <a:bodyPr wrap="square" rtlCol="0">
            <a:spAutoFit/>
          </a:bodyPr>
          <a:lstStyle/>
          <a:p>
            <a:r>
              <a:rPr lang="en-US" sz="1800" dirty="0">
                <a:latin typeface="Sniglet" panose="020B0604020202020204" charset="0"/>
              </a:rPr>
              <a:t>Spending time with the patient off shift</a:t>
            </a:r>
          </a:p>
          <a:p>
            <a:endParaRPr lang="en-US" dirty="0"/>
          </a:p>
        </p:txBody>
      </p:sp>
      <p:sp>
        <p:nvSpPr>
          <p:cNvPr id="7" name="TextBox 6"/>
          <p:cNvSpPr txBox="1"/>
          <p:nvPr/>
        </p:nvSpPr>
        <p:spPr>
          <a:xfrm>
            <a:off x="914400" y="2971859"/>
            <a:ext cx="2209800" cy="923330"/>
          </a:xfrm>
          <a:prstGeom prst="rect">
            <a:avLst/>
          </a:prstGeom>
          <a:noFill/>
        </p:spPr>
        <p:txBody>
          <a:bodyPr wrap="square" rtlCol="0">
            <a:spAutoFit/>
          </a:bodyPr>
          <a:lstStyle/>
          <a:p>
            <a:r>
              <a:rPr lang="en-US" sz="1800" dirty="0">
                <a:latin typeface="Sniglet" panose="020B0604020202020204" charset="0"/>
              </a:rPr>
              <a:t>Jealousy when you don’t get assigned to the patient.</a:t>
            </a:r>
          </a:p>
        </p:txBody>
      </p:sp>
      <p:sp>
        <p:nvSpPr>
          <p:cNvPr id="10" name="TextBox 9"/>
          <p:cNvSpPr txBox="1"/>
          <p:nvPr/>
        </p:nvSpPr>
        <p:spPr>
          <a:xfrm>
            <a:off x="5638800" y="2860361"/>
            <a:ext cx="2133600" cy="861774"/>
          </a:xfrm>
          <a:prstGeom prst="rect">
            <a:avLst/>
          </a:prstGeom>
          <a:noFill/>
        </p:spPr>
        <p:txBody>
          <a:bodyPr wrap="square" rtlCol="0">
            <a:spAutoFit/>
          </a:bodyPr>
          <a:lstStyle/>
          <a:p>
            <a:r>
              <a:rPr lang="en-US" sz="1800" dirty="0">
                <a:latin typeface="Sniglet" panose="020B0604020202020204" charset="0"/>
              </a:rPr>
              <a:t>When the patient calls you “mama” </a:t>
            </a:r>
          </a:p>
          <a:p>
            <a:endParaRPr lang="en-US" dirty="0"/>
          </a:p>
        </p:txBody>
      </p:sp>
      <p:sp>
        <p:nvSpPr>
          <p:cNvPr id="11" name="TextBox 10"/>
          <p:cNvSpPr txBox="1"/>
          <p:nvPr/>
        </p:nvSpPr>
        <p:spPr>
          <a:xfrm>
            <a:off x="3276600" y="3109566"/>
            <a:ext cx="2133600" cy="646331"/>
          </a:xfrm>
          <a:prstGeom prst="rect">
            <a:avLst/>
          </a:prstGeom>
          <a:noFill/>
        </p:spPr>
        <p:txBody>
          <a:bodyPr wrap="square" rtlCol="0">
            <a:spAutoFit/>
          </a:bodyPr>
          <a:lstStyle/>
          <a:p>
            <a:r>
              <a:rPr lang="en-US" sz="1800" dirty="0">
                <a:latin typeface="Sniglet" panose="020B0604020202020204" charset="0"/>
              </a:rPr>
              <a:t>Keeping secrets with the patient</a:t>
            </a:r>
          </a:p>
        </p:txBody>
      </p:sp>
      <p:grpSp>
        <p:nvGrpSpPr>
          <p:cNvPr id="12" name="Shape 410"/>
          <p:cNvGrpSpPr/>
          <p:nvPr/>
        </p:nvGrpSpPr>
        <p:grpSpPr>
          <a:xfrm>
            <a:off x="8522714" y="3940765"/>
            <a:ext cx="394515" cy="994673"/>
            <a:chOff x="727175" y="2957625"/>
            <a:chExt cx="130700" cy="476275"/>
          </a:xfrm>
        </p:grpSpPr>
        <p:sp>
          <p:nvSpPr>
            <p:cNvPr id="13"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14"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14370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3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warning signs before it’s too late…</a:t>
            </a:r>
            <a:endParaRPr lang="en-US" dirty="0"/>
          </a:p>
        </p:txBody>
      </p:sp>
      <p:sp>
        <p:nvSpPr>
          <p:cNvPr id="5" name="Text Placeholder 4"/>
          <p:cNvSpPr>
            <a:spLocks noGrp="1"/>
          </p:cNvSpPr>
          <p:nvPr>
            <p:ph type="body" idx="3"/>
          </p:nvPr>
        </p:nvSpPr>
        <p:spPr>
          <a:xfrm>
            <a:off x="1957135" y="3469494"/>
            <a:ext cx="2500565" cy="786975"/>
          </a:xfrm>
        </p:spPr>
        <p:txBody>
          <a:bodyPr/>
          <a:lstStyle/>
          <a:p>
            <a:pPr>
              <a:buNone/>
            </a:pPr>
            <a:r>
              <a:rPr lang="en-US" dirty="0" smtClean="0"/>
              <a:t>Acting possessive about the patient</a:t>
            </a:r>
          </a:p>
          <a:p>
            <a:pPr>
              <a:buNone/>
            </a:pPr>
            <a:endParaRPr lang="en-US" dirty="0"/>
          </a:p>
          <a:p>
            <a:pPr>
              <a:buNone/>
            </a:pPr>
            <a:endParaRPr lang="en-US" dirty="0"/>
          </a:p>
          <a:p>
            <a:pPr>
              <a:buNone/>
            </a:pPr>
            <a:endParaRPr lang="en-US" dirty="0"/>
          </a:p>
        </p:txBody>
      </p:sp>
      <p:sp>
        <p:nvSpPr>
          <p:cNvPr id="6" name="TextBox 5"/>
          <p:cNvSpPr txBox="1"/>
          <p:nvPr/>
        </p:nvSpPr>
        <p:spPr>
          <a:xfrm>
            <a:off x="3429000" y="2266950"/>
            <a:ext cx="2057400" cy="1200329"/>
          </a:xfrm>
          <a:prstGeom prst="rect">
            <a:avLst/>
          </a:prstGeom>
          <a:noFill/>
        </p:spPr>
        <p:txBody>
          <a:bodyPr wrap="square" rtlCol="0">
            <a:spAutoFit/>
          </a:bodyPr>
          <a:lstStyle/>
          <a:p>
            <a:r>
              <a:rPr lang="en-US" sz="1800" dirty="0">
                <a:latin typeface="Sniglet" panose="020B0604020202020204" charset="0"/>
              </a:rPr>
              <a:t>Sharing personal information or work concerns with patient</a:t>
            </a:r>
          </a:p>
        </p:txBody>
      </p:sp>
      <p:sp>
        <p:nvSpPr>
          <p:cNvPr id="8" name="TextBox 7"/>
          <p:cNvSpPr txBox="1"/>
          <p:nvPr/>
        </p:nvSpPr>
        <p:spPr>
          <a:xfrm>
            <a:off x="5715000" y="1882229"/>
            <a:ext cx="2438400" cy="1415772"/>
          </a:xfrm>
          <a:prstGeom prst="rect">
            <a:avLst/>
          </a:prstGeom>
          <a:noFill/>
        </p:spPr>
        <p:txBody>
          <a:bodyPr wrap="square" rtlCol="0">
            <a:spAutoFit/>
          </a:bodyPr>
          <a:lstStyle/>
          <a:p>
            <a:r>
              <a:rPr lang="en-US" sz="1800" dirty="0">
                <a:latin typeface="Sniglet" panose="020B0604020202020204" charset="0"/>
              </a:rPr>
              <a:t>Selective reporting of patient’s behavior (positive or negative) at shift change</a:t>
            </a:r>
          </a:p>
          <a:p>
            <a:endParaRPr lang="en-US" dirty="0"/>
          </a:p>
        </p:txBody>
      </p:sp>
      <p:sp>
        <p:nvSpPr>
          <p:cNvPr id="9" name="TextBox 8"/>
          <p:cNvSpPr txBox="1"/>
          <p:nvPr/>
        </p:nvSpPr>
        <p:spPr>
          <a:xfrm>
            <a:off x="5715000" y="3409950"/>
            <a:ext cx="2209800" cy="646331"/>
          </a:xfrm>
          <a:prstGeom prst="rect">
            <a:avLst/>
          </a:prstGeom>
          <a:noFill/>
        </p:spPr>
        <p:txBody>
          <a:bodyPr wrap="square" rtlCol="0">
            <a:spAutoFit/>
          </a:bodyPr>
          <a:lstStyle/>
          <a:p>
            <a:r>
              <a:rPr lang="en-US" sz="1800" dirty="0">
                <a:latin typeface="Sniglet" panose="020B0604020202020204" charset="0"/>
              </a:rPr>
              <a:t>Swapping patient assignments</a:t>
            </a:r>
          </a:p>
        </p:txBody>
      </p:sp>
      <p:grpSp>
        <p:nvGrpSpPr>
          <p:cNvPr id="13" name="Shape 410"/>
          <p:cNvGrpSpPr/>
          <p:nvPr/>
        </p:nvGrpSpPr>
        <p:grpSpPr>
          <a:xfrm>
            <a:off x="8522714" y="3940765"/>
            <a:ext cx="394515" cy="994673"/>
            <a:chOff x="727175" y="2957625"/>
            <a:chExt cx="130700" cy="476275"/>
          </a:xfrm>
        </p:grpSpPr>
        <p:sp>
          <p:nvSpPr>
            <p:cNvPr id="14"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15"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
        <p:nvSpPr>
          <p:cNvPr id="16" name="TextBox 15"/>
          <p:cNvSpPr txBox="1"/>
          <p:nvPr/>
        </p:nvSpPr>
        <p:spPr>
          <a:xfrm>
            <a:off x="1066800" y="1596301"/>
            <a:ext cx="2438400" cy="1754326"/>
          </a:xfrm>
          <a:prstGeom prst="rect">
            <a:avLst/>
          </a:prstGeom>
          <a:noFill/>
        </p:spPr>
        <p:txBody>
          <a:bodyPr wrap="square" rtlCol="0">
            <a:spAutoFit/>
          </a:bodyPr>
          <a:lstStyle/>
          <a:p>
            <a:r>
              <a:rPr lang="en-US" sz="1800" dirty="0">
                <a:latin typeface="Sniglet" panose="020B0604020202020204" charset="0"/>
              </a:rPr>
              <a:t>When your involvement distracts from them forming relationships with others in the community</a:t>
            </a:r>
          </a:p>
        </p:txBody>
      </p:sp>
    </p:spTree>
    <p:extLst>
      <p:ext uri="{BB962C8B-B14F-4D97-AF65-F5344CB8AC3E}">
        <p14:creationId xmlns:p14="http://schemas.microsoft.com/office/powerpoint/2010/main" val="5863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p:bldP spid="9"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1.kym-cdn.com/photos/images/original/000/882/132/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3" y="-17278"/>
            <a:ext cx="9194426" cy="517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67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heardcitizen.com/wp-content/uploads/2011/10/Walking-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480"/>
            <a:ext cx="8001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56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rgbClr val="00A7EB"/>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304800" y="502104"/>
            <a:ext cx="5638800" cy="584775"/>
          </a:xfrm>
          <a:prstGeom prst="rect">
            <a:avLst/>
          </a:prstGeom>
          <a:noFill/>
        </p:spPr>
        <p:txBody>
          <a:bodyPr wrap="square" rtlCol="0">
            <a:spAutoFit/>
          </a:bodyPr>
          <a:lstStyle/>
          <a:p>
            <a:r>
              <a:rPr lang="en-US" sz="3200" dirty="0" smtClean="0">
                <a:latin typeface="Bangers" panose="020B0604020202020204" charset="0"/>
              </a:rPr>
              <a:t>Decision-making guide</a:t>
            </a:r>
            <a:endParaRPr lang="en-US" sz="3200" dirty="0">
              <a:latin typeface="Bangers" panose="020B0604020202020204" charset="0"/>
            </a:endParaRPr>
          </a:p>
        </p:txBody>
      </p:sp>
      <p:pic>
        <p:nvPicPr>
          <p:cNvPr id="14" name="Picture 13"/>
          <p:cNvPicPr/>
          <p:nvPr/>
        </p:nvPicPr>
        <p:blipFill rotWithShape="1">
          <a:blip r:embed="rId3"/>
          <a:srcRect l="8983" t="42578" r="54016" b="25096"/>
          <a:stretch/>
        </p:blipFill>
        <p:spPr bwMode="auto">
          <a:xfrm>
            <a:off x="762000" y="1352550"/>
            <a:ext cx="7267893" cy="3389872"/>
          </a:xfrm>
          <a:prstGeom prst="rect">
            <a:avLst/>
          </a:prstGeom>
          <a:ln w="127000" cap="sq" cmpd="sng" algn="ctr">
            <a:solidFill>
              <a:srgbClr val="000000"/>
            </a:solidFill>
            <a:prstDash val="solid"/>
            <a:miter lim="800000"/>
            <a:headEnd type="none" w="med" len="med"/>
            <a:tailEnd type="none" w="med" len="med"/>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31275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hone a frien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0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What have we done right  ?   </a:t>
            </a:r>
            <a:endParaRPr lang="en-US" dirty="0"/>
          </a:p>
        </p:txBody>
      </p:sp>
      <p:sp>
        <p:nvSpPr>
          <p:cNvPr id="4" name="Text Placeholder 3"/>
          <p:cNvSpPr>
            <a:spLocks noGrp="1"/>
          </p:cNvSpPr>
          <p:nvPr>
            <p:ph type="body" idx="1"/>
          </p:nvPr>
        </p:nvSpPr>
        <p:spPr>
          <a:xfrm>
            <a:off x="838200" y="1581150"/>
            <a:ext cx="2907050" cy="2359615"/>
          </a:xfrm>
        </p:spPr>
        <p:txBody>
          <a:bodyPr/>
          <a:lstStyle/>
          <a:p>
            <a:pPr>
              <a:buNone/>
            </a:pPr>
            <a:r>
              <a:rPr lang="en-US" dirty="0" smtClean="0"/>
              <a:t>Patient Prom</a:t>
            </a:r>
            <a:endParaRPr lang="en-US" dirty="0" smtClean="0"/>
          </a:p>
          <a:p>
            <a:pPr>
              <a:buNone/>
            </a:pPr>
            <a:endParaRPr lang="en-US" dirty="0"/>
          </a:p>
          <a:p>
            <a:pPr>
              <a:buNone/>
            </a:pPr>
            <a:r>
              <a:rPr lang="en-US" dirty="0" smtClean="0"/>
              <a:t>BBQ for </a:t>
            </a:r>
            <a:r>
              <a:rPr lang="en-US" dirty="0" smtClean="0"/>
              <a:t>Children’s CAMPS</a:t>
            </a:r>
            <a:endParaRPr lang="en-US" dirty="0"/>
          </a:p>
          <a:p>
            <a:pPr>
              <a:buNone/>
            </a:pPr>
            <a:endParaRPr lang="en-US" dirty="0" smtClean="0"/>
          </a:p>
          <a:p>
            <a:pPr>
              <a:buNone/>
            </a:pPr>
            <a:r>
              <a:rPr lang="en-US" dirty="0"/>
              <a:t>CF Walk </a:t>
            </a:r>
            <a:r>
              <a:rPr lang="en-US" dirty="0" smtClean="0"/>
              <a:t>for DCMC</a:t>
            </a:r>
            <a:endParaRPr lang="en-US" dirty="0" smtClean="0"/>
          </a:p>
          <a:p>
            <a:pPr>
              <a:buNone/>
            </a:pPr>
            <a:endParaRPr lang="en-US" dirty="0"/>
          </a:p>
          <a:p>
            <a:pPr>
              <a:buNone/>
            </a:pPr>
            <a:r>
              <a:rPr lang="en-US" dirty="0"/>
              <a:t>PICU Courageous Kids </a:t>
            </a:r>
            <a:r>
              <a:rPr lang="en-US" dirty="0" smtClean="0"/>
              <a:t>Reunion</a:t>
            </a:r>
          </a:p>
          <a:p>
            <a:pPr>
              <a:buNone/>
            </a:pPr>
            <a:endParaRPr lang="en-US" dirty="0"/>
          </a:p>
          <a:p>
            <a:pPr>
              <a:buNone/>
            </a:pPr>
            <a:endParaRPr lang="en-US" dirty="0"/>
          </a:p>
        </p:txBody>
      </p:sp>
      <p:sp>
        <p:nvSpPr>
          <p:cNvPr id="5" name="Text Placeholder 4"/>
          <p:cNvSpPr>
            <a:spLocks noGrp="1"/>
          </p:cNvSpPr>
          <p:nvPr>
            <p:ph type="body" idx="2"/>
          </p:nvPr>
        </p:nvSpPr>
        <p:spPr>
          <a:xfrm>
            <a:off x="3505200" y="1728256"/>
            <a:ext cx="2590800" cy="2822700"/>
          </a:xfrm>
        </p:spPr>
        <p:txBody>
          <a:bodyPr/>
          <a:lstStyle/>
          <a:p>
            <a:pPr>
              <a:buNone/>
            </a:pPr>
            <a:r>
              <a:rPr lang="en-US" dirty="0"/>
              <a:t>NICU Reunion</a:t>
            </a:r>
          </a:p>
          <a:p>
            <a:pPr>
              <a:buNone/>
            </a:pPr>
            <a:endParaRPr lang="en-US" dirty="0"/>
          </a:p>
          <a:p>
            <a:pPr>
              <a:buNone/>
            </a:pPr>
            <a:r>
              <a:rPr lang="en-US" dirty="0"/>
              <a:t>St. </a:t>
            </a:r>
            <a:r>
              <a:rPr lang="en-US" dirty="0" err="1" smtClean="0"/>
              <a:t>Baldricks</a:t>
            </a:r>
            <a:endParaRPr lang="en-US" dirty="0" smtClean="0"/>
          </a:p>
          <a:p>
            <a:pPr>
              <a:buNone/>
            </a:pPr>
            <a:endParaRPr lang="en-US" dirty="0" smtClean="0"/>
          </a:p>
          <a:p>
            <a:pPr>
              <a:buNone/>
            </a:pPr>
            <a:r>
              <a:rPr lang="en-US" dirty="0" err="1" smtClean="0"/>
              <a:t>Trach</a:t>
            </a:r>
            <a:r>
              <a:rPr lang="en-US" dirty="0" smtClean="0"/>
              <a:t> Family Fun Day</a:t>
            </a:r>
          </a:p>
          <a:p>
            <a:pPr>
              <a:buNone/>
            </a:pPr>
            <a:endParaRPr lang="en-US" dirty="0"/>
          </a:p>
          <a:p>
            <a:pPr>
              <a:buNone/>
            </a:pPr>
            <a:r>
              <a:rPr lang="en-US" dirty="0" smtClean="0"/>
              <a:t>Rehab Reunion</a:t>
            </a:r>
            <a:endParaRPr lang="en-US" dirty="0"/>
          </a:p>
          <a:p>
            <a:pPr>
              <a:buNone/>
            </a:pPr>
            <a:endParaRPr lang="en-US" dirty="0" smtClean="0"/>
          </a:p>
          <a:p>
            <a:pPr>
              <a:buNone/>
            </a:pPr>
            <a:r>
              <a:rPr lang="en-US" dirty="0"/>
              <a:t/>
            </a:r>
            <a:br>
              <a:rPr lang="en-US" dirty="0"/>
            </a:br>
            <a:r>
              <a:rPr lang="en-US" dirty="0" smtClean="0"/>
              <a:t>	</a:t>
            </a:r>
            <a:endParaRPr lang="en-US" dirty="0"/>
          </a:p>
          <a:p>
            <a:pPr>
              <a:buNone/>
            </a:pPr>
            <a:endParaRPr lang="en-US" dirty="0"/>
          </a:p>
        </p:txBody>
      </p:sp>
      <p:sp>
        <p:nvSpPr>
          <p:cNvPr id="9" name="Shape 249"/>
          <p:cNvSpPr/>
          <p:nvPr/>
        </p:nvSpPr>
        <p:spPr>
          <a:xfrm>
            <a:off x="6096000" y="1352550"/>
            <a:ext cx="1710488" cy="2037046"/>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A300"/>
          </a:solidFill>
          <a:ln>
            <a:noFill/>
          </a:ln>
        </p:spPr>
        <p:txBody>
          <a:bodyPr lIns="91425" tIns="91425" rIns="91425" bIns="91425" anchor="ctr" anchorCtr="0">
            <a:noAutofit/>
          </a:bodyPr>
          <a:lstStyle/>
          <a:p>
            <a:pPr lvl="0">
              <a:spcBef>
                <a:spcPts val="0"/>
              </a:spcBef>
              <a:buNone/>
            </a:pPr>
            <a:endParaRPr/>
          </a:p>
        </p:txBody>
      </p:sp>
      <p:grpSp>
        <p:nvGrpSpPr>
          <p:cNvPr id="6" name="Shape 410"/>
          <p:cNvGrpSpPr/>
          <p:nvPr/>
        </p:nvGrpSpPr>
        <p:grpSpPr>
          <a:xfrm>
            <a:off x="8522714" y="3940765"/>
            <a:ext cx="394515" cy="994673"/>
            <a:chOff x="727175" y="2957625"/>
            <a:chExt cx="130700" cy="476275"/>
          </a:xfrm>
        </p:grpSpPr>
        <p:sp>
          <p:nvSpPr>
            <p:cNvPr id="7"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8"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
        <p:nvSpPr>
          <p:cNvPr id="3" name="TextBox 2"/>
          <p:cNvSpPr txBox="1"/>
          <p:nvPr/>
        </p:nvSpPr>
        <p:spPr>
          <a:xfrm>
            <a:off x="2057400" y="3940765"/>
            <a:ext cx="2895600" cy="369332"/>
          </a:xfrm>
          <a:prstGeom prst="rect">
            <a:avLst/>
          </a:prstGeom>
          <a:noFill/>
        </p:spPr>
        <p:txBody>
          <a:bodyPr wrap="square" rtlCol="0">
            <a:spAutoFit/>
          </a:bodyPr>
          <a:lstStyle/>
          <a:p>
            <a:r>
              <a:rPr lang="en-US" sz="1800" dirty="0">
                <a:latin typeface="Sniglet" panose="020B0604020202020204" charset="0"/>
              </a:rPr>
              <a:t>Food Banks on Units</a:t>
            </a:r>
          </a:p>
        </p:txBody>
      </p:sp>
    </p:spTree>
    <p:extLst>
      <p:ext uri="{BB962C8B-B14F-4D97-AF65-F5344CB8AC3E}">
        <p14:creationId xmlns:p14="http://schemas.microsoft.com/office/powerpoint/2010/main" val="19335615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30" y="0"/>
            <a:ext cx="4320540" cy="5143500"/>
          </a:xfrm>
          <a:prstGeom prst="rect">
            <a:avLst/>
          </a:prstGeom>
        </p:spPr>
      </p:pic>
    </p:spTree>
    <p:extLst>
      <p:ext uri="{BB962C8B-B14F-4D97-AF65-F5344CB8AC3E}">
        <p14:creationId xmlns:p14="http://schemas.microsoft.com/office/powerpoint/2010/main" val="3759174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245"/>
        <p:cNvGrpSpPr/>
        <p:nvPr/>
      </p:nvGrpSpPr>
      <p:grpSpPr>
        <a:xfrm>
          <a:off x="0" y="0"/>
          <a:ext cx="0" cy="0"/>
          <a:chOff x="0" y="0"/>
          <a:chExt cx="0" cy="0"/>
        </a:xfrm>
      </p:grpSpPr>
      <p:sp>
        <p:nvSpPr>
          <p:cNvPr id="246" name="Shape 246"/>
          <p:cNvSpPr txBox="1">
            <a:spLocks noGrp="1"/>
          </p:cNvSpPr>
          <p:nvPr>
            <p:ph type="ctrTitle" idx="4294967295"/>
          </p:nvPr>
        </p:nvSpPr>
        <p:spPr>
          <a:xfrm>
            <a:off x="762000" y="2471150"/>
            <a:ext cx="4777200" cy="1159800"/>
          </a:xfrm>
          <a:prstGeom prst="rect">
            <a:avLst/>
          </a:prstGeom>
        </p:spPr>
        <p:txBody>
          <a:bodyPr lIns="91425" tIns="91425" rIns="91425" bIns="91425" anchor="b" anchorCtr="0">
            <a:noAutofit/>
          </a:bodyPr>
          <a:lstStyle/>
          <a:p>
            <a:pPr lvl="0" rtl="0">
              <a:spcBef>
                <a:spcPts val="0"/>
              </a:spcBef>
              <a:buNone/>
            </a:pPr>
            <a:r>
              <a:rPr lang="en" sz="12000">
                <a:solidFill>
                  <a:srgbClr val="FFFFFF"/>
                </a:solidFill>
              </a:rPr>
              <a:t>THANKS!</a:t>
            </a:r>
          </a:p>
        </p:txBody>
      </p:sp>
      <p:sp>
        <p:nvSpPr>
          <p:cNvPr id="247" name="Shape 247"/>
          <p:cNvSpPr txBox="1">
            <a:spLocks noGrp="1"/>
          </p:cNvSpPr>
          <p:nvPr>
            <p:ph type="subTitle" idx="4294967295"/>
          </p:nvPr>
        </p:nvSpPr>
        <p:spPr>
          <a:xfrm>
            <a:off x="762000" y="3486150"/>
            <a:ext cx="7543800" cy="1271718"/>
          </a:xfrm>
          <a:prstGeom prst="rect">
            <a:avLst/>
          </a:prstGeom>
        </p:spPr>
        <p:txBody>
          <a:bodyPr lIns="91425" tIns="91425" rIns="91425" bIns="91425" anchor="t" anchorCtr="0">
            <a:noAutofit/>
          </a:bodyPr>
          <a:lstStyle/>
          <a:p>
            <a:pPr lvl="0" rtl="0">
              <a:spcBef>
                <a:spcPts val="0"/>
              </a:spcBef>
              <a:buNone/>
            </a:pPr>
            <a:r>
              <a:rPr lang="en" sz="1800" b="1" dirty="0">
                <a:solidFill>
                  <a:srgbClr val="FFFFFF"/>
                </a:solidFill>
              </a:rPr>
              <a:t>Any questions</a:t>
            </a:r>
            <a:r>
              <a:rPr lang="en" sz="1800" b="1" dirty="0" smtClean="0">
                <a:solidFill>
                  <a:srgbClr val="FFFFFF"/>
                </a:solidFill>
              </a:rPr>
              <a:t>?</a:t>
            </a:r>
          </a:p>
          <a:p>
            <a:pPr lvl="0" rtl="0">
              <a:spcBef>
                <a:spcPts val="0"/>
              </a:spcBef>
              <a:buNone/>
            </a:pPr>
            <a:endParaRPr lang="en" sz="1800" b="1" dirty="0">
              <a:solidFill>
                <a:srgbClr val="FFFFFF"/>
              </a:solidFill>
            </a:endParaRPr>
          </a:p>
          <a:p>
            <a:pPr lvl="0" rtl="0">
              <a:spcBef>
                <a:spcPts val="0"/>
              </a:spcBef>
              <a:buClr>
                <a:schemeClr val="dk1"/>
              </a:buClr>
              <a:buSzPct val="61111"/>
              <a:buFont typeface="Arial"/>
              <a:buNone/>
            </a:pPr>
            <a:r>
              <a:rPr lang="en" sz="1800" dirty="0" smtClean="0">
                <a:solidFill>
                  <a:srgbClr val="FFFFFF"/>
                </a:solidFill>
              </a:rPr>
              <a:t>		You </a:t>
            </a:r>
            <a:r>
              <a:rPr lang="en" sz="1800" dirty="0">
                <a:solidFill>
                  <a:srgbClr val="FFFFFF"/>
                </a:solidFill>
              </a:rPr>
              <a:t>can find </a:t>
            </a:r>
            <a:r>
              <a:rPr lang="en" sz="1800" dirty="0" smtClean="0">
                <a:solidFill>
                  <a:srgbClr val="FFFFFF"/>
                </a:solidFill>
              </a:rPr>
              <a:t>me at  </a:t>
            </a:r>
          </a:p>
          <a:p>
            <a:pPr lvl="0" rtl="0">
              <a:spcBef>
                <a:spcPts val="0"/>
              </a:spcBef>
              <a:buClr>
                <a:schemeClr val="dk1"/>
              </a:buClr>
              <a:buSzPct val="61111"/>
              <a:buFont typeface="Arial"/>
              <a:buNone/>
            </a:pPr>
            <a:r>
              <a:rPr lang="en" sz="1800" dirty="0">
                <a:solidFill>
                  <a:srgbClr val="FFFFFF"/>
                </a:solidFill>
              </a:rPr>
              <a:t>	</a:t>
            </a:r>
            <a:r>
              <a:rPr lang="en" sz="1800" dirty="0" smtClean="0">
                <a:solidFill>
                  <a:srgbClr val="FFFFFF"/>
                </a:solidFill>
              </a:rPr>
              <a:t>		klgregory@ascension.org </a:t>
            </a:r>
            <a:endParaRPr lang="en" sz="1800" dirty="0">
              <a:solidFill>
                <a:schemeClr val="bg1"/>
              </a:solidFill>
            </a:endParaRPr>
          </a:p>
        </p:txBody>
      </p:sp>
      <p:sp>
        <p:nvSpPr>
          <p:cNvPr id="248" name="Shape 248"/>
          <p:cNvSpPr/>
          <p:nvPr/>
        </p:nvSpPr>
        <p:spPr>
          <a:xfrm>
            <a:off x="5608400" y="449600"/>
            <a:ext cx="2818200" cy="2653800"/>
          </a:xfrm>
          <a:prstGeom prst="wedgeEllipseCallout">
            <a:avLst>
              <a:gd name="adj1" fmla="val -57425"/>
              <a:gd name="adj2" fmla="val 37651"/>
            </a:avLst>
          </a:prstGeom>
          <a:solidFill>
            <a:srgbClr val="FFFFF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9" name="Shape 249"/>
          <p:cNvSpPr/>
          <p:nvPr/>
        </p:nvSpPr>
        <p:spPr>
          <a:xfrm>
            <a:off x="6452211" y="1206813"/>
            <a:ext cx="1134976" cy="1134976"/>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A300"/>
          </a:solidFill>
          <a:ln>
            <a:noFill/>
          </a:ln>
        </p:spPr>
        <p:txBody>
          <a:bodyPr lIns="91425" tIns="91425" rIns="91425" bIns="91425" anchor="ctr" anchorCtr="0">
            <a:noAutofit/>
          </a:bodyPr>
          <a:lstStyle/>
          <a:p>
            <a:pPr lvl="0">
              <a:spcBef>
                <a:spcPts val="0"/>
              </a:spcBef>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638550"/>
            <a:ext cx="1905000" cy="1066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2572125" y="2068625"/>
            <a:ext cx="4271700" cy="1159800"/>
          </a:xfrm>
          <a:prstGeom prst="rect">
            <a:avLst/>
          </a:prstGeom>
        </p:spPr>
        <p:txBody>
          <a:bodyPr lIns="91425" tIns="91425" rIns="91425" bIns="91425" anchor="ctr" anchorCtr="0">
            <a:noAutofit/>
          </a:bodyPr>
          <a:lstStyle/>
          <a:p>
            <a:pPr lvl="0" algn="ctr">
              <a:spcBef>
                <a:spcPts val="0"/>
              </a:spcBef>
              <a:buNone/>
            </a:pPr>
            <a:r>
              <a:rPr lang="en" dirty="0" smtClean="0"/>
              <a:t>Social Media &amp; internet Safety</a:t>
            </a:r>
            <a:endParaRPr lang="en" dirty="0"/>
          </a:p>
        </p:txBody>
      </p:sp>
      <p:grpSp>
        <p:nvGrpSpPr>
          <p:cNvPr id="3" name="Shape 410"/>
          <p:cNvGrpSpPr/>
          <p:nvPr/>
        </p:nvGrpSpPr>
        <p:grpSpPr>
          <a:xfrm>
            <a:off x="8538026" y="3933851"/>
            <a:ext cx="394515" cy="994673"/>
            <a:chOff x="727175" y="2957625"/>
            <a:chExt cx="130700" cy="476275"/>
          </a:xfrm>
        </p:grpSpPr>
        <p:sp>
          <p:nvSpPr>
            <p:cNvPr id="4"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5"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1526264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a:t>Credits</a:t>
            </a:r>
          </a:p>
        </p:txBody>
      </p:sp>
      <p:sp>
        <p:nvSpPr>
          <p:cNvPr id="255" name="Shape 255"/>
          <p:cNvSpPr txBox="1">
            <a:spLocks noGrp="1"/>
          </p:cNvSpPr>
          <p:nvPr>
            <p:ph type="body" idx="1"/>
          </p:nvPr>
        </p:nvSpPr>
        <p:spPr>
          <a:xfrm>
            <a:off x="1052050" y="1545950"/>
            <a:ext cx="6654000" cy="3303600"/>
          </a:xfrm>
          <a:prstGeom prst="rect">
            <a:avLst/>
          </a:prstGeom>
        </p:spPr>
        <p:txBody>
          <a:bodyPr lIns="91425" tIns="91425" rIns="91425" bIns="91425" anchor="t" anchorCtr="0">
            <a:noAutofit/>
          </a:bodyPr>
          <a:lstStyle/>
          <a:p>
            <a:pPr lvl="0" rtl="0">
              <a:spcBef>
                <a:spcPts val="0"/>
              </a:spcBef>
              <a:buNone/>
            </a:pPr>
            <a:r>
              <a:rPr lang="en" sz="1600" dirty="0">
                <a:solidFill>
                  <a:srgbClr val="000000"/>
                </a:solidFill>
              </a:rPr>
              <a:t>Special thanks to all the people who made and released these awesome resources for free:</a:t>
            </a:r>
          </a:p>
          <a:p>
            <a:pPr marL="457200" lvl="0" indent="-381000" rtl="0">
              <a:lnSpc>
                <a:spcPct val="115000"/>
              </a:lnSpc>
              <a:spcBef>
                <a:spcPts val="0"/>
              </a:spcBef>
              <a:buClr>
                <a:srgbClr val="000000"/>
              </a:buClr>
              <a:buSzPct val="100000"/>
            </a:pPr>
            <a:r>
              <a:rPr lang="en" sz="1600" dirty="0">
                <a:solidFill>
                  <a:srgbClr val="000000"/>
                </a:solidFill>
              </a:rPr>
              <a:t>Presentation template by </a:t>
            </a:r>
            <a:r>
              <a:rPr lang="en" sz="1600" u="sng" dirty="0">
                <a:solidFill>
                  <a:srgbClr val="000000"/>
                </a:solidFill>
                <a:hlinkClick r:id="rId3"/>
              </a:rPr>
              <a:t>SlidesCarnival</a:t>
            </a:r>
          </a:p>
          <a:p>
            <a:pPr marL="457200" lvl="0" indent="-381000" rtl="0">
              <a:lnSpc>
                <a:spcPct val="115000"/>
              </a:lnSpc>
              <a:spcBef>
                <a:spcPts val="0"/>
              </a:spcBef>
              <a:buClr>
                <a:srgbClr val="000000"/>
              </a:buClr>
              <a:buSzPct val="100000"/>
            </a:pPr>
            <a:r>
              <a:rPr lang="en" sz="1600" dirty="0">
                <a:solidFill>
                  <a:srgbClr val="000000"/>
                </a:solidFill>
              </a:rPr>
              <a:t>Photographs by </a:t>
            </a:r>
            <a:r>
              <a:rPr lang="en" sz="1600" u="sng" dirty="0" smtClean="0">
                <a:solidFill>
                  <a:srgbClr val="000000"/>
                </a:solidFill>
                <a:hlinkClick r:id="rId4"/>
              </a:rPr>
              <a:t>Startupstockphotos     </a:t>
            </a:r>
          </a:p>
          <a:p>
            <a:pPr marL="457200" lvl="0" indent="-381000">
              <a:lnSpc>
                <a:spcPct val="115000"/>
              </a:lnSpc>
              <a:buClr>
                <a:srgbClr val="000000"/>
              </a:buClr>
            </a:pPr>
            <a:r>
              <a:rPr lang="en" sz="1600" dirty="0">
                <a:solidFill>
                  <a:srgbClr val="000000"/>
                </a:solidFill>
              </a:rPr>
              <a:t>The Dangers of Social Media. </a:t>
            </a:r>
            <a:r>
              <a:rPr lang="en-US" sz="1600" dirty="0">
                <a:solidFill>
                  <a:srgbClr val="000000"/>
                </a:solidFill>
                <a:hlinkClick r:id="rId5"/>
              </a:rPr>
              <a:t>https://turbofuture.com/internet/The-Dangers-of-Social-Networking-Why-you-need-to-be-careful</a:t>
            </a:r>
            <a:endParaRPr lang="en-US" sz="1600" dirty="0">
              <a:solidFill>
                <a:srgbClr val="000000"/>
              </a:solidFill>
            </a:endParaRPr>
          </a:p>
          <a:p>
            <a:pPr marL="457200" indent="-381000">
              <a:lnSpc>
                <a:spcPct val="115000"/>
              </a:lnSpc>
              <a:buClr>
                <a:srgbClr val="000000"/>
              </a:buClr>
            </a:pPr>
            <a:r>
              <a:rPr lang="en" sz="1600" dirty="0">
                <a:solidFill>
                  <a:srgbClr val="000000"/>
                </a:solidFill>
              </a:rPr>
              <a:t>Ascension/Seton Social Media </a:t>
            </a:r>
            <a:r>
              <a:rPr lang="en" sz="1600" dirty="0" smtClean="0">
                <a:solidFill>
                  <a:srgbClr val="000000"/>
                </a:solidFill>
              </a:rPr>
              <a:t>Policy</a:t>
            </a:r>
            <a:endParaRPr lang="en" sz="1600" u="sng" dirty="0" smtClean="0">
              <a:solidFill>
                <a:srgbClr val="000000"/>
              </a:solidFill>
              <a:hlinkClick r:id="rId4"/>
            </a:endParaRPr>
          </a:p>
          <a:p>
            <a:pPr marL="457200" indent="-381000">
              <a:lnSpc>
                <a:spcPct val="115000"/>
              </a:lnSpc>
              <a:buClr>
                <a:srgbClr val="000000"/>
              </a:buClr>
            </a:pPr>
            <a:r>
              <a:rPr lang="en" sz="1600" dirty="0" smtClean="0">
                <a:solidFill>
                  <a:srgbClr val="000000"/>
                </a:solidFill>
              </a:rPr>
              <a:t>Title credit (The Many Shades of Gray) to Vickie Squires, M.M.Ed., CLLS, (San Antonio)</a:t>
            </a:r>
            <a:endParaRPr lang="en" sz="1600" u="sng" dirty="0">
              <a:solidFill>
                <a:srgbClr val="000000"/>
              </a:solidFill>
              <a:hlinkClick r:id="rId4"/>
            </a:endParaRPr>
          </a:p>
          <a:p>
            <a:pPr marL="457200" lvl="0" indent="-381000" rtl="0">
              <a:lnSpc>
                <a:spcPct val="115000"/>
              </a:lnSpc>
              <a:spcBef>
                <a:spcPts val="0"/>
              </a:spcBef>
              <a:buClr>
                <a:srgbClr val="000000"/>
              </a:buClr>
              <a:buSzPct val="100000"/>
            </a:pPr>
            <a:endParaRPr lang="en" sz="1600" u="sng" dirty="0" smtClean="0">
              <a:solidFill>
                <a:srgbClr val="000000"/>
              </a:solidFill>
              <a:hlinkClick r:id="rId4"/>
            </a:endParaRPr>
          </a:p>
          <a:p>
            <a:pPr marL="457200" lvl="0" indent="-381000" rtl="0">
              <a:lnSpc>
                <a:spcPct val="115000"/>
              </a:lnSpc>
              <a:spcBef>
                <a:spcPts val="0"/>
              </a:spcBef>
              <a:buClr>
                <a:srgbClr val="000000"/>
              </a:buClr>
              <a:buSzPct val="100000"/>
            </a:pPr>
            <a:endParaRPr lang="en" sz="2400" u="sng" dirty="0">
              <a:solidFill>
                <a:srgbClr val="000000"/>
              </a:solidFill>
              <a:hlinkClick r:id="rId4"/>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dirty="0" smtClean="0"/>
              <a:t>3 Illusions of The Internet</a:t>
            </a:r>
            <a:endParaRPr lang="en" dirty="0"/>
          </a:p>
        </p:txBody>
      </p:sp>
      <p:sp>
        <p:nvSpPr>
          <p:cNvPr id="68" name="Shape 68"/>
          <p:cNvSpPr txBox="1">
            <a:spLocks noGrp="1"/>
          </p:cNvSpPr>
          <p:nvPr>
            <p:ph type="body" idx="2"/>
          </p:nvPr>
        </p:nvSpPr>
        <p:spPr>
          <a:xfrm>
            <a:off x="917575" y="1959150"/>
            <a:ext cx="3153599" cy="2207100"/>
          </a:xfrm>
          <a:prstGeom prst="rect">
            <a:avLst/>
          </a:prstGeom>
        </p:spPr>
        <p:txBody>
          <a:bodyPr lIns="91425" tIns="91425" rIns="91425" bIns="91425" anchor="t" anchorCtr="0">
            <a:noAutofit/>
          </a:bodyPr>
          <a:lstStyle/>
          <a:p>
            <a:pPr marL="228600" lvl="0" indent="-228600" rtl="0">
              <a:spcBef>
                <a:spcPts val="0"/>
              </a:spcBef>
              <a:spcAft>
                <a:spcPts val="0"/>
              </a:spcAft>
              <a:buAutoNum type="arabicPeriod"/>
            </a:pPr>
            <a:r>
              <a:rPr lang="en" sz="2400" dirty="0" smtClean="0">
                <a:solidFill>
                  <a:srgbClr val="000000"/>
                </a:solidFill>
              </a:rPr>
              <a:t>Illusion of Security</a:t>
            </a:r>
          </a:p>
          <a:p>
            <a:pPr marL="228600" lvl="0" indent="-228600" rtl="0">
              <a:spcBef>
                <a:spcPts val="0"/>
              </a:spcBef>
              <a:spcAft>
                <a:spcPts val="0"/>
              </a:spcAft>
              <a:buAutoNum type="arabicPeriod"/>
            </a:pPr>
            <a:r>
              <a:rPr lang="en" sz="2400" dirty="0" smtClean="0">
                <a:solidFill>
                  <a:srgbClr val="000000"/>
                </a:solidFill>
              </a:rPr>
              <a:t>Illusion of Privacy</a:t>
            </a:r>
          </a:p>
          <a:p>
            <a:pPr marL="228600" lvl="0" indent="-228600" rtl="0">
              <a:spcBef>
                <a:spcPts val="0"/>
              </a:spcBef>
              <a:spcAft>
                <a:spcPts val="0"/>
              </a:spcAft>
              <a:buAutoNum type="arabicPeriod"/>
            </a:pPr>
            <a:r>
              <a:rPr lang="en" sz="2400" dirty="0" smtClean="0">
                <a:solidFill>
                  <a:srgbClr val="000000"/>
                </a:solidFill>
              </a:rPr>
              <a:t>Illusion of Safety</a:t>
            </a:r>
            <a:endParaRPr lang="en" sz="2400" dirty="0">
              <a:solidFill>
                <a:srgbClr val="000000"/>
              </a:solidFill>
            </a:endParaRPr>
          </a:p>
        </p:txBody>
      </p:sp>
      <p:sp>
        <p:nvSpPr>
          <p:cNvPr id="70" name="Shape 70"/>
          <p:cNvSpPr txBox="1">
            <a:spLocks noGrp="1"/>
          </p:cNvSpPr>
          <p:nvPr>
            <p:ph type="body" idx="2"/>
          </p:nvPr>
        </p:nvSpPr>
        <p:spPr>
          <a:xfrm>
            <a:off x="917575" y="3753525"/>
            <a:ext cx="7308900" cy="826500"/>
          </a:xfrm>
          <a:prstGeom prst="rect">
            <a:avLst/>
          </a:prstGeom>
        </p:spPr>
        <p:txBody>
          <a:bodyPr lIns="91425" tIns="91425" rIns="91425" bIns="91425" anchor="t" anchorCtr="0">
            <a:noAutofit/>
          </a:bodyPr>
          <a:lstStyle/>
          <a:p>
            <a:pPr lvl="0" rtl="0">
              <a:spcBef>
                <a:spcPts val="0"/>
              </a:spcBef>
              <a:spcAft>
                <a:spcPts val="0"/>
              </a:spcAft>
              <a:buClr>
                <a:schemeClr val="dk1"/>
              </a:buClr>
              <a:buSzPct val="91666"/>
              <a:buFont typeface="Arial"/>
              <a:buNone/>
            </a:pPr>
            <a:endParaRPr sz="1200" dirty="0">
              <a:solidFill>
                <a:srgbClr val="000000"/>
              </a:solidFill>
            </a:endParaRPr>
          </a:p>
          <a:p>
            <a:pPr lvl="0" rtl="0">
              <a:spcBef>
                <a:spcPts val="0"/>
              </a:spcBef>
              <a:spcAft>
                <a:spcPts val="0"/>
              </a:spcAft>
              <a:buNone/>
            </a:pPr>
            <a:endParaRPr sz="1200" dirty="0">
              <a:solidFill>
                <a:srgbClr val="000000"/>
              </a:solidFill>
            </a:endParaRPr>
          </a:p>
        </p:txBody>
      </p:sp>
      <p:pic>
        <p:nvPicPr>
          <p:cNvPr id="1026" name="Picture 2" descr="C:\Users\aMolargik\AppData\Local\Microsoft\Windows\Temporary Internet Files\Content.IE5\JP7Y0XBL\Hypnotic_Spinning_Spiral_Optical_Illu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57350"/>
            <a:ext cx="3429000" cy="25717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hape 410"/>
          <p:cNvGrpSpPr/>
          <p:nvPr/>
        </p:nvGrpSpPr>
        <p:grpSpPr>
          <a:xfrm>
            <a:off x="8538026" y="3933851"/>
            <a:ext cx="394515" cy="994673"/>
            <a:chOff x="727175" y="2957625"/>
            <a:chExt cx="130700" cy="476275"/>
          </a:xfrm>
        </p:grpSpPr>
        <p:sp>
          <p:nvSpPr>
            <p:cNvPr id="7"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8"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3279745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1073625" y="1550125"/>
            <a:ext cx="3396300" cy="2666100"/>
          </a:xfrm>
          <a:prstGeom prst="rect">
            <a:avLst/>
          </a:prstGeom>
        </p:spPr>
        <p:txBody>
          <a:bodyPr lIns="91425" tIns="91425" rIns="91425" bIns="91425" anchor="t" anchorCtr="0">
            <a:noAutofit/>
          </a:bodyPr>
          <a:lstStyle/>
          <a:p>
            <a:pPr lvl="0" rtl="0">
              <a:spcBef>
                <a:spcPts val="0"/>
              </a:spcBef>
              <a:buNone/>
            </a:pPr>
            <a:r>
              <a:rPr lang="en" dirty="0" smtClean="0"/>
              <a:t>-Every keystroke is recorded</a:t>
            </a:r>
          </a:p>
          <a:p>
            <a:pPr lvl="0" rtl="0">
              <a:spcBef>
                <a:spcPts val="0"/>
              </a:spcBef>
              <a:buNone/>
            </a:pPr>
            <a:endParaRPr lang="en" dirty="0"/>
          </a:p>
          <a:p>
            <a:pPr lvl="0" rtl="0">
              <a:spcBef>
                <a:spcPts val="0"/>
              </a:spcBef>
              <a:buNone/>
            </a:pPr>
            <a:r>
              <a:rPr lang="en" dirty="0" smtClean="0"/>
              <a:t>-Every photo uploaded is archived</a:t>
            </a:r>
            <a:endParaRPr lang="en" dirty="0"/>
          </a:p>
        </p:txBody>
      </p:sp>
      <p:sp>
        <p:nvSpPr>
          <p:cNvPr id="120" name="Shape 120"/>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dirty="0" smtClean="0"/>
              <a:t>1. I</a:t>
            </a:r>
            <a:r>
              <a:rPr lang="en-US" dirty="0" smtClean="0"/>
              <a:t>l</a:t>
            </a:r>
            <a:r>
              <a:rPr lang="en" dirty="0" smtClean="0"/>
              <a:t>lusion of Security</a:t>
            </a:r>
            <a:endParaRPr lang="en" dirty="0"/>
          </a:p>
        </p:txBody>
      </p:sp>
      <p:sp>
        <p:nvSpPr>
          <p:cNvPr id="121" name="Shape 121"/>
          <p:cNvSpPr txBox="1">
            <a:spLocks noGrp="1"/>
          </p:cNvSpPr>
          <p:nvPr>
            <p:ph type="body" idx="2"/>
          </p:nvPr>
        </p:nvSpPr>
        <p:spPr>
          <a:xfrm>
            <a:off x="4648200" y="1581150"/>
            <a:ext cx="3396300" cy="1555025"/>
          </a:xfrm>
          <a:prstGeom prst="rect">
            <a:avLst/>
          </a:prstGeom>
        </p:spPr>
        <p:txBody>
          <a:bodyPr lIns="91425" tIns="91425" rIns="91425" bIns="91425" anchor="t" anchorCtr="0">
            <a:noAutofit/>
          </a:bodyPr>
          <a:lstStyle/>
          <a:p>
            <a:pPr lvl="0" rtl="0">
              <a:spcBef>
                <a:spcPts val="0"/>
              </a:spcBef>
              <a:buNone/>
            </a:pPr>
            <a:r>
              <a:rPr lang="en" dirty="0" smtClean="0"/>
              <a:t>-You can never fully ‘delete’ your facebook profile, only deactivate it!</a:t>
            </a:r>
            <a:endParaRPr lang="en" dirty="0"/>
          </a:p>
        </p:txBody>
      </p:sp>
      <p:grpSp>
        <p:nvGrpSpPr>
          <p:cNvPr id="5" name="Shape 410"/>
          <p:cNvGrpSpPr/>
          <p:nvPr/>
        </p:nvGrpSpPr>
        <p:grpSpPr>
          <a:xfrm>
            <a:off x="8538026" y="3933851"/>
            <a:ext cx="394515" cy="994673"/>
            <a:chOff x="727175" y="2957625"/>
            <a:chExt cx="130700" cy="476275"/>
          </a:xfrm>
        </p:grpSpPr>
        <p:sp>
          <p:nvSpPr>
            <p:cNvPr id="6"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7"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2971800" y="2114550"/>
            <a:ext cx="3332400" cy="819900"/>
          </a:xfrm>
          <a:prstGeom prst="rect">
            <a:avLst/>
          </a:prstGeom>
        </p:spPr>
        <p:txBody>
          <a:bodyPr lIns="91425" tIns="91425" rIns="91425" bIns="91425" anchor="ctr" anchorCtr="0">
            <a:noAutofit/>
          </a:bodyPr>
          <a:lstStyle/>
          <a:p>
            <a:pPr lvl="0">
              <a:spcBef>
                <a:spcPts val="0"/>
              </a:spcBef>
              <a:buNone/>
            </a:pPr>
            <a:r>
              <a:rPr lang="en" sz="3200" dirty="0" smtClean="0"/>
              <a:t>Everything you do or say on the internet stays there </a:t>
            </a:r>
          </a:p>
          <a:p>
            <a:pPr lvl="0">
              <a:spcBef>
                <a:spcPts val="0"/>
              </a:spcBef>
              <a:buNone/>
            </a:pPr>
            <a:r>
              <a:rPr lang="en" sz="3200" u="sng" dirty="0" smtClean="0"/>
              <a:t>Forever!!</a:t>
            </a:r>
            <a:endParaRPr lang="en" sz="3200" u="sng" dirty="0">
              <a:solidFill>
                <a:schemeClr val="dk1"/>
              </a:solidFill>
            </a:endParaRPr>
          </a:p>
        </p:txBody>
      </p:sp>
      <p:grpSp>
        <p:nvGrpSpPr>
          <p:cNvPr id="3" name="Shape 410"/>
          <p:cNvGrpSpPr/>
          <p:nvPr/>
        </p:nvGrpSpPr>
        <p:grpSpPr>
          <a:xfrm>
            <a:off x="8538026" y="3933851"/>
            <a:ext cx="394515" cy="994673"/>
            <a:chOff x="727175" y="2957625"/>
            <a:chExt cx="130700" cy="476275"/>
          </a:xfrm>
        </p:grpSpPr>
        <p:sp>
          <p:nvSpPr>
            <p:cNvPr id="4"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5"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extLst>
      <p:ext uri="{BB962C8B-B14F-4D97-AF65-F5344CB8AC3E}">
        <p14:creationId xmlns:p14="http://schemas.microsoft.com/office/powerpoint/2010/main" val="2606601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dirty="0" smtClean="0"/>
              <a:t>2. Illusion of Privacy</a:t>
            </a:r>
            <a:endParaRPr lang="en" dirty="0"/>
          </a:p>
        </p:txBody>
      </p:sp>
      <p:sp>
        <p:nvSpPr>
          <p:cNvPr id="127" name="Shape 127"/>
          <p:cNvSpPr txBox="1">
            <a:spLocks noGrp="1"/>
          </p:cNvSpPr>
          <p:nvPr>
            <p:ph type="body" idx="1"/>
          </p:nvPr>
        </p:nvSpPr>
        <p:spPr>
          <a:xfrm>
            <a:off x="902950" y="1556175"/>
            <a:ext cx="2295300" cy="863175"/>
          </a:xfrm>
          <a:prstGeom prst="rect">
            <a:avLst/>
          </a:prstGeom>
        </p:spPr>
        <p:txBody>
          <a:bodyPr lIns="91425" tIns="91425" rIns="91425" bIns="91425" anchor="t" anchorCtr="0">
            <a:noAutofit/>
          </a:bodyPr>
          <a:lstStyle/>
          <a:p>
            <a:pPr lvl="0" rtl="0">
              <a:spcBef>
                <a:spcPts val="0"/>
              </a:spcBef>
              <a:buNone/>
            </a:pPr>
            <a:r>
              <a:rPr lang="en" dirty="0" smtClean="0"/>
              <a:t>-No ‘private’ group is actually private</a:t>
            </a:r>
            <a:endParaRPr lang="en" dirty="0"/>
          </a:p>
        </p:txBody>
      </p:sp>
      <p:sp>
        <p:nvSpPr>
          <p:cNvPr id="128" name="Shape 128"/>
          <p:cNvSpPr txBox="1">
            <a:spLocks noGrp="1"/>
          </p:cNvSpPr>
          <p:nvPr>
            <p:ph type="body" idx="2"/>
          </p:nvPr>
        </p:nvSpPr>
        <p:spPr>
          <a:xfrm>
            <a:off x="3315992" y="1556175"/>
            <a:ext cx="2295300" cy="2822700"/>
          </a:xfrm>
          <a:prstGeom prst="rect">
            <a:avLst/>
          </a:prstGeom>
        </p:spPr>
        <p:txBody>
          <a:bodyPr lIns="91425" tIns="91425" rIns="91425" bIns="91425" anchor="t" anchorCtr="0">
            <a:noAutofit/>
          </a:bodyPr>
          <a:lstStyle/>
          <a:p>
            <a:pPr lvl="0" rtl="0">
              <a:spcBef>
                <a:spcPts val="0"/>
              </a:spcBef>
              <a:buNone/>
            </a:pPr>
            <a:r>
              <a:rPr lang="en" dirty="0" smtClean="0"/>
              <a:t>-Social media is being consistently monitored by </a:t>
            </a:r>
            <a:r>
              <a:rPr lang="en" dirty="0" smtClean="0"/>
              <a:t>your healthcare organization.  </a:t>
            </a:r>
            <a:endParaRPr lang="en" dirty="0"/>
          </a:p>
        </p:txBody>
      </p:sp>
      <p:sp>
        <p:nvSpPr>
          <p:cNvPr id="129" name="Shape 129"/>
          <p:cNvSpPr txBox="1">
            <a:spLocks noGrp="1"/>
          </p:cNvSpPr>
          <p:nvPr>
            <p:ph type="body" idx="3"/>
          </p:nvPr>
        </p:nvSpPr>
        <p:spPr>
          <a:xfrm>
            <a:off x="5729035" y="1556175"/>
            <a:ext cx="2295299" cy="2822700"/>
          </a:xfrm>
          <a:prstGeom prst="rect">
            <a:avLst/>
          </a:prstGeom>
        </p:spPr>
        <p:txBody>
          <a:bodyPr lIns="91425" tIns="91425" rIns="91425" bIns="91425" anchor="t" anchorCtr="0">
            <a:noAutofit/>
          </a:bodyPr>
          <a:lstStyle/>
          <a:p>
            <a:pPr lvl="0" rtl="0">
              <a:spcBef>
                <a:spcPts val="0"/>
              </a:spcBef>
              <a:buNone/>
            </a:pPr>
            <a:r>
              <a:rPr lang="en" dirty="0" smtClean="0"/>
              <a:t>-Don’t do, post, or upload anything you wouldn’t say to your mom, manager, </a:t>
            </a:r>
            <a:r>
              <a:rPr lang="en" dirty="0" smtClean="0"/>
              <a:t>or</a:t>
            </a:r>
            <a:endParaRPr lang="en" dirty="0" smtClean="0"/>
          </a:p>
          <a:p>
            <a:pPr lvl="0" rtl="0">
              <a:spcBef>
                <a:spcPts val="0"/>
              </a:spcBef>
              <a:buNone/>
            </a:pPr>
            <a:r>
              <a:rPr lang="en-US" dirty="0"/>
              <a:t>t</a:t>
            </a:r>
            <a:r>
              <a:rPr lang="en" dirty="0" smtClean="0"/>
              <a:t>he president of your hospital.</a:t>
            </a:r>
            <a:endParaRPr lang="en" dirty="0"/>
          </a:p>
          <a:p>
            <a:pPr lvl="0">
              <a:spcBef>
                <a:spcPts val="0"/>
              </a:spcBef>
              <a:buNone/>
            </a:pPr>
            <a:endParaRPr dirty="0"/>
          </a:p>
        </p:txBody>
      </p:sp>
      <p:pic>
        <p:nvPicPr>
          <p:cNvPr id="2052" name="Picture 4" descr="C:\Users\aMolargik\AppData\Local\Microsoft\Windows\Temporary Internet Files\Content.IE5\JP7Y0XBL\no-internet-privac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69189"/>
            <a:ext cx="2362200" cy="168376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hape 410"/>
          <p:cNvGrpSpPr/>
          <p:nvPr/>
        </p:nvGrpSpPr>
        <p:grpSpPr>
          <a:xfrm>
            <a:off x="8538026" y="3933851"/>
            <a:ext cx="394515" cy="994673"/>
            <a:chOff x="727175" y="2957625"/>
            <a:chExt cx="130700" cy="476275"/>
          </a:xfrm>
        </p:grpSpPr>
        <p:sp>
          <p:nvSpPr>
            <p:cNvPr id="10" name="Shape 411"/>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sp>
          <p:nvSpPr>
            <p:cNvPr id="11" name="Shape 412"/>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tx1"/>
            </a:solidFill>
            <a:ln>
              <a:noFill/>
            </a:ln>
          </p:spPr>
          <p:txBody>
            <a:bodyPr lIns="91425" tIns="91425" rIns="91425" bIns="91425" anchor="ctr" anchorCtr="0">
              <a:noAutofit/>
            </a:bodyPr>
            <a:lstStyle/>
            <a:p>
              <a:pPr lvl="0">
                <a:spcBef>
                  <a:spcPts val="0"/>
                </a:spcBef>
                <a:buNone/>
              </a:pPr>
              <a:endParaRPr>
                <a:ln>
                  <a:solidFill>
                    <a:schemeClr val="tx1"/>
                  </a:solidFill>
                </a:ln>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3399</Words>
  <Application>Microsoft Office PowerPoint</Application>
  <PresentationFormat>On-screen Show (16:9)</PresentationFormat>
  <Paragraphs>297</Paragraphs>
  <Slides>50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Sniglet</vt:lpstr>
      <vt:lpstr>Wingdings</vt:lpstr>
      <vt:lpstr>Times New Roman</vt:lpstr>
      <vt:lpstr>Aharoni</vt:lpstr>
      <vt:lpstr>Showcard Gothic</vt:lpstr>
      <vt:lpstr>Bangers</vt:lpstr>
      <vt:lpstr>Jachimo template</vt:lpstr>
      <vt:lpstr>Professional BOUndaries: The Many Shades of Gray </vt:lpstr>
      <vt:lpstr>Course objectives</vt:lpstr>
      <vt:lpstr>No Conflicts of Interest or Disclosures To Report</vt:lpstr>
      <vt:lpstr>PowerPoint Presentation</vt:lpstr>
      <vt:lpstr>Social Media &amp; internet Safety</vt:lpstr>
      <vt:lpstr>3 Illusions of The Internet</vt:lpstr>
      <vt:lpstr>1. Illusion of Security</vt:lpstr>
      <vt:lpstr>PowerPoint Presentation</vt:lpstr>
      <vt:lpstr>2. Illusion of Privacy</vt:lpstr>
      <vt:lpstr>Somebody's Watching Me </vt:lpstr>
      <vt:lpstr>PowerPoint Presentation</vt:lpstr>
      <vt:lpstr>3.  Illusion of Safety</vt:lpstr>
      <vt:lpstr>Social media &amp; internet usage in The Workplace</vt:lpstr>
      <vt:lpstr>Social Media: Rules to Live by </vt:lpstr>
      <vt:lpstr>Promote the mission</vt:lpstr>
      <vt:lpstr>Bottom Line</vt:lpstr>
      <vt:lpstr>PowerPoint Presentation</vt:lpstr>
      <vt:lpstr>Three things to remember about boundaries</vt:lpstr>
      <vt:lpstr>ANA Code of Ethics 2015</vt:lpstr>
      <vt:lpstr>CODES of Ethics in Healthcare professions</vt:lpstr>
      <vt:lpstr>PowerPoint Presentation</vt:lpstr>
      <vt:lpstr>PowerPoint Presentation</vt:lpstr>
      <vt:lpstr>PowerPoint Presentation</vt:lpstr>
      <vt:lpstr>PowerPoint Presentation</vt:lpstr>
      <vt:lpstr>PowerPoint Presentation</vt:lpstr>
      <vt:lpstr>Therapeutic</vt:lpstr>
      <vt:lpstr>A Continuum Professional Behavior with  Patients, Clients, Families &amp; Communities</vt:lpstr>
      <vt:lpstr>PowerPoint Presentation</vt:lpstr>
      <vt:lpstr>Case study: Part 1  </vt:lpstr>
      <vt:lpstr>Case study: Part 2  </vt:lpstr>
      <vt:lpstr>PowerPoint Presentation</vt:lpstr>
      <vt:lpstr>PowerPoint Presentation</vt:lpstr>
      <vt:lpstr>PowerPoint Presentation</vt:lpstr>
      <vt:lpstr>PowerPoint Presentation</vt:lpstr>
      <vt:lpstr>Case study:   Part 1</vt:lpstr>
      <vt:lpstr>Case study:   Part 2</vt:lpstr>
      <vt:lpstr>Why did she do it?</vt:lpstr>
      <vt:lpstr>Failure to set limits undermines the functioning of the entire medical team and ultimately compromises patient care.</vt:lpstr>
      <vt:lpstr>PowerPoint Presentation</vt:lpstr>
      <vt:lpstr>A Continuum Professional Behavior with  Patients, Clients, Families &amp; Communities</vt:lpstr>
      <vt:lpstr>Know the warning signs before it’s too late…</vt:lpstr>
      <vt:lpstr>Know the warning signs before it’s too late…</vt:lpstr>
      <vt:lpstr>PowerPoint Presentation</vt:lpstr>
      <vt:lpstr>PowerPoint Presentation</vt:lpstr>
      <vt:lpstr>PowerPoint Presentation</vt:lpstr>
      <vt:lpstr>PowerPoint Presentation</vt:lpstr>
      <vt:lpstr> What have we done right  ?   </vt:lpstr>
      <vt:lpstr>PowerPoint Presentation</vt:lpstr>
      <vt:lpstr>THANKS!</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Safety</dc:title>
  <dc:creator>Swim, Acalia L</dc:creator>
  <cp:lastModifiedBy>Gregory, Krista L.</cp:lastModifiedBy>
  <cp:revision>93</cp:revision>
  <cp:lastPrinted>2017-02-13T21:27:23Z</cp:lastPrinted>
  <dcterms:modified xsi:type="dcterms:W3CDTF">2017-10-23T22:27:13Z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s">
    <vt:lpwstr>Users</vt:lpwstr>
  </property>
</Properties>
</file>