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785" autoAdjust="0"/>
  </p:normalViewPr>
  <p:slideViewPr>
    <p:cSldViewPr>
      <p:cViewPr varScale="1">
        <p:scale>
          <a:sx n="48" d="100"/>
          <a:sy n="48" d="100"/>
        </p:scale>
        <p:origin x="-20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D46BF3-904F-4BCD-84E6-B0DB0A5CF5F2}" type="doc">
      <dgm:prSet loTypeId="urn:microsoft.com/office/officeart/2005/8/layout/hList7#1" loCatId="list" qsTypeId="urn:microsoft.com/office/officeart/2005/8/quickstyle/simple1" qsCatId="simple" csTypeId="urn:microsoft.com/office/officeart/2005/8/colors/accent4_5" csCatId="accent4" phldr="1"/>
      <dgm:spPr/>
      <dgm:t>
        <a:bodyPr/>
        <a:lstStyle/>
        <a:p>
          <a:endParaRPr lang="en-US"/>
        </a:p>
      </dgm:t>
    </dgm:pt>
    <dgm:pt modelId="{3D63671F-89E0-47AE-B138-41502135E073}">
      <dgm:prSet phldrT="[Text]" custT="1"/>
      <dgm:spPr>
        <a:xfrm>
          <a:off x="60" y="0"/>
          <a:ext cx="805346" cy="3209925"/>
        </a:xfrm>
      </dgm:spPr>
      <dgm:t>
        <a:bodyPr/>
        <a:lstStyle/>
        <a:p>
          <a:r>
            <a:rPr lang="en-US" sz="1600" b="1" dirty="0" smtClean="0">
              <a:latin typeface="Calibri"/>
              <a:ea typeface="+mn-ea"/>
              <a:cs typeface="+mn-cs"/>
            </a:rPr>
            <a:t>Chaos &amp; Accident Response</a:t>
          </a:r>
          <a:endParaRPr lang="en-US" sz="1600" b="1" dirty="0">
            <a:latin typeface="Calibri"/>
            <a:ea typeface="+mn-ea"/>
            <a:cs typeface="+mn-cs"/>
          </a:endParaRPr>
        </a:p>
      </dgm:t>
    </dgm:pt>
    <dgm:pt modelId="{42A46D39-252C-43F3-AE57-0ADA4140B1E6}" type="parTrans" cxnId="{80FBE417-9AFB-4BA9-8B11-D45267E5A561}">
      <dgm:prSet/>
      <dgm:spPr/>
      <dgm:t>
        <a:bodyPr/>
        <a:lstStyle/>
        <a:p>
          <a:endParaRPr lang="en-US"/>
        </a:p>
      </dgm:t>
    </dgm:pt>
    <dgm:pt modelId="{4345FE7B-D032-4224-AD50-0A3B6DA39969}" type="sibTrans" cxnId="{80FBE417-9AFB-4BA9-8B11-D45267E5A561}">
      <dgm:prSet/>
      <dgm:spPr/>
      <dgm:t>
        <a:bodyPr/>
        <a:lstStyle/>
        <a:p>
          <a:endParaRPr lang="en-US"/>
        </a:p>
      </dgm:t>
    </dgm:pt>
    <dgm:pt modelId="{C1A710B5-A020-4FC2-A660-3D6B321CAC09}">
      <dgm:prSet phldrT="[Text]" custT="1"/>
      <dgm:spPr>
        <a:xfrm>
          <a:off x="829567" y="0"/>
          <a:ext cx="805346" cy="3209925"/>
        </a:xfrm>
      </dgm:spPr>
      <dgm:t>
        <a:bodyPr/>
        <a:lstStyle/>
        <a:p>
          <a:r>
            <a:rPr lang="en-US" sz="1550" b="1" dirty="0" smtClean="0">
              <a:latin typeface="Calibri"/>
              <a:ea typeface="+mn-ea"/>
              <a:cs typeface="+mn-cs"/>
            </a:rPr>
            <a:t>Intrusive</a:t>
          </a:r>
        </a:p>
        <a:p>
          <a:r>
            <a:rPr lang="en-US" sz="1550" b="1" dirty="0" smtClean="0">
              <a:latin typeface="Calibri"/>
              <a:ea typeface="+mn-ea"/>
              <a:cs typeface="+mn-cs"/>
            </a:rPr>
            <a:t>Reflection</a:t>
          </a:r>
          <a:endParaRPr lang="en-US" sz="1550" b="1" dirty="0">
            <a:latin typeface="Calibri"/>
            <a:ea typeface="+mn-ea"/>
            <a:cs typeface="+mn-cs"/>
          </a:endParaRPr>
        </a:p>
      </dgm:t>
    </dgm:pt>
    <dgm:pt modelId="{6D30482B-A892-4D00-B5FE-E15F88161776}" type="parTrans" cxnId="{5FFB99EE-D648-4219-8D24-22A56547B112}">
      <dgm:prSet/>
      <dgm:spPr/>
      <dgm:t>
        <a:bodyPr/>
        <a:lstStyle/>
        <a:p>
          <a:endParaRPr lang="en-US"/>
        </a:p>
      </dgm:t>
    </dgm:pt>
    <dgm:pt modelId="{546C40AE-727D-4167-A9EB-67B499C26C71}" type="sibTrans" cxnId="{5FFB99EE-D648-4219-8D24-22A56547B112}">
      <dgm:prSet/>
      <dgm:spPr/>
      <dgm:t>
        <a:bodyPr/>
        <a:lstStyle/>
        <a:p>
          <a:endParaRPr lang="en-US"/>
        </a:p>
      </dgm:t>
    </dgm:pt>
    <dgm:pt modelId="{BE437AE3-62B5-41E8-AA74-1FB4EBCEDD1B}">
      <dgm:prSet/>
      <dgm:spPr>
        <a:xfrm>
          <a:off x="1659073" y="0"/>
          <a:ext cx="805346" cy="3209925"/>
        </a:xfrm>
      </dgm:spPr>
      <dgm:t>
        <a:bodyPr/>
        <a:lstStyle/>
        <a:p>
          <a:r>
            <a:rPr lang="en-US" b="1" dirty="0" smtClean="0">
              <a:latin typeface="Calibri"/>
              <a:ea typeface="+mn-ea"/>
              <a:cs typeface="+mn-cs"/>
            </a:rPr>
            <a:t>Restoring Personal Integrity</a:t>
          </a:r>
          <a:endParaRPr lang="en-US" b="1" dirty="0">
            <a:latin typeface="Calibri"/>
            <a:ea typeface="+mn-ea"/>
            <a:cs typeface="+mn-cs"/>
          </a:endParaRPr>
        </a:p>
      </dgm:t>
    </dgm:pt>
    <dgm:pt modelId="{CA28D370-F45C-4C67-8349-AC212121C317}" type="parTrans" cxnId="{41F80E32-0ABD-49C9-9315-19D75095CCD0}">
      <dgm:prSet/>
      <dgm:spPr/>
      <dgm:t>
        <a:bodyPr/>
        <a:lstStyle/>
        <a:p>
          <a:endParaRPr lang="en-US"/>
        </a:p>
      </dgm:t>
    </dgm:pt>
    <dgm:pt modelId="{84448A28-91BF-465B-B3CD-753FAA773EA7}" type="sibTrans" cxnId="{41F80E32-0ABD-49C9-9315-19D75095CCD0}">
      <dgm:prSet/>
      <dgm:spPr/>
      <dgm:t>
        <a:bodyPr/>
        <a:lstStyle/>
        <a:p>
          <a:endParaRPr lang="en-US"/>
        </a:p>
      </dgm:t>
    </dgm:pt>
    <dgm:pt modelId="{A6FFF3F6-DF33-4CED-A138-3F55A3101153}">
      <dgm:prSet/>
      <dgm:spPr>
        <a:xfrm>
          <a:off x="2488580" y="0"/>
          <a:ext cx="805346" cy="3209925"/>
        </a:xfrm>
      </dgm:spPr>
      <dgm:t>
        <a:bodyPr/>
        <a:lstStyle/>
        <a:p>
          <a:r>
            <a:rPr lang="en-US" b="1" dirty="0" smtClean="0">
              <a:latin typeface="Calibri"/>
              <a:ea typeface="+mn-ea"/>
              <a:cs typeface="+mn-cs"/>
            </a:rPr>
            <a:t>Enduring the Inquisition</a:t>
          </a:r>
          <a:endParaRPr lang="en-US" b="1" dirty="0">
            <a:latin typeface="Calibri"/>
            <a:ea typeface="+mn-ea"/>
            <a:cs typeface="+mn-cs"/>
          </a:endParaRPr>
        </a:p>
      </dgm:t>
    </dgm:pt>
    <dgm:pt modelId="{AC3425B5-EE28-45F2-A2C1-462626F75B09}" type="parTrans" cxnId="{4CEDC3EB-E67E-4704-9190-026088220F97}">
      <dgm:prSet/>
      <dgm:spPr/>
      <dgm:t>
        <a:bodyPr/>
        <a:lstStyle/>
        <a:p>
          <a:endParaRPr lang="en-US"/>
        </a:p>
      </dgm:t>
    </dgm:pt>
    <dgm:pt modelId="{B95CDFCE-2062-4167-BD48-3434F9C89D47}" type="sibTrans" cxnId="{4CEDC3EB-E67E-4704-9190-026088220F97}">
      <dgm:prSet/>
      <dgm:spPr/>
      <dgm:t>
        <a:bodyPr/>
        <a:lstStyle/>
        <a:p>
          <a:endParaRPr lang="en-US"/>
        </a:p>
      </dgm:t>
    </dgm:pt>
    <dgm:pt modelId="{59CCF8CB-8B2E-4ACF-ACFC-4740A3686CF7}">
      <dgm:prSet/>
      <dgm:spPr>
        <a:xfrm>
          <a:off x="3318086" y="0"/>
          <a:ext cx="805346" cy="3209925"/>
        </a:xfrm>
      </dgm:spPr>
      <dgm:t>
        <a:bodyPr/>
        <a:lstStyle/>
        <a:p>
          <a:r>
            <a:rPr lang="en-US" b="1" dirty="0" smtClean="0">
              <a:latin typeface="Calibri"/>
              <a:ea typeface="+mn-ea"/>
              <a:cs typeface="+mn-cs"/>
            </a:rPr>
            <a:t>Obtaining Emotional First Aid</a:t>
          </a:r>
          <a:endParaRPr lang="en-US" b="1" dirty="0">
            <a:latin typeface="Calibri"/>
            <a:ea typeface="+mn-ea"/>
            <a:cs typeface="+mn-cs"/>
          </a:endParaRPr>
        </a:p>
      </dgm:t>
    </dgm:pt>
    <dgm:pt modelId="{F534FBB0-3C37-4DEB-8360-8447BE196D80}" type="parTrans" cxnId="{ED2E10F8-9AF0-45D2-B83A-362BDF63616F}">
      <dgm:prSet/>
      <dgm:spPr/>
      <dgm:t>
        <a:bodyPr/>
        <a:lstStyle/>
        <a:p>
          <a:endParaRPr lang="en-US"/>
        </a:p>
      </dgm:t>
    </dgm:pt>
    <dgm:pt modelId="{D97B605C-3480-473D-A5B4-8923F687EC75}" type="sibTrans" cxnId="{ED2E10F8-9AF0-45D2-B83A-362BDF63616F}">
      <dgm:prSet/>
      <dgm:spPr/>
      <dgm:t>
        <a:bodyPr/>
        <a:lstStyle/>
        <a:p>
          <a:endParaRPr lang="en-US"/>
        </a:p>
      </dgm:t>
    </dgm:pt>
    <dgm:pt modelId="{7BB47D8B-0E44-472B-99F8-83F9AAD353B7}">
      <dgm:prSet/>
      <dgm:spPr>
        <a:xfrm>
          <a:off x="4147593" y="0"/>
          <a:ext cx="805346" cy="3209925"/>
        </a:xfrm>
      </dgm:spPr>
      <dgm:t>
        <a:bodyPr/>
        <a:lstStyle/>
        <a:p>
          <a:r>
            <a:rPr lang="en-US" b="1" dirty="0" smtClean="0">
              <a:latin typeface="Calibri"/>
              <a:ea typeface="+mn-ea"/>
              <a:cs typeface="+mn-cs"/>
            </a:rPr>
            <a:t>Moving On</a:t>
          </a:r>
          <a:endParaRPr lang="en-US" b="1" dirty="0">
            <a:latin typeface="Calibri"/>
            <a:ea typeface="+mn-ea"/>
            <a:cs typeface="+mn-cs"/>
          </a:endParaRPr>
        </a:p>
      </dgm:t>
    </dgm:pt>
    <dgm:pt modelId="{2DFE24EC-275C-4266-B5F3-986DEA2CD2FF}" type="parTrans" cxnId="{9CBC4C85-F69C-4900-9739-5EAE13D1CFAE}">
      <dgm:prSet/>
      <dgm:spPr/>
      <dgm:t>
        <a:bodyPr/>
        <a:lstStyle/>
        <a:p>
          <a:endParaRPr lang="en-US"/>
        </a:p>
      </dgm:t>
    </dgm:pt>
    <dgm:pt modelId="{C9D7AFB0-B7B0-4417-8B6B-674110993649}" type="sibTrans" cxnId="{9CBC4C85-F69C-4900-9739-5EAE13D1CFAE}">
      <dgm:prSet/>
      <dgm:spPr/>
      <dgm:t>
        <a:bodyPr/>
        <a:lstStyle/>
        <a:p>
          <a:endParaRPr lang="en-US"/>
        </a:p>
      </dgm:t>
    </dgm:pt>
    <dgm:pt modelId="{2EC0D12D-1AAC-4AF4-99CF-9852B31A681C}" type="pres">
      <dgm:prSet presAssocID="{97D46BF3-904F-4BCD-84E6-B0DB0A5CF5F2}" presName="Name0" presStyleCnt="0">
        <dgm:presLayoutVars>
          <dgm:dir/>
          <dgm:resizeHandles val="exact"/>
        </dgm:presLayoutVars>
      </dgm:prSet>
      <dgm:spPr/>
      <dgm:t>
        <a:bodyPr/>
        <a:lstStyle/>
        <a:p>
          <a:endParaRPr lang="en-US"/>
        </a:p>
      </dgm:t>
    </dgm:pt>
    <dgm:pt modelId="{7415497C-8969-4A6B-B793-4A458DC1B903}" type="pres">
      <dgm:prSet presAssocID="{97D46BF3-904F-4BCD-84E6-B0DB0A5CF5F2}" presName="fgShape" presStyleLbl="fgShp" presStyleIdx="0" presStyleCnt="1" custFlipHor="1" custScaleX="44284" custLinFactNeighborX="-28181" custLinFactNeighborY="-61920"/>
      <dgm:spPr>
        <a:xfrm flipH="1">
          <a:off x="183401" y="2269802"/>
          <a:ext cx="2017915" cy="481488"/>
        </a:xfrm>
        <a:prstGeom prst="leftRightArrow">
          <a:avLst/>
        </a:prstGeom>
      </dgm:spPr>
      <dgm:t>
        <a:bodyPr/>
        <a:lstStyle/>
        <a:p>
          <a:endParaRPr lang="en-US"/>
        </a:p>
      </dgm:t>
    </dgm:pt>
    <dgm:pt modelId="{EC34247B-D3D2-4021-94C9-B0F9E6C4619F}" type="pres">
      <dgm:prSet presAssocID="{97D46BF3-904F-4BCD-84E6-B0DB0A5CF5F2}" presName="linComp" presStyleCnt="0"/>
      <dgm:spPr/>
      <dgm:t>
        <a:bodyPr/>
        <a:lstStyle/>
        <a:p>
          <a:endParaRPr lang="en-US"/>
        </a:p>
      </dgm:t>
    </dgm:pt>
    <dgm:pt modelId="{6D40881A-9932-4C31-88F7-C0A54A211396}" type="pres">
      <dgm:prSet presAssocID="{3D63671F-89E0-47AE-B138-41502135E073}" presName="compNode" presStyleCnt="0"/>
      <dgm:spPr/>
      <dgm:t>
        <a:bodyPr/>
        <a:lstStyle/>
        <a:p>
          <a:endParaRPr lang="en-US"/>
        </a:p>
      </dgm:t>
    </dgm:pt>
    <dgm:pt modelId="{0A294864-E682-475C-96F2-EB616C36AE95}" type="pres">
      <dgm:prSet presAssocID="{3D63671F-89E0-47AE-B138-41502135E073}" presName="bkgdShape" presStyleLbl="node1" presStyleIdx="0" presStyleCnt="6" custLinFactNeighborX="-3677" custLinFactNeighborY="-4961"/>
      <dgm:spPr>
        <a:prstGeom prst="roundRect">
          <a:avLst>
            <a:gd name="adj" fmla="val 10000"/>
          </a:avLst>
        </a:prstGeom>
      </dgm:spPr>
      <dgm:t>
        <a:bodyPr/>
        <a:lstStyle/>
        <a:p>
          <a:endParaRPr lang="en-US"/>
        </a:p>
      </dgm:t>
    </dgm:pt>
    <dgm:pt modelId="{FC98EE8F-BAC9-40B7-8977-681CEB3A9825}" type="pres">
      <dgm:prSet presAssocID="{3D63671F-89E0-47AE-B138-41502135E073}" presName="nodeTx" presStyleLbl="node1" presStyleIdx="0" presStyleCnt="6">
        <dgm:presLayoutVars>
          <dgm:bulletEnabled val="1"/>
        </dgm:presLayoutVars>
      </dgm:prSet>
      <dgm:spPr/>
      <dgm:t>
        <a:bodyPr/>
        <a:lstStyle/>
        <a:p>
          <a:endParaRPr lang="en-US"/>
        </a:p>
      </dgm:t>
    </dgm:pt>
    <dgm:pt modelId="{5860CAC5-4F6F-4C61-AFE9-D4F5EFA41B49}" type="pres">
      <dgm:prSet presAssocID="{3D63671F-89E0-47AE-B138-41502135E073}" presName="invisiNode" presStyleLbl="node1" presStyleIdx="0" presStyleCnt="6"/>
      <dgm:spPr/>
      <dgm:t>
        <a:bodyPr/>
        <a:lstStyle/>
        <a:p>
          <a:endParaRPr lang="en-US"/>
        </a:p>
      </dgm:t>
    </dgm:pt>
    <dgm:pt modelId="{E7B0FEF0-8AC9-4656-BACC-8594D8D52212}" type="pres">
      <dgm:prSet presAssocID="{3D63671F-89E0-47AE-B138-41502135E073}" presName="imagNode" presStyleLbl="fgImgPlace1" presStyleIdx="0" presStyleCnt="6"/>
      <dgm:spPr>
        <a:xfrm>
          <a:off x="24220" y="192595"/>
          <a:ext cx="757025" cy="1068905"/>
        </a:xfrm>
        <a:prstGeom prst="ellipse">
          <a:avLst/>
        </a:prstGeom>
        <a:blipFill rotWithShape="0">
          <a:blip xmlns:r="http://schemas.openxmlformats.org/officeDocument/2006/relationships" r:embed="rId1"/>
          <a:stretch>
            <a:fillRect/>
          </a:stretch>
        </a:blipFill>
      </dgm:spPr>
      <dgm:t>
        <a:bodyPr/>
        <a:lstStyle/>
        <a:p>
          <a:endParaRPr lang="en-US"/>
        </a:p>
      </dgm:t>
    </dgm:pt>
    <dgm:pt modelId="{5447781B-8E16-4BCC-B8F5-3C33822057CD}" type="pres">
      <dgm:prSet presAssocID="{4345FE7B-D032-4224-AD50-0A3B6DA39969}" presName="sibTrans" presStyleLbl="sibTrans2D1" presStyleIdx="0" presStyleCnt="0"/>
      <dgm:spPr/>
      <dgm:t>
        <a:bodyPr/>
        <a:lstStyle/>
        <a:p>
          <a:endParaRPr lang="en-US"/>
        </a:p>
      </dgm:t>
    </dgm:pt>
    <dgm:pt modelId="{8E10102F-D50A-4F57-86CE-9936E5AAEB9D}" type="pres">
      <dgm:prSet presAssocID="{C1A710B5-A020-4FC2-A660-3D6B321CAC09}" presName="compNode" presStyleCnt="0"/>
      <dgm:spPr/>
      <dgm:t>
        <a:bodyPr/>
        <a:lstStyle/>
        <a:p>
          <a:endParaRPr lang="en-US"/>
        </a:p>
      </dgm:t>
    </dgm:pt>
    <dgm:pt modelId="{8F35F79A-E4A4-42A7-BDC2-D7AE940D1ECC}" type="pres">
      <dgm:prSet presAssocID="{C1A710B5-A020-4FC2-A660-3D6B321CAC09}" presName="bkgdShape" presStyleLbl="node1" presStyleIdx="1" presStyleCnt="6"/>
      <dgm:spPr>
        <a:prstGeom prst="roundRect">
          <a:avLst>
            <a:gd name="adj" fmla="val 10000"/>
          </a:avLst>
        </a:prstGeom>
      </dgm:spPr>
      <dgm:t>
        <a:bodyPr/>
        <a:lstStyle/>
        <a:p>
          <a:endParaRPr lang="en-US"/>
        </a:p>
      </dgm:t>
    </dgm:pt>
    <dgm:pt modelId="{1DD6B012-3D82-4B8B-B0BD-18C499F35687}" type="pres">
      <dgm:prSet presAssocID="{C1A710B5-A020-4FC2-A660-3D6B321CAC09}" presName="nodeTx" presStyleLbl="node1" presStyleIdx="1" presStyleCnt="6">
        <dgm:presLayoutVars>
          <dgm:bulletEnabled val="1"/>
        </dgm:presLayoutVars>
      </dgm:prSet>
      <dgm:spPr/>
      <dgm:t>
        <a:bodyPr/>
        <a:lstStyle/>
        <a:p>
          <a:endParaRPr lang="en-US"/>
        </a:p>
      </dgm:t>
    </dgm:pt>
    <dgm:pt modelId="{345202D9-F57E-45D6-847B-8A48BA33E9B6}" type="pres">
      <dgm:prSet presAssocID="{C1A710B5-A020-4FC2-A660-3D6B321CAC09}" presName="invisiNode" presStyleLbl="node1" presStyleIdx="1" presStyleCnt="6"/>
      <dgm:spPr/>
      <dgm:t>
        <a:bodyPr/>
        <a:lstStyle/>
        <a:p>
          <a:endParaRPr lang="en-US"/>
        </a:p>
      </dgm:t>
    </dgm:pt>
    <dgm:pt modelId="{8559CE9A-792A-442F-9FF7-C679DD88FBFF}" type="pres">
      <dgm:prSet presAssocID="{C1A710B5-A020-4FC2-A660-3D6B321CAC09}" presName="imagNode" presStyleLbl="fgImgPlace1" presStyleIdx="1" presStyleCnt="6"/>
      <dgm:spPr>
        <a:xfrm>
          <a:off x="853727" y="192595"/>
          <a:ext cx="757025" cy="1068905"/>
        </a:xfrm>
        <a:prstGeom prst="ellipse">
          <a:avLst/>
        </a:prstGeom>
        <a:blipFill rotWithShape="0">
          <a:blip xmlns:r="http://schemas.openxmlformats.org/officeDocument/2006/relationships" r:embed="rId2"/>
          <a:stretch>
            <a:fillRect/>
          </a:stretch>
        </a:blipFill>
      </dgm:spPr>
      <dgm:t>
        <a:bodyPr/>
        <a:lstStyle/>
        <a:p>
          <a:endParaRPr lang="en-US"/>
        </a:p>
      </dgm:t>
    </dgm:pt>
    <dgm:pt modelId="{7DF88B66-7584-4FA7-8AAB-59ECE6823E69}" type="pres">
      <dgm:prSet presAssocID="{546C40AE-727D-4167-A9EB-67B499C26C71}" presName="sibTrans" presStyleLbl="sibTrans2D1" presStyleIdx="0" presStyleCnt="0"/>
      <dgm:spPr/>
      <dgm:t>
        <a:bodyPr/>
        <a:lstStyle/>
        <a:p>
          <a:endParaRPr lang="en-US"/>
        </a:p>
      </dgm:t>
    </dgm:pt>
    <dgm:pt modelId="{62844159-99E1-4830-9A99-57D685B5EEB6}" type="pres">
      <dgm:prSet presAssocID="{BE437AE3-62B5-41E8-AA74-1FB4EBCEDD1B}" presName="compNode" presStyleCnt="0"/>
      <dgm:spPr/>
      <dgm:t>
        <a:bodyPr/>
        <a:lstStyle/>
        <a:p>
          <a:endParaRPr lang="en-US"/>
        </a:p>
      </dgm:t>
    </dgm:pt>
    <dgm:pt modelId="{74AD896E-FCB0-42B5-A27F-76CA68D2C430}" type="pres">
      <dgm:prSet presAssocID="{BE437AE3-62B5-41E8-AA74-1FB4EBCEDD1B}" presName="bkgdShape" presStyleLbl="node1" presStyleIdx="2" presStyleCnt="6"/>
      <dgm:spPr>
        <a:prstGeom prst="roundRect">
          <a:avLst>
            <a:gd name="adj" fmla="val 10000"/>
          </a:avLst>
        </a:prstGeom>
      </dgm:spPr>
      <dgm:t>
        <a:bodyPr/>
        <a:lstStyle/>
        <a:p>
          <a:endParaRPr lang="en-US"/>
        </a:p>
      </dgm:t>
    </dgm:pt>
    <dgm:pt modelId="{96D7F2DD-5A98-40A7-B5F4-29CAF97F944F}" type="pres">
      <dgm:prSet presAssocID="{BE437AE3-62B5-41E8-AA74-1FB4EBCEDD1B}" presName="nodeTx" presStyleLbl="node1" presStyleIdx="2" presStyleCnt="6">
        <dgm:presLayoutVars>
          <dgm:bulletEnabled val="1"/>
        </dgm:presLayoutVars>
      </dgm:prSet>
      <dgm:spPr/>
      <dgm:t>
        <a:bodyPr/>
        <a:lstStyle/>
        <a:p>
          <a:endParaRPr lang="en-US"/>
        </a:p>
      </dgm:t>
    </dgm:pt>
    <dgm:pt modelId="{D3B3EC34-0433-45E3-A161-71F15AC45A7C}" type="pres">
      <dgm:prSet presAssocID="{BE437AE3-62B5-41E8-AA74-1FB4EBCEDD1B}" presName="invisiNode" presStyleLbl="node1" presStyleIdx="2" presStyleCnt="6"/>
      <dgm:spPr/>
      <dgm:t>
        <a:bodyPr/>
        <a:lstStyle/>
        <a:p>
          <a:endParaRPr lang="en-US"/>
        </a:p>
      </dgm:t>
    </dgm:pt>
    <dgm:pt modelId="{3593C7FF-7660-4FCE-A38D-F89C8A0E31B2}" type="pres">
      <dgm:prSet presAssocID="{BE437AE3-62B5-41E8-AA74-1FB4EBCEDD1B}" presName="imagNode" presStyleLbl="fgImgPlace1" presStyleIdx="2" presStyleCnt="6"/>
      <dgm:spPr>
        <a:xfrm>
          <a:off x="1683234" y="192595"/>
          <a:ext cx="757025" cy="1068905"/>
        </a:xfrm>
        <a:prstGeom prst="ellipse">
          <a:avLst/>
        </a:prstGeom>
        <a:blipFill rotWithShape="0">
          <a:blip xmlns:r="http://schemas.openxmlformats.org/officeDocument/2006/relationships" r:embed="rId3"/>
          <a:stretch>
            <a:fillRect/>
          </a:stretch>
        </a:blipFill>
      </dgm:spPr>
      <dgm:t>
        <a:bodyPr/>
        <a:lstStyle/>
        <a:p>
          <a:endParaRPr lang="en-US"/>
        </a:p>
      </dgm:t>
    </dgm:pt>
    <dgm:pt modelId="{74912EBF-E933-4141-853D-AD4E82BBA748}" type="pres">
      <dgm:prSet presAssocID="{84448A28-91BF-465B-B3CD-753FAA773EA7}" presName="sibTrans" presStyleLbl="sibTrans2D1" presStyleIdx="0" presStyleCnt="0"/>
      <dgm:spPr/>
      <dgm:t>
        <a:bodyPr/>
        <a:lstStyle/>
        <a:p>
          <a:endParaRPr lang="en-US"/>
        </a:p>
      </dgm:t>
    </dgm:pt>
    <dgm:pt modelId="{E42265BC-ED45-49FF-83CA-6DBD369B6016}" type="pres">
      <dgm:prSet presAssocID="{A6FFF3F6-DF33-4CED-A138-3F55A3101153}" presName="compNode" presStyleCnt="0"/>
      <dgm:spPr/>
      <dgm:t>
        <a:bodyPr/>
        <a:lstStyle/>
        <a:p>
          <a:endParaRPr lang="en-US"/>
        </a:p>
      </dgm:t>
    </dgm:pt>
    <dgm:pt modelId="{9ADEB0DC-5140-419C-8CF5-93A4FC0FC8DC}" type="pres">
      <dgm:prSet presAssocID="{A6FFF3F6-DF33-4CED-A138-3F55A3101153}" presName="bkgdShape" presStyleLbl="node1" presStyleIdx="3" presStyleCnt="6"/>
      <dgm:spPr>
        <a:prstGeom prst="roundRect">
          <a:avLst>
            <a:gd name="adj" fmla="val 10000"/>
          </a:avLst>
        </a:prstGeom>
      </dgm:spPr>
      <dgm:t>
        <a:bodyPr/>
        <a:lstStyle/>
        <a:p>
          <a:endParaRPr lang="en-US"/>
        </a:p>
      </dgm:t>
    </dgm:pt>
    <dgm:pt modelId="{4CA4A2F4-F7EC-4936-A3DF-C93DC5683688}" type="pres">
      <dgm:prSet presAssocID="{A6FFF3F6-DF33-4CED-A138-3F55A3101153}" presName="nodeTx" presStyleLbl="node1" presStyleIdx="3" presStyleCnt="6">
        <dgm:presLayoutVars>
          <dgm:bulletEnabled val="1"/>
        </dgm:presLayoutVars>
      </dgm:prSet>
      <dgm:spPr/>
      <dgm:t>
        <a:bodyPr/>
        <a:lstStyle/>
        <a:p>
          <a:endParaRPr lang="en-US"/>
        </a:p>
      </dgm:t>
    </dgm:pt>
    <dgm:pt modelId="{4553FBDE-65A9-424B-81CD-8150850B59AD}" type="pres">
      <dgm:prSet presAssocID="{A6FFF3F6-DF33-4CED-A138-3F55A3101153}" presName="invisiNode" presStyleLbl="node1" presStyleIdx="3" presStyleCnt="6"/>
      <dgm:spPr/>
      <dgm:t>
        <a:bodyPr/>
        <a:lstStyle/>
        <a:p>
          <a:endParaRPr lang="en-US"/>
        </a:p>
      </dgm:t>
    </dgm:pt>
    <dgm:pt modelId="{FC4A62D3-8698-48BD-8ACC-477E0084C83D}" type="pres">
      <dgm:prSet presAssocID="{A6FFF3F6-DF33-4CED-A138-3F55A3101153}" presName="imagNode" presStyleLbl="fgImgPlace1" presStyleIdx="3" presStyleCnt="6"/>
      <dgm:spPr>
        <a:xfrm>
          <a:off x="2512740" y="192595"/>
          <a:ext cx="757025" cy="1068905"/>
        </a:xfrm>
        <a:prstGeom prst="ellipse">
          <a:avLst/>
        </a:prstGeom>
        <a:blipFill rotWithShape="0">
          <a:blip xmlns:r="http://schemas.openxmlformats.org/officeDocument/2006/relationships" r:embed="rId4"/>
          <a:stretch>
            <a:fillRect/>
          </a:stretch>
        </a:blipFill>
      </dgm:spPr>
      <dgm:t>
        <a:bodyPr/>
        <a:lstStyle/>
        <a:p>
          <a:endParaRPr lang="en-US"/>
        </a:p>
      </dgm:t>
    </dgm:pt>
    <dgm:pt modelId="{CBEE1104-5509-4E1D-B310-A9F1CEBD31CB}" type="pres">
      <dgm:prSet presAssocID="{B95CDFCE-2062-4167-BD48-3434F9C89D47}" presName="sibTrans" presStyleLbl="sibTrans2D1" presStyleIdx="0" presStyleCnt="0"/>
      <dgm:spPr/>
      <dgm:t>
        <a:bodyPr/>
        <a:lstStyle/>
        <a:p>
          <a:endParaRPr lang="en-US"/>
        </a:p>
      </dgm:t>
    </dgm:pt>
    <dgm:pt modelId="{C081E0A0-3CC5-4F21-AAFE-AA06199FF3A6}" type="pres">
      <dgm:prSet presAssocID="{59CCF8CB-8B2E-4ACF-ACFC-4740A3686CF7}" presName="compNode" presStyleCnt="0"/>
      <dgm:spPr/>
      <dgm:t>
        <a:bodyPr/>
        <a:lstStyle/>
        <a:p>
          <a:endParaRPr lang="en-US"/>
        </a:p>
      </dgm:t>
    </dgm:pt>
    <dgm:pt modelId="{DB639948-6021-460B-83B4-2C34641F4A91}" type="pres">
      <dgm:prSet presAssocID="{59CCF8CB-8B2E-4ACF-ACFC-4740A3686CF7}" presName="bkgdShape" presStyleLbl="node1" presStyleIdx="4" presStyleCnt="6" custLinFactNeighborX="919" custLinFactNeighborY="-34726"/>
      <dgm:spPr>
        <a:prstGeom prst="roundRect">
          <a:avLst>
            <a:gd name="adj" fmla="val 10000"/>
          </a:avLst>
        </a:prstGeom>
      </dgm:spPr>
      <dgm:t>
        <a:bodyPr/>
        <a:lstStyle/>
        <a:p>
          <a:endParaRPr lang="en-US"/>
        </a:p>
      </dgm:t>
    </dgm:pt>
    <dgm:pt modelId="{4AD215DC-B8B7-4CCF-A5F7-2EB65A4B84E6}" type="pres">
      <dgm:prSet presAssocID="{59CCF8CB-8B2E-4ACF-ACFC-4740A3686CF7}" presName="nodeTx" presStyleLbl="node1" presStyleIdx="4" presStyleCnt="6">
        <dgm:presLayoutVars>
          <dgm:bulletEnabled val="1"/>
        </dgm:presLayoutVars>
      </dgm:prSet>
      <dgm:spPr/>
      <dgm:t>
        <a:bodyPr/>
        <a:lstStyle/>
        <a:p>
          <a:endParaRPr lang="en-US"/>
        </a:p>
      </dgm:t>
    </dgm:pt>
    <dgm:pt modelId="{00555A65-43DB-4425-994E-1B20D8D14E4C}" type="pres">
      <dgm:prSet presAssocID="{59CCF8CB-8B2E-4ACF-ACFC-4740A3686CF7}" presName="invisiNode" presStyleLbl="node1" presStyleIdx="4" presStyleCnt="6"/>
      <dgm:spPr/>
      <dgm:t>
        <a:bodyPr/>
        <a:lstStyle/>
        <a:p>
          <a:endParaRPr lang="en-US"/>
        </a:p>
      </dgm:t>
    </dgm:pt>
    <dgm:pt modelId="{ED5D2DFB-92EE-4654-A044-D5DF9DD81BE9}" type="pres">
      <dgm:prSet presAssocID="{59CCF8CB-8B2E-4ACF-ACFC-4740A3686CF7}" presName="imagNode" presStyleLbl="fgImgPlace1" presStyleIdx="4" presStyleCnt="6"/>
      <dgm:spPr>
        <a:xfrm>
          <a:off x="3342247" y="192595"/>
          <a:ext cx="757025" cy="1068905"/>
        </a:xfrm>
        <a:prstGeom prst="ellipse">
          <a:avLst/>
        </a:prstGeom>
        <a:blipFill rotWithShape="0">
          <a:blip xmlns:r="http://schemas.openxmlformats.org/officeDocument/2006/relationships" r:embed="rId5"/>
          <a:stretch>
            <a:fillRect/>
          </a:stretch>
        </a:blipFill>
      </dgm:spPr>
      <dgm:t>
        <a:bodyPr/>
        <a:lstStyle/>
        <a:p>
          <a:endParaRPr lang="en-US"/>
        </a:p>
      </dgm:t>
    </dgm:pt>
    <dgm:pt modelId="{AE699180-AC06-449A-8F8E-3EECA64A8866}" type="pres">
      <dgm:prSet presAssocID="{D97B605C-3480-473D-A5B4-8923F687EC75}" presName="sibTrans" presStyleLbl="sibTrans2D1" presStyleIdx="0" presStyleCnt="0"/>
      <dgm:spPr/>
      <dgm:t>
        <a:bodyPr/>
        <a:lstStyle/>
        <a:p>
          <a:endParaRPr lang="en-US"/>
        </a:p>
      </dgm:t>
    </dgm:pt>
    <dgm:pt modelId="{160CF6BA-B065-472C-A740-44709757C54E}" type="pres">
      <dgm:prSet presAssocID="{7BB47D8B-0E44-472B-99F8-83F9AAD353B7}" presName="compNode" presStyleCnt="0"/>
      <dgm:spPr/>
      <dgm:t>
        <a:bodyPr/>
        <a:lstStyle/>
        <a:p>
          <a:endParaRPr lang="en-US"/>
        </a:p>
      </dgm:t>
    </dgm:pt>
    <dgm:pt modelId="{C6DCD659-E775-4A05-A0A5-71DD158F07E7}" type="pres">
      <dgm:prSet presAssocID="{7BB47D8B-0E44-472B-99F8-83F9AAD353B7}" presName="bkgdShape" presStyleLbl="node1" presStyleIdx="5" presStyleCnt="6"/>
      <dgm:spPr>
        <a:prstGeom prst="roundRect">
          <a:avLst>
            <a:gd name="adj" fmla="val 10000"/>
          </a:avLst>
        </a:prstGeom>
      </dgm:spPr>
      <dgm:t>
        <a:bodyPr/>
        <a:lstStyle/>
        <a:p>
          <a:endParaRPr lang="en-US"/>
        </a:p>
      </dgm:t>
    </dgm:pt>
    <dgm:pt modelId="{A677A8C7-985E-4CD7-A44D-B0E7A146A30A}" type="pres">
      <dgm:prSet presAssocID="{7BB47D8B-0E44-472B-99F8-83F9AAD353B7}" presName="nodeTx" presStyleLbl="node1" presStyleIdx="5" presStyleCnt="6">
        <dgm:presLayoutVars>
          <dgm:bulletEnabled val="1"/>
        </dgm:presLayoutVars>
      </dgm:prSet>
      <dgm:spPr/>
      <dgm:t>
        <a:bodyPr/>
        <a:lstStyle/>
        <a:p>
          <a:endParaRPr lang="en-US"/>
        </a:p>
      </dgm:t>
    </dgm:pt>
    <dgm:pt modelId="{09F31DCC-62B9-4336-BF16-9CB43AD4FB39}" type="pres">
      <dgm:prSet presAssocID="{7BB47D8B-0E44-472B-99F8-83F9AAD353B7}" presName="invisiNode" presStyleLbl="node1" presStyleIdx="5" presStyleCnt="6"/>
      <dgm:spPr/>
      <dgm:t>
        <a:bodyPr/>
        <a:lstStyle/>
        <a:p>
          <a:endParaRPr lang="en-US"/>
        </a:p>
      </dgm:t>
    </dgm:pt>
    <dgm:pt modelId="{EC5E7740-EF4E-44F7-A159-7563607B0926}" type="pres">
      <dgm:prSet presAssocID="{7BB47D8B-0E44-472B-99F8-83F9AAD353B7}" presName="imagNode" presStyleLbl="fgImgPlace1" presStyleIdx="5" presStyleCnt="6"/>
      <dgm:spPr>
        <a:xfrm>
          <a:off x="4171753" y="192595"/>
          <a:ext cx="757025" cy="1068905"/>
        </a:xfrm>
        <a:prstGeom prst="ellipse">
          <a:avLst/>
        </a:prstGeom>
        <a:blipFill rotWithShape="0">
          <a:blip xmlns:r="http://schemas.openxmlformats.org/officeDocument/2006/relationships" r:embed="rId6"/>
          <a:stretch>
            <a:fillRect/>
          </a:stretch>
        </a:blipFill>
      </dgm:spPr>
      <dgm:t>
        <a:bodyPr/>
        <a:lstStyle/>
        <a:p>
          <a:endParaRPr lang="en-US"/>
        </a:p>
      </dgm:t>
    </dgm:pt>
  </dgm:ptLst>
  <dgm:cxnLst>
    <dgm:cxn modelId="{64F65428-12D5-4022-9DBA-464C711A5E32}" type="presOf" srcId="{546C40AE-727D-4167-A9EB-67B499C26C71}" destId="{7DF88B66-7584-4FA7-8AAB-59ECE6823E69}" srcOrd="0" destOrd="0" presId="urn:microsoft.com/office/officeart/2005/8/layout/hList7#1"/>
    <dgm:cxn modelId="{E1B86E67-5559-49A1-A86D-8A2B80047984}" type="presOf" srcId="{59CCF8CB-8B2E-4ACF-ACFC-4740A3686CF7}" destId="{4AD215DC-B8B7-4CCF-A5F7-2EB65A4B84E6}" srcOrd="1" destOrd="0" presId="urn:microsoft.com/office/officeart/2005/8/layout/hList7#1"/>
    <dgm:cxn modelId="{83708E05-0671-46E6-9A8D-409E1BF60CBD}" type="presOf" srcId="{C1A710B5-A020-4FC2-A660-3D6B321CAC09}" destId="{8F35F79A-E4A4-42A7-BDC2-D7AE940D1ECC}" srcOrd="0" destOrd="0" presId="urn:microsoft.com/office/officeart/2005/8/layout/hList7#1"/>
    <dgm:cxn modelId="{4CEDC3EB-E67E-4704-9190-026088220F97}" srcId="{97D46BF3-904F-4BCD-84E6-B0DB0A5CF5F2}" destId="{A6FFF3F6-DF33-4CED-A138-3F55A3101153}" srcOrd="3" destOrd="0" parTransId="{AC3425B5-EE28-45F2-A2C1-462626F75B09}" sibTransId="{B95CDFCE-2062-4167-BD48-3434F9C89D47}"/>
    <dgm:cxn modelId="{0B493165-0ECE-47CE-95B2-EC0817E489D6}" type="presOf" srcId="{C1A710B5-A020-4FC2-A660-3D6B321CAC09}" destId="{1DD6B012-3D82-4B8B-B0BD-18C499F35687}" srcOrd="1" destOrd="0" presId="urn:microsoft.com/office/officeart/2005/8/layout/hList7#1"/>
    <dgm:cxn modelId="{41F80E32-0ABD-49C9-9315-19D75095CCD0}" srcId="{97D46BF3-904F-4BCD-84E6-B0DB0A5CF5F2}" destId="{BE437AE3-62B5-41E8-AA74-1FB4EBCEDD1B}" srcOrd="2" destOrd="0" parTransId="{CA28D370-F45C-4C67-8349-AC212121C317}" sibTransId="{84448A28-91BF-465B-B3CD-753FAA773EA7}"/>
    <dgm:cxn modelId="{4B76E9AD-9F7E-4EB4-B6DA-69E791804354}" type="presOf" srcId="{59CCF8CB-8B2E-4ACF-ACFC-4740A3686CF7}" destId="{DB639948-6021-460B-83B4-2C34641F4A91}" srcOrd="0" destOrd="0" presId="urn:microsoft.com/office/officeart/2005/8/layout/hList7#1"/>
    <dgm:cxn modelId="{7408D508-B627-49A6-86E1-3325BC7CC98B}" type="presOf" srcId="{B95CDFCE-2062-4167-BD48-3434F9C89D47}" destId="{CBEE1104-5509-4E1D-B310-A9F1CEBD31CB}" srcOrd="0" destOrd="0" presId="urn:microsoft.com/office/officeart/2005/8/layout/hList7#1"/>
    <dgm:cxn modelId="{0D321313-C75C-47D5-998F-A267BCB8095D}" type="presOf" srcId="{97D46BF3-904F-4BCD-84E6-B0DB0A5CF5F2}" destId="{2EC0D12D-1AAC-4AF4-99CF-9852B31A681C}" srcOrd="0" destOrd="0" presId="urn:microsoft.com/office/officeart/2005/8/layout/hList7#1"/>
    <dgm:cxn modelId="{C4D484C8-A2E0-4DCE-96D7-D56B31A2D792}" type="presOf" srcId="{BE437AE3-62B5-41E8-AA74-1FB4EBCEDD1B}" destId="{74AD896E-FCB0-42B5-A27F-76CA68D2C430}" srcOrd="0" destOrd="0" presId="urn:microsoft.com/office/officeart/2005/8/layout/hList7#1"/>
    <dgm:cxn modelId="{5FFB99EE-D648-4219-8D24-22A56547B112}" srcId="{97D46BF3-904F-4BCD-84E6-B0DB0A5CF5F2}" destId="{C1A710B5-A020-4FC2-A660-3D6B321CAC09}" srcOrd="1" destOrd="0" parTransId="{6D30482B-A892-4D00-B5FE-E15F88161776}" sibTransId="{546C40AE-727D-4167-A9EB-67B499C26C71}"/>
    <dgm:cxn modelId="{80FBE417-9AFB-4BA9-8B11-D45267E5A561}" srcId="{97D46BF3-904F-4BCD-84E6-B0DB0A5CF5F2}" destId="{3D63671F-89E0-47AE-B138-41502135E073}" srcOrd="0" destOrd="0" parTransId="{42A46D39-252C-43F3-AE57-0ADA4140B1E6}" sibTransId="{4345FE7B-D032-4224-AD50-0A3B6DA39969}"/>
    <dgm:cxn modelId="{C79693D1-B248-4940-B83A-E381B7335B7F}" type="presOf" srcId="{4345FE7B-D032-4224-AD50-0A3B6DA39969}" destId="{5447781B-8E16-4BCC-B8F5-3C33822057CD}" srcOrd="0" destOrd="0" presId="urn:microsoft.com/office/officeart/2005/8/layout/hList7#1"/>
    <dgm:cxn modelId="{ED2E10F8-9AF0-45D2-B83A-362BDF63616F}" srcId="{97D46BF3-904F-4BCD-84E6-B0DB0A5CF5F2}" destId="{59CCF8CB-8B2E-4ACF-ACFC-4740A3686CF7}" srcOrd="4" destOrd="0" parTransId="{F534FBB0-3C37-4DEB-8360-8447BE196D80}" sibTransId="{D97B605C-3480-473D-A5B4-8923F687EC75}"/>
    <dgm:cxn modelId="{A3D9706A-7A0A-4268-8A1E-67C68F43981F}" type="presOf" srcId="{A6FFF3F6-DF33-4CED-A138-3F55A3101153}" destId="{4CA4A2F4-F7EC-4936-A3DF-C93DC5683688}" srcOrd="1" destOrd="0" presId="urn:microsoft.com/office/officeart/2005/8/layout/hList7#1"/>
    <dgm:cxn modelId="{CE35DC51-0CA9-44BB-B072-CDD5422043DC}" type="presOf" srcId="{BE437AE3-62B5-41E8-AA74-1FB4EBCEDD1B}" destId="{96D7F2DD-5A98-40A7-B5F4-29CAF97F944F}" srcOrd="1" destOrd="0" presId="urn:microsoft.com/office/officeart/2005/8/layout/hList7#1"/>
    <dgm:cxn modelId="{2DCAB773-9464-45F9-A485-1AB716D182CB}" type="presOf" srcId="{3D63671F-89E0-47AE-B138-41502135E073}" destId="{FC98EE8F-BAC9-40B7-8977-681CEB3A9825}" srcOrd="1" destOrd="0" presId="urn:microsoft.com/office/officeart/2005/8/layout/hList7#1"/>
    <dgm:cxn modelId="{9CBC4C85-F69C-4900-9739-5EAE13D1CFAE}" srcId="{97D46BF3-904F-4BCD-84E6-B0DB0A5CF5F2}" destId="{7BB47D8B-0E44-472B-99F8-83F9AAD353B7}" srcOrd="5" destOrd="0" parTransId="{2DFE24EC-275C-4266-B5F3-986DEA2CD2FF}" sibTransId="{C9D7AFB0-B7B0-4417-8B6B-674110993649}"/>
    <dgm:cxn modelId="{48FABA34-F2B1-4E8B-9749-F479C31040D5}" type="presOf" srcId="{7BB47D8B-0E44-472B-99F8-83F9AAD353B7}" destId="{C6DCD659-E775-4A05-A0A5-71DD158F07E7}" srcOrd="0" destOrd="0" presId="urn:microsoft.com/office/officeart/2005/8/layout/hList7#1"/>
    <dgm:cxn modelId="{99ACD3F7-492A-4AE9-AD8A-75E0ED0F8367}" type="presOf" srcId="{7BB47D8B-0E44-472B-99F8-83F9AAD353B7}" destId="{A677A8C7-985E-4CD7-A44D-B0E7A146A30A}" srcOrd="1" destOrd="0" presId="urn:microsoft.com/office/officeart/2005/8/layout/hList7#1"/>
    <dgm:cxn modelId="{D0CE7077-030B-4099-B800-7888E03E9512}" type="presOf" srcId="{84448A28-91BF-465B-B3CD-753FAA773EA7}" destId="{74912EBF-E933-4141-853D-AD4E82BBA748}" srcOrd="0" destOrd="0" presId="urn:microsoft.com/office/officeart/2005/8/layout/hList7#1"/>
    <dgm:cxn modelId="{3219BEA3-722A-4F0F-ABB6-C2668DFF3327}" type="presOf" srcId="{D97B605C-3480-473D-A5B4-8923F687EC75}" destId="{AE699180-AC06-449A-8F8E-3EECA64A8866}" srcOrd="0" destOrd="0" presId="urn:microsoft.com/office/officeart/2005/8/layout/hList7#1"/>
    <dgm:cxn modelId="{E50A1254-FE56-4115-94B9-0BAA7916AC7D}" type="presOf" srcId="{A6FFF3F6-DF33-4CED-A138-3F55A3101153}" destId="{9ADEB0DC-5140-419C-8CF5-93A4FC0FC8DC}" srcOrd="0" destOrd="0" presId="urn:microsoft.com/office/officeart/2005/8/layout/hList7#1"/>
    <dgm:cxn modelId="{68A53362-3616-43A8-BEF2-77661A23164F}" type="presOf" srcId="{3D63671F-89E0-47AE-B138-41502135E073}" destId="{0A294864-E682-475C-96F2-EB616C36AE95}" srcOrd="0" destOrd="0" presId="urn:microsoft.com/office/officeart/2005/8/layout/hList7#1"/>
    <dgm:cxn modelId="{36214890-E49C-42C1-BA80-186AD49CFC58}" type="presParOf" srcId="{2EC0D12D-1AAC-4AF4-99CF-9852B31A681C}" destId="{7415497C-8969-4A6B-B793-4A458DC1B903}" srcOrd="0" destOrd="0" presId="urn:microsoft.com/office/officeart/2005/8/layout/hList7#1"/>
    <dgm:cxn modelId="{C1D2B1CD-9D26-4058-8873-9F56B38D1AF8}" type="presParOf" srcId="{2EC0D12D-1AAC-4AF4-99CF-9852B31A681C}" destId="{EC34247B-D3D2-4021-94C9-B0F9E6C4619F}" srcOrd="1" destOrd="0" presId="urn:microsoft.com/office/officeart/2005/8/layout/hList7#1"/>
    <dgm:cxn modelId="{A279A0A4-F30E-41C2-A987-94C7862B1328}" type="presParOf" srcId="{EC34247B-D3D2-4021-94C9-B0F9E6C4619F}" destId="{6D40881A-9932-4C31-88F7-C0A54A211396}" srcOrd="0" destOrd="0" presId="urn:microsoft.com/office/officeart/2005/8/layout/hList7#1"/>
    <dgm:cxn modelId="{C43F5883-94B6-4756-911D-6534C0D5F93A}" type="presParOf" srcId="{6D40881A-9932-4C31-88F7-C0A54A211396}" destId="{0A294864-E682-475C-96F2-EB616C36AE95}" srcOrd="0" destOrd="0" presId="urn:microsoft.com/office/officeart/2005/8/layout/hList7#1"/>
    <dgm:cxn modelId="{2B29D684-1D59-41FD-9280-0DD8FBAA5247}" type="presParOf" srcId="{6D40881A-9932-4C31-88F7-C0A54A211396}" destId="{FC98EE8F-BAC9-40B7-8977-681CEB3A9825}" srcOrd="1" destOrd="0" presId="urn:microsoft.com/office/officeart/2005/8/layout/hList7#1"/>
    <dgm:cxn modelId="{5735A08D-CB8A-4735-A740-BEF9EB86110B}" type="presParOf" srcId="{6D40881A-9932-4C31-88F7-C0A54A211396}" destId="{5860CAC5-4F6F-4C61-AFE9-D4F5EFA41B49}" srcOrd="2" destOrd="0" presId="urn:microsoft.com/office/officeart/2005/8/layout/hList7#1"/>
    <dgm:cxn modelId="{97AD0328-1347-499C-99DF-54545E765F96}" type="presParOf" srcId="{6D40881A-9932-4C31-88F7-C0A54A211396}" destId="{E7B0FEF0-8AC9-4656-BACC-8594D8D52212}" srcOrd="3" destOrd="0" presId="urn:microsoft.com/office/officeart/2005/8/layout/hList7#1"/>
    <dgm:cxn modelId="{BFD63E24-8D87-41A2-B92C-E93830BD5E73}" type="presParOf" srcId="{EC34247B-D3D2-4021-94C9-B0F9E6C4619F}" destId="{5447781B-8E16-4BCC-B8F5-3C33822057CD}" srcOrd="1" destOrd="0" presId="urn:microsoft.com/office/officeart/2005/8/layout/hList7#1"/>
    <dgm:cxn modelId="{17644530-B0DE-41E1-A2AD-4D48C772FD3D}" type="presParOf" srcId="{EC34247B-D3D2-4021-94C9-B0F9E6C4619F}" destId="{8E10102F-D50A-4F57-86CE-9936E5AAEB9D}" srcOrd="2" destOrd="0" presId="urn:microsoft.com/office/officeart/2005/8/layout/hList7#1"/>
    <dgm:cxn modelId="{681C29EF-4449-4096-8ADC-7B16F631A55C}" type="presParOf" srcId="{8E10102F-D50A-4F57-86CE-9936E5AAEB9D}" destId="{8F35F79A-E4A4-42A7-BDC2-D7AE940D1ECC}" srcOrd="0" destOrd="0" presId="urn:microsoft.com/office/officeart/2005/8/layout/hList7#1"/>
    <dgm:cxn modelId="{8D61C869-9287-4CAE-8130-657D7B508F5F}" type="presParOf" srcId="{8E10102F-D50A-4F57-86CE-9936E5AAEB9D}" destId="{1DD6B012-3D82-4B8B-B0BD-18C499F35687}" srcOrd="1" destOrd="0" presId="urn:microsoft.com/office/officeart/2005/8/layout/hList7#1"/>
    <dgm:cxn modelId="{2DF23E5A-F74E-42F9-9366-407EC8109521}" type="presParOf" srcId="{8E10102F-D50A-4F57-86CE-9936E5AAEB9D}" destId="{345202D9-F57E-45D6-847B-8A48BA33E9B6}" srcOrd="2" destOrd="0" presId="urn:microsoft.com/office/officeart/2005/8/layout/hList7#1"/>
    <dgm:cxn modelId="{55595859-1765-41EA-B41D-C0016FB54028}" type="presParOf" srcId="{8E10102F-D50A-4F57-86CE-9936E5AAEB9D}" destId="{8559CE9A-792A-442F-9FF7-C679DD88FBFF}" srcOrd="3" destOrd="0" presId="urn:microsoft.com/office/officeart/2005/8/layout/hList7#1"/>
    <dgm:cxn modelId="{CC4A85DE-90E3-4E77-B526-AD7AC90861A2}" type="presParOf" srcId="{EC34247B-D3D2-4021-94C9-B0F9E6C4619F}" destId="{7DF88B66-7584-4FA7-8AAB-59ECE6823E69}" srcOrd="3" destOrd="0" presId="urn:microsoft.com/office/officeart/2005/8/layout/hList7#1"/>
    <dgm:cxn modelId="{83BE004E-B438-4DB5-B92C-DC6DDA4868E7}" type="presParOf" srcId="{EC34247B-D3D2-4021-94C9-B0F9E6C4619F}" destId="{62844159-99E1-4830-9A99-57D685B5EEB6}" srcOrd="4" destOrd="0" presId="urn:microsoft.com/office/officeart/2005/8/layout/hList7#1"/>
    <dgm:cxn modelId="{CDAD1684-B233-4362-9028-268C9C4BC048}" type="presParOf" srcId="{62844159-99E1-4830-9A99-57D685B5EEB6}" destId="{74AD896E-FCB0-42B5-A27F-76CA68D2C430}" srcOrd="0" destOrd="0" presId="urn:microsoft.com/office/officeart/2005/8/layout/hList7#1"/>
    <dgm:cxn modelId="{07467DA1-621B-4087-BC5B-13B39B0EC4C2}" type="presParOf" srcId="{62844159-99E1-4830-9A99-57D685B5EEB6}" destId="{96D7F2DD-5A98-40A7-B5F4-29CAF97F944F}" srcOrd="1" destOrd="0" presId="urn:microsoft.com/office/officeart/2005/8/layout/hList7#1"/>
    <dgm:cxn modelId="{ABD2E8BB-4EEB-4CE7-8CDF-F3E699898637}" type="presParOf" srcId="{62844159-99E1-4830-9A99-57D685B5EEB6}" destId="{D3B3EC34-0433-45E3-A161-71F15AC45A7C}" srcOrd="2" destOrd="0" presId="urn:microsoft.com/office/officeart/2005/8/layout/hList7#1"/>
    <dgm:cxn modelId="{7E083609-DFCC-4535-A9D6-C8B07B1A1279}" type="presParOf" srcId="{62844159-99E1-4830-9A99-57D685B5EEB6}" destId="{3593C7FF-7660-4FCE-A38D-F89C8A0E31B2}" srcOrd="3" destOrd="0" presId="urn:microsoft.com/office/officeart/2005/8/layout/hList7#1"/>
    <dgm:cxn modelId="{9131D709-B27D-4535-87E7-3A15257A8C3D}" type="presParOf" srcId="{EC34247B-D3D2-4021-94C9-B0F9E6C4619F}" destId="{74912EBF-E933-4141-853D-AD4E82BBA748}" srcOrd="5" destOrd="0" presId="urn:microsoft.com/office/officeart/2005/8/layout/hList7#1"/>
    <dgm:cxn modelId="{183F7A20-4871-4BB5-8971-D3F9732F8BBD}" type="presParOf" srcId="{EC34247B-D3D2-4021-94C9-B0F9E6C4619F}" destId="{E42265BC-ED45-49FF-83CA-6DBD369B6016}" srcOrd="6" destOrd="0" presId="urn:microsoft.com/office/officeart/2005/8/layout/hList7#1"/>
    <dgm:cxn modelId="{E192AF06-3F70-46C4-96D4-5ABF55F41AC0}" type="presParOf" srcId="{E42265BC-ED45-49FF-83CA-6DBD369B6016}" destId="{9ADEB0DC-5140-419C-8CF5-93A4FC0FC8DC}" srcOrd="0" destOrd="0" presId="urn:microsoft.com/office/officeart/2005/8/layout/hList7#1"/>
    <dgm:cxn modelId="{0830C4A3-A390-47E3-BAC1-9D6E28E8DC21}" type="presParOf" srcId="{E42265BC-ED45-49FF-83CA-6DBD369B6016}" destId="{4CA4A2F4-F7EC-4936-A3DF-C93DC5683688}" srcOrd="1" destOrd="0" presId="urn:microsoft.com/office/officeart/2005/8/layout/hList7#1"/>
    <dgm:cxn modelId="{93572113-2A0E-4CC8-BBE4-5B0E9DBBDCE5}" type="presParOf" srcId="{E42265BC-ED45-49FF-83CA-6DBD369B6016}" destId="{4553FBDE-65A9-424B-81CD-8150850B59AD}" srcOrd="2" destOrd="0" presId="urn:microsoft.com/office/officeart/2005/8/layout/hList7#1"/>
    <dgm:cxn modelId="{E900566D-F72B-4916-A3F8-2EE64E1F443A}" type="presParOf" srcId="{E42265BC-ED45-49FF-83CA-6DBD369B6016}" destId="{FC4A62D3-8698-48BD-8ACC-477E0084C83D}" srcOrd="3" destOrd="0" presId="urn:microsoft.com/office/officeart/2005/8/layout/hList7#1"/>
    <dgm:cxn modelId="{A98D280A-D4F3-4975-9D5A-3754D7E5359B}" type="presParOf" srcId="{EC34247B-D3D2-4021-94C9-B0F9E6C4619F}" destId="{CBEE1104-5509-4E1D-B310-A9F1CEBD31CB}" srcOrd="7" destOrd="0" presId="urn:microsoft.com/office/officeart/2005/8/layout/hList7#1"/>
    <dgm:cxn modelId="{5FFA1E9A-8441-41EF-8C99-A8275224FF75}" type="presParOf" srcId="{EC34247B-D3D2-4021-94C9-B0F9E6C4619F}" destId="{C081E0A0-3CC5-4F21-AAFE-AA06199FF3A6}" srcOrd="8" destOrd="0" presId="urn:microsoft.com/office/officeart/2005/8/layout/hList7#1"/>
    <dgm:cxn modelId="{70DC4AA4-9C0D-4139-9C5D-32CE969A5D4E}" type="presParOf" srcId="{C081E0A0-3CC5-4F21-AAFE-AA06199FF3A6}" destId="{DB639948-6021-460B-83B4-2C34641F4A91}" srcOrd="0" destOrd="0" presId="urn:microsoft.com/office/officeart/2005/8/layout/hList7#1"/>
    <dgm:cxn modelId="{57C3E860-B974-42DA-B81A-0AFD8CE4E81A}" type="presParOf" srcId="{C081E0A0-3CC5-4F21-AAFE-AA06199FF3A6}" destId="{4AD215DC-B8B7-4CCF-A5F7-2EB65A4B84E6}" srcOrd="1" destOrd="0" presId="urn:microsoft.com/office/officeart/2005/8/layout/hList7#1"/>
    <dgm:cxn modelId="{F9516E04-B534-423A-9B7A-1A2C8A8CF874}" type="presParOf" srcId="{C081E0A0-3CC5-4F21-AAFE-AA06199FF3A6}" destId="{00555A65-43DB-4425-994E-1B20D8D14E4C}" srcOrd="2" destOrd="0" presId="urn:microsoft.com/office/officeart/2005/8/layout/hList7#1"/>
    <dgm:cxn modelId="{299970D8-C443-49E9-ABF9-17D5E96AEB87}" type="presParOf" srcId="{C081E0A0-3CC5-4F21-AAFE-AA06199FF3A6}" destId="{ED5D2DFB-92EE-4654-A044-D5DF9DD81BE9}" srcOrd="3" destOrd="0" presId="urn:microsoft.com/office/officeart/2005/8/layout/hList7#1"/>
    <dgm:cxn modelId="{7C1FDEB8-3371-4AD7-886B-9CE72D48FC2F}" type="presParOf" srcId="{EC34247B-D3D2-4021-94C9-B0F9E6C4619F}" destId="{AE699180-AC06-449A-8F8E-3EECA64A8866}" srcOrd="9" destOrd="0" presId="urn:microsoft.com/office/officeart/2005/8/layout/hList7#1"/>
    <dgm:cxn modelId="{440EBE2C-2EA1-4D93-9691-12C860D30CDB}" type="presParOf" srcId="{EC34247B-D3D2-4021-94C9-B0F9E6C4619F}" destId="{160CF6BA-B065-472C-A740-44709757C54E}" srcOrd="10" destOrd="0" presId="urn:microsoft.com/office/officeart/2005/8/layout/hList7#1"/>
    <dgm:cxn modelId="{61C38CDD-6343-483B-8403-6084BBB8A407}" type="presParOf" srcId="{160CF6BA-B065-472C-A740-44709757C54E}" destId="{C6DCD659-E775-4A05-A0A5-71DD158F07E7}" srcOrd="0" destOrd="0" presId="urn:microsoft.com/office/officeart/2005/8/layout/hList7#1"/>
    <dgm:cxn modelId="{6447D39D-B5C7-4344-96E1-00B449B13752}" type="presParOf" srcId="{160CF6BA-B065-472C-A740-44709757C54E}" destId="{A677A8C7-985E-4CD7-A44D-B0E7A146A30A}" srcOrd="1" destOrd="0" presId="urn:microsoft.com/office/officeart/2005/8/layout/hList7#1"/>
    <dgm:cxn modelId="{C96F1FC1-2879-45D5-958C-BA16E7165018}" type="presParOf" srcId="{160CF6BA-B065-472C-A740-44709757C54E}" destId="{09F31DCC-62B9-4336-BF16-9CB43AD4FB39}" srcOrd="2" destOrd="0" presId="urn:microsoft.com/office/officeart/2005/8/layout/hList7#1"/>
    <dgm:cxn modelId="{FCCE24AF-C169-4FD9-844C-AD76C835E9C7}" type="presParOf" srcId="{160CF6BA-B065-472C-A740-44709757C54E}" destId="{EC5E7740-EF4E-44F7-A159-7563607B0926}"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94864-E682-475C-96F2-EB616C36AE95}">
      <dsp:nvSpPr>
        <dsp:cNvPr id="0" name=""/>
        <dsp:cNvSpPr/>
      </dsp:nvSpPr>
      <dsp:spPr>
        <a:xfrm>
          <a:off x="0" y="0"/>
          <a:ext cx="1068344" cy="3997840"/>
        </a:xfrm>
        <a:prstGeom prst="roundRect">
          <a:avLst>
            <a:gd name="adj" fmla="val 1000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a:ea typeface="+mn-ea"/>
              <a:cs typeface="+mn-cs"/>
            </a:rPr>
            <a:t>Chaos &amp; Accident Response</a:t>
          </a:r>
          <a:endParaRPr lang="en-US" sz="1600" b="1" kern="1200" dirty="0">
            <a:latin typeface="Calibri"/>
            <a:ea typeface="+mn-ea"/>
            <a:cs typeface="+mn-cs"/>
          </a:endParaRPr>
        </a:p>
      </dsp:txBody>
      <dsp:txXfrm>
        <a:off x="0" y="1599136"/>
        <a:ext cx="1068344" cy="1599136"/>
      </dsp:txXfrm>
    </dsp:sp>
    <dsp:sp modelId="{E7B0FEF0-8AC9-4656-BACC-8594D8D52212}">
      <dsp:nvSpPr>
        <dsp:cNvPr id="0" name=""/>
        <dsp:cNvSpPr/>
      </dsp:nvSpPr>
      <dsp:spPr>
        <a:xfrm>
          <a:off x="32130" y="239870"/>
          <a:ext cx="1004243" cy="133128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35F79A-E4A4-42A7-BDC2-D7AE940D1ECC}">
      <dsp:nvSpPr>
        <dsp:cNvPr id="0" name=""/>
        <dsp:cNvSpPr/>
      </dsp:nvSpPr>
      <dsp:spPr>
        <a:xfrm>
          <a:off x="1100475" y="0"/>
          <a:ext cx="1068344" cy="3997840"/>
        </a:xfrm>
        <a:prstGeom prst="roundRect">
          <a:avLst>
            <a:gd name="adj" fmla="val 10000"/>
          </a:avLst>
        </a:prstGeom>
        <a:solidFill>
          <a:schemeClr val="accent4">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688975">
            <a:lnSpc>
              <a:spcPct val="90000"/>
            </a:lnSpc>
            <a:spcBef>
              <a:spcPct val="0"/>
            </a:spcBef>
            <a:spcAft>
              <a:spcPct val="35000"/>
            </a:spcAft>
          </a:pPr>
          <a:r>
            <a:rPr lang="en-US" sz="1550" b="1" kern="1200" dirty="0" smtClean="0">
              <a:latin typeface="Calibri"/>
              <a:ea typeface="+mn-ea"/>
              <a:cs typeface="+mn-cs"/>
            </a:rPr>
            <a:t>Intrusive</a:t>
          </a:r>
        </a:p>
        <a:p>
          <a:pPr lvl="0" algn="ctr" defTabSz="688975">
            <a:lnSpc>
              <a:spcPct val="90000"/>
            </a:lnSpc>
            <a:spcBef>
              <a:spcPct val="0"/>
            </a:spcBef>
            <a:spcAft>
              <a:spcPct val="35000"/>
            </a:spcAft>
          </a:pPr>
          <a:r>
            <a:rPr lang="en-US" sz="1550" b="1" kern="1200" dirty="0" smtClean="0">
              <a:latin typeface="Calibri"/>
              <a:ea typeface="+mn-ea"/>
              <a:cs typeface="+mn-cs"/>
            </a:rPr>
            <a:t>Reflection</a:t>
          </a:r>
          <a:endParaRPr lang="en-US" sz="1550" b="1" kern="1200" dirty="0">
            <a:latin typeface="Calibri"/>
            <a:ea typeface="+mn-ea"/>
            <a:cs typeface="+mn-cs"/>
          </a:endParaRPr>
        </a:p>
      </dsp:txBody>
      <dsp:txXfrm>
        <a:off x="1100475" y="1599136"/>
        <a:ext cx="1068344" cy="1599136"/>
      </dsp:txXfrm>
    </dsp:sp>
    <dsp:sp modelId="{8559CE9A-792A-442F-9FF7-C679DD88FBFF}">
      <dsp:nvSpPr>
        <dsp:cNvPr id="0" name=""/>
        <dsp:cNvSpPr/>
      </dsp:nvSpPr>
      <dsp:spPr>
        <a:xfrm>
          <a:off x="1132525" y="239870"/>
          <a:ext cx="1004243" cy="133128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AD896E-FCB0-42B5-A27F-76CA68D2C430}">
      <dsp:nvSpPr>
        <dsp:cNvPr id="0" name=""/>
        <dsp:cNvSpPr/>
      </dsp:nvSpPr>
      <dsp:spPr>
        <a:xfrm>
          <a:off x="2200870" y="0"/>
          <a:ext cx="1068344" cy="3997840"/>
        </a:xfrm>
        <a:prstGeom prst="roundRect">
          <a:avLst>
            <a:gd name="adj" fmla="val 10000"/>
          </a:avLst>
        </a:prstGeom>
        <a:solidFill>
          <a:schemeClr val="accent4">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a:ea typeface="+mn-ea"/>
              <a:cs typeface="+mn-cs"/>
            </a:rPr>
            <a:t>Restoring Personal Integrity</a:t>
          </a:r>
          <a:endParaRPr lang="en-US" sz="1500" b="1" kern="1200" dirty="0">
            <a:latin typeface="Calibri"/>
            <a:ea typeface="+mn-ea"/>
            <a:cs typeface="+mn-cs"/>
          </a:endParaRPr>
        </a:p>
      </dsp:txBody>
      <dsp:txXfrm>
        <a:off x="2200870" y="1599136"/>
        <a:ext cx="1068344" cy="1599136"/>
      </dsp:txXfrm>
    </dsp:sp>
    <dsp:sp modelId="{3593C7FF-7660-4FCE-A38D-F89C8A0E31B2}">
      <dsp:nvSpPr>
        <dsp:cNvPr id="0" name=""/>
        <dsp:cNvSpPr/>
      </dsp:nvSpPr>
      <dsp:spPr>
        <a:xfrm>
          <a:off x="2232920" y="239870"/>
          <a:ext cx="1004243" cy="1331280"/>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DEB0DC-5140-419C-8CF5-93A4FC0FC8DC}">
      <dsp:nvSpPr>
        <dsp:cNvPr id="0" name=""/>
        <dsp:cNvSpPr/>
      </dsp:nvSpPr>
      <dsp:spPr>
        <a:xfrm>
          <a:off x="3301265" y="0"/>
          <a:ext cx="1068344" cy="3997840"/>
        </a:xfrm>
        <a:prstGeom prst="roundRect">
          <a:avLst>
            <a:gd name="adj" fmla="val 10000"/>
          </a:avLst>
        </a:prstGeom>
        <a:solidFill>
          <a:schemeClr val="accent4">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a:ea typeface="+mn-ea"/>
              <a:cs typeface="+mn-cs"/>
            </a:rPr>
            <a:t>Enduring the Inquisition</a:t>
          </a:r>
          <a:endParaRPr lang="en-US" sz="1500" b="1" kern="1200" dirty="0">
            <a:latin typeface="Calibri"/>
            <a:ea typeface="+mn-ea"/>
            <a:cs typeface="+mn-cs"/>
          </a:endParaRPr>
        </a:p>
      </dsp:txBody>
      <dsp:txXfrm>
        <a:off x="3301265" y="1599136"/>
        <a:ext cx="1068344" cy="1599136"/>
      </dsp:txXfrm>
    </dsp:sp>
    <dsp:sp modelId="{FC4A62D3-8698-48BD-8ACC-477E0084C83D}">
      <dsp:nvSpPr>
        <dsp:cNvPr id="0" name=""/>
        <dsp:cNvSpPr/>
      </dsp:nvSpPr>
      <dsp:spPr>
        <a:xfrm>
          <a:off x="3333315" y="239870"/>
          <a:ext cx="1004243" cy="1331280"/>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639948-6021-460B-83B4-2C34641F4A91}">
      <dsp:nvSpPr>
        <dsp:cNvPr id="0" name=""/>
        <dsp:cNvSpPr/>
      </dsp:nvSpPr>
      <dsp:spPr>
        <a:xfrm>
          <a:off x="4411478" y="0"/>
          <a:ext cx="1068344" cy="3997840"/>
        </a:xfrm>
        <a:prstGeom prst="roundRect">
          <a:avLst>
            <a:gd name="adj" fmla="val 10000"/>
          </a:avLst>
        </a:prstGeom>
        <a:solidFill>
          <a:schemeClr val="accent4">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a:ea typeface="+mn-ea"/>
              <a:cs typeface="+mn-cs"/>
            </a:rPr>
            <a:t>Obtaining Emotional First Aid</a:t>
          </a:r>
          <a:endParaRPr lang="en-US" sz="1500" b="1" kern="1200" dirty="0">
            <a:latin typeface="Calibri"/>
            <a:ea typeface="+mn-ea"/>
            <a:cs typeface="+mn-cs"/>
          </a:endParaRPr>
        </a:p>
      </dsp:txBody>
      <dsp:txXfrm>
        <a:off x="4411478" y="1599136"/>
        <a:ext cx="1068344" cy="1599136"/>
      </dsp:txXfrm>
    </dsp:sp>
    <dsp:sp modelId="{ED5D2DFB-92EE-4654-A044-D5DF9DD81BE9}">
      <dsp:nvSpPr>
        <dsp:cNvPr id="0" name=""/>
        <dsp:cNvSpPr/>
      </dsp:nvSpPr>
      <dsp:spPr>
        <a:xfrm>
          <a:off x="4433710" y="239870"/>
          <a:ext cx="1004243" cy="1331280"/>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DCD659-E775-4A05-A0A5-71DD158F07E7}">
      <dsp:nvSpPr>
        <dsp:cNvPr id="0" name=""/>
        <dsp:cNvSpPr/>
      </dsp:nvSpPr>
      <dsp:spPr>
        <a:xfrm>
          <a:off x="5502055" y="0"/>
          <a:ext cx="1068344" cy="3997840"/>
        </a:xfrm>
        <a:prstGeom prst="roundRect">
          <a:avLst>
            <a:gd name="adj" fmla="val 1000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latin typeface="Calibri"/>
              <a:ea typeface="+mn-ea"/>
              <a:cs typeface="+mn-cs"/>
            </a:rPr>
            <a:t>Moving On</a:t>
          </a:r>
          <a:endParaRPr lang="en-US" sz="1500" b="1" kern="1200" dirty="0">
            <a:latin typeface="Calibri"/>
            <a:ea typeface="+mn-ea"/>
            <a:cs typeface="+mn-cs"/>
          </a:endParaRPr>
        </a:p>
      </dsp:txBody>
      <dsp:txXfrm>
        <a:off x="5502055" y="1599136"/>
        <a:ext cx="1068344" cy="1599136"/>
      </dsp:txXfrm>
    </dsp:sp>
    <dsp:sp modelId="{EC5E7740-EF4E-44F7-A159-7563607B0926}">
      <dsp:nvSpPr>
        <dsp:cNvPr id="0" name=""/>
        <dsp:cNvSpPr/>
      </dsp:nvSpPr>
      <dsp:spPr>
        <a:xfrm>
          <a:off x="5534105" y="239870"/>
          <a:ext cx="1004243" cy="1331280"/>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15497C-8969-4A6B-B793-4A458DC1B903}">
      <dsp:nvSpPr>
        <dsp:cNvPr id="0" name=""/>
        <dsp:cNvSpPr/>
      </dsp:nvSpPr>
      <dsp:spPr>
        <a:xfrm flipH="1">
          <a:off x="243294" y="2826952"/>
          <a:ext cx="2676897" cy="599676"/>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57B957-97B6-476D-9D22-EB15D604B355}" type="datetimeFigureOut">
              <a:rPr lang="en-US" smtClean="0"/>
              <a:t>10/22/2017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5691D-247A-4A7E-8382-7C60BDBCD225}" type="slidenum">
              <a:rPr lang="en-US" smtClean="0"/>
              <a:t>‹#›</a:t>
            </a:fld>
            <a:endParaRPr lang="en-US"/>
          </a:p>
        </p:txBody>
      </p:sp>
    </p:spTree>
    <p:extLst>
      <p:ext uri="{BB962C8B-B14F-4D97-AF65-F5344CB8AC3E}">
        <p14:creationId xmlns:p14="http://schemas.microsoft.com/office/powerpoint/2010/main" val="335189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924" marR="0" lvl="0" indent="-172924"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rPr>
              <a:t>REFLECTION: So, instead of continuing to focus on preventing suffering - which we simply won't be very successful at anyway - perhaps we should begin </a:t>
            </a:r>
            <a:r>
              <a:rPr kumimoji="0" lang="en-US" sz="1200" b="0" i="1" u="none" strike="noStrike" kern="1200" cap="none" spc="0" normalizeH="0" baseline="0" noProof="0" dirty="0" smtClean="0">
                <a:ln>
                  <a:noFill/>
                </a:ln>
                <a:solidFill>
                  <a:prstClr val="black"/>
                </a:solidFill>
                <a:effectLst/>
                <a:uLnTx/>
                <a:uFillTx/>
                <a:latin typeface="+mn-lt"/>
              </a:rPr>
              <a:t>entering</a:t>
            </a:r>
            <a:r>
              <a:rPr kumimoji="0" lang="en-US" sz="1200" b="0" i="0" u="none" strike="noStrike" kern="1200" cap="none" spc="0" normalizeH="0" baseline="0" noProof="0" dirty="0" smtClean="0">
                <a:ln>
                  <a:noFill/>
                </a:ln>
                <a:solidFill>
                  <a:prstClr val="black"/>
                </a:solidFill>
                <a:effectLst/>
                <a:uLnTx/>
                <a:uFillTx/>
                <a:latin typeface="+mn-lt"/>
              </a:rPr>
              <a:t> the suffering, participating in so far as we are able - entering the mystery and looking around for God. In other words, we need to quit feeling sorry for people who suffer and instead look up to them, learn from them, and - if they will let us - join them in protest and prayer. Pity can be near-sighted and condescending; shared suffering can be dignifying and life-changing  - Eugene H Peterson – Job – The Message</a:t>
            </a:r>
          </a:p>
          <a:p>
            <a:endParaRPr lang="en-US" dirty="0"/>
          </a:p>
        </p:txBody>
      </p:sp>
      <p:sp>
        <p:nvSpPr>
          <p:cNvPr id="4" name="Slide Number Placeholder 3"/>
          <p:cNvSpPr>
            <a:spLocks noGrp="1"/>
          </p:cNvSpPr>
          <p:nvPr>
            <p:ph type="sldNum" sz="quarter" idx="10"/>
          </p:nvPr>
        </p:nvSpPr>
        <p:spPr/>
        <p:txBody>
          <a:bodyPr/>
          <a:lstStyle/>
          <a:p>
            <a:fld id="{6DE355F2-2348-4CB1-A9F2-8C8F75C27A17}" type="slidenum">
              <a:rPr lang="en-US" smtClean="0"/>
              <a:t>2</a:t>
            </a:fld>
            <a:endParaRPr lang="en-US"/>
          </a:p>
        </p:txBody>
      </p:sp>
    </p:spTree>
    <p:extLst>
      <p:ext uri="{BB962C8B-B14F-4D97-AF65-F5344CB8AC3E}">
        <p14:creationId xmlns:p14="http://schemas.microsoft.com/office/powerpoint/2010/main" val="108643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Every</a:t>
            </a:r>
            <a:r>
              <a:rPr lang="en-US" baseline="0" dirty="0" smtClean="0"/>
              <a:t> two years, Ascension holds what’s called a convocation in Washington D.C.  It’s a time when the most senior leaders from across  Ascension gather and refocus on the mission and values of the organization and confer about the best way to continue that mission and those values.</a:t>
            </a:r>
          </a:p>
          <a:p>
            <a:endParaRPr lang="en-US" baseline="0" dirty="0" smtClean="0"/>
          </a:p>
          <a:p>
            <a:r>
              <a:rPr lang="en-US" baseline="0" dirty="0" smtClean="0"/>
              <a:t>As part of the convocation, a “Mission and Values” award is given to an individual, a program, and an organizational component that most strongly demonstrate the mission and values of Ascension in a concrete way.  There are many nominees from across the country in each category. At the 2016 Convocation, we are proud to say that the PACT program won the “Mission and Values” award in the “organizational component” category.  We are so happy that the Ascension leaders see PACT as an organizational component, rather than merely as a program, because it’s our hope that the atmosphere of emotional safety that PACT helps create will truly become part of our organization’s culture, rather than just being seen as a program.</a:t>
            </a:r>
          </a:p>
          <a:p>
            <a:endParaRPr lang="en-US" baseline="0" dirty="0" smtClean="0"/>
          </a:p>
          <a:p>
            <a:r>
              <a:rPr lang="en-US" baseline="0" dirty="0" smtClean="0"/>
              <a:t>So, as a result of the award, the Ascension media department put together this video to show at the awards ceremony at convocation.  We are so happy they did that because we feel like it is such a useful tool to describe what PACT is, and we hope that you will use it when you go back to your areas and educate your co-workers about PACT.  We’ll talk about logistics more later, but this video can be found on the PACT intranet page.  </a:t>
            </a:r>
          </a:p>
          <a:p>
            <a:endParaRPr lang="en-US" baseline="0" dirty="0" smtClean="0"/>
          </a:p>
          <a:p>
            <a:r>
              <a:rPr lang="en-US" baseline="0" dirty="0" smtClean="0"/>
              <a:t>We hope you enjoy it!  Play the video.</a:t>
            </a:r>
          </a:p>
          <a:p>
            <a:endParaRPr lang="en-US" baseline="0" dirty="0" smtClean="0"/>
          </a:p>
          <a:p>
            <a:r>
              <a:rPr lang="en-US" b="1" baseline="0" dirty="0" smtClean="0"/>
              <a:t>Internet Site Location:  http://www.viddler.com/v/4751189a</a:t>
            </a:r>
            <a:endParaRPr lang="en-US" b="1" dirty="0"/>
          </a:p>
        </p:txBody>
      </p:sp>
      <p:sp>
        <p:nvSpPr>
          <p:cNvPr id="4" name="Slide Number Placeholder 3"/>
          <p:cNvSpPr>
            <a:spLocks noGrp="1"/>
          </p:cNvSpPr>
          <p:nvPr>
            <p:ph type="sldNum" sz="quarter" idx="10"/>
          </p:nvPr>
        </p:nvSpPr>
        <p:spPr/>
        <p:txBody>
          <a:bodyPr/>
          <a:lstStyle/>
          <a:p>
            <a:fld id="{CE4B3FEB-A684-4AB1-9CDA-554A0284358A}" type="slidenum">
              <a:rPr lang="en-US" smtClean="0"/>
              <a:t>21</a:t>
            </a:fld>
            <a:endParaRPr lang="en-US" dirty="0"/>
          </a:p>
        </p:txBody>
      </p:sp>
    </p:spTree>
    <p:extLst>
      <p:ext uri="{BB962C8B-B14F-4D97-AF65-F5344CB8AC3E}">
        <p14:creationId xmlns:p14="http://schemas.microsoft.com/office/powerpoint/2010/main" val="8565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452509">
              <a:defRPr/>
            </a:pPr>
            <a:r>
              <a:rPr lang="en-US" dirty="0" smtClean="0"/>
              <a:t>Point out  that 15% seriously</a:t>
            </a:r>
            <a:r>
              <a:rPr lang="en-US" baseline="0" dirty="0" smtClean="0"/>
              <a:t> considered leaving the profession.</a:t>
            </a:r>
            <a:endParaRPr lang="en-US" dirty="0" smtClean="0"/>
          </a:p>
        </p:txBody>
      </p:sp>
      <p:sp>
        <p:nvSpPr>
          <p:cNvPr id="4" name="Slide Number Placeholder 3"/>
          <p:cNvSpPr>
            <a:spLocks noGrp="1"/>
          </p:cNvSpPr>
          <p:nvPr>
            <p:ph type="sldNum" sz="quarter" idx="10"/>
          </p:nvPr>
        </p:nvSpPr>
        <p:spPr/>
        <p:txBody>
          <a:bodyPr/>
          <a:lstStyle/>
          <a:p>
            <a:fld id="{CE4B3FEB-A684-4AB1-9CDA-554A0284358A}" type="slidenum">
              <a:rPr lang="en-US" smtClean="0"/>
              <a:t>5</a:t>
            </a:fld>
            <a:endParaRPr lang="en-US"/>
          </a:p>
        </p:txBody>
      </p:sp>
    </p:spTree>
    <p:extLst>
      <p:ext uri="{BB962C8B-B14F-4D97-AF65-F5344CB8AC3E}">
        <p14:creationId xmlns:p14="http://schemas.microsoft.com/office/powerpoint/2010/main" val="88712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US" dirty="0"/>
              <a:t>33% of near misses led to increased job related stress even though the error never touched the patient.</a:t>
            </a:r>
            <a:endParaRPr lang="en-US" dirty="0">
              <a:solidFill>
                <a:prstClr val="black"/>
              </a:solidFill>
            </a:endParaRPr>
          </a:p>
          <a:p>
            <a:pPr marL="168244" indent="-168244">
              <a:buFont typeface="Arial" panose="020B0604020202020204" pitchFamily="34" charset="0"/>
              <a:buChar char="•"/>
            </a:pPr>
            <a:endParaRPr lang="en-US" dirty="0">
              <a:solidFill>
                <a:prstClr val="black"/>
              </a:solidFill>
            </a:endParaRPr>
          </a:p>
          <a:p>
            <a:pPr marL="616894" lvl="1" indent="-168244">
              <a:buFont typeface="Arial" panose="020B0604020202020204" pitchFamily="34" charset="0"/>
              <a:buChar char="•"/>
            </a:pPr>
            <a:r>
              <a:rPr lang="en-US" dirty="0">
                <a:solidFill>
                  <a:prstClr val="black"/>
                </a:solidFill>
              </a:rPr>
              <a:t>I.e., medication error that never reaches the patient because the error is caught before the medication is given</a:t>
            </a:r>
          </a:p>
          <a:p>
            <a:r>
              <a:rPr lang="en-US" dirty="0">
                <a:solidFill>
                  <a:prstClr val="black"/>
                </a:solidFill>
              </a:rPr>
              <a:t> </a:t>
            </a:r>
          </a:p>
          <a:p>
            <a:pPr marL="168244" indent="-168244" defTabSz="897301">
              <a:buFontTx/>
              <a:buChar char="•"/>
              <a:defRPr/>
            </a:pPr>
            <a:r>
              <a:rPr lang="en-US" dirty="0">
                <a:solidFill>
                  <a:prstClr val="black"/>
                </a:solidFill>
              </a:rPr>
              <a:t>82% of physicians were interested in counseling after a serious event occurred.</a:t>
            </a:r>
          </a:p>
          <a:p>
            <a:pPr marL="168244" indent="-168244">
              <a:buFont typeface="Arial" panose="020B0604020202020204" pitchFamily="34" charset="0"/>
              <a:buChar char="•"/>
            </a:pPr>
            <a:endParaRPr lang="en-US" dirty="0"/>
          </a:p>
          <a:p>
            <a:pPr marL="168244" indent="-168244">
              <a:buFont typeface="Arial" panose="020B0604020202020204" pitchFamily="34" charset="0"/>
              <a:buChar char="•"/>
            </a:pPr>
            <a:endParaRPr lang="en-US" dirty="0"/>
          </a:p>
          <a:p>
            <a:pPr marL="168244" indent="-168244">
              <a:buFont typeface="Arial" panose="020B0604020202020204" pitchFamily="34" charset="0"/>
              <a:buChar char="•"/>
            </a:pPr>
            <a:r>
              <a:rPr lang="en-US" dirty="0"/>
              <a:t>90% did not feel hospital or organization supported them adequately.</a:t>
            </a:r>
          </a:p>
          <a:p>
            <a:pPr marL="168244" indent="-168244">
              <a:buFont typeface="Arial" panose="020B0604020202020204" pitchFamily="34" charset="0"/>
              <a:buChar char="•"/>
            </a:pPr>
            <a:endParaRPr lang="en-US" dirty="0"/>
          </a:p>
          <a:p>
            <a:pPr marL="168244" indent="-168244">
              <a:buFont typeface="Arial" panose="020B0604020202020204" pitchFamily="34" charset="0"/>
              <a:buChar char="•"/>
            </a:pPr>
            <a:r>
              <a:rPr lang="en-US" dirty="0"/>
              <a:t>This is where PACT comes in!</a:t>
            </a:r>
          </a:p>
        </p:txBody>
      </p:sp>
      <p:sp>
        <p:nvSpPr>
          <p:cNvPr id="4" name="Slide Number Placeholder 3"/>
          <p:cNvSpPr>
            <a:spLocks noGrp="1"/>
          </p:cNvSpPr>
          <p:nvPr>
            <p:ph type="sldNum" sz="quarter" idx="10"/>
          </p:nvPr>
        </p:nvSpPr>
        <p:spPr/>
        <p:txBody>
          <a:bodyPr/>
          <a:lstStyle/>
          <a:p>
            <a:fld id="{CE4B3FEB-A684-4AB1-9CDA-554A0284358A}" type="slidenum">
              <a:rPr lang="en-US" smtClean="0"/>
              <a:t>6</a:t>
            </a:fld>
            <a:endParaRPr lang="en-US"/>
          </a:p>
        </p:txBody>
      </p:sp>
    </p:spTree>
    <p:extLst>
      <p:ext uri="{BB962C8B-B14F-4D97-AF65-F5344CB8AC3E}">
        <p14:creationId xmlns:p14="http://schemas.microsoft.com/office/powerpoint/2010/main" val="887121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68244" indent="-168244" defTabSz="444047">
              <a:buFontTx/>
              <a:buChar char="•"/>
              <a:defRPr/>
            </a:pPr>
            <a:r>
              <a:rPr lang="en-US" dirty="0" smtClean="0"/>
              <a:t>Implications </a:t>
            </a:r>
            <a:r>
              <a:rPr lang="en-US" dirty="0">
                <a:solidFill>
                  <a:prstClr val="black"/>
                </a:solidFill>
              </a:rPr>
              <a:t>of not having support after a second victim experience:  Why do we care?</a:t>
            </a:r>
          </a:p>
          <a:p>
            <a:pPr defTabSz="452509">
              <a:defRPr/>
            </a:pPr>
            <a:endParaRPr lang="en-US" dirty="0" smtClean="0"/>
          </a:p>
          <a:p>
            <a:pPr marL="616894" lvl="1" indent="-168244" defTabSz="444047">
              <a:buFontTx/>
              <a:buChar char="•"/>
              <a:defRPr/>
            </a:pPr>
            <a:r>
              <a:rPr lang="en-US" dirty="0">
                <a:solidFill>
                  <a:prstClr val="black"/>
                </a:solidFill>
              </a:rPr>
              <a:t>Depression, PTSD and increase in subsequent adverse events</a:t>
            </a:r>
          </a:p>
          <a:p>
            <a:pPr marL="1065545" lvl="2" indent="-168244" defTabSz="452509">
              <a:buFont typeface="Arial" panose="020B0604020202020204" pitchFamily="34" charset="0"/>
              <a:buChar char="•"/>
              <a:defRPr/>
            </a:pPr>
            <a:r>
              <a:rPr lang="en-US" dirty="0" smtClean="0"/>
              <a:t>Code</a:t>
            </a:r>
            <a:r>
              <a:rPr lang="en-US" baseline="0" dirty="0" smtClean="0"/>
              <a:t> example:  Will my team and I function optimally?  Will I be able to make objective decisions?  This type of questioning can lead to another adverse event.</a:t>
            </a:r>
          </a:p>
          <a:p>
            <a:pPr marL="168244" indent="-168244" defTabSz="452509">
              <a:buFont typeface="Arial" panose="020B0604020202020204" pitchFamily="34" charset="0"/>
              <a:buChar char="•"/>
              <a:defRPr/>
            </a:pPr>
            <a:endParaRPr lang="en-US" baseline="0" dirty="0" smtClean="0"/>
          </a:p>
          <a:p>
            <a:pPr marL="616894" lvl="1" indent="-168244" defTabSz="452509">
              <a:buFont typeface="Arial" panose="020B0604020202020204" pitchFamily="34" charset="0"/>
              <a:buChar char="•"/>
              <a:defRPr/>
            </a:pPr>
            <a:r>
              <a:rPr lang="en-US" baseline="0" dirty="0" smtClean="0"/>
              <a:t>Burnout:  Implications for ourselves, our loved ones, our patients, and how we work together with one another within the institution.</a:t>
            </a:r>
          </a:p>
          <a:p>
            <a:pPr marL="168244" indent="-168244" defTabSz="452509">
              <a:buFont typeface="Arial" panose="020B0604020202020204" pitchFamily="34" charset="0"/>
              <a:buChar char="•"/>
              <a:defRPr/>
            </a:pPr>
            <a:endParaRPr lang="en-US" baseline="0" dirty="0" smtClean="0"/>
          </a:p>
          <a:p>
            <a:pPr marL="616894" lvl="1" indent="-168244" defTabSz="452509">
              <a:buFont typeface="Arial" panose="020B0604020202020204" pitchFamily="34" charset="0"/>
              <a:buChar char="•"/>
              <a:defRPr/>
            </a:pPr>
            <a:r>
              <a:rPr lang="en-US" baseline="0" dirty="0" smtClean="0"/>
              <a:t>Decrease in empathy:  Maybe if I don’t care so much, I won’t hurt so bad when adverse events occur.</a:t>
            </a:r>
            <a:endParaRPr lang="en-US" dirty="0" smtClean="0"/>
          </a:p>
        </p:txBody>
      </p:sp>
      <p:sp>
        <p:nvSpPr>
          <p:cNvPr id="4" name="Slide Number Placeholder 3"/>
          <p:cNvSpPr>
            <a:spLocks noGrp="1"/>
          </p:cNvSpPr>
          <p:nvPr>
            <p:ph type="sldNum" sz="quarter" idx="10"/>
          </p:nvPr>
        </p:nvSpPr>
        <p:spPr/>
        <p:txBody>
          <a:bodyPr/>
          <a:lstStyle/>
          <a:p>
            <a:fld id="{CE4B3FEB-A684-4AB1-9CDA-554A0284358A}" type="slidenum">
              <a:rPr lang="en-US" smtClean="0"/>
              <a:t>8</a:t>
            </a:fld>
            <a:endParaRPr lang="en-US"/>
          </a:p>
        </p:txBody>
      </p:sp>
    </p:spTree>
    <p:extLst>
      <p:ext uri="{BB962C8B-B14F-4D97-AF65-F5344CB8AC3E}">
        <p14:creationId xmlns:p14="http://schemas.microsoft.com/office/powerpoint/2010/main" val="887121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69690" indent="-169690" defTabSz="452509">
              <a:buFontTx/>
              <a:buChar char="•"/>
              <a:defRPr/>
            </a:pPr>
            <a:r>
              <a:rPr lang="en-US" dirty="0" smtClean="0"/>
              <a:t>GENERAL</a:t>
            </a:r>
            <a:r>
              <a:rPr lang="en-US" baseline="0" dirty="0" smtClean="0"/>
              <a:t> INTRODUCTION ONLY.  DO NOT GO THROUGH EACH STAGE HERE.  DESCRIPTIVE SLIDES TO FOLLOW.</a:t>
            </a:r>
          </a:p>
          <a:p>
            <a:pPr marL="169690" indent="-169690" defTabSz="452509">
              <a:buFontTx/>
              <a:buChar char="•"/>
              <a:defRPr/>
            </a:pPr>
            <a:endParaRPr lang="en-US" baseline="0" dirty="0" smtClean="0"/>
          </a:p>
          <a:p>
            <a:pPr marL="169690" indent="-169690" defTabSz="452509">
              <a:buFontTx/>
              <a:buChar char="•"/>
              <a:defRPr/>
            </a:pPr>
            <a:r>
              <a:rPr lang="en-US" dirty="0" smtClean="0"/>
              <a:t>Introducing</a:t>
            </a:r>
            <a:r>
              <a:rPr lang="en-US" baseline="0" dirty="0" smtClean="0"/>
              <a:t> the stages simply for your education – no need to memorize the stages. </a:t>
            </a:r>
          </a:p>
          <a:p>
            <a:pPr marL="169690" indent="-169690" defTabSz="452509">
              <a:buFontTx/>
              <a:buChar char="•"/>
              <a:defRPr/>
            </a:pPr>
            <a:endParaRPr lang="en-US" baseline="0" dirty="0" smtClean="0"/>
          </a:p>
          <a:p>
            <a:pPr marL="169690" indent="-169690" defTabSz="452509">
              <a:buFontTx/>
              <a:buChar char="•"/>
              <a:defRPr/>
            </a:pPr>
            <a:r>
              <a:rPr lang="en-US" baseline="0" dirty="0" smtClean="0"/>
              <a:t>Also no expectation that you are to “fix” these stages</a:t>
            </a:r>
          </a:p>
          <a:p>
            <a:pPr marL="169690" indent="-169690" defTabSz="452509">
              <a:buFontTx/>
              <a:buChar char="•"/>
              <a:defRPr/>
            </a:pPr>
            <a:endParaRPr lang="en-US" baseline="0" dirty="0" smtClean="0"/>
          </a:p>
          <a:p>
            <a:pPr marL="169690" indent="-169690" defTabSz="452509">
              <a:buFontTx/>
              <a:buChar char="•"/>
              <a:defRPr/>
            </a:pPr>
            <a:r>
              <a:rPr lang="en-US" baseline="0" dirty="0" smtClean="0"/>
              <a:t>Intention is simply so that you have a big picture view of the process that one might go through following a second victim experience.</a:t>
            </a:r>
          </a:p>
          <a:p>
            <a:pPr marL="169690" indent="-169690" defTabSz="452509">
              <a:buFontTx/>
              <a:buChar char="•"/>
              <a:defRPr/>
            </a:pPr>
            <a:endParaRPr lang="en-US" baseline="0" dirty="0" smtClean="0"/>
          </a:p>
          <a:p>
            <a:pPr marL="166517" indent="-166517" defTabSz="444047">
              <a:buFontTx/>
              <a:buChar char="•"/>
              <a:defRPr/>
            </a:pPr>
            <a:r>
              <a:rPr lang="en-US" baseline="0" dirty="0" smtClean="0"/>
              <a:t>Next slides demonstrate these stages through quotes from actual second victim clinicians who were interviewed as part of a UM second victim study. </a:t>
            </a:r>
            <a:r>
              <a:rPr lang="en-US" dirty="0">
                <a:solidFill>
                  <a:prstClr val="black"/>
                </a:solidFill>
              </a:rPr>
              <a:t> I am not going to read the quotes to you but simply describe characteristics of each stage. </a:t>
            </a:r>
          </a:p>
          <a:p>
            <a:pPr marL="169690" indent="-169690" defTabSz="452509">
              <a:buFontTx/>
              <a:buChar char="•"/>
              <a:defRPr/>
            </a:pPr>
            <a:endParaRPr lang="en-US" dirty="0" smtClean="0"/>
          </a:p>
        </p:txBody>
      </p:sp>
      <p:sp>
        <p:nvSpPr>
          <p:cNvPr id="4" name="Slide Number Placeholder 3"/>
          <p:cNvSpPr>
            <a:spLocks noGrp="1"/>
          </p:cNvSpPr>
          <p:nvPr>
            <p:ph type="sldNum" sz="quarter" idx="10"/>
          </p:nvPr>
        </p:nvSpPr>
        <p:spPr/>
        <p:txBody>
          <a:bodyPr/>
          <a:lstStyle/>
          <a:p>
            <a:fld id="{CE4B3FEB-A684-4AB1-9CDA-554A0284358A}" type="slidenum">
              <a:rPr lang="en-US" smtClean="0"/>
              <a:t>9</a:t>
            </a:fld>
            <a:endParaRPr lang="en-US"/>
          </a:p>
        </p:txBody>
      </p:sp>
    </p:spTree>
    <p:extLst>
      <p:ext uri="{BB962C8B-B14F-4D97-AF65-F5344CB8AC3E}">
        <p14:creationId xmlns:p14="http://schemas.microsoft.com/office/powerpoint/2010/main" val="88712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452509">
              <a:defRPr/>
            </a:pPr>
            <a:r>
              <a:rPr lang="en-US" b="0" dirty="0" smtClean="0"/>
              <a:t>Conceptual</a:t>
            </a:r>
            <a:r>
              <a:rPr lang="en-US" b="0" baseline="0" dirty="0" smtClean="0"/>
              <a:t> model designed by UMCH of the typical second victim experience and potential outcomes.</a:t>
            </a:r>
            <a:endParaRPr lang="en-US" b="0" dirty="0" smtClean="0"/>
          </a:p>
        </p:txBody>
      </p:sp>
      <p:sp>
        <p:nvSpPr>
          <p:cNvPr id="4" name="Slide Number Placeholder 3"/>
          <p:cNvSpPr>
            <a:spLocks noGrp="1"/>
          </p:cNvSpPr>
          <p:nvPr>
            <p:ph type="sldNum" sz="quarter" idx="10"/>
          </p:nvPr>
        </p:nvSpPr>
        <p:spPr/>
        <p:txBody>
          <a:bodyPr/>
          <a:lstStyle/>
          <a:p>
            <a:fld id="{CE4B3FEB-A684-4AB1-9CDA-554A0284358A}" type="slidenum">
              <a:rPr lang="en-US" smtClean="0"/>
              <a:t>10</a:t>
            </a:fld>
            <a:endParaRPr lang="en-US"/>
          </a:p>
        </p:txBody>
      </p:sp>
    </p:spTree>
    <p:extLst>
      <p:ext uri="{BB962C8B-B14F-4D97-AF65-F5344CB8AC3E}">
        <p14:creationId xmlns:p14="http://schemas.microsoft.com/office/powerpoint/2010/main" val="887121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This</a:t>
            </a:r>
            <a:r>
              <a:rPr lang="en-US" b="1" baseline="0" dirty="0" smtClean="0"/>
              <a:t> slide looks strange because it is “live” and the sections should move in as they are addressed and the speaker hits the forward button.</a:t>
            </a:r>
          </a:p>
          <a:p>
            <a:endParaRPr lang="en-US" b="1" dirty="0" smtClean="0"/>
          </a:p>
          <a:p>
            <a:pPr marL="169690" indent="-169690">
              <a:buFontTx/>
              <a:buChar char="•"/>
            </a:pPr>
            <a:r>
              <a:rPr lang="en-US" dirty="0" smtClean="0"/>
              <a:t>University of Missouri</a:t>
            </a:r>
            <a:r>
              <a:rPr lang="en-US" baseline="0" dirty="0" smtClean="0"/>
              <a:t> – </a:t>
            </a:r>
            <a:r>
              <a:rPr lang="en-US" baseline="0" dirty="0" err="1" smtClean="0"/>
              <a:t>forYou</a:t>
            </a:r>
            <a:r>
              <a:rPr lang="en-US" baseline="0" dirty="0" smtClean="0"/>
              <a:t> program developed to address second victim phenomenon. </a:t>
            </a:r>
          </a:p>
          <a:p>
            <a:endParaRPr lang="en-US" baseline="0" dirty="0" smtClean="0"/>
          </a:p>
          <a:p>
            <a:pPr marL="168244" indent="-168244" defTabSz="897301">
              <a:spcBef>
                <a:spcPct val="0"/>
              </a:spcBef>
              <a:buFontTx/>
              <a:buChar char="•"/>
              <a:defRPr/>
            </a:pPr>
            <a:r>
              <a:rPr lang="en-US" b="1" dirty="0" smtClean="0">
                <a:latin typeface="Arial" charset="0"/>
              </a:rPr>
              <a:t>* First Tier – Management Team (manager, supervisor, or co-worker):</a:t>
            </a:r>
            <a:r>
              <a:rPr lang="en-US" b="1" dirty="0">
                <a:solidFill>
                  <a:prstClr val="black"/>
                </a:solidFill>
                <a:latin typeface="Arial" charset="0"/>
              </a:rPr>
              <a:t> THINK OF THIS AS GENERALIZED EDUCATION FOR THE ENTIRE INSTITUTION. </a:t>
            </a:r>
          </a:p>
          <a:p>
            <a:pPr eaLnBrk="1" hangingPunct="1">
              <a:spcBef>
                <a:spcPct val="0"/>
              </a:spcBef>
            </a:pPr>
            <a:endParaRPr lang="en-US" b="1" dirty="0" smtClean="0">
              <a:latin typeface="Arial" charset="0"/>
            </a:endParaRPr>
          </a:p>
          <a:p>
            <a:pPr lvl="1" eaLnBrk="1" hangingPunct="1">
              <a:spcBef>
                <a:spcPct val="0"/>
              </a:spcBef>
            </a:pPr>
            <a:r>
              <a:rPr lang="en-US" dirty="0" smtClean="0">
                <a:latin typeface="Arial" charset="0"/>
              </a:rPr>
              <a:t>Projected to address the needs of ~ 60% </a:t>
            </a:r>
          </a:p>
          <a:p>
            <a:pPr lvl="1" eaLnBrk="1" hangingPunct="1">
              <a:spcBef>
                <a:spcPct val="0"/>
              </a:spcBef>
            </a:pPr>
            <a:endParaRPr lang="en-US" dirty="0" smtClean="0">
              <a:latin typeface="Arial" charset="0"/>
            </a:endParaRPr>
          </a:p>
          <a:p>
            <a:pPr lvl="1" eaLnBrk="1" hangingPunct="1">
              <a:spcBef>
                <a:spcPct val="0"/>
              </a:spcBef>
            </a:pPr>
            <a:endParaRPr lang="en-US" dirty="0" smtClean="0">
              <a:latin typeface="Arial" charset="0"/>
            </a:endParaRPr>
          </a:p>
          <a:p>
            <a:pPr lvl="1" eaLnBrk="1" hangingPunct="1">
              <a:spcBef>
                <a:spcPct val="0"/>
              </a:spcBef>
            </a:pPr>
            <a:r>
              <a:rPr lang="en-US" b="1" dirty="0" smtClean="0">
                <a:latin typeface="Arial" charset="0"/>
              </a:rPr>
              <a:t>PACT peer supporters and program team are the educators on second victim phenomenon</a:t>
            </a:r>
            <a:r>
              <a:rPr lang="en-US" b="1" baseline="0" dirty="0" smtClean="0">
                <a:latin typeface="Arial" charset="0"/>
              </a:rPr>
              <a:t> that is the basis for tier 1. </a:t>
            </a:r>
            <a:endParaRPr lang="en-US" b="1" dirty="0" smtClean="0">
              <a:latin typeface="Arial" charset="0"/>
            </a:endParaRPr>
          </a:p>
          <a:p>
            <a:pPr lvl="1" eaLnBrk="1" hangingPunct="1">
              <a:spcBef>
                <a:spcPct val="0"/>
              </a:spcBef>
            </a:pPr>
            <a:endParaRPr lang="en-US" dirty="0" smtClean="0">
              <a:latin typeface="Arial" charset="0"/>
            </a:endParaRPr>
          </a:p>
          <a:p>
            <a:pPr lvl="1" eaLnBrk="1" hangingPunct="1">
              <a:spcBef>
                <a:spcPct val="0"/>
              </a:spcBef>
            </a:pPr>
            <a:endParaRPr lang="en-US" dirty="0" smtClean="0">
              <a:latin typeface="Arial" charset="0"/>
            </a:endParaRPr>
          </a:p>
          <a:p>
            <a:pPr marL="168244" indent="-168244">
              <a:spcBef>
                <a:spcPct val="0"/>
              </a:spcBef>
              <a:buFont typeface="Arial" charset="0"/>
              <a:buChar char="•"/>
            </a:pPr>
            <a:r>
              <a:rPr lang="en-US" b="1" baseline="0" dirty="0" smtClean="0">
                <a:latin typeface="Arial" charset="0"/>
              </a:rPr>
              <a:t>TIER 2: </a:t>
            </a:r>
            <a:r>
              <a:rPr lang="en-US" b="1" dirty="0" smtClean="0">
                <a:latin typeface="Arial" charset="0"/>
              </a:rPr>
              <a:t>Projected to Address ~30% of identified victims</a:t>
            </a:r>
          </a:p>
          <a:p>
            <a:pPr eaLnBrk="1" hangingPunct="1">
              <a:spcBef>
                <a:spcPct val="0"/>
              </a:spcBef>
            </a:pPr>
            <a:r>
              <a:rPr lang="en-US" dirty="0" smtClean="0">
                <a:latin typeface="Arial" charset="0"/>
              </a:rPr>
              <a:t>	Interventions Include:</a:t>
            </a:r>
          </a:p>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	One on one peer support</a:t>
            </a:r>
          </a:p>
          <a:p>
            <a:pPr eaLnBrk="1" hangingPunct="1">
              <a:spcBef>
                <a:spcPct val="0"/>
              </a:spcBef>
            </a:pPr>
            <a:r>
              <a:rPr lang="en-US" dirty="0" smtClean="0">
                <a:latin typeface="Arial" charset="0"/>
              </a:rPr>
              <a:t>	Team De-Briefings</a:t>
            </a:r>
          </a:p>
          <a:p>
            <a:pPr eaLnBrk="1" hangingPunct="1">
              <a:spcBef>
                <a:spcPct val="0"/>
              </a:spcBef>
            </a:pPr>
            <a:r>
              <a:rPr lang="en-US" dirty="0" smtClean="0">
                <a:latin typeface="Arial" charset="0"/>
              </a:rPr>
              <a:t>	Referring staff with additional needs</a:t>
            </a:r>
          </a:p>
          <a:p>
            <a:pPr eaLnBrk="1" hangingPunct="1">
              <a:spcBef>
                <a:spcPct val="0"/>
              </a:spcBef>
            </a:pPr>
            <a:endParaRPr lang="en-US" dirty="0" smtClean="0">
              <a:latin typeface="Arial" charset="0"/>
            </a:endParaRPr>
          </a:p>
          <a:p>
            <a:pPr eaLnBrk="1" hangingPunct="1">
              <a:spcBef>
                <a:spcPct val="0"/>
              </a:spcBef>
            </a:pPr>
            <a:endParaRPr lang="en-US" b="1" dirty="0" smtClean="0">
              <a:latin typeface="Arial" charset="0"/>
            </a:endParaRPr>
          </a:p>
          <a:p>
            <a:pPr marL="169690" indent="-169690" defTabSz="452509">
              <a:spcBef>
                <a:spcPct val="0"/>
              </a:spcBef>
              <a:buFontTx/>
              <a:buChar char="•"/>
              <a:defRPr/>
            </a:pPr>
            <a:r>
              <a:rPr lang="en-US" b="1" dirty="0" smtClean="0">
                <a:latin typeface="Arial" charset="0"/>
              </a:rPr>
              <a:t>TIER 3: Projected to address ~ 5-10% of wounded healers needs</a:t>
            </a:r>
          </a:p>
          <a:p>
            <a:pPr marL="448650" lvl="1" defTabSz="444047">
              <a:spcBef>
                <a:spcPct val="0"/>
              </a:spcBef>
              <a:defRPr/>
            </a:pPr>
            <a:r>
              <a:rPr lang="en-US" dirty="0">
                <a:solidFill>
                  <a:prstClr val="black"/>
                </a:solidFill>
                <a:latin typeface="Arial" charset="0"/>
              </a:rPr>
              <a:t>         Expedited referral to other resources – EAP, chaplaincy, social work.</a:t>
            </a:r>
          </a:p>
          <a:p>
            <a:pPr marL="166517" indent="-166517" defTabSz="444047">
              <a:spcBef>
                <a:spcPct val="0"/>
              </a:spcBef>
              <a:buFontTx/>
              <a:buChar char="•"/>
              <a:defRPr/>
            </a:pPr>
            <a:endParaRPr lang="en-US" b="1" dirty="0">
              <a:solidFill>
                <a:prstClr val="black"/>
              </a:solidFill>
              <a:latin typeface="Arial" charset="0"/>
            </a:endParaRPr>
          </a:p>
          <a:p>
            <a:pPr marL="618341" lvl="1" indent="-169690" defTabSz="452509">
              <a:spcBef>
                <a:spcPct val="0"/>
              </a:spcBef>
              <a:buFontTx/>
              <a:buChar char="•"/>
              <a:defRPr/>
            </a:pPr>
            <a:endParaRPr lang="en-US" b="1" dirty="0" smtClean="0">
              <a:latin typeface="Arial" charset="0"/>
            </a:endParaRPr>
          </a:p>
          <a:p>
            <a:pPr marL="169690" indent="-169690" defTabSz="452509">
              <a:spcBef>
                <a:spcPct val="0"/>
              </a:spcBef>
              <a:buFontTx/>
              <a:buChar char="•"/>
              <a:defRPr/>
            </a:pPr>
            <a:endParaRPr lang="en-US" b="1" dirty="0" smtClean="0">
              <a:latin typeface="Arial" charset="0"/>
            </a:endParaRPr>
          </a:p>
          <a:p>
            <a:pPr eaLnBrk="1" hangingPunct="1">
              <a:spcBef>
                <a:spcPct val="0"/>
              </a:spcBef>
            </a:pPr>
            <a:endParaRPr lang="en-US" dirty="0" smtClean="0">
              <a:latin typeface="Arial" charset="0"/>
            </a:endParaRPr>
          </a:p>
          <a:p>
            <a:pPr lvl="0" eaLnBrk="1" hangingPunct="1">
              <a:spcBef>
                <a:spcPct val="0"/>
              </a:spcBef>
            </a:pPr>
            <a:endParaRPr lang="en-US" dirty="0" smtClean="0">
              <a:latin typeface="Arial" charset="0"/>
            </a:endParaRPr>
          </a:p>
          <a:p>
            <a:pPr marL="169690" indent="-169690">
              <a:buFontTx/>
              <a:buChar char="•"/>
            </a:pPr>
            <a:endParaRPr lang="en-US" baseline="0" dirty="0" smtClean="0"/>
          </a:p>
          <a:p>
            <a:pPr marL="169690" indent="-169690">
              <a:buFontTx/>
              <a:buChar char="•"/>
            </a:pPr>
            <a:endParaRPr lang="en-US" dirty="0" smtClean="0"/>
          </a:p>
          <a:p>
            <a:pPr defTabSz="452509">
              <a:defRPr/>
            </a:pPr>
            <a:endParaRPr lang="en-US" dirty="0" smtClean="0"/>
          </a:p>
        </p:txBody>
      </p:sp>
      <p:sp>
        <p:nvSpPr>
          <p:cNvPr id="4" name="Slide Number Placeholder 3"/>
          <p:cNvSpPr>
            <a:spLocks noGrp="1"/>
          </p:cNvSpPr>
          <p:nvPr>
            <p:ph type="sldNum" sz="quarter" idx="10"/>
          </p:nvPr>
        </p:nvSpPr>
        <p:spPr/>
        <p:txBody>
          <a:bodyPr/>
          <a:lstStyle/>
          <a:p>
            <a:fld id="{CE4B3FEB-A684-4AB1-9CDA-554A0284358A}" type="slidenum">
              <a:rPr lang="en-US" smtClean="0"/>
              <a:t>11</a:t>
            </a:fld>
            <a:endParaRPr lang="en-US"/>
          </a:p>
        </p:txBody>
      </p:sp>
    </p:spTree>
    <p:extLst>
      <p:ext uri="{BB962C8B-B14F-4D97-AF65-F5344CB8AC3E}">
        <p14:creationId xmlns:p14="http://schemas.microsoft.com/office/powerpoint/2010/main" val="887121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452509">
              <a:defRPr/>
            </a:pPr>
            <a:r>
              <a:rPr lang="en-US" b="0" dirty="0" smtClean="0"/>
              <a:t>New</a:t>
            </a:r>
            <a:r>
              <a:rPr lang="en-US" b="0" baseline="0" dirty="0" smtClean="0"/>
              <a:t> conceptual model includes institutional response.</a:t>
            </a:r>
          </a:p>
          <a:p>
            <a:pPr defTabSz="452509">
              <a:defRPr/>
            </a:pPr>
            <a:endParaRPr lang="en-US" b="0" baseline="0" dirty="0" smtClean="0"/>
          </a:p>
          <a:p>
            <a:pPr defTabSz="452509">
              <a:defRPr/>
            </a:pPr>
            <a:r>
              <a:rPr lang="en-US" b="0" baseline="0" dirty="0" smtClean="0"/>
              <a:t>Prompt recognition of second victim and early support may be able to facilitate greater number of positive outcomes following adverse events.</a:t>
            </a:r>
          </a:p>
          <a:p>
            <a:pPr defTabSz="452509">
              <a:defRPr/>
            </a:pPr>
            <a:endParaRPr lang="en-US" b="0" baseline="0" dirty="0" smtClean="0"/>
          </a:p>
        </p:txBody>
      </p:sp>
      <p:sp>
        <p:nvSpPr>
          <p:cNvPr id="4" name="Slide Number Placeholder 3"/>
          <p:cNvSpPr>
            <a:spLocks noGrp="1"/>
          </p:cNvSpPr>
          <p:nvPr>
            <p:ph type="sldNum" sz="quarter" idx="10"/>
          </p:nvPr>
        </p:nvSpPr>
        <p:spPr/>
        <p:txBody>
          <a:bodyPr/>
          <a:lstStyle/>
          <a:p>
            <a:fld id="{CE4B3FEB-A684-4AB1-9CDA-554A0284358A}" type="slidenum">
              <a:rPr lang="en-US" smtClean="0"/>
              <a:t>12</a:t>
            </a:fld>
            <a:endParaRPr lang="en-US"/>
          </a:p>
        </p:txBody>
      </p:sp>
    </p:spTree>
    <p:extLst>
      <p:ext uri="{BB962C8B-B14F-4D97-AF65-F5344CB8AC3E}">
        <p14:creationId xmlns:p14="http://schemas.microsoft.com/office/powerpoint/2010/main" val="887121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452509">
              <a:defRPr/>
            </a:pPr>
            <a:r>
              <a:rPr lang="en-US" baseline="0" dirty="0" smtClean="0"/>
              <a:t>Before we really start the day,  just want to give you a brief overview of PACT and how it came about here at Seton.</a:t>
            </a:r>
          </a:p>
          <a:p>
            <a:pPr defTabSz="452509">
              <a:defRPr/>
            </a:pPr>
            <a:endParaRPr lang="en-US" baseline="0" dirty="0" smtClean="0"/>
          </a:p>
          <a:p>
            <a:pPr defTabSz="452509">
              <a:defRPr/>
            </a:pPr>
            <a:r>
              <a:rPr lang="en-US" baseline="0" dirty="0" smtClean="0"/>
              <a:t>As we started this project in late 2014, we followed the best practice model from the University of Missouri Health System and we sent out an “all-site” survey to every hospital in the Seton system. Without any extra incentive to do so, more than 2,000 people responded and this is what they said.</a:t>
            </a:r>
          </a:p>
          <a:p>
            <a:pPr marL="616894" lvl="1" indent="-168244" defTabSz="452509">
              <a:buFont typeface="Arial" panose="020B0604020202020204" pitchFamily="34" charset="0"/>
              <a:buChar char="•"/>
              <a:defRPr/>
            </a:pPr>
            <a:r>
              <a:rPr lang="en-US" baseline="0" dirty="0" smtClean="0"/>
              <a:t>Go through slide</a:t>
            </a:r>
          </a:p>
          <a:p>
            <a:pPr marL="616894" lvl="1" indent="-168244" defTabSz="452509">
              <a:buFont typeface="Arial" panose="020B0604020202020204" pitchFamily="34" charset="0"/>
              <a:buChar char="•"/>
              <a:defRPr/>
            </a:pPr>
            <a:endParaRPr lang="en-US" baseline="0" dirty="0" smtClean="0"/>
          </a:p>
          <a:p>
            <a:pPr defTabSz="452509">
              <a:defRPr/>
            </a:pPr>
            <a:r>
              <a:rPr lang="en-US" b="0" baseline="0" dirty="0" smtClean="0"/>
              <a:t>[This is an example of the information the health ministry should provide as justification for creation of the program.  Although everyone is generally in favor of this type of program because it seems like the right thing to do, these numbers help illuminate the need.]</a:t>
            </a:r>
          </a:p>
          <a:p>
            <a:pPr defTabSz="452509">
              <a:defRPr/>
            </a:pPr>
            <a:endParaRPr lang="en-US" b="0" baseline="0" dirty="0" smtClean="0"/>
          </a:p>
          <a:p>
            <a:pPr defTabSz="452509">
              <a:defRPr/>
            </a:pPr>
            <a:endParaRPr lang="en-US" dirty="0" smtClean="0"/>
          </a:p>
        </p:txBody>
      </p:sp>
      <p:sp>
        <p:nvSpPr>
          <p:cNvPr id="4" name="Slide Number Placeholder 3"/>
          <p:cNvSpPr>
            <a:spLocks noGrp="1"/>
          </p:cNvSpPr>
          <p:nvPr>
            <p:ph type="sldNum" sz="quarter" idx="10"/>
          </p:nvPr>
        </p:nvSpPr>
        <p:spPr/>
        <p:txBody>
          <a:bodyPr/>
          <a:lstStyle/>
          <a:p>
            <a:fld id="{CE4B3FEB-A684-4AB1-9CDA-554A0284358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8712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43C29B-B228-4138-9375-8C4BC29ABEFF}"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3F0A3-5D49-4EF4-97C2-19718CCCAF88}" type="slidenum">
              <a:rPr lang="en-US" smtClean="0"/>
              <a:t>‹#›</a:t>
            </a:fld>
            <a:endParaRPr lang="en-US"/>
          </a:p>
        </p:txBody>
      </p:sp>
    </p:spTree>
    <p:extLst>
      <p:ext uri="{BB962C8B-B14F-4D97-AF65-F5344CB8AC3E}">
        <p14:creationId xmlns:p14="http://schemas.microsoft.com/office/powerpoint/2010/main" val="71249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3C29B-B228-4138-9375-8C4BC29ABEFF}"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3F0A3-5D49-4EF4-97C2-19718CCCAF88}" type="slidenum">
              <a:rPr lang="en-US" smtClean="0"/>
              <a:t>‹#›</a:t>
            </a:fld>
            <a:endParaRPr lang="en-US"/>
          </a:p>
        </p:txBody>
      </p:sp>
    </p:spTree>
    <p:extLst>
      <p:ext uri="{BB962C8B-B14F-4D97-AF65-F5344CB8AC3E}">
        <p14:creationId xmlns:p14="http://schemas.microsoft.com/office/powerpoint/2010/main" val="169672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3C29B-B228-4138-9375-8C4BC29ABEFF}"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3F0A3-5D49-4EF4-97C2-19718CCCAF88}" type="slidenum">
              <a:rPr lang="en-US" smtClean="0"/>
              <a:t>‹#›</a:t>
            </a:fld>
            <a:endParaRPr lang="en-US"/>
          </a:p>
        </p:txBody>
      </p:sp>
    </p:spTree>
    <p:extLst>
      <p:ext uri="{BB962C8B-B14F-4D97-AF65-F5344CB8AC3E}">
        <p14:creationId xmlns:p14="http://schemas.microsoft.com/office/powerpoint/2010/main" val="2516852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Blank">
    <p:spTree>
      <p:nvGrpSpPr>
        <p:cNvPr id="1" name=""/>
        <p:cNvGrpSpPr/>
        <p:nvPr/>
      </p:nvGrpSpPr>
      <p:grpSpPr>
        <a:xfrm>
          <a:off x="0" y="0"/>
          <a:ext cx="0" cy="0"/>
          <a:chOff x="0" y="0"/>
          <a:chExt cx="0" cy="0"/>
        </a:xfrm>
      </p:grpSpPr>
      <p:sp>
        <p:nvSpPr>
          <p:cNvPr id="4" name="Rectangle 3"/>
          <p:cNvSpPr/>
          <p:nvPr userDrawn="1"/>
        </p:nvSpPr>
        <p:spPr>
          <a:xfrm>
            <a:off x="3889150" y="2855289"/>
            <a:ext cx="1216742" cy="4719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accent1"/>
              </a:solidFill>
            </a:endParaRPr>
          </a:p>
        </p:txBody>
      </p:sp>
      <p:sp>
        <p:nvSpPr>
          <p:cNvPr id="5" name="Title 1"/>
          <p:cNvSpPr>
            <a:spLocks noGrp="1"/>
          </p:cNvSpPr>
          <p:nvPr>
            <p:ph type="ctrTitle"/>
          </p:nvPr>
        </p:nvSpPr>
        <p:spPr>
          <a:xfrm>
            <a:off x="1153313" y="1507374"/>
            <a:ext cx="6858000" cy="2387600"/>
          </a:xfrm>
          <a:prstGeom prst="rect">
            <a:avLst/>
          </a:prstGeom>
        </p:spPr>
        <p:txBody>
          <a:bodyPr anchor="b"/>
          <a:lstStyle>
            <a:lvl1pPr algn="ctr">
              <a:defRPr sz="4800" baseline="0">
                <a:solidFill>
                  <a:schemeClr val="accent1"/>
                </a:solidFill>
                <a:latin typeface="FreightSans Pro Light"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1153313" y="3987049"/>
            <a:ext cx="6858000" cy="1655762"/>
          </a:xfrm>
          <a:prstGeom prst="rect">
            <a:avLst/>
          </a:prstGeom>
        </p:spPr>
        <p:txBody>
          <a:bodyPr/>
          <a:lstStyle>
            <a:lvl1pPr marL="0" indent="0" algn="ctr">
              <a:buNone/>
              <a:defRPr sz="2400" b="0" i="0">
                <a:solidFill>
                  <a:schemeClr val="tx2"/>
                </a:solidFill>
                <a:latin typeface="FreightSans Pro Light" charset="0"/>
                <a:ea typeface="FreightSans Pro Light" charset="0"/>
                <a:cs typeface="Freight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80632841"/>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st Blank">
    <p:spTree>
      <p:nvGrpSpPr>
        <p:cNvPr id="1" name=""/>
        <p:cNvGrpSpPr/>
        <p:nvPr/>
      </p:nvGrpSpPr>
      <p:grpSpPr>
        <a:xfrm>
          <a:off x="0" y="0"/>
          <a:ext cx="0" cy="0"/>
          <a:chOff x="0" y="0"/>
          <a:chExt cx="0" cy="0"/>
        </a:xfrm>
      </p:grpSpPr>
      <p:sp>
        <p:nvSpPr>
          <p:cNvPr id="7" name="Title 1"/>
          <p:cNvSpPr>
            <a:spLocks noGrp="1"/>
          </p:cNvSpPr>
          <p:nvPr>
            <p:ph type="ctrTitle"/>
          </p:nvPr>
        </p:nvSpPr>
        <p:spPr>
          <a:xfrm>
            <a:off x="194224" y="226881"/>
            <a:ext cx="8746270" cy="1385530"/>
          </a:xfrm>
          <a:prstGeom prst="rect">
            <a:avLst/>
          </a:prstGeom>
        </p:spPr>
        <p:txBody>
          <a:bodyPr anchor="b"/>
          <a:lstStyle>
            <a:lvl1pPr algn="l">
              <a:defRPr sz="4800" baseline="0">
                <a:solidFill>
                  <a:schemeClr val="accent1"/>
                </a:solidFill>
                <a:latin typeface="FreightSans Pro Light" charset="0"/>
              </a:defRPr>
            </a:lvl1pPr>
          </a:lstStyle>
          <a:p>
            <a:r>
              <a:rPr lang="en-US" smtClean="0"/>
              <a:t>Click to edit Master title style</a:t>
            </a:r>
            <a:endParaRPr lang="en-US" dirty="0"/>
          </a:p>
        </p:txBody>
      </p:sp>
      <p:sp>
        <p:nvSpPr>
          <p:cNvPr id="8" name="Text Placeholder 10"/>
          <p:cNvSpPr>
            <a:spLocks noGrp="1"/>
          </p:cNvSpPr>
          <p:nvPr>
            <p:ph type="body" sz="quarter" idx="10"/>
          </p:nvPr>
        </p:nvSpPr>
        <p:spPr>
          <a:xfrm>
            <a:off x="190500" y="1739900"/>
            <a:ext cx="5507312" cy="4358392"/>
          </a:xfrm>
          <a:prstGeom prst="rect">
            <a:avLst/>
          </a:prstGeom>
        </p:spPr>
        <p:txBody>
          <a:bodyPr/>
          <a:lstStyle>
            <a:lvl1pPr>
              <a:defRPr b="0" i="0">
                <a:solidFill>
                  <a:schemeClr val="tx2"/>
                </a:solidFill>
                <a:latin typeface="FreightSans Pro Light" charset="0"/>
                <a:ea typeface="FreightSans Pro Light" charset="0"/>
                <a:cs typeface="FreightSans Pro Light" charset="0"/>
              </a:defRPr>
            </a:lvl1pPr>
            <a:lvl2pPr>
              <a:defRPr b="0" i="0">
                <a:solidFill>
                  <a:schemeClr val="tx2"/>
                </a:solidFill>
                <a:latin typeface="FreightSans Pro Light" charset="0"/>
                <a:ea typeface="FreightSans Pro Light" charset="0"/>
                <a:cs typeface="FreightSans Pro Light" charset="0"/>
              </a:defRPr>
            </a:lvl2pPr>
            <a:lvl3pPr>
              <a:defRPr b="0" i="0">
                <a:solidFill>
                  <a:schemeClr val="tx2"/>
                </a:solidFill>
                <a:latin typeface="FreightSans Pro Light" charset="0"/>
                <a:ea typeface="FreightSans Pro Light" charset="0"/>
                <a:cs typeface="FreightSans Pro Light" charset="0"/>
              </a:defRPr>
            </a:lvl3pPr>
            <a:lvl4pPr>
              <a:defRPr b="0" i="0">
                <a:solidFill>
                  <a:schemeClr val="tx2"/>
                </a:solidFill>
                <a:latin typeface="FreightSans Pro Light" charset="0"/>
                <a:ea typeface="FreightSans Pro Light" charset="0"/>
                <a:cs typeface="FreightSans Pro Light" charset="0"/>
              </a:defRPr>
            </a:lvl4pPr>
            <a:lvl5pPr>
              <a:defRPr b="0" i="0">
                <a:solidFill>
                  <a:schemeClr val="tx2"/>
                </a:solidFill>
                <a:latin typeface="FreightSans Pro Light" charset="0"/>
                <a:ea typeface="FreightSans Pro Light" charset="0"/>
                <a:cs typeface="FreightSans Pro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3499778"/>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3C29B-B228-4138-9375-8C4BC29ABEFF}"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3F0A3-5D49-4EF4-97C2-19718CCCAF88}" type="slidenum">
              <a:rPr lang="en-US" smtClean="0"/>
              <a:t>‹#›</a:t>
            </a:fld>
            <a:endParaRPr lang="en-US"/>
          </a:p>
        </p:txBody>
      </p:sp>
    </p:spTree>
    <p:extLst>
      <p:ext uri="{BB962C8B-B14F-4D97-AF65-F5344CB8AC3E}">
        <p14:creationId xmlns:p14="http://schemas.microsoft.com/office/powerpoint/2010/main" val="178125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3C29B-B228-4138-9375-8C4BC29ABEFF}"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3F0A3-5D49-4EF4-97C2-19718CCCAF88}" type="slidenum">
              <a:rPr lang="en-US" smtClean="0"/>
              <a:t>‹#›</a:t>
            </a:fld>
            <a:endParaRPr lang="en-US"/>
          </a:p>
        </p:txBody>
      </p:sp>
    </p:spTree>
    <p:extLst>
      <p:ext uri="{BB962C8B-B14F-4D97-AF65-F5344CB8AC3E}">
        <p14:creationId xmlns:p14="http://schemas.microsoft.com/office/powerpoint/2010/main" val="3432911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43C29B-B228-4138-9375-8C4BC29ABEFF}"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3F0A3-5D49-4EF4-97C2-19718CCCAF88}" type="slidenum">
              <a:rPr lang="en-US" smtClean="0"/>
              <a:t>‹#›</a:t>
            </a:fld>
            <a:endParaRPr lang="en-US"/>
          </a:p>
        </p:txBody>
      </p:sp>
    </p:spTree>
    <p:extLst>
      <p:ext uri="{BB962C8B-B14F-4D97-AF65-F5344CB8AC3E}">
        <p14:creationId xmlns:p14="http://schemas.microsoft.com/office/powerpoint/2010/main" val="299990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43C29B-B228-4138-9375-8C4BC29ABEFF}" type="datetimeFigureOut">
              <a:rPr lang="en-US" smtClean="0"/>
              <a:t>10/22/2017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F3F0A3-5D49-4EF4-97C2-19718CCCAF88}" type="slidenum">
              <a:rPr lang="en-US" smtClean="0"/>
              <a:t>‹#›</a:t>
            </a:fld>
            <a:endParaRPr lang="en-US"/>
          </a:p>
        </p:txBody>
      </p:sp>
    </p:spTree>
    <p:extLst>
      <p:ext uri="{BB962C8B-B14F-4D97-AF65-F5344CB8AC3E}">
        <p14:creationId xmlns:p14="http://schemas.microsoft.com/office/powerpoint/2010/main" val="423958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43C29B-B228-4138-9375-8C4BC29ABEFF}" type="datetimeFigureOut">
              <a:rPr lang="en-US" smtClean="0"/>
              <a:t>10/22/2017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3F0A3-5D49-4EF4-97C2-19718CCCAF88}" type="slidenum">
              <a:rPr lang="en-US" smtClean="0"/>
              <a:t>‹#›</a:t>
            </a:fld>
            <a:endParaRPr lang="en-US"/>
          </a:p>
        </p:txBody>
      </p:sp>
    </p:spTree>
    <p:extLst>
      <p:ext uri="{BB962C8B-B14F-4D97-AF65-F5344CB8AC3E}">
        <p14:creationId xmlns:p14="http://schemas.microsoft.com/office/powerpoint/2010/main" val="93936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3C29B-B228-4138-9375-8C4BC29ABEFF}" type="datetimeFigureOut">
              <a:rPr lang="en-US" smtClean="0"/>
              <a:t>10/22/2017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F3F0A3-5D49-4EF4-97C2-19718CCCAF88}" type="slidenum">
              <a:rPr lang="en-US" smtClean="0"/>
              <a:t>‹#›</a:t>
            </a:fld>
            <a:endParaRPr lang="en-US"/>
          </a:p>
        </p:txBody>
      </p:sp>
    </p:spTree>
    <p:extLst>
      <p:ext uri="{BB962C8B-B14F-4D97-AF65-F5344CB8AC3E}">
        <p14:creationId xmlns:p14="http://schemas.microsoft.com/office/powerpoint/2010/main" val="393423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3C29B-B228-4138-9375-8C4BC29ABEFF}"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3F0A3-5D49-4EF4-97C2-19718CCCAF88}" type="slidenum">
              <a:rPr lang="en-US" smtClean="0"/>
              <a:t>‹#›</a:t>
            </a:fld>
            <a:endParaRPr lang="en-US"/>
          </a:p>
        </p:txBody>
      </p:sp>
    </p:spTree>
    <p:extLst>
      <p:ext uri="{BB962C8B-B14F-4D97-AF65-F5344CB8AC3E}">
        <p14:creationId xmlns:p14="http://schemas.microsoft.com/office/powerpoint/2010/main" val="282192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3C29B-B228-4138-9375-8C4BC29ABEFF}"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3F0A3-5D49-4EF4-97C2-19718CCCAF88}" type="slidenum">
              <a:rPr lang="en-US" smtClean="0"/>
              <a:t>‹#›</a:t>
            </a:fld>
            <a:endParaRPr lang="en-US"/>
          </a:p>
        </p:txBody>
      </p:sp>
    </p:spTree>
    <p:extLst>
      <p:ext uri="{BB962C8B-B14F-4D97-AF65-F5344CB8AC3E}">
        <p14:creationId xmlns:p14="http://schemas.microsoft.com/office/powerpoint/2010/main" val="159437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3C29B-B228-4138-9375-8C4BC29ABEFF}" type="datetimeFigureOut">
              <a:rPr lang="en-US" smtClean="0"/>
              <a:t>10/22/2017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3F0A3-5D49-4EF4-97C2-19718CCCAF88}" type="slidenum">
              <a:rPr lang="en-US" smtClean="0"/>
              <a:t>‹#›</a:t>
            </a:fld>
            <a:endParaRPr lang="en-US"/>
          </a:p>
        </p:txBody>
      </p:sp>
    </p:spTree>
    <p:extLst>
      <p:ext uri="{BB962C8B-B14F-4D97-AF65-F5344CB8AC3E}">
        <p14:creationId xmlns:p14="http://schemas.microsoft.com/office/powerpoint/2010/main" val="3764646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184" y="1507374"/>
            <a:ext cx="7781585" cy="2387600"/>
          </a:xfrm>
        </p:spPr>
        <p:txBody>
          <a:bodyPr>
            <a:normAutofit fontScale="90000"/>
          </a:bodyPr>
          <a:lstStyle/>
          <a:p>
            <a:r>
              <a:rPr lang="en-US" b="1" dirty="0" smtClean="0"/>
              <a:t>Provider/Associate Care Team (PACT):</a:t>
            </a:r>
            <a:br>
              <a:rPr lang="en-US" b="1" dirty="0" smtClean="0"/>
            </a:br>
            <a:r>
              <a:rPr lang="en-US" dirty="0"/>
              <a:t/>
            </a:r>
            <a:br>
              <a:rPr lang="en-US" dirty="0"/>
            </a:br>
            <a:r>
              <a:rPr lang="en-US" b="1" dirty="0" smtClean="0">
                <a:solidFill>
                  <a:srgbClr val="0070C0"/>
                </a:solidFill>
              </a:rPr>
              <a:t>Care for the Caregiver</a:t>
            </a:r>
            <a:endParaRPr lang="en-US" b="1" dirty="0">
              <a:solidFill>
                <a:srgbClr val="0070C0"/>
              </a:solidFill>
            </a:endParaRPr>
          </a:p>
        </p:txBody>
      </p:sp>
      <p:sp>
        <p:nvSpPr>
          <p:cNvPr id="3" name="Subtitle 2"/>
          <p:cNvSpPr>
            <a:spLocks noGrp="1"/>
          </p:cNvSpPr>
          <p:nvPr>
            <p:ph type="subTitle" idx="1"/>
          </p:nvPr>
        </p:nvSpPr>
        <p:spPr/>
        <p:txBody>
          <a:bodyPr>
            <a:normAutofit lnSpcReduction="10000"/>
          </a:bodyPr>
          <a:lstStyle/>
          <a:p>
            <a:r>
              <a:rPr lang="en-US" dirty="0" smtClean="0">
                <a:solidFill>
                  <a:schemeClr val="tx1"/>
                </a:solidFill>
              </a:rPr>
              <a:t>Marsha Nichols</a:t>
            </a:r>
          </a:p>
          <a:p>
            <a:r>
              <a:rPr lang="en-US" dirty="0" smtClean="0">
                <a:solidFill>
                  <a:schemeClr val="tx1"/>
                </a:solidFill>
              </a:rPr>
              <a:t>Risk Management Specialist</a:t>
            </a:r>
          </a:p>
          <a:p>
            <a:r>
              <a:rPr lang="en-US" dirty="0" smtClean="0">
                <a:solidFill>
                  <a:schemeClr val="tx1"/>
                </a:solidFill>
              </a:rPr>
              <a:t>Seton Healthcare Family</a:t>
            </a:r>
          </a:p>
          <a:p>
            <a:r>
              <a:rPr lang="en-US" dirty="0" smtClean="0">
                <a:solidFill>
                  <a:schemeClr val="tx1"/>
                </a:solidFill>
              </a:rPr>
              <a:t>Austin, Texas </a:t>
            </a:r>
            <a:endParaRPr lang="en-US" dirty="0">
              <a:solidFill>
                <a:schemeClr val="tx1"/>
              </a:solidFill>
            </a:endParaRPr>
          </a:p>
        </p:txBody>
      </p:sp>
    </p:spTree>
    <p:extLst>
      <p:ext uri="{BB962C8B-B14F-4D97-AF65-F5344CB8AC3E}">
        <p14:creationId xmlns:p14="http://schemas.microsoft.com/office/powerpoint/2010/main" val="195717295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7476"/>
            <a:ext cx="7886700" cy="796924"/>
          </a:xfrm>
        </p:spPr>
        <p:txBody>
          <a:bodyPr>
            <a:normAutofit/>
          </a:bodyPr>
          <a:lstStyle/>
          <a:p>
            <a:pPr algn="l"/>
            <a:r>
              <a:rPr lang="en-US" sz="3200" b="1" dirty="0" smtClean="0">
                <a:solidFill>
                  <a:srgbClr val="0070C0"/>
                </a:solidFill>
              </a:rPr>
              <a:t>Second Victim Conceptual Model</a:t>
            </a:r>
            <a:endParaRPr lang="en-US" sz="3200" b="1" dirty="0">
              <a:solidFill>
                <a:srgbClr val="0070C0"/>
              </a:solidFill>
            </a:endParaRPr>
          </a:p>
        </p:txBody>
      </p:sp>
      <p:sp>
        <p:nvSpPr>
          <p:cNvPr id="7" name="Rectangle 6"/>
          <p:cNvSpPr>
            <a:spLocks noChangeArrowheads="1"/>
          </p:cNvSpPr>
          <p:nvPr/>
        </p:nvSpPr>
        <p:spPr bwMode="auto">
          <a:xfrm>
            <a:off x="106326" y="1891224"/>
            <a:ext cx="8875248" cy="2943726"/>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82124" tIns="41061" rIns="82124" bIns="41061"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14388" eaLnBrk="0" hangingPunct="0">
              <a:lnSpc>
                <a:spcPct val="90000"/>
              </a:lnSpc>
            </a:pPr>
            <a:endParaRPr lang="en-US" sz="2400" dirty="0">
              <a:solidFill>
                <a:prstClr val="black"/>
              </a:solidFill>
            </a:endParaRPr>
          </a:p>
        </p:txBody>
      </p:sp>
      <p:sp>
        <p:nvSpPr>
          <p:cNvPr id="9" name="TextBox 3"/>
          <p:cNvSpPr txBox="1">
            <a:spLocks noChangeArrowheads="1"/>
          </p:cNvSpPr>
          <p:nvPr/>
        </p:nvSpPr>
        <p:spPr bwMode="auto">
          <a:xfrm>
            <a:off x="457200" y="2951071"/>
            <a:ext cx="1752600"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b="1" dirty="0">
                <a:solidFill>
                  <a:prstClr val="black"/>
                </a:solidFill>
                <a:latin typeface="Calibri" pitchFamily="34" charset="0"/>
              </a:rPr>
              <a:t>Unanticipated Clinical</a:t>
            </a:r>
            <a:r>
              <a:rPr lang="en-US" sz="1200" dirty="0">
                <a:solidFill>
                  <a:prstClr val="black"/>
                </a:solidFill>
                <a:latin typeface="Calibri" pitchFamily="34" charset="0"/>
              </a:rPr>
              <a:t> </a:t>
            </a:r>
            <a:r>
              <a:rPr lang="en-US" sz="1200" b="1" dirty="0">
                <a:solidFill>
                  <a:prstClr val="black"/>
                </a:solidFill>
                <a:latin typeface="Calibri" pitchFamily="34" charset="0"/>
              </a:rPr>
              <a:t>Event</a:t>
            </a:r>
          </a:p>
        </p:txBody>
      </p:sp>
      <p:grpSp>
        <p:nvGrpSpPr>
          <p:cNvPr id="10" name="Group 9"/>
          <p:cNvGrpSpPr>
            <a:grpSpLocks/>
          </p:cNvGrpSpPr>
          <p:nvPr/>
        </p:nvGrpSpPr>
        <p:grpSpPr bwMode="auto">
          <a:xfrm>
            <a:off x="3124200" y="1924751"/>
            <a:ext cx="2667000" cy="2514600"/>
            <a:chOff x="2286000" y="1752600"/>
            <a:chExt cx="2286000" cy="1981200"/>
          </a:xfrm>
        </p:grpSpPr>
        <p:sp>
          <p:nvSpPr>
            <p:cNvPr id="21" name="Explosion 1 20"/>
            <p:cNvSpPr/>
            <p:nvPr/>
          </p:nvSpPr>
          <p:spPr>
            <a:xfrm>
              <a:off x="2286000" y="1752600"/>
              <a:ext cx="2286000" cy="1981200"/>
            </a:xfrm>
            <a:prstGeom prst="irregularSeal1">
              <a:avLst/>
            </a:prstGeom>
            <a:ln/>
          </p:spPr>
          <p:style>
            <a:lnRef idx="0">
              <a:schemeClr val="accent2"/>
            </a:lnRef>
            <a:fillRef idx="3">
              <a:schemeClr val="accent2"/>
            </a:fillRef>
            <a:effectRef idx="3">
              <a:schemeClr val="accent2"/>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200" dirty="0">
                <a:solidFill>
                  <a:prstClr val="white"/>
                </a:solidFill>
              </a:endParaRPr>
            </a:p>
          </p:txBody>
        </p:sp>
        <p:sp>
          <p:nvSpPr>
            <p:cNvPr id="22" name="TextBox 5"/>
            <p:cNvSpPr txBox="1">
              <a:spLocks noChangeArrowheads="1"/>
            </p:cNvSpPr>
            <p:nvPr/>
          </p:nvSpPr>
          <p:spPr bwMode="auto">
            <a:xfrm>
              <a:off x="2514600" y="2438400"/>
              <a:ext cx="1828800" cy="5092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b="1" u="sng" dirty="0">
                  <a:solidFill>
                    <a:prstClr val="black"/>
                  </a:solidFill>
                  <a:latin typeface="Calibri" pitchFamily="34" charset="0"/>
                </a:rPr>
                <a:t>Second Victim Reaction</a:t>
              </a:r>
              <a:endParaRPr lang="en-US" sz="1200" b="1" dirty="0">
                <a:solidFill>
                  <a:prstClr val="black"/>
                </a:solidFill>
                <a:latin typeface="Calibri" pitchFamily="34" charset="0"/>
              </a:endParaRPr>
            </a:p>
            <a:p>
              <a:pPr algn="ctr"/>
              <a:r>
                <a:rPr lang="en-US" sz="1200" b="1" dirty="0">
                  <a:solidFill>
                    <a:prstClr val="black"/>
                  </a:solidFill>
                  <a:latin typeface="Calibri" pitchFamily="34" charset="0"/>
                </a:rPr>
                <a:t>Psychosocial</a:t>
              </a:r>
            </a:p>
            <a:p>
              <a:pPr algn="ctr"/>
              <a:r>
                <a:rPr lang="en-US" sz="1200" b="1" dirty="0">
                  <a:solidFill>
                    <a:prstClr val="black"/>
                  </a:solidFill>
                  <a:latin typeface="Calibri" pitchFamily="34" charset="0"/>
                </a:rPr>
                <a:t>Physical</a:t>
              </a:r>
            </a:p>
          </p:txBody>
        </p:sp>
      </p:grpSp>
      <p:sp>
        <p:nvSpPr>
          <p:cNvPr id="11" name="TextBox 12"/>
          <p:cNvSpPr txBox="1">
            <a:spLocks noChangeArrowheads="1"/>
          </p:cNvSpPr>
          <p:nvPr/>
        </p:nvSpPr>
        <p:spPr bwMode="auto">
          <a:xfrm>
            <a:off x="7620000" y="3451407"/>
            <a:ext cx="1143000" cy="2762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b="1" dirty="0">
                <a:solidFill>
                  <a:prstClr val="black"/>
                </a:solidFill>
                <a:latin typeface="Calibri" pitchFamily="34" charset="0"/>
              </a:rPr>
              <a:t>Thriving</a:t>
            </a:r>
          </a:p>
        </p:txBody>
      </p:sp>
      <p:sp>
        <p:nvSpPr>
          <p:cNvPr id="12" name="TextBox 13"/>
          <p:cNvSpPr txBox="1">
            <a:spLocks noChangeArrowheads="1"/>
          </p:cNvSpPr>
          <p:nvPr/>
        </p:nvSpPr>
        <p:spPr bwMode="auto">
          <a:xfrm>
            <a:off x="7620000" y="2956645"/>
            <a:ext cx="1143000" cy="2762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b="1" dirty="0">
                <a:solidFill>
                  <a:prstClr val="black"/>
                </a:solidFill>
                <a:latin typeface="Calibri" pitchFamily="34" charset="0"/>
              </a:rPr>
              <a:t>Surviving</a:t>
            </a:r>
          </a:p>
        </p:txBody>
      </p:sp>
      <p:sp>
        <p:nvSpPr>
          <p:cNvPr id="13" name="TextBox 14"/>
          <p:cNvSpPr txBox="1">
            <a:spLocks noChangeArrowheads="1"/>
          </p:cNvSpPr>
          <p:nvPr/>
        </p:nvSpPr>
        <p:spPr bwMode="auto">
          <a:xfrm>
            <a:off x="7593012" y="2424262"/>
            <a:ext cx="1169988" cy="2762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b="1" dirty="0">
                <a:solidFill>
                  <a:prstClr val="black"/>
                </a:solidFill>
                <a:latin typeface="Calibri" pitchFamily="34" charset="0"/>
              </a:rPr>
              <a:t>Dropping Out</a:t>
            </a:r>
          </a:p>
        </p:txBody>
      </p:sp>
      <p:cxnSp>
        <p:nvCxnSpPr>
          <p:cNvPr id="14" name="Straight Arrow Connector 13"/>
          <p:cNvCxnSpPr/>
          <p:nvPr/>
        </p:nvCxnSpPr>
        <p:spPr>
          <a:xfrm>
            <a:off x="2209800" y="3182051"/>
            <a:ext cx="11811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486400" y="3143730"/>
            <a:ext cx="609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a:spLocks noChangeArrowheads="1"/>
          </p:cNvSpPr>
          <p:nvPr/>
        </p:nvSpPr>
        <p:spPr bwMode="auto">
          <a:xfrm>
            <a:off x="6096000" y="2942878"/>
            <a:ext cx="1295400"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b="1" dirty="0">
                <a:solidFill>
                  <a:prstClr val="black"/>
                </a:solidFill>
                <a:latin typeface="Calibri" pitchFamily="34" charset="0"/>
              </a:rPr>
              <a:t>Clinician Recovery</a:t>
            </a:r>
          </a:p>
        </p:txBody>
      </p:sp>
      <p:cxnSp>
        <p:nvCxnSpPr>
          <p:cNvPr id="17" name="Straight Arrow Connector 16"/>
          <p:cNvCxnSpPr/>
          <p:nvPr/>
        </p:nvCxnSpPr>
        <p:spPr>
          <a:xfrm flipV="1">
            <a:off x="7391400" y="2752377"/>
            <a:ext cx="228600" cy="19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6" idx="3"/>
            <a:endCxn id="12" idx="1"/>
          </p:cNvCxnSpPr>
          <p:nvPr/>
        </p:nvCxnSpPr>
        <p:spPr>
          <a:xfrm flipV="1">
            <a:off x="7391400" y="3094758"/>
            <a:ext cx="228600" cy="789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391400" y="3360917"/>
            <a:ext cx="228600" cy="114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itle 2"/>
          <p:cNvSpPr>
            <a:spLocks noGrp="1"/>
          </p:cNvSpPr>
          <p:nvPr/>
        </p:nvSpPr>
        <p:spPr>
          <a:xfrm>
            <a:off x="457200" y="798898"/>
            <a:ext cx="8305800" cy="1038837"/>
          </a:xfrm>
          <a:prstGeom prst="rect">
            <a:avLst/>
          </a:prstGeom>
        </p:spPr>
        <p:txBody>
          <a:bodyPr vert="horz" lIns="45720" rIns="45720" anchor="ctr">
            <a:normAutofit fontScale="82500" lnSpcReduction="20000"/>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US" dirty="0" smtClean="0"/>
              <a:t/>
            </a:r>
            <a:br>
              <a:rPr lang="en-US" dirty="0" smtClean="0"/>
            </a:br>
            <a:endParaRPr lang="en-US" dirty="0"/>
          </a:p>
        </p:txBody>
      </p:sp>
    </p:spTree>
    <p:extLst>
      <p:ext uri="{BB962C8B-B14F-4D97-AF65-F5344CB8AC3E}">
        <p14:creationId xmlns:p14="http://schemas.microsoft.com/office/powerpoint/2010/main" val="330023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8427"/>
            <a:ext cx="7886700" cy="577849"/>
          </a:xfrm>
        </p:spPr>
        <p:txBody>
          <a:bodyPr>
            <a:normAutofit fontScale="90000"/>
          </a:bodyPr>
          <a:lstStyle/>
          <a:p>
            <a:pPr algn="l"/>
            <a:r>
              <a:rPr lang="en-US" sz="3200" b="1" dirty="0" smtClean="0">
                <a:solidFill>
                  <a:srgbClr val="0070C0"/>
                </a:solidFill>
              </a:rPr>
              <a:t>Second Victim Three-Tiered Intervention Model</a:t>
            </a:r>
            <a:endParaRPr lang="en-US" sz="3200" b="1" dirty="0">
              <a:solidFill>
                <a:srgbClr val="0070C0"/>
              </a:solidFill>
            </a:endParaRPr>
          </a:p>
        </p:txBody>
      </p:sp>
      <p:grpSp>
        <p:nvGrpSpPr>
          <p:cNvPr id="7" name="Group 6"/>
          <p:cNvGrpSpPr>
            <a:grpSpLocks/>
          </p:cNvGrpSpPr>
          <p:nvPr/>
        </p:nvGrpSpPr>
        <p:grpSpPr bwMode="auto">
          <a:xfrm>
            <a:off x="508912" y="1268793"/>
            <a:ext cx="1333536" cy="1062798"/>
            <a:chOff x="3039135" y="4542337"/>
            <a:chExt cx="1819374" cy="953298"/>
          </a:xfrm>
        </p:grpSpPr>
        <p:sp>
          <p:nvSpPr>
            <p:cNvPr id="8" name="Pyr3"/>
            <p:cNvSpPr>
              <a:spLocks noEditPoints="1" noChangeArrowheads="1"/>
            </p:cNvSpPr>
            <p:nvPr/>
          </p:nvSpPr>
          <p:spPr bwMode="auto">
            <a:xfrm>
              <a:off x="3039135" y="5173447"/>
              <a:ext cx="1819374" cy="322188"/>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287 w 21600"/>
                <a:gd name="T13" fmla="*/ 500 h 21600"/>
                <a:gd name="T14" fmla="*/ 16312 w 21600"/>
                <a:gd name="T15" fmla="*/ 21100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9900"/>
            </a:solidFill>
            <a:ln w="9525">
              <a:round/>
              <a:headEnd/>
              <a:tailEnd/>
            </a:ln>
            <a:scene3d>
              <a:camera prst="legacyObliqueTopLeft"/>
              <a:lightRig rig="legacyFlat3" dir="t"/>
            </a:scene3d>
            <a:sp3d extrusionH="430200" prstMaterial="legacyMatte">
              <a:bevelT w="13500" h="13500" prst="angle"/>
              <a:bevelB w="13500" h="13500" prst="angle"/>
              <a:extrusionClr>
                <a:srgbClr val="FF9900"/>
              </a:extrusionClr>
            </a:sp3d>
          </p:spPr>
          <p:txBody>
            <a:bodyPr>
              <a:flatTx/>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000000"/>
                </a:solidFill>
                <a:latin typeface="Arial"/>
              </a:endParaRPr>
            </a:p>
          </p:txBody>
        </p:sp>
        <p:sp>
          <p:nvSpPr>
            <p:cNvPr id="9" name="Pyr2"/>
            <p:cNvSpPr>
              <a:spLocks noEditPoints="1" noChangeArrowheads="1"/>
            </p:cNvSpPr>
            <p:nvPr/>
          </p:nvSpPr>
          <p:spPr bwMode="auto">
            <a:xfrm>
              <a:off x="3344845" y="4852365"/>
              <a:ext cx="1210050" cy="321082"/>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787 w 21600"/>
                <a:gd name="T13" fmla="*/ 500 h 21600"/>
                <a:gd name="T14" fmla="*/ 15812 w 21600"/>
                <a:gd name="T15" fmla="*/ 21100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FF00"/>
            </a:solidFill>
            <a:ln w="9525">
              <a:round/>
              <a:headEnd/>
              <a:tailEnd/>
            </a:ln>
            <a:scene3d>
              <a:camera prst="legacyObliqueTopLeft"/>
              <a:lightRig rig="legacyFlat3" dir="t"/>
            </a:scene3d>
            <a:sp3d extrusionH="430200" prstMaterial="legacyMatte">
              <a:bevelT w="13500" h="13500" prst="angle"/>
              <a:bevelB w="13500" h="13500" prst="angle"/>
              <a:extrusionClr>
                <a:srgbClr val="FFFF00"/>
              </a:extrusionClr>
            </a:sp3d>
          </p:spPr>
          <p:txBody>
            <a:bodyPr>
              <a:flatTx/>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000000"/>
                </a:solidFill>
                <a:latin typeface="Arial"/>
              </a:endParaRPr>
            </a:p>
          </p:txBody>
        </p:sp>
        <p:sp>
          <p:nvSpPr>
            <p:cNvPr id="10" name="AutoShape 10"/>
            <p:cNvSpPr>
              <a:spLocks noChangeArrowheads="1"/>
            </p:cNvSpPr>
            <p:nvPr/>
          </p:nvSpPr>
          <p:spPr bwMode="auto">
            <a:xfrm>
              <a:off x="3660993" y="4542337"/>
              <a:ext cx="574285" cy="310028"/>
            </a:xfrm>
            <a:prstGeom prst="triangle">
              <a:avLst>
                <a:gd name="adj" fmla="val 50000"/>
              </a:avLst>
            </a:prstGeom>
            <a:solidFill>
              <a:srgbClr val="00CC99"/>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CC99"/>
              </a:extrusionClr>
            </a:sp3d>
          </p:spPr>
          <p:txBody>
            <a:bodyPr anchor="ctr">
              <a:flatTx/>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000000"/>
                </a:solidFill>
                <a:latin typeface="Arial"/>
              </a:endParaRPr>
            </a:p>
          </p:txBody>
        </p:sp>
      </p:grpSp>
      <p:sp>
        <p:nvSpPr>
          <p:cNvPr id="14" name="Pyr3"/>
          <p:cNvSpPr>
            <a:spLocks noEditPoints="1" noChangeArrowheads="1"/>
          </p:cNvSpPr>
          <p:nvPr/>
        </p:nvSpPr>
        <p:spPr bwMode="auto">
          <a:xfrm>
            <a:off x="783662" y="4718190"/>
            <a:ext cx="7609713" cy="1460246"/>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287 w 21600"/>
              <a:gd name="T13" fmla="*/ 500 h 21600"/>
              <a:gd name="T14" fmla="*/ 16312 w 21600"/>
              <a:gd name="T15" fmla="*/ 21100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9900"/>
          </a:solidFill>
          <a:ln w="9525">
            <a:round/>
            <a:headEnd/>
            <a:tailEnd/>
          </a:ln>
          <a:scene3d>
            <a:camera prst="legacyObliqueTopLeft"/>
            <a:lightRig rig="legacyFlat3" dir="t"/>
          </a:scene3d>
          <a:sp3d extrusionH="430200" prstMaterial="legacyMatte">
            <a:bevelT w="13500" h="13500" prst="angle"/>
            <a:bevelB w="13500" h="13500" prst="angle"/>
            <a:extrusionClr>
              <a:srgbClr val="FF9900"/>
            </a:extrusionClr>
          </a:sp3d>
        </p:spPr>
        <p:txBody>
          <a:bodyPr>
            <a:flatTx/>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000000"/>
              </a:solidFill>
              <a:latin typeface="Arial"/>
            </a:endParaRPr>
          </a:p>
        </p:txBody>
      </p:sp>
      <p:sp>
        <p:nvSpPr>
          <p:cNvPr id="17" name="Text Box 11"/>
          <p:cNvSpPr txBox="1">
            <a:spLocks noChangeArrowheads="1"/>
          </p:cNvSpPr>
          <p:nvPr/>
        </p:nvSpPr>
        <p:spPr bwMode="auto">
          <a:xfrm>
            <a:off x="1998966" y="5030251"/>
            <a:ext cx="5179104" cy="836124"/>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1000"/>
              </a:spcAft>
            </a:pPr>
            <a:r>
              <a:rPr lang="en-US" sz="2000" b="1" dirty="0">
                <a:latin typeface="+mj-lt"/>
              </a:rPr>
              <a:t>Tier </a:t>
            </a:r>
            <a:r>
              <a:rPr lang="en-US" sz="2000" b="1" dirty="0" smtClean="0">
                <a:latin typeface="+mj-lt"/>
              </a:rPr>
              <a:t>1</a:t>
            </a:r>
          </a:p>
          <a:p>
            <a:pPr algn="ctr" fontAlgn="auto">
              <a:spcBef>
                <a:spcPts val="0"/>
              </a:spcBef>
              <a:spcAft>
                <a:spcPts val="1000"/>
              </a:spcAft>
            </a:pPr>
            <a:r>
              <a:rPr lang="en-US" sz="2000" b="1" dirty="0" smtClean="0">
                <a:solidFill>
                  <a:srgbClr val="000000"/>
                </a:solidFill>
                <a:latin typeface="+mj-lt"/>
              </a:rPr>
              <a:t>Unit/Department Support</a:t>
            </a:r>
            <a:endParaRPr lang="en-US" sz="2000" dirty="0">
              <a:solidFill>
                <a:srgbClr val="000000"/>
              </a:solidFill>
              <a:latin typeface="+mj-lt"/>
            </a:endParaRPr>
          </a:p>
        </p:txBody>
      </p:sp>
      <p:sp>
        <p:nvSpPr>
          <p:cNvPr id="2" name="TextBox 1"/>
          <p:cNvSpPr txBox="1"/>
          <p:nvPr/>
        </p:nvSpPr>
        <p:spPr>
          <a:xfrm>
            <a:off x="1644334" y="2652327"/>
            <a:ext cx="6168788" cy="1569660"/>
          </a:xfrm>
          <a:prstGeom prst="rect">
            <a:avLst/>
          </a:prstGeom>
          <a:noFill/>
        </p:spPr>
        <p:txBody>
          <a:bodyPr wrap="square" rtlCol="0">
            <a:spAutoFit/>
          </a:bodyPr>
          <a:lstStyle/>
          <a:p>
            <a:r>
              <a:rPr lang="en-US" sz="2400" b="1" dirty="0" smtClean="0"/>
              <a:t>Department/unit support from manager, chair, supervisor, fellow team member who provides one-on-one reassurance and/or professional collegial critique of cases. </a:t>
            </a:r>
            <a:endParaRPr lang="en-US" sz="2400" b="1" dirty="0"/>
          </a:p>
        </p:txBody>
      </p:sp>
      <p:sp>
        <p:nvSpPr>
          <p:cNvPr id="18" name="Pyr2"/>
          <p:cNvSpPr>
            <a:spLocks noEditPoints="1" noChangeArrowheads="1"/>
          </p:cNvSpPr>
          <p:nvPr/>
        </p:nvSpPr>
        <p:spPr bwMode="auto">
          <a:xfrm>
            <a:off x="2057942" y="3262961"/>
            <a:ext cx="5061155" cy="1455233"/>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787 w 21600"/>
              <a:gd name="T13" fmla="*/ 500 h 21600"/>
              <a:gd name="T14" fmla="*/ 15812 w 21600"/>
              <a:gd name="T15" fmla="*/ 21100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FF00"/>
          </a:solidFill>
          <a:ln w="9525">
            <a:round/>
            <a:headEnd/>
            <a:tailEnd/>
          </a:ln>
          <a:scene3d>
            <a:camera prst="legacyObliqueTopLeft"/>
            <a:lightRig rig="legacyFlat3" dir="t"/>
          </a:scene3d>
          <a:sp3d extrusionH="430200" prstMaterial="legacyMatte">
            <a:bevelT w="13500" h="13500" prst="angle"/>
            <a:bevelB w="13500" h="13500" prst="angle"/>
            <a:extrusionClr>
              <a:srgbClr val="FFFF00"/>
            </a:extrusionClr>
          </a:sp3d>
        </p:spPr>
        <p:txBody>
          <a:bodyPr>
            <a:flatTx/>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1000"/>
              </a:spcAft>
            </a:pPr>
            <a:r>
              <a:rPr lang="en-US" sz="1600" b="1" dirty="0"/>
              <a:t>Tier 2</a:t>
            </a:r>
          </a:p>
          <a:p>
            <a:pPr algn="ctr" fontAlgn="auto">
              <a:spcBef>
                <a:spcPts val="0"/>
              </a:spcBef>
              <a:spcAft>
                <a:spcPts val="1000"/>
              </a:spcAft>
            </a:pPr>
            <a:r>
              <a:rPr lang="en-US" sz="1600" b="1" dirty="0">
                <a:solidFill>
                  <a:srgbClr val="000000"/>
                </a:solidFill>
              </a:rPr>
              <a:t>-Trained Peer Support</a:t>
            </a:r>
          </a:p>
          <a:p>
            <a:pPr algn="ctr" fontAlgn="auto">
              <a:spcBef>
                <a:spcPts val="0"/>
              </a:spcBef>
              <a:spcAft>
                <a:spcPts val="1000"/>
              </a:spcAft>
            </a:pPr>
            <a:r>
              <a:rPr lang="en-US" sz="1600" b="1" dirty="0">
                <a:solidFill>
                  <a:srgbClr val="000000"/>
                </a:solidFill>
              </a:rPr>
              <a:t>-Patient Safety &amp; Risk Management</a:t>
            </a:r>
          </a:p>
        </p:txBody>
      </p:sp>
      <p:sp>
        <p:nvSpPr>
          <p:cNvPr id="3" name="TextBox 2"/>
          <p:cNvSpPr txBox="1"/>
          <p:nvPr/>
        </p:nvSpPr>
        <p:spPr>
          <a:xfrm>
            <a:off x="1842449" y="1358491"/>
            <a:ext cx="7151427" cy="1785104"/>
          </a:xfrm>
          <a:prstGeom prst="rect">
            <a:avLst/>
          </a:prstGeom>
          <a:noFill/>
        </p:spPr>
        <p:txBody>
          <a:bodyPr wrap="square" rtlCol="0">
            <a:spAutoFit/>
          </a:bodyPr>
          <a:lstStyle/>
          <a:p>
            <a:r>
              <a:rPr lang="en-US" sz="2200" b="1" dirty="0" smtClean="0"/>
              <a:t>Trained peer supporters and support individuals such as patient safety officers or risk managers who provide one-on-one crisis intervention, peer supporter mentoring, team debriefings and support through investigation and potential litigation. </a:t>
            </a:r>
            <a:endParaRPr lang="en-US" sz="2200" b="1" dirty="0"/>
          </a:p>
        </p:txBody>
      </p:sp>
      <p:sp>
        <p:nvSpPr>
          <p:cNvPr id="20" name="AutoShape 10"/>
          <p:cNvSpPr>
            <a:spLocks noChangeArrowheads="1"/>
          </p:cNvSpPr>
          <p:nvPr/>
        </p:nvSpPr>
        <p:spPr bwMode="auto">
          <a:xfrm>
            <a:off x="3387515" y="1857823"/>
            <a:ext cx="2402004" cy="1405134"/>
          </a:xfrm>
          <a:prstGeom prst="triangle">
            <a:avLst>
              <a:gd name="adj" fmla="val 50000"/>
            </a:avLst>
          </a:prstGeom>
          <a:solidFill>
            <a:srgbClr val="00CC99"/>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CC99"/>
            </a:extrusionClr>
          </a:sp3d>
        </p:spPr>
        <p:txBody>
          <a:bodyPr anchor="ctr">
            <a:flatTx/>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1000"/>
              </a:spcAft>
            </a:pPr>
            <a:endParaRPr lang="en-US" sz="1600" b="1" dirty="0"/>
          </a:p>
        </p:txBody>
      </p:sp>
      <p:sp>
        <p:nvSpPr>
          <p:cNvPr id="22" name="TextBox 21"/>
          <p:cNvSpPr txBox="1"/>
          <p:nvPr/>
        </p:nvSpPr>
        <p:spPr>
          <a:xfrm>
            <a:off x="3753134" y="2331593"/>
            <a:ext cx="1665027" cy="923330"/>
          </a:xfrm>
          <a:prstGeom prst="rect">
            <a:avLst/>
          </a:prstGeom>
          <a:noFill/>
        </p:spPr>
        <p:txBody>
          <a:bodyPr wrap="square" rtlCol="0">
            <a:spAutoFit/>
          </a:bodyPr>
          <a:lstStyle/>
          <a:p>
            <a:pPr algn="ctr"/>
            <a:r>
              <a:rPr lang="en-US" b="1" dirty="0" smtClean="0"/>
              <a:t>Tier 3</a:t>
            </a:r>
          </a:p>
          <a:p>
            <a:pPr algn="ctr"/>
            <a:r>
              <a:rPr lang="en-US" b="1" dirty="0" smtClean="0">
                <a:solidFill>
                  <a:srgbClr val="002060"/>
                </a:solidFill>
              </a:rPr>
              <a:t>Referral Network</a:t>
            </a:r>
            <a:endParaRPr lang="en-US" b="1" dirty="0">
              <a:solidFill>
                <a:srgbClr val="002060"/>
              </a:solidFill>
            </a:endParaRPr>
          </a:p>
        </p:txBody>
      </p:sp>
      <p:sp>
        <p:nvSpPr>
          <p:cNvPr id="24" name="TextBox 23"/>
          <p:cNvSpPr txBox="1"/>
          <p:nvPr/>
        </p:nvSpPr>
        <p:spPr>
          <a:xfrm>
            <a:off x="6509759" y="1117987"/>
            <a:ext cx="2606724" cy="3416320"/>
          </a:xfrm>
          <a:prstGeom prst="rect">
            <a:avLst/>
          </a:prstGeom>
          <a:noFill/>
        </p:spPr>
        <p:txBody>
          <a:bodyPr wrap="square" rtlCol="0">
            <a:spAutoFit/>
          </a:bodyPr>
          <a:lstStyle/>
          <a:p>
            <a:r>
              <a:rPr lang="en-US" b="1" dirty="0" smtClean="0"/>
              <a:t>Referral network with: </a:t>
            </a:r>
          </a:p>
          <a:p>
            <a:r>
              <a:rPr lang="en-US" b="1" dirty="0" smtClean="0"/>
              <a:t>-Employee Assistance Program </a:t>
            </a:r>
          </a:p>
          <a:p>
            <a:r>
              <a:rPr lang="en-US" b="1" dirty="0" smtClean="0"/>
              <a:t>-Chaplain</a:t>
            </a:r>
          </a:p>
          <a:p>
            <a:r>
              <a:rPr lang="en-US" b="1" dirty="0" smtClean="0"/>
              <a:t>-Social Work</a:t>
            </a:r>
          </a:p>
          <a:p>
            <a:r>
              <a:rPr lang="en-US" b="1" dirty="0" smtClean="0"/>
              <a:t>-Clinical Psychologist</a:t>
            </a:r>
          </a:p>
          <a:p>
            <a:endParaRPr lang="en-US" b="1" dirty="0" smtClean="0"/>
          </a:p>
          <a:p>
            <a:r>
              <a:rPr lang="en-US" b="1" dirty="0" smtClean="0"/>
              <a:t>Ensure availability and expedite access to prompt</a:t>
            </a:r>
          </a:p>
          <a:p>
            <a:r>
              <a:rPr lang="en-US" b="1" dirty="0"/>
              <a:t>p</a:t>
            </a:r>
            <a:r>
              <a:rPr lang="en-US" b="1" dirty="0" smtClean="0"/>
              <a:t>rofessional support/guidance. </a:t>
            </a:r>
            <a:endParaRPr lang="en-US" b="1" dirty="0"/>
          </a:p>
        </p:txBody>
      </p:sp>
    </p:spTree>
    <p:extLst>
      <p:ext uri="{BB962C8B-B14F-4D97-AF65-F5344CB8AC3E}">
        <p14:creationId xmlns:p14="http://schemas.microsoft.com/office/powerpoint/2010/main" val="314725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3"/>
                                        </p:tgtEl>
                                        <p:attrNameLst>
                                          <p:attrName>ppt_x</p:attrName>
                                        </p:attrNameLst>
                                      </p:cBhvr>
                                      <p:tavLst>
                                        <p:tav tm="0">
                                          <p:val>
                                            <p:strVal val="ppt_x"/>
                                          </p:val>
                                        </p:tav>
                                        <p:tav tm="100000">
                                          <p:val>
                                            <p:strVal val="ppt_x"/>
                                          </p:val>
                                        </p:tav>
                                      </p:tavLst>
                                    </p:anim>
                                    <p:anim calcmode="lin" valueType="num">
                                      <p:cBhvr additive="base">
                                        <p:cTn id="37" dur="500"/>
                                        <p:tgtEl>
                                          <p:spTgt spid="3"/>
                                        </p:tgtEl>
                                        <p:attrNameLst>
                                          <p:attrName>ppt_y</p:attrName>
                                        </p:attrNameLst>
                                      </p:cBhvr>
                                      <p:tavLst>
                                        <p:tav tm="0">
                                          <p:val>
                                            <p:strVal val="ppt_y"/>
                                          </p:val>
                                        </p:tav>
                                        <p:tav tm="100000">
                                          <p:val>
                                            <p:strVal val="1+ppt_h/2"/>
                                          </p:val>
                                        </p:tav>
                                      </p:tavLst>
                                    </p:anim>
                                    <p:set>
                                      <p:cBhvr>
                                        <p:cTn id="38" dur="1" fill="hold">
                                          <p:stCondLst>
                                            <p:cond delay="499"/>
                                          </p:stCondLst>
                                        </p:cTn>
                                        <p:tgtEl>
                                          <p:spTgt spid="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24"/>
                                        </p:tgtEl>
                                        <p:attrNameLst>
                                          <p:attrName>ppt_x</p:attrName>
                                        </p:attrNameLst>
                                      </p:cBhvr>
                                      <p:tavLst>
                                        <p:tav tm="0">
                                          <p:val>
                                            <p:strVal val="ppt_x"/>
                                          </p:val>
                                        </p:tav>
                                        <p:tav tm="100000">
                                          <p:val>
                                            <p:strVal val="ppt_x"/>
                                          </p:val>
                                        </p:tav>
                                      </p:tavLst>
                                    </p:anim>
                                    <p:anim calcmode="lin" valueType="num">
                                      <p:cBhvr additive="base">
                                        <p:cTn id="57" dur="500"/>
                                        <p:tgtEl>
                                          <p:spTgt spid="24"/>
                                        </p:tgtEl>
                                        <p:attrNameLst>
                                          <p:attrName>ppt_y</p:attrName>
                                        </p:attrNameLst>
                                      </p:cBhvr>
                                      <p:tavLst>
                                        <p:tav tm="0">
                                          <p:val>
                                            <p:strVal val="ppt_y"/>
                                          </p:val>
                                        </p:tav>
                                        <p:tav tm="100000">
                                          <p:val>
                                            <p:strVal val="1+ppt_h/2"/>
                                          </p:val>
                                        </p:tav>
                                      </p:tavLst>
                                    </p:anim>
                                    <p:set>
                                      <p:cBhvr>
                                        <p:cTn id="58"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2" grpId="0"/>
      <p:bldP spid="2" grpId="1"/>
      <p:bldP spid="18" grpId="0" animBg="1"/>
      <p:bldP spid="3" grpId="0"/>
      <p:bldP spid="3" grpId="1"/>
      <p:bldP spid="20" grpId="0" animBg="1"/>
      <p:bldP spid="22" grpId="0"/>
      <p:bldP spid="24" grpId="0"/>
      <p:bldP spid="2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02" y="98426"/>
            <a:ext cx="7886700" cy="711199"/>
          </a:xfrm>
        </p:spPr>
        <p:txBody>
          <a:bodyPr>
            <a:normAutofit/>
          </a:bodyPr>
          <a:lstStyle/>
          <a:p>
            <a:pPr algn="l"/>
            <a:r>
              <a:rPr lang="en-US" sz="3200" b="1" dirty="0" smtClean="0">
                <a:solidFill>
                  <a:srgbClr val="0070C0"/>
                </a:solidFill>
              </a:rPr>
              <a:t>Second Victim: New Conceptual Model</a:t>
            </a:r>
            <a:endParaRPr lang="en-US" sz="3200" b="1" dirty="0">
              <a:solidFill>
                <a:srgbClr val="0070C0"/>
              </a:solidFill>
            </a:endParaRPr>
          </a:p>
        </p:txBody>
      </p:sp>
      <p:sp>
        <p:nvSpPr>
          <p:cNvPr id="6" name="Rectangle 5"/>
          <p:cNvSpPr>
            <a:spLocks noChangeArrowheads="1"/>
          </p:cNvSpPr>
          <p:nvPr/>
        </p:nvSpPr>
        <p:spPr bwMode="auto">
          <a:xfrm>
            <a:off x="106326" y="1891224"/>
            <a:ext cx="8875248" cy="2943726"/>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82124" tIns="41061" rIns="82124" bIns="41061"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14388" eaLnBrk="0" hangingPunct="0">
              <a:lnSpc>
                <a:spcPct val="90000"/>
              </a:lnSpc>
            </a:pPr>
            <a:endParaRPr lang="en-US" sz="2400" dirty="0">
              <a:solidFill>
                <a:prstClr val="black"/>
              </a:solidFill>
            </a:endParaRPr>
          </a:p>
        </p:txBody>
      </p:sp>
      <p:sp>
        <p:nvSpPr>
          <p:cNvPr id="7" name="TextBox 3"/>
          <p:cNvSpPr txBox="1">
            <a:spLocks noChangeArrowheads="1"/>
          </p:cNvSpPr>
          <p:nvPr/>
        </p:nvSpPr>
        <p:spPr bwMode="auto">
          <a:xfrm>
            <a:off x="457200" y="2951071"/>
            <a:ext cx="1752600"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b="1" dirty="0">
                <a:solidFill>
                  <a:prstClr val="black"/>
                </a:solidFill>
                <a:latin typeface="Calibri" pitchFamily="34" charset="0"/>
              </a:rPr>
              <a:t>Unanticipated Clinical</a:t>
            </a:r>
            <a:r>
              <a:rPr lang="en-US" sz="1200" dirty="0">
                <a:solidFill>
                  <a:prstClr val="black"/>
                </a:solidFill>
                <a:latin typeface="Calibri" pitchFamily="34" charset="0"/>
              </a:rPr>
              <a:t> </a:t>
            </a:r>
            <a:r>
              <a:rPr lang="en-US" sz="1200" b="1" dirty="0">
                <a:solidFill>
                  <a:prstClr val="black"/>
                </a:solidFill>
                <a:latin typeface="Calibri" pitchFamily="34" charset="0"/>
              </a:rPr>
              <a:t>Event</a:t>
            </a:r>
          </a:p>
        </p:txBody>
      </p:sp>
      <p:grpSp>
        <p:nvGrpSpPr>
          <p:cNvPr id="8" name="Group 7"/>
          <p:cNvGrpSpPr>
            <a:grpSpLocks/>
          </p:cNvGrpSpPr>
          <p:nvPr/>
        </p:nvGrpSpPr>
        <p:grpSpPr bwMode="auto">
          <a:xfrm>
            <a:off x="2439193" y="1975568"/>
            <a:ext cx="2667000" cy="2514600"/>
            <a:chOff x="2286000" y="1752600"/>
            <a:chExt cx="2286000" cy="1981200"/>
          </a:xfrm>
        </p:grpSpPr>
        <p:sp>
          <p:nvSpPr>
            <p:cNvPr id="9" name="Explosion 1 8"/>
            <p:cNvSpPr/>
            <p:nvPr/>
          </p:nvSpPr>
          <p:spPr>
            <a:xfrm>
              <a:off x="2286000" y="1752600"/>
              <a:ext cx="2286000" cy="1981200"/>
            </a:xfrm>
            <a:prstGeom prst="irregularSeal1">
              <a:avLst/>
            </a:prstGeom>
            <a:ln/>
          </p:spPr>
          <p:style>
            <a:lnRef idx="0">
              <a:schemeClr val="accent2"/>
            </a:lnRef>
            <a:fillRef idx="3">
              <a:schemeClr val="accent2"/>
            </a:fillRef>
            <a:effectRef idx="3">
              <a:schemeClr val="accent2"/>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200" dirty="0">
                <a:solidFill>
                  <a:prstClr val="white"/>
                </a:solidFill>
              </a:endParaRPr>
            </a:p>
          </p:txBody>
        </p:sp>
        <p:sp>
          <p:nvSpPr>
            <p:cNvPr id="10" name="TextBox 5"/>
            <p:cNvSpPr txBox="1">
              <a:spLocks noChangeArrowheads="1"/>
            </p:cNvSpPr>
            <p:nvPr/>
          </p:nvSpPr>
          <p:spPr bwMode="auto">
            <a:xfrm>
              <a:off x="2514600" y="2438400"/>
              <a:ext cx="1828800" cy="5092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b="1" u="sng" dirty="0">
                  <a:solidFill>
                    <a:prstClr val="black"/>
                  </a:solidFill>
                  <a:latin typeface="Calibri" pitchFamily="34" charset="0"/>
                </a:rPr>
                <a:t>Second Victim Reaction</a:t>
              </a:r>
              <a:endParaRPr lang="en-US" sz="1200" b="1" dirty="0">
                <a:solidFill>
                  <a:prstClr val="black"/>
                </a:solidFill>
                <a:latin typeface="Calibri" pitchFamily="34" charset="0"/>
              </a:endParaRPr>
            </a:p>
            <a:p>
              <a:pPr algn="ctr"/>
              <a:r>
                <a:rPr lang="en-US" sz="1200" b="1" dirty="0">
                  <a:solidFill>
                    <a:prstClr val="black"/>
                  </a:solidFill>
                  <a:latin typeface="Calibri" pitchFamily="34" charset="0"/>
                </a:rPr>
                <a:t>Psychosocial</a:t>
              </a:r>
            </a:p>
            <a:p>
              <a:pPr algn="ctr"/>
              <a:r>
                <a:rPr lang="en-US" sz="1200" b="1" dirty="0">
                  <a:solidFill>
                    <a:prstClr val="black"/>
                  </a:solidFill>
                  <a:latin typeface="Calibri" pitchFamily="34" charset="0"/>
                </a:rPr>
                <a:t>Physical</a:t>
              </a:r>
            </a:p>
          </p:txBody>
        </p:sp>
      </p:grpSp>
      <p:sp>
        <p:nvSpPr>
          <p:cNvPr id="11" name="TextBox 12"/>
          <p:cNvSpPr txBox="1">
            <a:spLocks noChangeArrowheads="1"/>
          </p:cNvSpPr>
          <p:nvPr/>
        </p:nvSpPr>
        <p:spPr bwMode="auto">
          <a:xfrm>
            <a:off x="7838574" y="3451405"/>
            <a:ext cx="1143000" cy="2762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b="1" dirty="0">
                <a:solidFill>
                  <a:schemeClr val="tx1">
                    <a:lumMod val="75000"/>
                  </a:schemeClr>
                </a:solidFill>
                <a:latin typeface="Calibri" pitchFamily="34" charset="0"/>
              </a:rPr>
              <a:t>Thriving</a:t>
            </a:r>
          </a:p>
        </p:txBody>
      </p:sp>
      <p:sp>
        <p:nvSpPr>
          <p:cNvPr id="12" name="TextBox 13"/>
          <p:cNvSpPr txBox="1">
            <a:spLocks noChangeArrowheads="1"/>
          </p:cNvSpPr>
          <p:nvPr/>
        </p:nvSpPr>
        <p:spPr bwMode="auto">
          <a:xfrm>
            <a:off x="7838574" y="2868299"/>
            <a:ext cx="1143000" cy="2762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b="1" dirty="0">
                <a:solidFill>
                  <a:schemeClr val="tx1">
                    <a:lumMod val="75000"/>
                  </a:schemeClr>
                </a:solidFill>
                <a:latin typeface="Calibri" pitchFamily="34" charset="0"/>
              </a:rPr>
              <a:t>Surviving</a:t>
            </a:r>
          </a:p>
        </p:txBody>
      </p:sp>
      <p:sp>
        <p:nvSpPr>
          <p:cNvPr id="13" name="TextBox 14"/>
          <p:cNvSpPr txBox="1">
            <a:spLocks noChangeArrowheads="1"/>
          </p:cNvSpPr>
          <p:nvPr/>
        </p:nvSpPr>
        <p:spPr bwMode="auto">
          <a:xfrm>
            <a:off x="7811586" y="2286149"/>
            <a:ext cx="1169988" cy="2762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b="1" dirty="0">
                <a:solidFill>
                  <a:prstClr val="black"/>
                </a:solidFill>
                <a:latin typeface="Calibri" pitchFamily="34" charset="0"/>
              </a:rPr>
              <a:t>Dropping Out</a:t>
            </a:r>
          </a:p>
        </p:txBody>
      </p:sp>
      <p:cxnSp>
        <p:nvCxnSpPr>
          <p:cNvPr id="14" name="Straight Arrow Connector 13"/>
          <p:cNvCxnSpPr/>
          <p:nvPr/>
        </p:nvCxnSpPr>
        <p:spPr>
          <a:xfrm flipV="1">
            <a:off x="2209801" y="3169171"/>
            <a:ext cx="496093" cy="12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5718174" y="3111014"/>
            <a:ext cx="536428" cy="2344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a:spLocks noChangeArrowheads="1"/>
          </p:cNvSpPr>
          <p:nvPr/>
        </p:nvSpPr>
        <p:spPr bwMode="auto">
          <a:xfrm>
            <a:off x="6254602" y="2883541"/>
            <a:ext cx="1295400"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b="1" dirty="0">
                <a:solidFill>
                  <a:prstClr val="black"/>
                </a:solidFill>
                <a:latin typeface="Calibri" pitchFamily="34" charset="0"/>
              </a:rPr>
              <a:t>Clinician Recovery</a:t>
            </a:r>
          </a:p>
        </p:txBody>
      </p:sp>
      <p:cxnSp>
        <p:nvCxnSpPr>
          <p:cNvPr id="17" name="Straight Arrow Connector 16"/>
          <p:cNvCxnSpPr/>
          <p:nvPr/>
        </p:nvCxnSpPr>
        <p:spPr>
          <a:xfrm flipV="1">
            <a:off x="7550002" y="2562372"/>
            <a:ext cx="288572" cy="283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6" idx="3"/>
          </p:cNvCxnSpPr>
          <p:nvPr/>
        </p:nvCxnSpPr>
        <p:spPr>
          <a:xfrm>
            <a:off x="7550002" y="3114374"/>
            <a:ext cx="288572" cy="1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550002" y="3345502"/>
            <a:ext cx="342900" cy="2160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0" name="Group 19"/>
          <p:cNvGrpSpPr>
            <a:grpSpLocks/>
          </p:cNvGrpSpPr>
          <p:nvPr/>
        </p:nvGrpSpPr>
        <p:grpSpPr bwMode="auto">
          <a:xfrm>
            <a:off x="4739481" y="4714506"/>
            <a:ext cx="2103438" cy="1257300"/>
            <a:chOff x="2925763" y="4406900"/>
            <a:chExt cx="2103437" cy="1257300"/>
          </a:xfrm>
        </p:grpSpPr>
        <p:sp>
          <p:nvSpPr>
            <p:cNvPr id="21" name="Pyr3"/>
            <p:cNvSpPr>
              <a:spLocks noEditPoints="1" noChangeArrowheads="1"/>
            </p:cNvSpPr>
            <p:nvPr/>
          </p:nvSpPr>
          <p:spPr bwMode="auto">
            <a:xfrm>
              <a:off x="2925763" y="5275263"/>
              <a:ext cx="2103437" cy="388937"/>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287 w 21600"/>
                <a:gd name="T13" fmla="*/ 500 h 21600"/>
                <a:gd name="T14" fmla="*/ 16312 w 21600"/>
                <a:gd name="T15" fmla="*/ 21100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9900"/>
            </a:solidFill>
            <a:ln w="9525">
              <a:round/>
              <a:headEnd/>
              <a:tailEnd/>
            </a:ln>
            <a:scene3d>
              <a:camera prst="legacyObliqueTopLeft"/>
              <a:lightRig rig="legacyFlat3" dir="t"/>
            </a:scene3d>
            <a:sp3d extrusionH="430200" prstMaterial="legacyMatte">
              <a:bevelT w="13500" h="13500" prst="angle"/>
              <a:bevelB w="13500" h="13500" prst="angle"/>
              <a:extrusionClr>
                <a:srgbClr val="FF9900"/>
              </a:extrusionClr>
            </a:sp3d>
          </p:spPr>
          <p:txBody>
            <a:bodyPr>
              <a:flatTx/>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000000"/>
                </a:solidFill>
                <a:latin typeface="Arial"/>
              </a:endParaRPr>
            </a:p>
          </p:txBody>
        </p:sp>
        <p:sp>
          <p:nvSpPr>
            <p:cNvPr id="22" name="Pyr2"/>
            <p:cNvSpPr>
              <a:spLocks noEditPoints="1" noChangeArrowheads="1"/>
            </p:cNvSpPr>
            <p:nvPr/>
          </p:nvSpPr>
          <p:spPr bwMode="auto">
            <a:xfrm>
              <a:off x="3292475" y="4849813"/>
              <a:ext cx="1374775" cy="425450"/>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787 w 21600"/>
                <a:gd name="T13" fmla="*/ 500 h 21600"/>
                <a:gd name="T14" fmla="*/ 15812 w 21600"/>
                <a:gd name="T15" fmla="*/ 21100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FF00"/>
            </a:solidFill>
            <a:ln w="9525">
              <a:round/>
              <a:headEnd/>
              <a:tailEnd/>
            </a:ln>
            <a:scene3d>
              <a:camera prst="legacyObliqueTopLeft"/>
              <a:lightRig rig="legacyFlat3" dir="t"/>
            </a:scene3d>
            <a:sp3d extrusionH="430200" prstMaterial="legacyMatte">
              <a:bevelT w="13500" h="13500" prst="angle"/>
              <a:bevelB w="13500" h="13500" prst="angle"/>
              <a:extrusionClr>
                <a:srgbClr val="FFFF00"/>
              </a:extrusionClr>
            </a:sp3d>
          </p:spPr>
          <p:txBody>
            <a:bodyPr>
              <a:flatTx/>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000000"/>
                </a:solidFill>
                <a:latin typeface="Arial"/>
              </a:endParaRPr>
            </a:p>
          </p:txBody>
        </p:sp>
        <p:sp>
          <p:nvSpPr>
            <p:cNvPr id="23" name="AutoShape 10"/>
            <p:cNvSpPr>
              <a:spLocks noChangeArrowheads="1"/>
            </p:cNvSpPr>
            <p:nvPr/>
          </p:nvSpPr>
          <p:spPr bwMode="auto">
            <a:xfrm>
              <a:off x="3659188" y="4406900"/>
              <a:ext cx="630237" cy="442913"/>
            </a:xfrm>
            <a:prstGeom prst="triangle">
              <a:avLst>
                <a:gd name="adj" fmla="val 50000"/>
              </a:avLst>
            </a:prstGeom>
            <a:solidFill>
              <a:srgbClr val="00CC99"/>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CC99"/>
              </a:extrusionClr>
            </a:sp3d>
          </p:spPr>
          <p:txBody>
            <a:bodyPr anchor="ctr">
              <a:flatTx/>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solidFill>
                  <a:srgbClr val="000000"/>
                </a:solidFill>
                <a:latin typeface="Arial"/>
              </a:endParaRPr>
            </a:p>
          </p:txBody>
        </p:sp>
        <p:sp>
          <p:nvSpPr>
            <p:cNvPr id="24" name="Text Box 11"/>
            <p:cNvSpPr txBox="1">
              <a:spLocks noChangeArrowheads="1"/>
            </p:cNvSpPr>
            <p:nvPr/>
          </p:nvSpPr>
          <p:spPr bwMode="auto">
            <a:xfrm>
              <a:off x="3429000" y="5322888"/>
              <a:ext cx="950912" cy="307777"/>
            </a:xfrm>
            <a:prstGeom prst="rect">
              <a:avLst/>
            </a:prstGeom>
            <a:noFill/>
            <a:ln w="9525">
              <a:noFill/>
              <a:miter lim="800000"/>
              <a:headEnd/>
              <a:tailEnd/>
            </a:ln>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1000"/>
                </a:spcAft>
              </a:pPr>
              <a:r>
                <a:rPr lang="en-US" sz="1400" b="1" dirty="0">
                  <a:solidFill>
                    <a:srgbClr val="000000"/>
                  </a:solidFill>
                  <a:latin typeface="Calibri" pitchFamily="34" charset="0"/>
                </a:rPr>
                <a:t>Tier 1</a:t>
              </a:r>
              <a:endParaRPr lang="en-US" dirty="0">
                <a:solidFill>
                  <a:srgbClr val="000000"/>
                </a:solidFill>
                <a:latin typeface="Arial"/>
              </a:endParaRPr>
            </a:p>
          </p:txBody>
        </p:sp>
        <p:sp>
          <p:nvSpPr>
            <p:cNvPr id="25" name="Text Box 12"/>
            <p:cNvSpPr txBox="1">
              <a:spLocks noChangeArrowheads="1"/>
            </p:cNvSpPr>
            <p:nvPr/>
          </p:nvSpPr>
          <p:spPr bwMode="auto">
            <a:xfrm>
              <a:off x="3429000" y="4876800"/>
              <a:ext cx="950912" cy="307777"/>
            </a:xfrm>
            <a:prstGeom prst="rect">
              <a:avLst/>
            </a:prstGeom>
            <a:noFill/>
            <a:ln w="9525">
              <a:noFill/>
              <a:miter lim="800000"/>
              <a:headEnd/>
              <a:tailEnd/>
            </a:ln>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1000"/>
                </a:spcAft>
              </a:pPr>
              <a:r>
                <a:rPr lang="en-US" sz="1400" b="1" dirty="0">
                  <a:solidFill>
                    <a:srgbClr val="000000"/>
                  </a:solidFill>
                  <a:latin typeface="Calibri" pitchFamily="34" charset="0"/>
                </a:rPr>
                <a:t>Tier 2</a:t>
              </a:r>
              <a:endParaRPr lang="en-US" dirty="0">
                <a:solidFill>
                  <a:srgbClr val="000000"/>
                </a:solidFill>
                <a:latin typeface="Arial"/>
              </a:endParaRPr>
            </a:p>
          </p:txBody>
        </p:sp>
        <p:sp>
          <p:nvSpPr>
            <p:cNvPr id="26" name="Text Box 13"/>
            <p:cNvSpPr txBox="1">
              <a:spLocks noChangeArrowheads="1"/>
            </p:cNvSpPr>
            <p:nvPr/>
          </p:nvSpPr>
          <p:spPr bwMode="auto">
            <a:xfrm>
              <a:off x="3429000" y="4495800"/>
              <a:ext cx="950912" cy="307777"/>
            </a:xfrm>
            <a:prstGeom prst="rect">
              <a:avLst/>
            </a:prstGeom>
            <a:noFill/>
            <a:ln w="9525">
              <a:noFill/>
              <a:miter lim="800000"/>
              <a:headEnd/>
              <a:tailEnd/>
            </a:ln>
          </p:spPr>
          <p:txBody>
            <a:bodyPr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1000"/>
                </a:spcAft>
              </a:pPr>
              <a:r>
                <a:rPr lang="en-US" sz="1400" b="1" dirty="0">
                  <a:solidFill>
                    <a:srgbClr val="000000"/>
                  </a:solidFill>
                  <a:latin typeface="Calibri" pitchFamily="34" charset="0"/>
                </a:rPr>
                <a:t>Tier 3</a:t>
              </a:r>
              <a:endParaRPr lang="en-US" dirty="0">
                <a:solidFill>
                  <a:srgbClr val="000000"/>
                </a:solidFill>
                <a:latin typeface="Arial"/>
              </a:endParaRPr>
            </a:p>
          </p:txBody>
        </p:sp>
      </p:grpSp>
      <p:sp>
        <p:nvSpPr>
          <p:cNvPr id="34" name="TextBox 7"/>
          <p:cNvSpPr txBox="1">
            <a:spLocks noChangeArrowheads="1"/>
          </p:cNvSpPr>
          <p:nvPr/>
        </p:nvSpPr>
        <p:spPr bwMode="auto">
          <a:xfrm>
            <a:off x="4922614" y="3345504"/>
            <a:ext cx="1271016" cy="646113"/>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fontAlgn="auto">
              <a:spcBef>
                <a:spcPts val="0"/>
              </a:spcBef>
              <a:spcAft>
                <a:spcPts val="0"/>
              </a:spcAft>
            </a:pPr>
            <a:r>
              <a:rPr lang="en-US" sz="1200" b="1" u="sng" dirty="0">
                <a:solidFill>
                  <a:srgbClr val="000000"/>
                </a:solidFill>
                <a:latin typeface="Calibri" pitchFamily="34" charset="0"/>
              </a:rPr>
              <a:t>Institutional</a:t>
            </a:r>
          </a:p>
          <a:p>
            <a:pPr algn="ctr" fontAlgn="auto">
              <a:spcBef>
                <a:spcPts val="0"/>
              </a:spcBef>
              <a:spcAft>
                <a:spcPts val="0"/>
              </a:spcAft>
            </a:pPr>
            <a:r>
              <a:rPr lang="en-US" sz="1200" b="1" u="sng" dirty="0">
                <a:solidFill>
                  <a:srgbClr val="000000"/>
                </a:solidFill>
                <a:latin typeface="Calibri" pitchFamily="34" charset="0"/>
              </a:rPr>
              <a:t>Response</a:t>
            </a:r>
          </a:p>
          <a:p>
            <a:pPr algn="ctr" fontAlgn="auto">
              <a:spcBef>
                <a:spcPts val="0"/>
              </a:spcBef>
              <a:spcAft>
                <a:spcPts val="0"/>
              </a:spcAft>
            </a:pPr>
            <a:r>
              <a:rPr lang="en-US" sz="1200" b="1" dirty="0">
                <a:solidFill>
                  <a:srgbClr val="000000"/>
                </a:solidFill>
                <a:latin typeface="Calibri" pitchFamily="34" charset="0"/>
              </a:rPr>
              <a:t>Clinician Support</a:t>
            </a:r>
          </a:p>
        </p:txBody>
      </p:sp>
      <p:cxnSp>
        <p:nvCxnSpPr>
          <p:cNvPr id="42" name="Straight Arrow Connector 41"/>
          <p:cNvCxnSpPr/>
          <p:nvPr/>
        </p:nvCxnSpPr>
        <p:spPr>
          <a:xfrm flipV="1">
            <a:off x="5661837" y="3986307"/>
            <a:ext cx="0" cy="7282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4543951" y="3441185"/>
            <a:ext cx="399903" cy="2966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85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311" y="1447802"/>
            <a:ext cx="8133104" cy="4931735"/>
          </a:xfrm>
        </p:spPr>
        <p:txBody>
          <a:bodyPr>
            <a:normAutofit/>
          </a:bodyPr>
          <a:lstStyle/>
          <a:p>
            <a:pPr marL="342900" indent="-342900"/>
            <a:r>
              <a:rPr lang="en-US" sz="2200" b="1" dirty="0" smtClean="0">
                <a:solidFill>
                  <a:schemeClr val="tx1"/>
                </a:solidFill>
              </a:rPr>
              <a:t>2,167 </a:t>
            </a:r>
            <a:r>
              <a:rPr lang="en-US" sz="2200" b="1" dirty="0">
                <a:solidFill>
                  <a:schemeClr val="tx1"/>
                </a:solidFill>
              </a:rPr>
              <a:t>co-workers (15% of workforce) </a:t>
            </a:r>
            <a:r>
              <a:rPr lang="en-US" sz="2200" b="1" dirty="0" smtClean="0">
                <a:solidFill>
                  <a:schemeClr val="tx1"/>
                </a:solidFill>
              </a:rPr>
              <a:t>responded</a:t>
            </a:r>
          </a:p>
          <a:p>
            <a:pPr marL="342900" indent="-342900"/>
            <a:endParaRPr lang="en-US" sz="2200" dirty="0" smtClean="0">
              <a:solidFill>
                <a:schemeClr val="tx1"/>
              </a:solidFill>
            </a:endParaRPr>
          </a:p>
          <a:p>
            <a:pPr marL="623887" lvl="1" indent="-342900">
              <a:buFont typeface="Arial" panose="020B0604020202020204" pitchFamily="34" charset="0"/>
              <a:buChar char="•"/>
            </a:pPr>
            <a:r>
              <a:rPr lang="en-US" sz="2200" dirty="0" smtClean="0">
                <a:solidFill>
                  <a:schemeClr val="tx1"/>
                </a:solidFill>
              </a:rPr>
              <a:t>46</a:t>
            </a:r>
            <a:r>
              <a:rPr lang="en-US" sz="2200" dirty="0">
                <a:solidFill>
                  <a:schemeClr val="tx1"/>
                </a:solidFill>
              </a:rPr>
              <a:t>% of those surveyed experienced a significant work-related event within the last 2 years that caused emotional/moral distress or anxiety, depression or concerns about their ability to do their job</a:t>
            </a:r>
            <a:r>
              <a:rPr lang="en-US" sz="2200" dirty="0" smtClean="0">
                <a:solidFill>
                  <a:schemeClr val="tx1"/>
                </a:solidFill>
              </a:rPr>
              <a:t>.</a:t>
            </a:r>
          </a:p>
          <a:p>
            <a:pPr marL="623887" lvl="1" indent="-342900">
              <a:buFont typeface="Arial" panose="020B0604020202020204" pitchFamily="34" charset="0"/>
              <a:buChar char="•"/>
            </a:pPr>
            <a:endParaRPr lang="en-US" sz="2200" dirty="0">
              <a:solidFill>
                <a:schemeClr val="tx1"/>
              </a:solidFill>
            </a:endParaRPr>
          </a:p>
          <a:p>
            <a:pPr lvl="2">
              <a:defRPr/>
            </a:pPr>
            <a:r>
              <a:rPr lang="en-US" sz="2200" dirty="0">
                <a:solidFill>
                  <a:schemeClr val="tx1"/>
                </a:solidFill>
              </a:rPr>
              <a:t>Of those respondents, 39% reported receiving NO support</a:t>
            </a:r>
            <a:r>
              <a:rPr lang="en-US" sz="2200" dirty="0" smtClean="0">
                <a:solidFill>
                  <a:schemeClr val="tx1"/>
                </a:solidFill>
              </a:rPr>
              <a:t>.</a:t>
            </a:r>
          </a:p>
          <a:p>
            <a:pPr lvl="2">
              <a:defRPr/>
            </a:pPr>
            <a:endParaRPr lang="en-US" sz="2200" dirty="0">
              <a:solidFill>
                <a:schemeClr val="tx1"/>
              </a:solidFill>
            </a:endParaRPr>
          </a:p>
          <a:p>
            <a:pPr lvl="2">
              <a:defRPr/>
            </a:pPr>
            <a:r>
              <a:rPr lang="en-US" sz="2200" dirty="0">
                <a:solidFill>
                  <a:schemeClr val="tx1"/>
                </a:solidFill>
              </a:rPr>
              <a:t>Of those receiving support, 54% felt that the support they received was not adequate.</a:t>
            </a:r>
          </a:p>
          <a:p>
            <a:endParaRPr lang="en-US" dirty="0"/>
          </a:p>
        </p:txBody>
      </p:sp>
      <p:sp>
        <p:nvSpPr>
          <p:cNvPr id="5" name="Title 4"/>
          <p:cNvSpPr>
            <a:spLocks noGrp="1"/>
          </p:cNvSpPr>
          <p:nvPr>
            <p:ph type="title"/>
          </p:nvPr>
        </p:nvSpPr>
        <p:spPr>
          <a:xfrm>
            <a:off x="0" y="78582"/>
            <a:ext cx="7886700" cy="711994"/>
          </a:xfrm>
        </p:spPr>
        <p:txBody>
          <a:bodyPr>
            <a:normAutofit/>
          </a:bodyPr>
          <a:lstStyle/>
          <a:p>
            <a:pPr algn="l"/>
            <a:r>
              <a:rPr lang="en-US" sz="3200" b="1" dirty="0" smtClean="0">
                <a:solidFill>
                  <a:srgbClr val="0070C0"/>
                </a:solidFill>
              </a:rPr>
              <a:t>Seton Emotional First Aid Survey</a:t>
            </a:r>
            <a:endParaRPr lang="en-US" sz="3200" b="1" dirty="0">
              <a:solidFill>
                <a:srgbClr val="0070C0"/>
              </a:solidFill>
            </a:endParaRPr>
          </a:p>
        </p:txBody>
      </p:sp>
    </p:spTree>
    <p:extLst>
      <p:ext uri="{BB962C8B-B14F-4D97-AF65-F5344CB8AC3E}">
        <p14:creationId xmlns:p14="http://schemas.microsoft.com/office/powerpoint/2010/main" val="4035246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2107"/>
            <a:ext cx="8746270" cy="601794"/>
          </a:xfrm>
        </p:spPr>
        <p:txBody>
          <a:bodyPr>
            <a:normAutofit/>
          </a:bodyPr>
          <a:lstStyle/>
          <a:p>
            <a:r>
              <a:rPr lang="en-US" sz="3200" b="1" dirty="0" smtClean="0"/>
              <a:t>PACT Program Team Formation</a:t>
            </a:r>
            <a:endParaRPr lang="en-US" sz="3200" b="1" dirty="0"/>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57" y="1228726"/>
            <a:ext cx="6836569" cy="504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3239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3056"/>
            <a:ext cx="8746270" cy="620844"/>
          </a:xfrm>
        </p:spPr>
        <p:txBody>
          <a:bodyPr>
            <a:normAutofit/>
          </a:bodyPr>
          <a:lstStyle/>
          <a:p>
            <a:r>
              <a:rPr lang="en-US" sz="3200" b="1" dirty="0" smtClean="0"/>
              <a:t>PACT Site Team Formation</a:t>
            </a:r>
            <a:endParaRPr lang="en-US" sz="32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94" y="1134534"/>
            <a:ext cx="7250906" cy="499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54917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9109" y="1295400"/>
            <a:ext cx="3608558" cy="4525963"/>
          </a:xfrm>
        </p:spPr>
        <p:txBody>
          <a:bodyPr>
            <a:normAutofit lnSpcReduction="10000"/>
          </a:bodyPr>
          <a:lstStyle/>
          <a:p>
            <a:pPr marL="0" lvl="0" indent="0" algn="ctr" eaLnBrk="0" fontAlgn="base" hangingPunct="0">
              <a:spcBef>
                <a:spcPct val="0"/>
              </a:spcBef>
              <a:spcAft>
                <a:spcPct val="0"/>
              </a:spcAft>
              <a:buNone/>
              <a:defRPr/>
            </a:pPr>
            <a:r>
              <a:rPr lang="en-US" sz="2000" dirty="0">
                <a:solidFill>
                  <a:srgbClr val="000000"/>
                </a:solidFill>
                <a:latin typeface="Verdana"/>
                <a:ea typeface="ＭＳ Ｐゴシック" pitchFamily="34" charset="-128"/>
              </a:rPr>
              <a:t>Peer Supporter’s</a:t>
            </a:r>
          </a:p>
          <a:p>
            <a:pPr marL="0" lvl="0" indent="0" algn="ctr" eaLnBrk="0" fontAlgn="base" hangingPunct="0">
              <a:spcBef>
                <a:spcPct val="0"/>
              </a:spcBef>
              <a:spcAft>
                <a:spcPct val="0"/>
              </a:spcAft>
              <a:buNone/>
              <a:defRPr/>
            </a:pPr>
            <a:r>
              <a:rPr lang="en-US" sz="2000" dirty="0">
                <a:solidFill>
                  <a:srgbClr val="000000"/>
                </a:solidFill>
                <a:latin typeface="Verdana"/>
                <a:ea typeface="ＭＳ Ｐゴシック" pitchFamily="34" charset="-128"/>
              </a:rPr>
              <a:t> Promise:</a:t>
            </a:r>
          </a:p>
          <a:p>
            <a:pPr marL="285750" lvl="0" indent="-285750" eaLnBrk="0" fontAlgn="base" hangingPunct="0">
              <a:spcBef>
                <a:spcPct val="0"/>
              </a:spcBef>
              <a:spcAft>
                <a:spcPct val="0"/>
              </a:spcAft>
              <a:defRPr/>
            </a:pPr>
            <a:endParaRPr lang="en-US" sz="1400" dirty="0">
              <a:solidFill>
                <a:srgbClr val="000000"/>
              </a:solidFill>
              <a:latin typeface="Verdana"/>
              <a:ea typeface="ＭＳ Ｐゴシック" pitchFamily="34" charset="-128"/>
            </a:endParaRPr>
          </a:p>
          <a:p>
            <a:pPr marL="285750" lvl="0" indent="-285750" eaLnBrk="0" fontAlgn="base" hangingPunct="0">
              <a:spcBef>
                <a:spcPct val="0"/>
              </a:spcBef>
              <a:spcAft>
                <a:spcPct val="0"/>
              </a:spcAft>
              <a:defRPr/>
            </a:pPr>
            <a:r>
              <a:rPr lang="en-US" sz="1400" dirty="0">
                <a:solidFill>
                  <a:srgbClr val="000000"/>
                </a:solidFill>
                <a:latin typeface="Verdana"/>
                <a:ea typeface="ＭＳ Ｐゴシック" pitchFamily="34" charset="-128"/>
              </a:rPr>
              <a:t>When you reach out for    help . . . I will </a:t>
            </a:r>
            <a:r>
              <a:rPr lang="en-US" sz="1600" b="1" dirty="0">
                <a:solidFill>
                  <a:srgbClr val="FF0000"/>
                </a:solidFill>
                <a:latin typeface="Verdana"/>
                <a:ea typeface="ＭＳ Ｐゴシック" pitchFamily="34" charset="-128"/>
              </a:rPr>
              <a:t>P</a:t>
            </a:r>
            <a:r>
              <a:rPr lang="en-US" sz="1400" dirty="0">
                <a:solidFill>
                  <a:srgbClr val="000000"/>
                </a:solidFill>
                <a:latin typeface="Verdana"/>
                <a:ea typeface="ＭＳ Ｐゴシック" pitchFamily="34" charset="-128"/>
              </a:rPr>
              <a:t>rovide a listening presence</a:t>
            </a:r>
          </a:p>
          <a:p>
            <a:pPr marL="285750" lvl="0" indent="-285750" eaLnBrk="0" fontAlgn="base" hangingPunct="0">
              <a:spcBef>
                <a:spcPct val="0"/>
              </a:spcBef>
              <a:spcAft>
                <a:spcPct val="0"/>
              </a:spcAft>
              <a:defRPr/>
            </a:pPr>
            <a:endParaRPr lang="en-US" sz="1400" dirty="0">
              <a:solidFill>
                <a:srgbClr val="000000"/>
              </a:solidFill>
              <a:latin typeface="Verdana"/>
              <a:ea typeface="ＭＳ Ｐゴシック" pitchFamily="34" charset="-128"/>
            </a:endParaRPr>
          </a:p>
          <a:p>
            <a:pPr marL="285750" lvl="0" indent="-285750" eaLnBrk="0" fontAlgn="base" hangingPunct="0">
              <a:spcBef>
                <a:spcPct val="0"/>
              </a:spcBef>
              <a:spcAft>
                <a:spcPct val="0"/>
              </a:spcAft>
              <a:defRPr/>
            </a:pPr>
            <a:r>
              <a:rPr lang="en-US" sz="1400" dirty="0">
                <a:solidFill>
                  <a:srgbClr val="000000"/>
                </a:solidFill>
                <a:latin typeface="Verdana"/>
                <a:ea typeface="ＭＳ Ｐゴシック" pitchFamily="34" charset="-128"/>
              </a:rPr>
              <a:t>When you express your painful experience . . . I will use all my training and skill to </a:t>
            </a:r>
            <a:r>
              <a:rPr lang="en-US" sz="1600" b="1" dirty="0">
                <a:solidFill>
                  <a:srgbClr val="FF0000"/>
                </a:solidFill>
                <a:latin typeface="Verdana"/>
                <a:ea typeface="ＭＳ Ｐゴシック" pitchFamily="34" charset="-128"/>
              </a:rPr>
              <a:t>A</a:t>
            </a:r>
            <a:r>
              <a:rPr lang="en-US" sz="1400" dirty="0">
                <a:solidFill>
                  <a:srgbClr val="000000"/>
                </a:solidFill>
                <a:latin typeface="Verdana"/>
                <a:ea typeface="ＭＳ Ｐゴシック" pitchFamily="34" charset="-128"/>
              </a:rPr>
              <a:t>ssess the need</a:t>
            </a:r>
          </a:p>
          <a:p>
            <a:pPr marL="285750" lvl="0" indent="-285750" eaLnBrk="0" fontAlgn="base" hangingPunct="0">
              <a:spcBef>
                <a:spcPct val="0"/>
              </a:spcBef>
              <a:spcAft>
                <a:spcPct val="0"/>
              </a:spcAft>
              <a:defRPr/>
            </a:pPr>
            <a:endParaRPr lang="en-US" sz="1400" dirty="0">
              <a:solidFill>
                <a:srgbClr val="000000"/>
              </a:solidFill>
              <a:latin typeface="Verdana"/>
              <a:ea typeface="ＭＳ Ｐゴシック" pitchFamily="34" charset="-128"/>
            </a:endParaRPr>
          </a:p>
          <a:p>
            <a:pPr marL="285750" lvl="0" indent="-285750" eaLnBrk="0" fontAlgn="base" hangingPunct="0">
              <a:spcBef>
                <a:spcPct val="0"/>
              </a:spcBef>
              <a:spcAft>
                <a:spcPct val="0"/>
              </a:spcAft>
              <a:defRPr/>
            </a:pPr>
            <a:r>
              <a:rPr lang="en-US" sz="1400" dirty="0">
                <a:solidFill>
                  <a:srgbClr val="000000"/>
                </a:solidFill>
                <a:latin typeface="Verdana"/>
                <a:ea typeface="ＭＳ Ｐゴシック" pitchFamily="34" charset="-128"/>
              </a:rPr>
              <a:t>When concerns and questions turn into fear . . . I will </a:t>
            </a:r>
            <a:r>
              <a:rPr lang="en-US" sz="1600" b="1" dirty="0">
                <a:solidFill>
                  <a:srgbClr val="FF0000"/>
                </a:solidFill>
                <a:latin typeface="Verdana"/>
                <a:ea typeface="ＭＳ Ｐゴシック" pitchFamily="34" charset="-128"/>
              </a:rPr>
              <a:t>C</a:t>
            </a:r>
            <a:r>
              <a:rPr lang="en-US" sz="1400" dirty="0">
                <a:solidFill>
                  <a:srgbClr val="000000"/>
                </a:solidFill>
                <a:latin typeface="Verdana"/>
                <a:ea typeface="ＭＳ Ｐゴシック" pitchFamily="34" charset="-128"/>
              </a:rPr>
              <a:t>are as a friend, with compassion, empathy and in confidence</a:t>
            </a:r>
          </a:p>
          <a:p>
            <a:pPr marL="285750" lvl="0" indent="-285750" eaLnBrk="0" fontAlgn="base" hangingPunct="0">
              <a:spcBef>
                <a:spcPct val="0"/>
              </a:spcBef>
              <a:spcAft>
                <a:spcPct val="0"/>
              </a:spcAft>
              <a:defRPr/>
            </a:pPr>
            <a:endParaRPr lang="en-US" sz="1400" dirty="0">
              <a:solidFill>
                <a:srgbClr val="000000"/>
              </a:solidFill>
              <a:latin typeface="Verdana"/>
              <a:ea typeface="ＭＳ Ｐゴシック" pitchFamily="34" charset="-128"/>
            </a:endParaRPr>
          </a:p>
          <a:p>
            <a:pPr marL="285750" lvl="0" indent="-285750" eaLnBrk="0" fontAlgn="base" hangingPunct="0">
              <a:spcBef>
                <a:spcPct val="0"/>
              </a:spcBef>
              <a:spcAft>
                <a:spcPct val="0"/>
              </a:spcAft>
              <a:defRPr/>
            </a:pPr>
            <a:r>
              <a:rPr lang="en-US" sz="1400" dirty="0">
                <a:solidFill>
                  <a:srgbClr val="000000"/>
                </a:solidFill>
                <a:latin typeface="Verdana"/>
                <a:ea typeface="ＭＳ Ｐゴシック" pitchFamily="34" charset="-128"/>
              </a:rPr>
              <a:t>When there is need for ongoing courage . . . I will </a:t>
            </a:r>
            <a:r>
              <a:rPr lang="en-US" sz="1600" b="1" dirty="0">
                <a:solidFill>
                  <a:srgbClr val="FF0000"/>
                </a:solidFill>
                <a:latin typeface="Verdana"/>
                <a:ea typeface="ＭＳ Ｐゴシック" pitchFamily="34" charset="-128"/>
              </a:rPr>
              <a:t>T</a:t>
            </a:r>
            <a:r>
              <a:rPr lang="en-US" sz="1400" dirty="0">
                <a:solidFill>
                  <a:srgbClr val="000000"/>
                </a:solidFill>
                <a:latin typeface="Verdana"/>
                <a:ea typeface="ＭＳ Ｐゴシック" pitchFamily="34" charset="-128"/>
              </a:rPr>
              <a:t>urn to all available resources to restore your hope</a:t>
            </a:r>
            <a:r>
              <a:rPr lang="en-US" sz="2000" dirty="0">
                <a:solidFill>
                  <a:srgbClr val="000000"/>
                </a:solidFill>
                <a:latin typeface="Verdana"/>
                <a:ea typeface="ＭＳ Ｐゴシック" pitchFamily="34" charset="-128"/>
              </a:rPr>
              <a:t> </a:t>
            </a:r>
          </a:p>
          <a:p>
            <a:endParaRPr lang="en-US" dirty="0"/>
          </a:p>
        </p:txBody>
      </p:sp>
      <p:sp>
        <p:nvSpPr>
          <p:cNvPr id="5" name="Title 4"/>
          <p:cNvSpPr>
            <a:spLocks noGrp="1"/>
          </p:cNvSpPr>
          <p:nvPr>
            <p:ph type="title"/>
          </p:nvPr>
        </p:nvSpPr>
        <p:spPr>
          <a:xfrm>
            <a:off x="-12114" y="93133"/>
            <a:ext cx="8229600" cy="508000"/>
          </a:xfrm>
        </p:spPr>
        <p:txBody>
          <a:bodyPr>
            <a:noAutofit/>
          </a:bodyPr>
          <a:lstStyle/>
          <a:p>
            <a:pPr algn="l"/>
            <a:r>
              <a:rPr lang="en-US" sz="3200" b="1" dirty="0" smtClean="0">
                <a:solidFill>
                  <a:srgbClr val="0070C0"/>
                </a:solidFill>
              </a:rPr>
              <a:t>How PACT Works</a:t>
            </a:r>
            <a:endParaRPr lang="en-US" sz="3200" b="1" dirty="0">
              <a:solidFill>
                <a:srgbClr val="0070C0"/>
              </a:solidFill>
            </a:endParaRPr>
          </a:p>
        </p:txBody>
      </p:sp>
      <p:pic>
        <p:nvPicPr>
          <p:cNvPr id="8" name="Content Placeholder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2267" y="1295401"/>
            <a:ext cx="4933950" cy="493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696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582"/>
            <a:ext cx="8746270" cy="554169"/>
          </a:xfrm>
        </p:spPr>
        <p:txBody>
          <a:bodyPr>
            <a:normAutofit fontScale="90000"/>
          </a:bodyPr>
          <a:lstStyle/>
          <a:p>
            <a:r>
              <a:rPr lang="en-US" sz="3200" b="1" dirty="0" smtClean="0"/>
              <a:t>Peer Supporter Recruiting</a:t>
            </a:r>
            <a:endParaRPr lang="en-US" sz="3200" b="1" dirty="0"/>
          </a:p>
        </p:txBody>
      </p:sp>
      <p:sp>
        <p:nvSpPr>
          <p:cNvPr id="3" name="Text Placeholder 2"/>
          <p:cNvSpPr>
            <a:spLocks noGrp="1"/>
          </p:cNvSpPr>
          <p:nvPr>
            <p:ph type="body" sz="quarter" idx="10"/>
          </p:nvPr>
        </p:nvSpPr>
        <p:spPr>
          <a:xfrm>
            <a:off x="194224" y="1307646"/>
            <a:ext cx="8749994" cy="4971621"/>
          </a:xfrm>
        </p:spPr>
        <p:txBody>
          <a:bodyPr>
            <a:normAutofit/>
          </a:bodyPr>
          <a:lstStyle/>
          <a:p>
            <a:r>
              <a:rPr lang="en-US" sz="2800" dirty="0" smtClean="0">
                <a:solidFill>
                  <a:schemeClr val="tx1"/>
                </a:solidFill>
              </a:rPr>
              <a:t>Network Operations Council</a:t>
            </a:r>
          </a:p>
          <a:p>
            <a:r>
              <a:rPr lang="en-US" sz="2800" dirty="0" smtClean="0">
                <a:solidFill>
                  <a:schemeClr val="tx1"/>
                </a:solidFill>
              </a:rPr>
              <a:t>Network Presidents Council</a:t>
            </a:r>
          </a:p>
          <a:p>
            <a:r>
              <a:rPr lang="en-US" sz="2800" dirty="0" smtClean="0">
                <a:solidFill>
                  <a:schemeClr val="tx1"/>
                </a:solidFill>
              </a:rPr>
              <a:t>Site Operations Councils</a:t>
            </a:r>
          </a:p>
          <a:p>
            <a:r>
              <a:rPr lang="en-US" sz="2800" dirty="0" smtClean="0">
                <a:solidFill>
                  <a:schemeClr val="tx1"/>
                </a:solidFill>
              </a:rPr>
              <a:t>Medical Executive Committees</a:t>
            </a:r>
          </a:p>
          <a:p>
            <a:r>
              <a:rPr lang="en-US" sz="2800" dirty="0" smtClean="0">
                <a:solidFill>
                  <a:schemeClr val="tx1"/>
                </a:solidFill>
              </a:rPr>
              <a:t>Daily Brief Meetings</a:t>
            </a:r>
          </a:p>
          <a:p>
            <a:r>
              <a:rPr lang="en-US" sz="2800" dirty="0" smtClean="0">
                <a:solidFill>
                  <a:schemeClr val="tx1"/>
                </a:solidFill>
              </a:rPr>
              <a:t>Nursing Network and Site Meetings</a:t>
            </a:r>
          </a:p>
          <a:p>
            <a:r>
              <a:rPr lang="en-US" sz="2800" dirty="0" smtClean="0">
                <a:solidFill>
                  <a:schemeClr val="tx1"/>
                </a:solidFill>
              </a:rPr>
              <a:t>Recruitment of Site Leads</a:t>
            </a:r>
          </a:p>
          <a:p>
            <a:r>
              <a:rPr lang="en-US" sz="2800" dirty="0" smtClean="0">
                <a:solidFill>
                  <a:schemeClr val="tx1"/>
                </a:solidFill>
              </a:rPr>
              <a:t>Unit Elevator Speeches</a:t>
            </a:r>
          </a:p>
          <a:p>
            <a:pPr lvl="1"/>
            <a:r>
              <a:rPr lang="en-US" dirty="0" smtClean="0">
                <a:solidFill>
                  <a:schemeClr val="tx1"/>
                </a:solidFill>
              </a:rPr>
              <a:t>With Goodies!</a:t>
            </a:r>
            <a:endParaRPr lang="en-US"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598" y="1151645"/>
            <a:ext cx="2819401" cy="487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73052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9256"/>
            <a:ext cx="8746270" cy="468444"/>
          </a:xfrm>
        </p:spPr>
        <p:txBody>
          <a:bodyPr>
            <a:noAutofit/>
          </a:bodyPr>
          <a:lstStyle/>
          <a:p>
            <a:r>
              <a:rPr lang="en-US" sz="3200" b="1" dirty="0" smtClean="0"/>
              <a:t>Peer Supporter Training:  Agenda</a:t>
            </a:r>
            <a:endParaRPr lang="en-US" sz="3200" b="1" dirty="0"/>
          </a:p>
        </p:txBody>
      </p:sp>
      <p:sp>
        <p:nvSpPr>
          <p:cNvPr id="3" name="Text Placeholder 2"/>
          <p:cNvSpPr>
            <a:spLocks noGrp="1"/>
          </p:cNvSpPr>
          <p:nvPr>
            <p:ph type="body" sz="quarter" idx="10"/>
          </p:nvPr>
        </p:nvSpPr>
        <p:spPr>
          <a:xfrm>
            <a:off x="190500" y="859972"/>
            <a:ext cx="8749994" cy="5998028"/>
          </a:xfrm>
        </p:spPr>
        <p:txBody>
          <a:bodyPr>
            <a:normAutofit fontScale="25000" lnSpcReduction="20000"/>
          </a:bodyPr>
          <a:lstStyle/>
          <a:p>
            <a:pPr marL="685800" lvl="2" indent="0">
              <a:lnSpc>
                <a:spcPct val="115000"/>
              </a:lnSpc>
              <a:spcBef>
                <a:spcPts val="0"/>
              </a:spcBef>
              <a:spcAft>
                <a:spcPts val="1000"/>
              </a:spcAft>
              <a:buNone/>
            </a:pPr>
            <a:r>
              <a:rPr lang="en-US" sz="7200" b="1" dirty="0" smtClean="0">
                <a:solidFill>
                  <a:srgbClr val="1F497D"/>
                </a:solidFill>
                <a:latin typeface="Arial"/>
                <a:ea typeface="Calibri"/>
                <a:cs typeface="Times New Roman"/>
              </a:rPr>
              <a:t>	</a:t>
            </a:r>
            <a:r>
              <a:rPr lang="en-US" sz="8000" b="1" dirty="0" smtClean="0">
                <a:solidFill>
                  <a:schemeClr val="tx1"/>
                </a:solidFill>
                <a:latin typeface="Arial"/>
                <a:ea typeface="Calibri"/>
                <a:cs typeface="Times New Roman"/>
              </a:rPr>
              <a:t>8:00 </a:t>
            </a:r>
            <a:r>
              <a:rPr lang="en-US" sz="8000" b="1" dirty="0">
                <a:solidFill>
                  <a:schemeClr val="tx1"/>
                </a:solidFill>
                <a:latin typeface="Arial"/>
                <a:ea typeface="Calibri"/>
                <a:cs typeface="Times New Roman"/>
              </a:rPr>
              <a:t>– 8:45 a.m.	</a:t>
            </a:r>
            <a:r>
              <a:rPr lang="en-US" sz="8000" b="1" dirty="0" smtClean="0">
                <a:solidFill>
                  <a:schemeClr val="tx1"/>
                </a:solidFill>
                <a:latin typeface="Arial"/>
                <a:ea typeface="Calibri"/>
                <a:cs typeface="Times New Roman"/>
              </a:rPr>
              <a:t>Overview</a:t>
            </a:r>
            <a:r>
              <a:rPr lang="en-US" sz="8000" b="1" dirty="0">
                <a:solidFill>
                  <a:schemeClr val="tx1"/>
                </a:solidFill>
                <a:latin typeface="Arial"/>
                <a:ea typeface="Calibri"/>
                <a:cs typeface="Times New Roman"/>
              </a:rPr>
              <a:t>/ </a:t>
            </a:r>
            <a:r>
              <a:rPr lang="en-US" sz="8000" b="1" dirty="0" smtClean="0">
                <a:solidFill>
                  <a:schemeClr val="tx1"/>
                </a:solidFill>
                <a:latin typeface="Arial"/>
                <a:ea typeface="Calibri"/>
                <a:cs typeface="Times New Roman"/>
              </a:rPr>
              <a:t>Introductions</a:t>
            </a:r>
            <a:endParaRPr lang="en-US" sz="8000" dirty="0" smtClean="0">
              <a:solidFill>
                <a:schemeClr val="tx1"/>
              </a:solidFill>
              <a:latin typeface="Calibri"/>
              <a:ea typeface="Calibri"/>
              <a:cs typeface="Times New Roman"/>
            </a:endParaRPr>
          </a:p>
          <a:p>
            <a:pPr marL="0" marR="0" indent="0">
              <a:lnSpc>
                <a:spcPct val="115000"/>
              </a:lnSpc>
              <a:spcBef>
                <a:spcPts val="0"/>
              </a:spcBef>
              <a:spcAft>
                <a:spcPts val="1000"/>
              </a:spcAft>
              <a:buNone/>
            </a:pPr>
            <a:r>
              <a:rPr lang="en-US" sz="8000" b="1" dirty="0" smtClean="0">
                <a:solidFill>
                  <a:schemeClr val="tx1"/>
                </a:solidFill>
                <a:latin typeface="Arial"/>
                <a:ea typeface="Calibri"/>
                <a:cs typeface="Times New Roman"/>
              </a:rPr>
              <a:t>	8:45 – 9:45 a.m.	</a:t>
            </a:r>
            <a:r>
              <a:rPr lang="en-US" sz="8000" b="1" dirty="0" smtClean="0">
                <a:solidFill>
                  <a:schemeClr val="tx1"/>
                </a:solidFill>
                <a:latin typeface="Arial"/>
                <a:ea typeface="Calibri"/>
                <a:cs typeface="Times New Roman"/>
              </a:rPr>
              <a:t>Second </a:t>
            </a:r>
            <a:r>
              <a:rPr lang="en-US" sz="8000" b="1" dirty="0" smtClean="0">
                <a:solidFill>
                  <a:schemeClr val="tx1"/>
                </a:solidFill>
                <a:latin typeface="Arial"/>
                <a:ea typeface="Calibri"/>
                <a:cs typeface="Times New Roman"/>
              </a:rPr>
              <a:t>Victim</a:t>
            </a:r>
            <a:endParaRPr lang="en-US" sz="8000" dirty="0" smtClean="0">
              <a:solidFill>
                <a:schemeClr val="tx1"/>
              </a:solidFill>
              <a:latin typeface="Calibri"/>
              <a:ea typeface="Calibri"/>
              <a:cs typeface="Times New Roman"/>
            </a:endParaRPr>
          </a:p>
          <a:p>
            <a:pPr marL="0" marR="0" indent="0">
              <a:lnSpc>
                <a:spcPct val="115000"/>
              </a:lnSpc>
              <a:spcBef>
                <a:spcPts val="0"/>
              </a:spcBef>
              <a:spcAft>
                <a:spcPts val="1000"/>
              </a:spcAft>
              <a:buNone/>
            </a:pPr>
            <a:r>
              <a:rPr lang="en-US" sz="8000" b="1" dirty="0">
                <a:solidFill>
                  <a:schemeClr val="tx1"/>
                </a:solidFill>
                <a:latin typeface="Arial"/>
                <a:ea typeface="Calibri"/>
                <a:cs typeface="Times New Roman"/>
              </a:rPr>
              <a:t>	9:45 – 10:00 a.m.	</a:t>
            </a:r>
            <a:r>
              <a:rPr lang="en-US" sz="8000" b="1" dirty="0" smtClean="0">
                <a:solidFill>
                  <a:schemeClr val="tx1"/>
                </a:solidFill>
                <a:latin typeface="Arial"/>
                <a:ea typeface="Calibri"/>
                <a:cs typeface="Times New Roman"/>
              </a:rPr>
              <a:t>BREAK</a:t>
            </a:r>
            <a:endParaRPr lang="en-US" sz="8000" dirty="0">
              <a:solidFill>
                <a:schemeClr val="tx1"/>
              </a:solidFill>
              <a:latin typeface="Calibri"/>
              <a:ea typeface="Calibri"/>
              <a:cs typeface="Times New Roman"/>
            </a:endParaRPr>
          </a:p>
          <a:p>
            <a:pPr marL="457200" marR="0" indent="0">
              <a:lnSpc>
                <a:spcPct val="115000"/>
              </a:lnSpc>
              <a:spcBef>
                <a:spcPts val="0"/>
              </a:spcBef>
              <a:spcAft>
                <a:spcPts val="1000"/>
              </a:spcAft>
              <a:buNone/>
            </a:pPr>
            <a:r>
              <a:rPr lang="en-US" sz="8000" b="1" dirty="0" smtClean="0">
                <a:solidFill>
                  <a:schemeClr val="tx1"/>
                </a:solidFill>
                <a:latin typeface="Arial"/>
                <a:ea typeface="Calibri"/>
                <a:cs typeface="Times New Roman"/>
              </a:rPr>
              <a:t>	10:00 </a:t>
            </a:r>
            <a:r>
              <a:rPr lang="en-US" sz="8000" b="1" dirty="0">
                <a:solidFill>
                  <a:schemeClr val="tx1"/>
                </a:solidFill>
                <a:latin typeface="Arial"/>
                <a:ea typeface="Calibri"/>
                <a:cs typeface="Times New Roman"/>
              </a:rPr>
              <a:t>– 11:45 a.m.	</a:t>
            </a:r>
            <a:r>
              <a:rPr lang="en-US" sz="8000" b="1" dirty="0" smtClean="0">
                <a:solidFill>
                  <a:schemeClr val="tx1"/>
                </a:solidFill>
                <a:latin typeface="Arial"/>
                <a:ea typeface="Calibri"/>
                <a:cs typeface="Times New Roman"/>
              </a:rPr>
              <a:t>Confidentiality</a:t>
            </a:r>
            <a:r>
              <a:rPr lang="en-US" sz="8000" b="1" dirty="0">
                <a:solidFill>
                  <a:schemeClr val="tx1"/>
                </a:solidFill>
                <a:latin typeface="Arial"/>
                <a:ea typeface="Calibri"/>
                <a:cs typeface="Times New Roman"/>
              </a:rPr>
              <a:t>, Listening, Role Play</a:t>
            </a:r>
            <a:endParaRPr lang="en-US" sz="8000" dirty="0">
              <a:solidFill>
                <a:schemeClr val="tx1"/>
              </a:solidFill>
              <a:latin typeface="Calibri"/>
              <a:ea typeface="Calibri"/>
              <a:cs typeface="Times New Roman"/>
            </a:endParaRPr>
          </a:p>
          <a:p>
            <a:pPr marL="457200" marR="0" indent="0">
              <a:lnSpc>
                <a:spcPct val="115000"/>
              </a:lnSpc>
              <a:spcBef>
                <a:spcPts val="0"/>
              </a:spcBef>
              <a:spcAft>
                <a:spcPts val="1000"/>
              </a:spcAft>
              <a:buNone/>
            </a:pPr>
            <a:r>
              <a:rPr lang="en-US" sz="8000" b="1" dirty="0" smtClean="0">
                <a:solidFill>
                  <a:schemeClr val="tx1"/>
                </a:solidFill>
                <a:latin typeface="Arial"/>
                <a:ea typeface="Calibri"/>
                <a:cs typeface="Times New Roman"/>
              </a:rPr>
              <a:t>	11:45 </a:t>
            </a:r>
            <a:r>
              <a:rPr lang="en-US" sz="8000" b="1" dirty="0">
                <a:solidFill>
                  <a:schemeClr val="tx1"/>
                </a:solidFill>
                <a:latin typeface="Arial"/>
                <a:ea typeface="Calibri"/>
                <a:cs typeface="Times New Roman"/>
              </a:rPr>
              <a:t>– 12:30 p.m.	</a:t>
            </a:r>
            <a:r>
              <a:rPr lang="en-US" sz="8000" b="1" dirty="0" smtClean="0">
                <a:solidFill>
                  <a:schemeClr val="tx1"/>
                </a:solidFill>
                <a:latin typeface="Arial"/>
                <a:ea typeface="Calibri"/>
                <a:cs typeface="Times New Roman"/>
              </a:rPr>
              <a:t>Lunch</a:t>
            </a:r>
            <a:endParaRPr lang="en-US" sz="8000" dirty="0">
              <a:solidFill>
                <a:schemeClr val="tx1"/>
              </a:solidFill>
              <a:latin typeface="Calibri"/>
              <a:ea typeface="Calibri"/>
              <a:cs typeface="Times New Roman"/>
            </a:endParaRPr>
          </a:p>
          <a:p>
            <a:pPr marL="0" marR="0" indent="0">
              <a:lnSpc>
                <a:spcPct val="115000"/>
              </a:lnSpc>
              <a:spcBef>
                <a:spcPts val="0"/>
              </a:spcBef>
              <a:spcAft>
                <a:spcPts val="1000"/>
              </a:spcAft>
              <a:buNone/>
            </a:pPr>
            <a:r>
              <a:rPr lang="en-US" sz="8000" b="1" u="heavy" dirty="0" smtClean="0">
                <a:solidFill>
                  <a:schemeClr val="tx1"/>
                </a:solidFill>
                <a:latin typeface="Arial Rounded MT Bold"/>
                <a:ea typeface="Calibri"/>
                <a:cs typeface="Arial"/>
              </a:rPr>
              <a:t>		</a:t>
            </a:r>
            <a:r>
              <a:rPr lang="en-US" sz="8000" b="1" u="heavy" dirty="0">
                <a:solidFill>
                  <a:schemeClr val="tx1"/>
                </a:solidFill>
                <a:latin typeface="Arial Rounded MT Bold"/>
                <a:ea typeface="Calibri"/>
                <a:cs typeface="Arial"/>
              </a:rPr>
              <a:t>							</a:t>
            </a:r>
            <a:r>
              <a:rPr lang="en-US" sz="8000" b="1" dirty="0" smtClean="0">
                <a:solidFill>
                  <a:schemeClr val="tx1"/>
                </a:solidFill>
                <a:latin typeface="Arial"/>
                <a:ea typeface="Calibri"/>
                <a:cs typeface="Times New Roman"/>
              </a:rPr>
              <a:t>	12:30 </a:t>
            </a:r>
            <a:r>
              <a:rPr lang="en-US" sz="8000" b="1" dirty="0">
                <a:solidFill>
                  <a:schemeClr val="tx1"/>
                </a:solidFill>
                <a:latin typeface="Arial"/>
                <a:ea typeface="Calibri"/>
                <a:cs typeface="Times New Roman"/>
              </a:rPr>
              <a:t>– 2:15 p.m.	</a:t>
            </a:r>
            <a:r>
              <a:rPr lang="en-US" sz="8000" b="1" dirty="0" smtClean="0">
                <a:solidFill>
                  <a:schemeClr val="tx1"/>
                </a:solidFill>
                <a:latin typeface="Arial"/>
                <a:ea typeface="Calibri"/>
                <a:cs typeface="Times New Roman"/>
              </a:rPr>
              <a:t>Intervention </a:t>
            </a:r>
            <a:r>
              <a:rPr lang="en-US" sz="8000" b="1" dirty="0">
                <a:solidFill>
                  <a:schemeClr val="tx1"/>
                </a:solidFill>
                <a:latin typeface="Arial"/>
                <a:ea typeface="Calibri"/>
                <a:cs typeface="Times New Roman"/>
              </a:rPr>
              <a:t>Process, Role Play, Break</a:t>
            </a:r>
            <a:endParaRPr lang="en-US" sz="8000" dirty="0">
              <a:solidFill>
                <a:schemeClr val="tx1"/>
              </a:solidFill>
              <a:latin typeface="Calibri"/>
              <a:ea typeface="Calibri"/>
              <a:cs typeface="Times New Roman"/>
            </a:endParaRPr>
          </a:p>
          <a:p>
            <a:pPr marL="457200" marR="0" indent="0">
              <a:lnSpc>
                <a:spcPct val="115000"/>
              </a:lnSpc>
              <a:spcBef>
                <a:spcPts val="0"/>
              </a:spcBef>
              <a:spcAft>
                <a:spcPts val="1000"/>
              </a:spcAft>
              <a:buNone/>
            </a:pPr>
            <a:r>
              <a:rPr lang="en-US" sz="8000" b="1" dirty="0" smtClean="0">
                <a:solidFill>
                  <a:schemeClr val="tx1"/>
                </a:solidFill>
                <a:latin typeface="Arial"/>
                <a:ea typeface="Calibri"/>
                <a:cs typeface="Times New Roman"/>
              </a:rPr>
              <a:t>	2:20 </a:t>
            </a:r>
            <a:r>
              <a:rPr lang="en-US" sz="8000" b="1" dirty="0">
                <a:solidFill>
                  <a:schemeClr val="tx1"/>
                </a:solidFill>
                <a:latin typeface="Arial"/>
                <a:ea typeface="Calibri"/>
                <a:cs typeface="Times New Roman"/>
              </a:rPr>
              <a:t>– 3:00 p.m.	</a:t>
            </a:r>
            <a:r>
              <a:rPr lang="en-US" sz="8000" b="1" dirty="0" smtClean="0">
                <a:solidFill>
                  <a:schemeClr val="tx1"/>
                </a:solidFill>
                <a:latin typeface="Arial"/>
                <a:ea typeface="Calibri"/>
                <a:cs typeface="Times New Roman"/>
              </a:rPr>
              <a:t>Coping</a:t>
            </a:r>
            <a:r>
              <a:rPr lang="en-US" sz="8000" b="1" dirty="0">
                <a:solidFill>
                  <a:schemeClr val="tx1"/>
                </a:solidFill>
                <a:latin typeface="Arial"/>
                <a:ea typeface="Calibri"/>
                <a:cs typeface="Times New Roman"/>
              </a:rPr>
              <a:t>, Resources and Difficult </a:t>
            </a:r>
            <a:r>
              <a:rPr lang="en-US" sz="8000" b="1" dirty="0" smtClean="0">
                <a:solidFill>
                  <a:schemeClr val="tx1"/>
                </a:solidFill>
                <a:latin typeface="Arial"/>
                <a:ea typeface="Calibri"/>
                <a:cs typeface="Times New Roman"/>
              </a:rPr>
              <a:t>					Scenarios</a:t>
            </a:r>
            <a:endParaRPr lang="en-US" sz="8000" dirty="0">
              <a:solidFill>
                <a:schemeClr val="tx1"/>
              </a:solidFill>
              <a:latin typeface="Calibri"/>
              <a:ea typeface="Calibri"/>
              <a:cs typeface="Times New Roman"/>
            </a:endParaRPr>
          </a:p>
          <a:p>
            <a:pPr marL="457200" marR="0" indent="0">
              <a:lnSpc>
                <a:spcPct val="115000"/>
              </a:lnSpc>
              <a:spcBef>
                <a:spcPts val="0"/>
              </a:spcBef>
              <a:spcAft>
                <a:spcPts val="1000"/>
              </a:spcAft>
              <a:buNone/>
            </a:pPr>
            <a:r>
              <a:rPr lang="en-US" sz="8000" b="1" dirty="0" smtClean="0">
                <a:solidFill>
                  <a:schemeClr val="tx1"/>
                </a:solidFill>
                <a:latin typeface="Arial"/>
                <a:ea typeface="Calibri"/>
                <a:cs typeface="Times New Roman"/>
              </a:rPr>
              <a:t>	3:00 </a:t>
            </a:r>
            <a:r>
              <a:rPr lang="en-US" sz="8000" b="1" dirty="0">
                <a:solidFill>
                  <a:schemeClr val="tx1"/>
                </a:solidFill>
                <a:latin typeface="Arial"/>
                <a:ea typeface="Calibri"/>
                <a:cs typeface="Times New Roman"/>
              </a:rPr>
              <a:t>– 3:10 p.m.	</a:t>
            </a:r>
            <a:r>
              <a:rPr lang="en-US" sz="8000" b="1" dirty="0" smtClean="0">
                <a:solidFill>
                  <a:schemeClr val="tx1"/>
                </a:solidFill>
                <a:latin typeface="Arial"/>
                <a:ea typeface="Calibri"/>
                <a:cs typeface="Times New Roman"/>
              </a:rPr>
              <a:t>BREAK</a:t>
            </a:r>
            <a:endParaRPr lang="en-US" sz="8000" dirty="0">
              <a:solidFill>
                <a:schemeClr val="tx1"/>
              </a:solidFill>
              <a:latin typeface="Calibri"/>
              <a:ea typeface="Calibri"/>
              <a:cs typeface="Times New Roman"/>
            </a:endParaRPr>
          </a:p>
          <a:p>
            <a:pPr marL="457200" marR="0" indent="0">
              <a:lnSpc>
                <a:spcPct val="115000"/>
              </a:lnSpc>
              <a:spcBef>
                <a:spcPts val="0"/>
              </a:spcBef>
              <a:spcAft>
                <a:spcPts val="0"/>
              </a:spcAft>
              <a:buNone/>
            </a:pPr>
            <a:r>
              <a:rPr lang="en-US" sz="8000" b="1" dirty="0" smtClean="0">
                <a:solidFill>
                  <a:schemeClr val="tx1"/>
                </a:solidFill>
                <a:latin typeface="Arial"/>
                <a:ea typeface="Calibri"/>
                <a:cs typeface="Times New Roman"/>
              </a:rPr>
              <a:t>	3:10 </a:t>
            </a:r>
            <a:r>
              <a:rPr lang="en-US" sz="8000" b="1" dirty="0">
                <a:solidFill>
                  <a:schemeClr val="tx1"/>
                </a:solidFill>
                <a:latin typeface="Arial"/>
                <a:ea typeface="Calibri"/>
                <a:cs typeface="Times New Roman"/>
              </a:rPr>
              <a:t>– 4:00 p.m.	</a:t>
            </a:r>
            <a:r>
              <a:rPr lang="en-US" sz="8000" b="1" dirty="0" smtClean="0">
                <a:solidFill>
                  <a:schemeClr val="tx1"/>
                </a:solidFill>
                <a:latin typeface="Arial"/>
                <a:ea typeface="Calibri"/>
                <a:cs typeface="Times New Roman"/>
              </a:rPr>
              <a:t>Risk </a:t>
            </a:r>
            <a:r>
              <a:rPr lang="en-US" sz="8000" b="1" dirty="0">
                <a:solidFill>
                  <a:schemeClr val="tx1"/>
                </a:solidFill>
                <a:latin typeface="Arial"/>
                <a:ea typeface="Calibri"/>
                <a:cs typeface="Times New Roman"/>
              </a:rPr>
              <a:t>Management and PACT Logistics	</a:t>
            </a:r>
            <a:endParaRPr lang="en-US" sz="8000" dirty="0">
              <a:solidFill>
                <a:schemeClr val="tx1"/>
              </a:solidFill>
              <a:latin typeface="Calibri"/>
              <a:ea typeface="Calibri"/>
              <a:cs typeface="Times New Roman"/>
            </a:endParaRPr>
          </a:p>
          <a:p>
            <a:pPr marL="457200" marR="0" indent="0">
              <a:lnSpc>
                <a:spcPct val="115000"/>
              </a:lnSpc>
              <a:spcBef>
                <a:spcPts val="0"/>
              </a:spcBef>
              <a:spcAft>
                <a:spcPts val="1000"/>
              </a:spcAft>
              <a:buNone/>
            </a:pPr>
            <a:r>
              <a:rPr lang="en-US" sz="8000" b="1" dirty="0" smtClean="0">
                <a:solidFill>
                  <a:schemeClr val="tx1"/>
                </a:solidFill>
                <a:latin typeface="Arial"/>
                <a:ea typeface="Calibri"/>
                <a:cs typeface="Times New Roman"/>
              </a:rPr>
              <a:t>	4:00 </a:t>
            </a:r>
            <a:r>
              <a:rPr lang="en-US" sz="8000" b="1" dirty="0">
                <a:solidFill>
                  <a:schemeClr val="tx1"/>
                </a:solidFill>
                <a:latin typeface="Arial"/>
                <a:ea typeface="Calibri"/>
                <a:cs typeface="Times New Roman"/>
              </a:rPr>
              <a:t>– 4:10 p.m.	</a:t>
            </a:r>
            <a:r>
              <a:rPr lang="en-US" sz="8000" b="1" dirty="0" smtClean="0">
                <a:solidFill>
                  <a:schemeClr val="tx1"/>
                </a:solidFill>
                <a:latin typeface="Arial"/>
                <a:ea typeface="Calibri"/>
                <a:cs typeface="Times New Roman"/>
              </a:rPr>
              <a:t>Evaluations</a:t>
            </a:r>
            <a:endParaRPr lang="en-US" sz="8000" dirty="0">
              <a:solidFill>
                <a:schemeClr val="tx1"/>
              </a:solidFill>
              <a:latin typeface="Calibri"/>
              <a:ea typeface="Calibri"/>
              <a:cs typeface="Times New Roman"/>
            </a:endParaRPr>
          </a:p>
          <a:p>
            <a:pPr marL="457200" marR="0" indent="0">
              <a:lnSpc>
                <a:spcPct val="115000"/>
              </a:lnSpc>
              <a:spcBef>
                <a:spcPts val="0"/>
              </a:spcBef>
              <a:spcAft>
                <a:spcPts val="1000"/>
              </a:spcAft>
              <a:buNone/>
            </a:pPr>
            <a:r>
              <a:rPr lang="en-US" sz="8000" b="1" dirty="0" smtClean="0">
                <a:solidFill>
                  <a:schemeClr val="tx1"/>
                </a:solidFill>
                <a:latin typeface="Arial"/>
                <a:ea typeface="Calibri"/>
                <a:cs typeface="Times New Roman"/>
              </a:rPr>
              <a:t>	4:10 </a:t>
            </a:r>
            <a:r>
              <a:rPr lang="en-US" sz="8000" b="1" dirty="0">
                <a:solidFill>
                  <a:schemeClr val="tx1"/>
                </a:solidFill>
                <a:latin typeface="Arial"/>
                <a:ea typeface="Calibri"/>
                <a:cs typeface="Times New Roman"/>
              </a:rPr>
              <a:t>– 4:30 p.m.	</a:t>
            </a:r>
            <a:r>
              <a:rPr lang="en-US" sz="8000" b="1" dirty="0" smtClean="0">
                <a:solidFill>
                  <a:schemeClr val="tx1"/>
                </a:solidFill>
                <a:latin typeface="Arial"/>
                <a:ea typeface="Calibri"/>
                <a:cs typeface="Times New Roman"/>
              </a:rPr>
              <a:t>Closing</a:t>
            </a:r>
            <a:endParaRPr lang="en-US" sz="8000" dirty="0">
              <a:solidFill>
                <a:schemeClr val="tx1"/>
              </a:solidFill>
              <a:latin typeface="Calibri"/>
              <a:ea typeface="Calibri"/>
              <a:cs typeface="Times New Roman"/>
            </a:endParaRPr>
          </a:p>
          <a:p>
            <a:pPr marL="457200" marR="0" indent="0">
              <a:lnSpc>
                <a:spcPct val="115000"/>
              </a:lnSpc>
              <a:spcBef>
                <a:spcPts val="0"/>
              </a:spcBef>
              <a:spcAft>
                <a:spcPts val="1000"/>
              </a:spcAft>
              <a:buNone/>
            </a:pPr>
            <a:r>
              <a:rPr lang="en-US" sz="7200" b="1" dirty="0">
                <a:solidFill>
                  <a:srgbClr val="1F497D"/>
                </a:solidFill>
                <a:latin typeface="Arial"/>
                <a:ea typeface="Calibri"/>
                <a:cs typeface="Times New Roman"/>
              </a:rPr>
              <a:t> </a:t>
            </a:r>
            <a:endParaRPr lang="en-US" sz="7200" dirty="0">
              <a:latin typeface="Calibri"/>
              <a:ea typeface="Calibri"/>
              <a:cs typeface="Times New Roman"/>
            </a:endParaRPr>
          </a:p>
          <a:p>
            <a:pPr marL="0" marR="0" indent="0">
              <a:lnSpc>
                <a:spcPct val="115000"/>
              </a:lnSpc>
              <a:spcBef>
                <a:spcPts val="0"/>
              </a:spcBef>
              <a:spcAft>
                <a:spcPts val="1000"/>
              </a:spcAft>
              <a:buNone/>
            </a:pPr>
            <a:r>
              <a:rPr lang="en-US" sz="7200" b="1" dirty="0">
                <a:solidFill>
                  <a:srgbClr val="1F497D"/>
                </a:solidFill>
                <a:latin typeface="Arial"/>
                <a:ea typeface="Calibri"/>
                <a:cs typeface="Times New Roman"/>
              </a:rPr>
              <a:t> </a:t>
            </a:r>
            <a:endParaRPr lang="en-US" sz="7200" dirty="0">
              <a:latin typeface="Calibri"/>
              <a:ea typeface="Calibri"/>
              <a:cs typeface="Times New Roman"/>
            </a:endParaRPr>
          </a:p>
          <a:p>
            <a:pPr marL="0" marR="0" indent="0">
              <a:lnSpc>
                <a:spcPct val="115000"/>
              </a:lnSpc>
              <a:spcBef>
                <a:spcPts val="0"/>
              </a:spcBef>
              <a:spcAft>
                <a:spcPts val="1000"/>
              </a:spcAft>
              <a:buNone/>
            </a:pPr>
            <a:r>
              <a:rPr lang="en-US" sz="7200" b="1" dirty="0">
                <a:solidFill>
                  <a:srgbClr val="1F497D"/>
                </a:solidFill>
                <a:latin typeface="Arial"/>
                <a:ea typeface="Calibri"/>
                <a:cs typeface="Times New Roman"/>
              </a:rPr>
              <a:t>                                         </a:t>
            </a:r>
            <a:endParaRPr lang="en-US" sz="7200" dirty="0">
              <a:latin typeface="Calibri"/>
              <a:ea typeface="Calibri"/>
              <a:cs typeface="Times New Roman"/>
            </a:endParaRPr>
          </a:p>
          <a:p>
            <a:endParaRPr lang="en-US" sz="9600" dirty="0"/>
          </a:p>
        </p:txBody>
      </p:sp>
    </p:spTree>
    <p:extLst>
      <p:ext uri="{BB962C8B-B14F-4D97-AF65-F5344CB8AC3E}">
        <p14:creationId xmlns:p14="http://schemas.microsoft.com/office/powerpoint/2010/main" val="265228049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2017"/>
            <a:ext cx="8746270" cy="420819"/>
          </a:xfrm>
        </p:spPr>
        <p:txBody>
          <a:bodyPr>
            <a:noAutofit/>
          </a:bodyPr>
          <a:lstStyle/>
          <a:p>
            <a:r>
              <a:rPr lang="en-US" sz="3200" b="1" dirty="0" smtClean="0"/>
              <a:t>PACT Awareness Campaigns</a:t>
            </a:r>
            <a:endParaRPr lang="en-US" sz="3200" b="1"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888" y="742950"/>
            <a:ext cx="6350794"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30709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581"/>
            <a:ext cx="8746270" cy="620844"/>
          </a:xfrm>
        </p:spPr>
        <p:txBody>
          <a:bodyPr>
            <a:normAutofit/>
          </a:bodyPr>
          <a:lstStyle/>
          <a:p>
            <a:r>
              <a:rPr lang="en-US" sz="3200" b="1" dirty="0" smtClean="0"/>
              <a:t>Reflection</a:t>
            </a:r>
            <a:endParaRPr lang="en-US" sz="3200" b="1" dirty="0"/>
          </a:p>
        </p:txBody>
      </p:sp>
      <p:sp>
        <p:nvSpPr>
          <p:cNvPr id="3" name="Text Placeholder 2"/>
          <p:cNvSpPr>
            <a:spLocks noGrp="1"/>
          </p:cNvSpPr>
          <p:nvPr>
            <p:ph type="body" sz="quarter" idx="10"/>
          </p:nvPr>
        </p:nvSpPr>
        <p:spPr>
          <a:xfrm>
            <a:off x="135391" y="1118507"/>
            <a:ext cx="8749994" cy="4702629"/>
          </a:xfrm>
        </p:spPr>
        <p:txBody>
          <a:bodyPr/>
          <a:lstStyle/>
          <a:p>
            <a:pPr marL="0" indent="0" algn="ctr">
              <a:lnSpc>
                <a:spcPct val="130000"/>
              </a:lnSpc>
              <a:buNone/>
            </a:pPr>
            <a:r>
              <a:rPr lang="en-US" sz="2400" dirty="0">
                <a:solidFill>
                  <a:schemeClr val="tx1"/>
                </a:solidFill>
              </a:rPr>
              <a:t>“So, instead of continuing to focus on preventing suffering…Perhaps we should begin entering the suffering, participating in so far as we are able…entering the mystery </a:t>
            </a:r>
            <a:r>
              <a:rPr lang="en-US" sz="2400" dirty="0" smtClean="0">
                <a:solidFill>
                  <a:schemeClr val="tx1"/>
                </a:solidFill>
              </a:rPr>
              <a:t>and looking </a:t>
            </a:r>
            <a:r>
              <a:rPr lang="en-US" sz="2400" dirty="0" smtClean="0">
                <a:solidFill>
                  <a:schemeClr val="tx1"/>
                </a:solidFill>
              </a:rPr>
              <a:t>around for God...” </a:t>
            </a:r>
            <a:endParaRPr lang="en-US" sz="2400" dirty="0">
              <a:solidFill>
                <a:schemeClr val="tx1"/>
              </a:solidFill>
            </a:endParaRPr>
          </a:p>
          <a:p>
            <a:pPr marL="0" indent="0">
              <a:lnSpc>
                <a:spcPct val="130000"/>
              </a:lnSpc>
              <a:buNone/>
            </a:pPr>
            <a:r>
              <a:rPr lang="en-US" sz="2400" dirty="0">
                <a:solidFill>
                  <a:schemeClr val="tx1"/>
                </a:solidFill>
              </a:rPr>
              <a:t>		</a:t>
            </a:r>
            <a:r>
              <a:rPr lang="en-US" sz="2400" dirty="0" smtClean="0">
                <a:solidFill>
                  <a:schemeClr val="tx1"/>
                </a:solidFill>
              </a:rPr>
              <a:t>- </a:t>
            </a:r>
            <a:r>
              <a:rPr lang="en-US" sz="2400" dirty="0">
                <a:solidFill>
                  <a:schemeClr val="tx1"/>
                </a:solidFill>
              </a:rPr>
              <a:t>Eugene H Peterson (Theologian, Author, Poet)</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3962400"/>
            <a:ext cx="5522118"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13423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62310" y="1238250"/>
            <a:ext cx="8324491" cy="5010150"/>
          </a:xfrm>
        </p:spPr>
        <p:txBody>
          <a:bodyPr>
            <a:normAutofit lnSpcReduction="10000"/>
          </a:bodyPr>
          <a:lstStyle/>
          <a:p>
            <a:pPr marL="342900" lvl="0" indent="-342900" eaLnBrk="0" fontAlgn="base" hangingPunct="0">
              <a:spcAft>
                <a:spcPct val="0"/>
              </a:spcAft>
              <a:buClr>
                <a:srgbClr val="657A93"/>
              </a:buClr>
              <a:buFontTx/>
              <a:buChar char="•"/>
            </a:pPr>
            <a:r>
              <a:rPr lang="en-US" sz="2000" kern="0" dirty="0">
                <a:solidFill>
                  <a:srgbClr val="000000"/>
                </a:solidFill>
                <a:latin typeface="Verdana"/>
                <a:ea typeface="ＭＳ Ｐゴシック" charset="0"/>
              </a:rPr>
              <a:t>Implementation</a:t>
            </a:r>
            <a:r>
              <a:rPr lang="en-US" sz="2000" kern="0" dirty="0" smtClean="0">
                <a:solidFill>
                  <a:srgbClr val="000000"/>
                </a:solidFill>
                <a:latin typeface="Verdana"/>
                <a:ea typeface="ＭＳ Ｐゴシック" charset="0"/>
              </a:rPr>
              <a:t>: 11 Hospitals and SAO</a:t>
            </a:r>
            <a:endParaRPr lang="en-US" sz="2000" kern="0" dirty="0">
              <a:solidFill>
                <a:srgbClr val="000000"/>
              </a:solidFill>
              <a:latin typeface="Verdana"/>
              <a:ea typeface="ＭＳ Ｐゴシック" charset="0"/>
            </a:endParaRPr>
          </a:p>
          <a:p>
            <a:pPr marL="742950" lvl="1" indent="-285750" eaLnBrk="0" fontAlgn="base" hangingPunct="0">
              <a:spcAft>
                <a:spcPct val="0"/>
              </a:spcAft>
              <a:buClr>
                <a:srgbClr val="657A93"/>
              </a:buClr>
              <a:buFont typeface="Verdana" pitchFamily="34" charset="0"/>
              <a:buChar char="•"/>
            </a:pPr>
            <a:r>
              <a:rPr lang="en-US" sz="1800" kern="0" dirty="0" smtClean="0">
                <a:solidFill>
                  <a:srgbClr val="000000"/>
                </a:solidFill>
                <a:latin typeface="Verdana"/>
                <a:ea typeface="ＭＳ Ｐゴシック" charset="0"/>
              </a:rPr>
              <a:t>Nov</a:t>
            </a:r>
            <a:r>
              <a:rPr lang="en-US" sz="1800" kern="0" dirty="0">
                <a:solidFill>
                  <a:srgbClr val="000000"/>
                </a:solidFill>
                <a:latin typeface="Verdana"/>
                <a:ea typeface="ＭＳ Ｐゴシック" charset="0"/>
              </a:rPr>
              <a:t>. </a:t>
            </a:r>
            <a:r>
              <a:rPr lang="en-US" sz="1800" kern="0" dirty="0" smtClean="0">
                <a:solidFill>
                  <a:srgbClr val="000000"/>
                </a:solidFill>
                <a:latin typeface="Verdana"/>
                <a:ea typeface="ＭＳ Ｐゴシック" charset="0"/>
              </a:rPr>
              <a:t>2015-January 2017</a:t>
            </a:r>
          </a:p>
          <a:p>
            <a:pPr marL="342900" lvl="0" indent="-342900" eaLnBrk="0" fontAlgn="base" hangingPunct="0">
              <a:spcAft>
                <a:spcPct val="0"/>
              </a:spcAft>
              <a:buClr>
                <a:srgbClr val="657A93"/>
              </a:buClr>
              <a:buFontTx/>
              <a:buChar char="•"/>
            </a:pPr>
            <a:r>
              <a:rPr lang="en-US" sz="2000" kern="0" dirty="0" smtClean="0">
                <a:solidFill>
                  <a:srgbClr val="000000"/>
                </a:solidFill>
                <a:latin typeface="Verdana"/>
                <a:ea typeface="ＭＳ Ｐゴシック" charset="0"/>
              </a:rPr>
              <a:t>Peer </a:t>
            </a:r>
            <a:r>
              <a:rPr lang="en-US" sz="2000" kern="0" dirty="0">
                <a:solidFill>
                  <a:srgbClr val="000000"/>
                </a:solidFill>
                <a:latin typeface="Verdana"/>
                <a:ea typeface="ＭＳ Ｐゴシック" charset="0"/>
              </a:rPr>
              <a:t>Supporters Trained:  </a:t>
            </a:r>
            <a:r>
              <a:rPr lang="en-US" sz="2000" kern="0" dirty="0" smtClean="0">
                <a:solidFill>
                  <a:srgbClr val="000000"/>
                </a:solidFill>
                <a:latin typeface="Verdana"/>
                <a:ea typeface="ＭＳ Ｐゴシック" charset="0"/>
              </a:rPr>
              <a:t>&gt;</a:t>
            </a:r>
            <a:r>
              <a:rPr lang="en-US" sz="2000" kern="0" dirty="0" smtClean="0">
                <a:solidFill>
                  <a:srgbClr val="000000"/>
                </a:solidFill>
                <a:latin typeface="Verdana"/>
                <a:ea typeface="ＭＳ Ｐゴシック" charset="0"/>
              </a:rPr>
              <a:t>450</a:t>
            </a:r>
            <a:endParaRPr lang="en-US" sz="2000" kern="0" dirty="0" smtClean="0">
              <a:solidFill>
                <a:srgbClr val="000000"/>
              </a:solidFill>
              <a:latin typeface="Verdana"/>
              <a:ea typeface="ＭＳ Ｐゴシック" charset="0"/>
            </a:endParaRPr>
          </a:p>
          <a:p>
            <a:pPr lvl="1" eaLnBrk="0" fontAlgn="base" hangingPunct="0">
              <a:spcAft>
                <a:spcPct val="0"/>
              </a:spcAft>
              <a:buClr>
                <a:srgbClr val="657A93"/>
              </a:buClr>
            </a:pPr>
            <a:r>
              <a:rPr lang="en-US" sz="1600" kern="0" dirty="0" smtClean="0">
                <a:solidFill>
                  <a:srgbClr val="000000"/>
                </a:solidFill>
                <a:latin typeface="Verdana"/>
                <a:ea typeface="ＭＳ Ｐゴシック" charset="0"/>
              </a:rPr>
              <a:t>Nurses</a:t>
            </a:r>
          </a:p>
          <a:p>
            <a:pPr lvl="1" eaLnBrk="0" fontAlgn="base" hangingPunct="0">
              <a:spcAft>
                <a:spcPct val="0"/>
              </a:spcAft>
              <a:buClr>
                <a:srgbClr val="657A93"/>
              </a:buClr>
            </a:pPr>
            <a:r>
              <a:rPr lang="en-US" sz="1600" kern="0" dirty="0" smtClean="0">
                <a:solidFill>
                  <a:srgbClr val="000000"/>
                </a:solidFill>
                <a:latin typeface="Verdana"/>
                <a:ea typeface="ＭＳ Ｐゴシック" charset="0"/>
              </a:rPr>
              <a:t>Physicians, residents</a:t>
            </a:r>
          </a:p>
          <a:p>
            <a:pPr lvl="1" eaLnBrk="0" fontAlgn="base" hangingPunct="0">
              <a:spcAft>
                <a:spcPct val="0"/>
              </a:spcAft>
              <a:buClr>
                <a:srgbClr val="657A93"/>
              </a:buClr>
            </a:pPr>
            <a:r>
              <a:rPr lang="en-US" sz="1600" kern="0" dirty="0" smtClean="0">
                <a:solidFill>
                  <a:srgbClr val="000000"/>
                </a:solidFill>
                <a:latin typeface="Verdana"/>
                <a:ea typeface="ＭＳ Ｐゴシック" charset="0"/>
              </a:rPr>
              <a:t>Other clinical (RT, PT, etc.)</a:t>
            </a:r>
          </a:p>
          <a:p>
            <a:pPr lvl="1" eaLnBrk="0" fontAlgn="base" hangingPunct="0">
              <a:spcAft>
                <a:spcPct val="0"/>
              </a:spcAft>
              <a:buClr>
                <a:srgbClr val="657A93"/>
              </a:buClr>
            </a:pPr>
            <a:r>
              <a:rPr lang="en-US" sz="1600" kern="0" dirty="0" smtClean="0">
                <a:solidFill>
                  <a:srgbClr val="000000"/>
                </a:solidFill>
                <a:latin typeface="Verdana"/>
                <a:ea typeface="ＭＳ Ｐゴシック" charset="0"/>
              </a:rPr>
              <a:t>Non-clinical (translators, security, patient access)</a:t>
            </a:r>
          </a:p>
          <a:p>
            <a:pPr eaLnBrk="0" fontAlgn="base" hangingPunct="0">
              <a:spcAft>
                <a:spcPct val="0"/>
              </a:spcAft>
              <a:buClr>
                <a:srgbClr val="657A93"/>
              </a:buClr>
            </a:pPr>
            <a:r>
              <a:rPr lang="en-US" kern="0" dirty="0" smtClean="0">
                <a:solidFill>
                  <a:srgbClr val="000000"/>
                </a:solidFill>
                <a:latin typeface="Verdana"/>
                <a:ea typeface="ＭＳ Ｐゴシック" charset="0"/>
              </a:rPr>
              <a:t> </a:t>
            </a:r>
            <a:r>
              <a:rPr lang="en-US" sz="2400" kern="0" dirty="0" smtClean="0">
                <a:solidFill>
                  <a:srgbClr val="000000"/>
                </a:solidFill>
                <a:latin typeface="Verdana"/>
                <a:ea typeface="ＭＳ Ｐゴシック" charset="0"/>
              </a:rPr>
              <a:t>Deployments</a:t>
            </a:r>
            <a:r>
              <a:rPr lang="en-US" sz="2400" kern="0" dirty="0">
                <a:solidFill>
                  <a:srgbClr val="000000"/>
                </a:solidFill>
                <a:latin typeface="Verdana"/>
                <a:ea typeface="ＭＳ Ｐゴシック" charset="0"/>
              </a:rPr>
              <a:t>: </a:t>
            </a:r>
            <a:r>
              <a:rPr lang="en-US" sz="2400" kern="0" dirty="0" smtClean="0">
                <a:solidFill>
                  <a:srgbClr val="000000"/>
                </a:solidFill>
                <a:latin typeface="Verdana"/>
                <a:ea typeface="ＭＳ Ｐゴシック" charset="0"/>
              </a:rPr>
              <a:t>&gt;580 (550+ </a:t>
            </a:r>
            <a:r>
              <a:rPr lang="en-US" sz="2400" kern="0" dirty="0" smtClean="0">
                <a:solidFill>
                  <a:srgbClr val="000000"/>
                </a:solidFill>
                <a:latin typeface="Verdana"/>
                <a:ea typeface="ＭＳ Ｐゴシック" charset="0"/>
              </a:rPr>
              <a:t>Individual </a:t>
            </a:r>
            <a:endParaRPr lang="en-US" sz="2400" kern="0" dirty="0">
              <a:solidFill>
                <a:srgbClr val="000000"/>
              </a:solidFill>
              <a:latin typeface="Verdana"/>
              <a:ea typeface="ＭＳ Ｐゴシック" charset="0"/>
            </a:endParaRPr>
          </a:p>
          <a:p>
            <a:pPr marL="1828800" lvl="4" indent="0" eaLnBrk="0" fontAlgn="base" hangingPunct="0">
              <a:spcAft>
                <a:spcPct val="0"/>
              </a:spcAft>
              <a:buNone/>
            </a:pPr>
            <a:r>
              <a:rPr lang="en-US" sz="2000" kern="0" dirty="0">
                <a:solidFill>
                  <a:srgbClr val="000000"/>
                </a:solidFill>
                <a:latin typeface="Verdana"/>
                <a:ea typeface="ＭＳ Ｐゴシック" charset="0"/>
              </a:rPr>
              <a:t>	   </a:t>
            </a:r>
            <a:r>
              <a:rPr lang="en-US" sz="2000" kern="0" dirty="0" smtClean="0">
                <a:solidFill>
                  <a:srgbClr val="000000"/>
                </a:solidFill>
                <a:latin typeface="Verdana"/>
                <a:ea typeface="ＭＳ Ｐゴシック" charset="0"/>
              </a:rPr>
              <a:t>and </a:t>
            </a:r>
            <a:r>
              <a:rPr lang="en-US" sz="2000" kern="0" dirty="0" smtClean="0">
                <a:solidFill>
                  <a:srgbClr val="000000"/>
                </a:solidFill>
                <a:latin typeface="Verdana"/>
                <a:ea typeface="ＭＳ Ｐゴシック" charset="0"/>
              </a:rPr>
              <a:t>30+ </a:t>
            </a:r>
            <a:r>
              <a:rPr lang="en-US" sz="2000" kern="0" dirty="0">
                <a:solidFill>
                  <a:srgbClr val="000000"/>
                </a:solidFill>
                <a:latin typeface="Verdana"/>
                <a:ea typeface="ＭＳ Ｐゴシック" charset="0"/>
              </a:rPr>
              <a:t>Group</a:t>
            </a:r>
            <a:r>
              <a:rPr lang="en-US" sz="2000" kern="0" dirty="0" smtClean="0">
                <a:solidFill>
                  <a:srgbClr val="000000"/>
                </a:solidFill>
                <a:latin typeface="Verdana"/>
                <a:ea typeface="ＭＳ Ｐゴシック" charset="0"/>
              </a:rPr>
              <a:t>)</a:t>
            </a:r>
            <a:endParaRPr lang="en-US" sz="1200" kern="0" dirty="0" smtClean="0">
              <a:solidFill>
                <a:srgbClr val="000000"/>
              </a:solidFill>
              <a:latin typeface="Verdana"/>
              <a:ea typeface="ＭＳ Ｐゴシック" charset="0"/>
            </a:endParaRPr>
          </a:p>
          <a:p>
            <a:pPr marL="0" lvl="0" indent="0" eaLnBrk="0" fontAlgn="base" hangingPunct="0">
              <a:spcAft>
                <a:spcPct val="0"/>
              </a:spcAft>
              <a:buClr>
                <a:srgbClr val="657A93"/>
              </a:buClr>
              <a:buNone/>
            </a:pPr>
            <a:endParaRPr lang="en-US" sz="1200" kern="0" dirty="0">
              <a:solidFill>
                <a:srgbClr val="000000"/>
              </a:solidFill>
              <a:latin typeface="Verdana"/>
              <a:ea typeface="ＭＳ Ｐゴシック" charset="0"/>
            </a:endParaRPr>
          </a:p>
          <a:p>
            <a:pPr marL="0" lvl="0" indent="0" eaLnBrk="0" fontAlgn="base" hangingPunct="0">
              <a:spcAft>
                <a:spcPct val="0"/>
              </a:spcAft>
              <a:buClr>
                <a:srgbClr val="657A93"/>
              </a:buClr>
              <a:buNone/>
            </a:pPr>
            <a:r>
              <a:rPr lang="en-US" sz="2000" kern="0" dirty="0" smtClean="0">
                <a:solidFill>
                  <a:srgbClr val="000000"/>
                </a:solidFill>
                <a:latin typeface="Verdana"/>
                <a:ea typeface="ＭＳ Ｐゴシック" charset="0"/>
              </a:rPr>
              <a:t>“</a:t>
            </a:r>
            <a:r>
              <a:rPr lang="en-US" sz="2000" kern="0" dirty="0">
                <a:solidFill>
                  <a:srgbClr val="000000"/>
                </a:solidFill>
                <a:latin typeface="Verdana"/>
                <a:ea typeface="ＭＳ Ｐゴシック" charset="0"/>
              </a:rPr>
              <a:t>You never know how important a program is until you are in need of its services.  This program is very impressive.  It helps us to reconnect with ourselves when an unexpected turn takes place.  It also reconnects the staff who may be in a temporary state of disbelief.  It reminds me of a Lighthouse…helping the boat find its way back to shore.  God Bless this program.”</a:t>
            </a:r>
          </a:p>
          <a:p>
            <a:pPr marL="342900" lvl="0" indent="-342900" eaLnBrk="0" fontAlgn="base" hangingPunct="0">
              <a:spcAft>
                <a:spcPct val="0"/>
              </a:spcAft>
              <a:buClr>
                <a:srgbClr val="657A93"/>
              </a:buClr>
              <a:buFontTx/>
              <a:buChar char="•"/>
            </a:pPr>
            <a:endParaRPr lang="en-US" kern="0" dirty="0">
              <a:solidFill>
                <a:srgbClr val="000000"/>
              </a:solidFill>
              <a:latin typeface="Verdana"/>
              <a:ea typeface="ＭＳ Ｐゴシック" charset="0"/>
            </a:endParaRPr>
          </a:p>
          <a:p>
            <a:endParaRPr lang="en-US" dirty="0"/>
          </a:p>
        </p:txBody>
      </p:sp>
      <p:sp>
        <p:nvSpPr>
          <p:cNvPr id="5" name="Title 4"/>
          <p:cNvSpPr>
            <a:spLocks noGrp="1"/>
          </p:cNvSpPr>
          <p:nvPr>
            <p:ph type="title"/>
          </p:nvPr>
        </p:nvSpPr>
        <p:spPr>
          <a:xfrm>
            <a:off x="0" y="127001"/>
            <a:ext cx="8560234" cy="720725"/>
          </a:xfrm>
        </p:spPr>
        <p:txBody>
          <a:bodyPr>
            <a:normAutofit fontScale="90000"/>
          </a:bodyPr>
          <a:lstStyle/>
          <a:p>
            <a:r>
              <a:rPr lang="en-US" altLang="en-US" sz="3200" b="1" kern="0" dirty="0">
                <a:solidFill>
                  <a:srgbClr val="0070C0"/>
                </a:solidFill>
                <a:latin typeface="Verdana"/>
                <a:ea typeface="ＭＳ Ｐゴシック" pitchFamily="34" charset="-128"/>
              </a:rPr>
              <a:t>Provider/Associate Care Team (PACT) Program</a:t>
            </a:r>
            <a:endParaRPr lang="en-US" sz="3200" b="1" dirty="0">
              <a:solidFill>
                <a:srgbClr val="0070C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843" y="1473200"/>
            <a:ext cx="171926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347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27001"/>
            <a:ext cx="7886700" cy="711199"/>
          </a:xfrm>
        </p:spPr>
        <p:txBody>
          <a:bodyPr>
            <a:normAutofit fontScale="90000"/>
          </a:bodyPr>
          <a:lstStyle/>
          <a:p>
            <a:r>
              <a:rPr lang="en-US" sz="3200" b="1" dirty="0" smtClean="0">
                <a:solidFill>
                  <a:srgbClr val="0070C0"/>
                </a:solidFill>
              </a:rPr>
              <a:t>PACT VIDEO:  Ascension Mission and Values Award</a:t>
            </a:r>
            <a:endParaRPr lang="en-US" sz="3200" b="1" dirty="0">
              <a:solidFill>
                <a:srgbClr val="0070C0"/>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5000" y="1447803"/>
            <a:ext cx="669875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196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82" y="685800"/>
            <a:ext cx="8746270" cy="450755"/>
          </a:xfrm>
        </p:spPr>
        <p:txBody>
          <a:bodyPr>
            <a:noAutofit/>
          </a:bodyPr>
          <a:lstStyle/>
          <a:p>
            <a:r>
              <a:rPr lang="en-US" sz="3200" b="1" dirty="0"/>
              <a:t>Provider/Associate Care Team (PACT) Program</a:t>
            </a:r>
          </a:p>
        </p:txBody>
      </p:sp>
      <p:sp>
        <p:nvSpPr>
          <p:cNvPr id="3" name="Text Placeholder 2"/>
          <p:cNvSpPr>
            <a:spLocks noGrp="1"/>
          </p:cNvSpPr>
          <p:nvPr>
            <p:ph type="body" sz="quarter" idx="10"/>
          </p:nvPr>
        </p:nvSpPr>
        <p:spPr>
          <a:xfrm>
            <a:off x="228600" y="1447800"/>
            <a:ext cx="8749994" cy="4971621"/>
          </a:xfrm>
        </p:spPr>
        <p:txBody>
          <a:bodyPr>
            <a:normAutofit fontScale="92500" lnSpcReduction="10000"/>
          </a:bodyPr>
          <a:lstStyle/>
          <a:p>
            <a:pPr marL="0" lvl="0" indent="0" fontAlgn="base">
              <a:spcAft>
                <a:spcPct val="0"/>
              </a:spcAft>
              <a:buClr>
                <a:srgbClr val="657A93"/>
              </a:buClr>
              <a:buNone/>
            </a:pPr>
            <a:r>
              <a:rPr lang="en-US" altLang="en-US" sz="1800" b="1" kern="0" dirty="0">
                <a:solidFill>
                  <a:srgbClr val="000000"/>
                </a:solidFill>
                <a:latin typeface="Verdana"/>
                <a:ea typeface="ＭＳ Ｐゴシック" pitchFamily="34" charset="-128"/>
              </a:rPr>
              <a:t>PACT</a:t>
            </a:r>
            <a:r>
              <a:rPr lang="en-US" altLang="en-US" sz="1800" kern="0" dirty="0">
                <a:solidFill>
                  <a:srgbClr val="000000"/>
                </a:solidFill>
                <a:latin typeface="Verdana"/>
                <a:ea typeface="ＭＳ Ｐゴシック" pitchFamily="34" charset="-128"/>
              </a:rPr>
              <a:t> is </a:t>
            </a:r>
            <a:r>
              <a:rPr lang="en-US" altLang="en-US" sz="1800" kern="0" dirty="0" smtClean="0">
                <a:solidFill>
                  <a:srgbClr val="000000"/>
                </a:solidFill>
                <a:latin typeface="Verdana"/>
                <a:ea typeface="ＭＳ Ｐゴシック" pitchFamily="34" charset="-128"/>
              </a:rPr>
              <a:t>a standardized program designed to provide emotional support to providers </a:t>
            </a:r>
            <a:r>
              <a:rPr lang="en-US" altLang="en-US" sz="1800" kern="0" dirty="0">
                <a:solidFill>
                  <a:srgbClr val="000000"/>
                </a:solidFill>
                <a:latin typeface="Verdana"/>
                <a:ea typeface="ＭＳ Ｐゴシック" pitchFamily="34" charset="-128"/>
              </a:rPr>
              <a:t>and </a:t>
            </a:r>
            <a:r>
              <a:rPr lang="en-US" altLang="en-US" sz="1800" kern="0" dirty="0" smtClean="0">
                <a:solidFill>
                  <a:srgbClr val="000000"/>
                </a:solidFill>
                <a:latin typeface="Verdana"/>
                <a:ea typeface="ＭＳ Ｐゴシック" pitchFamily="34" charset="-128"/>
              </a:rPr>
              <a:t>associates </a:t>
            </a:r>
            <a:r>
              <a:rPr lang="en-US" altLang="en-US" sz="1800" kern="0" dirty="0">
                <a:solidFill>
                  <a:srgbClr val="000000"/>
                </a:solidFill>
                <a:latin typeface="Verdana"/>
                <a:ea typeface="ＭＳ Ｐゴシック" pitchFamily="34" charset="-128"/>
              </a:rPr>
              <a:t>immediately following a significant work-related event. </a:t>
            </a:r>
          </a:p>
          <a:p>
            <a:pPr marL="0" lvl="0" indent="0" fontAlgn="base">
              <a:spcAft>
                <a:spcPct val="0"/>
              </a:spcAft>
              <a:buClr>
                <a:srgbClr val="657A93"/>
              </a:buClr>
              <a:buNone/>
            </a:pPr>
            <a:endParaRPr lang="en-US" altLang="en-US" sz="1800" kern="0" dirty="0">
              <a:solidFill>
                <a:srgbClr val="000000"/>
              </a:solidFill>
              <a:latin typeface="Verdana"/>
              <a:ea typeface="ＭＳ Ｐゴシック" pitchFamily="34" charset="-128"/>
            </a:endParaRPr>
          </a:p>
          <a:p>
            <a:pPr marL="0" lvl="0" indent="0" fontAlgn="base">
              <a:spcAft>
                <a:spcPct val="0"/>
              </a:spcAft>
              <a:buClr>
                <a:srgbClr val="657A93"/>
              </a:buClr>
              <a:buNone/>
            </a:pPr>
            <a:r>
              <a:rPr lang="en-US" altLang="en-US" sz="1800" b="1" kern="0" dirty="0">
                <a:solidFill>
                  <a:srgbClr val="000000"/>
                </a:solidFill>
                <a:latin typeface="Verdana"/>
                <a:ea typeface="ＭＳ Ｐゴシック" pitchFamily="34" charset="-128"/>
              </a:rPr>
              <a:t>Provides:</a:t>
            </a:r>
          </a:p>
          <a:p>
            <a:pPr marL="742950" lvl="1" indent="-285750" fontAlgn="base">
              <a:spcAft>
                <a:spcPct val="0"/>
              </a:spcAft>
              <a:buClr>
                <a:srgbClr val="657A93"/>
              </a:buClr>
              <a:buFont typeface="Verdana" pitchFamily="34" charset="0"/>
              <a:buChar char="•"/>
            </a:pPr>
            <a:r>
              <a:rPr lang="en-US" altLang="en-US" sz="1800" kern="0" dirty="0">
                <a:solidFill>
                  <a:srgbClr val="000000"/>
                </a:solidFill>
                <a:latin typeface="Verdana"/>
                <a:ea typeface="ＭＳ Ｐゴシック" pitchFamily="34" charset="-128"/>
              </a:rPr>
              <a:t>Help for the </a:t>
            </a:r>
            <a:r>
              <a:rPr lang="ja-JP" altLang="en-US" sz="1800" kern="0" dirty="0">
                <a:solidFill>
                  <a:srgbClr val="000000"/>
                </a:solidFill>
                <a:latin typeface="Verdana"/>
                <a:ea typeface="ＭＳ Ｐゴシック" pitchFamily="34" charset="-128"/>
              </a:rPr>
              <a:t>“</a:t>
            </a:r>
            <a:r>
              <a:rPr lang="en-US" altLang="ja-JP" sz="1800" kern="0" dirty="0">
                <a:solidFill>
                  <a:srgbClr val="000000"/>
                </a:solidFill>
                <a:latin typeface="Verdana"/>
                <a:ea typeface="ＭＳ Ｐゴシック" pitchFamily="34" charset="-128"/>
              </a:rPr>
              <a:t>Second Victim</a:t>
            </a:r>
            <a:r>
              <a:rPr lang="ja-JP" altLang="en-US" sz="1800" kern="0" dirty="0">
                <a:solidFill>
                  <a:srgbClr val="000000"/>
                </a:solidFill>
                <a:latin typeface="Verdana"/>
                <a:ea typeface="ＭＳ Ｐゴシック" pitchFamily="34" charset="-128"/>
              </a:rPr>
              <a:t>”</a:t>
            </a:r>
            <a:endParaRPr lang="en-US" altLang="ja-JP" sz="1800" kern="0" dirty="0">
              <a:solidFill>
                <a:srgbClr val="000000"/>
              </a:solidFill>
              <a:latin typeface="Verdana"/>
              <a:ea typeface="ＭＳ Ｐゴシック" pitchFamily="34" charset="-128"/>
            </a:endParaRPr>
          </a:p>
          <a:p>
            <a:pPr marL="742950" lvl="1" indent="-285750" fontAlgn="base">
              <a:spcAft>
                <a:spcPct val="0"/>
              </a:spcAft>
              <a:buClr>
                <a:srgbClr val="657A93"/>
              </a:buClr>
              <a:buFont typeface="Verdana" pitchFamily="34" charset="0"/>
              <a:buChar char="•"/>
            </a:pPr>
            <a:r>
              <a:rPr lang="en-US" altLang="en-US" sz="1800" kern="0" dirty="0">
                <a:solidFill>
                  <a:srgbClr val="000000"/>
                </a:solidFill>
                <a:latin typeface="Verdana"/>
                <a:ea typeface="ＭＳ Ｐゴシック" pitchFamily="34" charset="-128"/>
              </a:rPr>
              <a:t>Immediate peer-to-peer support</a:t>
            </a:r>
          </a:p>
          <a:p>
            <a:pPr marL="742950" lvl="1" indent="-285750" fontAlgn="base">
              <a:spcAft>
                <a:spcPct val="0"/>
              </a:spcAft>
              <a:buClr>
                <a:srgbClr val="657A93"/>
              </a:buClr>
              <a:buFont typeface="Verdana" pitchFamily="34" charset="0"/>
              <a:buChar char="•"/>
            </a:pPr>
            <a:r>
              <a:rPr lang="en-US" altLang="en-US" sz="1800" kern="0" dirty="0">
                <a:solidFill>
                  <a:srgbClr val="000000"/>
                </a:solidFill>
                <a:latin typeface="Verdana"/>
                <a:ea typeface="ＭＳ Ｐゴシック" pitchFamily="34" charset="-128"/>
              </a:rPr>
              <a:t>Trained peer supporters</a:t>
            </a:r>
          </a:p>
          <a:p>
            <a:pPr marL="742950" lvl="1" indent="-285750" fontAlgn="base">
              <a:spcAft>
                <a:spcPct val="0"/>
              </a:spcAft>
              <a:buClr>
                <a:srgbClr val="657A93"/>
              </a:buClr>
              <a:buFont typeface="Verdana" pitchFamily="34" charset="0"/>
              <a:buChar char="•"/>
            </a:pPr>
            <a:r>
              <a:rPr lang="en-US" altLang="en-US" sz="1800" kern="0" dirty="0">
                <a:solidFill>
                  <a:srgbClr val="000000"/>
                </a:solidFill>
                <a:latin typeface="Verdana"/>
                <a:ea typeface="ＭＳ Ｐゴシック" pitchFamily="34" charset="-128"/>
              </a:rPr>
              <a:t>24/7 Accessibility</a:t>
            </a:r>
          </a:p>
          <a:p>
            <a:pPr marL="742950" lvl="1" indent="-285750" fontAlgn="base">
              <a:spcAft>
                <a:spcPct val="0"/>
              </a:spcAft>
              <a:buClr>
                <a:srgbClr val="657A93"/>
              </a:buClr>
              <a:buFont typeface="Verdana" pitchFamily="34" charset="0"/>
              <a:buChar char="•"/>
            </a:pPr>
            <a:r>
              <a:rPr lang="en-US" altLang="en-US" sz="1800" kern="0" dirty="0">
                <a:solidFill>
                  <a:srgbClr val="000000"/>
                </a:solidFill>
                <a:latin typeface="Verdana"/>
                <a:ea typeface="ＭＳ Ｐゴシック" pitchFamily="34" charset="-128"/>
              </a:rPr>
              <a:t>Confidentiality</a:t>
            </a:r>
          </a:p>
          <a:p>
            <a:pPr marL="742950" lvl="1" indent="-285750" eaLnBrk="0" fontAlgn="base" hangingPunct="0">
              <a:spcAft>
                <a:spcPct val="0"/>
              </a:spcAft>
              <a:buClr>
                <a:srgbClr val="657A93"/>
              </a:buClr>
              <a:buFont typeface="Verdana" pitchFamily="34" charset="0"/>
              <a:buChar char="•"/>
            </a:pPr>
            <a:r>
              <a:rPr lang="en-US" altLang="en-US" sz="1800" kern="0" dirty="0">
                <a:solidFill>
                  <a:srgbClr val="000000"/>
                </a:solidFill>
                <a:latin typeface="Verdana"/>
                <a:ea typeface="ＭＳ Ｐゴシック" pitchFamily="34" charset="-128"/>
              </a:rPr>
              <a:t>Proactive approach, rather than reactive </a:t>
            </a:r>
          </a:p>
          <a:p>
            <a:pPr marL="0" lvl="0" indent="0" fontAlgn="base">
              <a:spcAft>
                <a:spcPct val="0"/>
              </a:spcAft>
              <a:buClr>
                <a:srgbClr val="657A93"/>
              </a:buClr>
              <a:buFontTx/>
              <a:buChar char="•"/>
            </a:pPr>
            <a:endParaRPr lang="en-US" altLang="en-US" sz="1800" b="1" kern="0" dirty="0">
              <a:solidFill>
                <a:srgbClr val="000000"/>
              </a:solidFill>
              <a:latin typeface="Verdana"/>
              <a:ea typeface="ＭＳ Ｐゴシック" pitchFamily="34" charset="-128"/>
            </a:endParaRPr>
          </a:p>
          <a:p>
            <a:pPr marL="0" lvl="0" indent="0" fontAlgn="base">
              <a:spcAft>
                <a:spcPct val="0"/>
              </a:spcAft>
              <a:buClr>
                <a:srgbClr val="657A93"/>
              </a:buClr>
              <a:buNone/>
            </a:pPr>
            <a:r>
              <a:rPr lang="en-US" altLang="en-US" sz="1800" b="1" kern="0" dirty="0">
                <a:solidFill>
                  <a:srgbClr val="000000"/>
                </a:solidFill>
                <a:latin typeface="Verdana"/>
                <a:ea typeface="ＭＳ Ｐゴシック" pitchFamily="34" charset="-128"/>
              </a:rPr>
              <a:t>Reinforces: </a:t>
            </a:r>
          </a:p>
          <a:p>
            <a:pPr marL="742950" lvl="1" indent="-285750" fontAlgn="base">
              <a:spcAft>
                <a:spcPct val="0"/>
              </a:spcAft>
              <a:buClr>
                <a:srgbClr val="657A93"/>
              </a:buClr>
              <a:buFont typeface="Verdana" pitchFamily="34" charset="0"/>
              <a:buChar char="•"/>
            </a:pPr>
            <a:r>
              <a:rPr lang="en-US" altLang="en-US" sz="1800" kern="0" dirty="0">
                <a:solidFill>
                  <a:srgbClr val="000000"/>
                </a:solidFill>
                <a:latin typeface="Verdana"/>
                <a:ea typeface="ＭＳ Ｐゴシック" pitchFamily="34" charset="-128"/>
              </a:rPr>
              <a:t>Collaborative culture</a:t>
            </a:r>
          </a:p>
          <a:p>
            <a:pPr marL="742950" lvl="1" indent="-285750" fontAlgn="base">
              <a:spcAft>
                <a:spcPct val="0"/>
              </a:spcAft>
              <a:buClr>
                <a:srgbClr val="657A93"/>
              </a:buClr>
              <a:buFont typeface="Verdana" pitchFamily="34" charset="0"/>
              <a:buChar char="•"/>
            </a:pPr>
            <a:r>
              <a:rPr lang="en-US" altLang="en-US" sz="1800" kern="0" dirty="0">
                <a:solidFill>
                  <a:srgbClr val="000000"/>
                </a:solidFill>
                <a:latin typeface="Verdana"/>
                <a:ea typeface="ＭＳ Ｐゴシック" pitchFamily="34" charset="-128"/>
              </a:rPr>
              <a:t>Patient safety</a:t>
            </a:r>
          </a:p>
          <a:p>
            <a:pPr marL="742950" lvl="1" indent="-285750" fontAlgn="base">
              <a:spcAft>
                <a:spcPct val="0"/>
              </a:spcAft>
              <a:buClr>
                <a:srgbClr val="657A93"/>
              </a:buClr>
              <a:buFont typeface="Verdana" pitchFamily="34" charset="0"/>
              <a:buChar char="•"/>
            </a:pPr>
            <a:r>
              <a:rPr lang="en-US" altLang="en-US" sz="1800" kern="0" dirty="0">
                <a:solidFill>
                  <a:srgbClr val="000000"/>
                </a:solidFill>
                <a:latin typeface="Verdana"/>
                <a:ea typeface="ＭＳ Ｐゴシック" pitchFamily="34" charset="-128"/>
              </a:rPr>
              <a:t>Existing </a:t>
            </a:r>
            <a:r>
              <a:rPr lang="en-US" altLang="en-US" sz="1800" kern="0" dirty="0" smtClean="0">
                <a:solidFill>
                  <a:srgbClr val="000000"/>
                </a:solidFill>
                <a:latin typeface="Verdana"/>
                <a:ea typeface="ＭＳ Ｐゴシック" pitchFamily="34" charset="-128"/>
              </a:rPr>
              <a:t>support programs</a:t>
            </a:r>
            <a:r>
              <a:rPr lang="en-US" altLang="en-US" sz="1800" kern="0" dirty="0">
                <a:solidFill>
                  <a:srgbClr val="000000"/>
                </a:solidFill>
                <a:latin typeface="Verdana"/>
                <a:ea typeface="ＭＳ Ｐゴシック" pitchFamily="34" charset="-128"/>
              </a:rPr>
              <a:t>, i.e. Schwartz Rounds and Employee Assistance Program</a:t>
            </a:r>
          </a:p>
          <a:p>
            <a:endParaRPr lang="en-US" dirty="0"/>
          </a:p>
        </p:txBody>
      </p:sp>
      <p:pic>
        <p:nvPicPr>
          <p:cNvPr id="4" name="Picture 3"/>
          <p:cNvPicPr>
            <a:picLocks noChangeAspect="1" noChangeArrowheads="1"/>
          </p:cNvPicPr>
          <p:nvPr/>
        </p:nvPicPr>
        <p:blipFill>
          <a:blip r:embed="rId2"/>
          <a:srcRect/>
          <a:stretch>
            <a:fillRect/>
          </a:stretch>
        </p:blipFill>
        <p:spPr bwMode="auto">
          <a:xfrm>
            <a:off x="5057776" y="2359480"/>
            <a:ext cx="2455409" cy="249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365404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582"/>
            <a:ext cx="8746270" cy="467083"/>
          </a:xfrm>
        </p:spPr>
        <p:txBody>
          <a:bodyPr>
            <a:noAutofit/>
          </a:bodyPr>
          <a:lstStyle/>
          <a:p>
            <a:r>
              <a:rPr lang="en-US" sz="3200" b="1" dirty="0"/>
              <a:t>“Second Victim” Defined </a:t>
            </a:r>
          </a:p>
        </p:txBody>
      </p:sp>
      <p:sp>
        <p:nvSpPr>
          <p:cNvPr id="3" name="Text Placeholder 2"/>
          <p:cNvSpPr>
            <a:spLocks noGrp="1"/>
          </p:cNvSpPr>
          <p:nvPr>
            <p:ph type="body" sz="quarter" idx="10"/>
          </p:nvPr>
        </p:nvSpPr>
        <p:spPr>
          <a:xfrm>
            <a:off x="152400" y="1371600"/>
            <a:ext cx="8749994" cy="4971621"/>
          </a:xfrm>
        </p:spPr>
        <p:txBody>
          <a:bodyPr>
            <a:normAutofit lnSpcReduction="10000"/>
          </a:bodyPr>
          <a:lstStyle/>
          <a:p>
            <a:pPr marL="342900" lvl="0" indent="-342900" eaLnBrk="0" fontAlgn="base" hangingPunct="0">
              <a:spcAft>
                <a:spcPct val="0"/>
              </a:spcAft>
              <a:buClr>
                <a:srgbClr val="657A93"/>
              </a:buClr>
              <a:buFontTx/>
              <a:buChar char="•"/>
            </a:pPr>
            <a:r>
              <a:rPr lang="en-US" altLang="en-US" sz="2400" kern="0" dirty="0">
                <a:solidFill>
                  <a:srgbClr val="000000"/>
                </a:solidFill>
                <a:latin typeface="Verdana"/>
                <a:ea typeface="ＭＳ Ｐゴシック" pitchFamily="34" charset="-128"/>
              </a:rPr>
              <a:t>A second victim is a health care provider involved in an unanticipated adverse patient event, a medical error and/or a patient-related injury who becomes victimized in the sense that the provider is traumatized by the event.</a:t>
            </a:r>
          </a:p>
          <a:p>
            <a:pPr marL="342900" lvl="0" indent="-342900" eaLnBrk="0" fontAlgn="base" hangingPunct="0">
              <a:spcAft>
                <a:spcPct val="0"/>
              </a:spcAft>
              <a:buClr>
                <a:srgbClr val="657A93"/>
              </a:buClr>
              <a:buFontTx/>
              <a:buChar char="•"/>
            </a:pPr>
            <a:endParaRPr lang="en-US" altLang="en-US" sz="2400" kern="0" dirty="0">
              <a:solidFill>
                <a:srgbClr val="000000"/>
              </a:solidFill>
              <a:latin typeface="Verdana"/>
              <a:ea typeface="ＭＳ Ｐゴシック" pitchFamily="34" charset="-128"/>
            </a:endParaRPr>
          </a:p>
          <a:p>
            <a:pPr marL="342900" lvl="0" indent="-342900" eaLnBrk="0" fontAlgn="base" hangingPunct="0">
              <a:spcAft>
                <a:spcPct val="0"/>
              </a:spcAft>
              <a:buClr>
                <a:srgbClr val="657A93"/>
              </a:buClr>
              <a:buFontTx/>
              <a:buChar char="•"/>
            </a:pPr>
            <a:r>
              <a:rPr lang="en-US" altLang="en-US" sz="2400" kern="0" dirty="0">
                <a:solidFill>
                  <a:srgbClr val="000000"/>
                </a:solidFill>
                <a:latin typeface="Verdana"/>
                <a:ea typeface="ＭＳ Ｐゴシック" pitchFamily="34" charset="-128"/>
              </a:rPr>
              <a:t>Frequently, these individuals feel personally responsible for the patient outcome. </a:t>
            </a:r>
          </a:p>
          <a:p>
            <a:pPr marL="342900" lvl="0" indent="-342900" eaLnBrk="0" fontAlgn="base" hangingPunct="0">
              <a:spcAft>
                <a:spcPct val="0"/>
              </a:spcAft>
              <a:buClr>
                <a:srgbClr val="657A93"/>
              </a:buClr>
              <a:buFontTx/>
              <a:buChar char="•"/>
            </a:pPr>
            <a:endParaRPr lang="en-US" altLang="en-US" sz="2400" kern="0" dirty="0">
              <a:solidFill>
                <a:srgbClr val="000000"/>
              </a:solidFill>
              <a:latin typeface="Verdana"/>
              <a:ea typeface="ＭＳ Ｐゴシック" pitchFamily="34" charset="-128"/>
            </a:endParaRPr>
          </a:p>
          <a:p>
            <a:pPr marL="342900" lvl="0" indent="-342900" eaLnBrk="0" fontAlgn="base" hangingPunct="0">
              <a:spcAft>
                <a:spcPct val="0"/>
              </a:spcAft>
              <a:buClr>
                <a:srgbClr val="657A93"/>
              </a:buClr>
              <a:buFontTx/>
              <a:buChar char="•"/>
            </a:pPr>
            <a:r>
              <a:rPr lang="en-US" altLang="en-US" sz="2400" kern="0" dirty="0">
                <a:solidFill>
                  <a:srgbClr val="000000"/>
                </a:solidFill>
                <a:latin typeface="Verdana"/>
                <a:ea typeface="ＭＳ Ｐゴシック" pitchFamily="34" charset="-128"/>
              </a:rPr>
              <a:t>Many feel as though they have failed the patient, second guessing their clinical skills and knowledge base. </a:t>
            </a:r>
            <a:r>
              <a:rPr lang="en-US" altLang="en-US" sz="2400" kern="0" dirty="0" smtClean="0">
                <a:solidFill>
                  <a:srgbClr val="000000"/>
                </a:solidFill>
                <a:latin typeface="Verdana"/>
                <a:ea typeface="ＭＳ Ｐゴシック" pitchFamily="34" charset="-128"/>
              </a:rPr>
              <a:t>			</a:t>
            </a:r>
            <a:r>
              <a:rPr lang="en-US" altLang="en-US" sz="2400" kern="0" dirty="0">
                <a:solidFill>
                  <a:srgbClr val="000000"/>
                </a:solidFill>
                <a:latin typeface="Verdana"/>
                <a:ea typeface="ＭＳ Ｐゴシック" pitchFamily="34" charset="-128"/>
              </a:rPr>
              <a:t>					</a:t>
            </a:r>
            <a:r>
              <a:rPr lang="en-US" altLang="en-US" sz="2400" kern="0" dirty="0" smtClean="0">
                <a:solidFill>
                  <a:srgbClr val="000000"/>
                </a:solidFill>
                <a:latin typeface="Verdana"/>
                <a:ea typeface="ＭＳ Ｐゴシック" pitchFamily="34" charset="-128"/>
              </a:rPr>
              <a:t>					- </a:t>
            </a:r>
            <a:r>
              <a:rPr lang="en-US" altLang="en-US" sz="2400" kern="0" dirty="0">
                <a:solidFill>
                  <a:srgbClr val="000000"/>
                </a:solidFill>
                <a:latin typeface="Verdana"/>
                <a:ea typeface="ＭＳ Ｐゴシック" pitchFamily="34" charset="-128"/>
              </a:rPr>
              <a:t>Scott 2009</a:t>
            </a:r>
          </a:p>
          <a:p>
            <a:endParaRPr lang="en-US" dirty="0"/>
          </a:p>
        </p:txBody>
      </p:sp>
    </p:spTree>
    <p:extLst>
      <p:ext uri="{BB962C8B-B14F-4D97-AF65-F5344CB8AC3E}">
        <p14:creationId xmlns:p14="http://schemas.microsoft.com/office/powerpoint/2010/main" val="25782620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310" y="1447802"/>
            <a:ext cx="8335123" cy="4931735"/>
          </a:xfrm>
        </p:spPr>
        <p:txBody>
          <a:bodyPr>
            <a:normAutofit/>
          </a:bodyPr>
          <a:lstStyle/>
          <a:p>
            <a:pPr marL="0" indent="0">
              <a:buNone/>
            </a:pPr>
            <a:endParaRPr lang="en-US" altLang="ja-JP" dirty="0">
              <a:solidFill>
                <a:schemeClr val="tx1"/>
              </a:solidFill>
              <a:latin typeface="+mj-lt"/>
            </a:endParaRPr>
          </a:p>
          <a:p>
            <a:pPr lvl="1">
              <a:buFont typeface="Arial" panose="020B0604020202020204" pitchFamily="34" charset="0"/>
              <a:buChar char="•"/>
            </a:pPr>
            <a:r>
              <a:rPr lang="en-US" dirty="0">
                <a:solidFill>
                  <a:schemeClr val="tx1"/>
                </a:solidFill>
                <a:latin typeface="+mj-lt"/>
              </a:rPr>
              <a:t>Initial study</a:t>
            </a:r>
            <a:r>
              <a:rPr lang="en-US" dirty="0" smtClean="0">
                <a:solidFill>
                  <a:schemeClr val="tx1"/>
                </a:solidFill>
                <a:latin typeface="+mj-lt"/>
              </a:rPr>
              <a:t>: 15</a:t>
            </a:r>
            <a:r>
              <a:rPr lang="en-US" dirty="0">
                <a:solidFill>
                  <a:schemeClr val="tx1"/>
                </a:solidFill>
                <a:latin typeface="+mj-lt"/>
              </a:rPr>
              <a:t>% of 1,160 clinicians reported anxiety, </a:t>
            </a:r>
            <a:r>
              <a:rPr lang="en-US" dirty="0" smtClean="0">
                <a:solidFill>
                  <a:schemeClr val="tx1"/>
                </a:solidFill>
                <a:latin typeface="+mj-lt"/>
              </a:rPr>
              <a:t>depression</a:t>
            </a:r>
            <a:endParaRPr lang="en-US" dirty="0">
              <a:solidFill>
                <a:schemeClr val="tx1"/>
              </a:solidFill>
              <a:latin typeface="+mj-lt"/>
            </a:endParaRPr>
          </a:p>
          <a:p>
            <a:pPr lvl="2"/>
            <a:r>
              <a:rPr lang="en-US" sz="2400" dirty="0">
                <a:solidFill>
                  <a:schemeClr val="tx1"/>
                </a:solidFill>
                <a:latin typeface="+mj-lt"/>
              </a:rPr>
              <a:t>15% of those seriously considered leaving </a:t>
            </a:r>
            <a:r>
              <a:rPr lang="en-US" sz="2400" dirty="0" smtClean="0">
                <a:solidFill>
                  <a:schemeClr val="tx1"/>
                </a:solidFill>
                <a:latin typeface="+mj-lt"/>
              </a:rPr>
              <a:t>profession</a:t>
            </a:r>
          </a:p>
          <a:p>
            <a:pPr lvl="1">
              <a:buFont typeface="Arial" panose="020B0604020202020204" pitchFamily="34" charset="0"/>
              <a:buChar char="•"/>
            </a:pPr>
            <a:endParaRPr lang="en-US" dirty="0">
              <a:solidFill>
                <a:schemeClr val="tx1"/>
              </a:solidFill>
              <a:latin typeface="+mj-lt"/>
            </a:endParaRPr>
          </a:p>
          <a:p>
            <a:pPr lvl="1">
              <a:buFont typeface="Arial" panose="020B0604020202020204" pitchFamily="34" charset="0"/>
              <a:buChar char="•"/>
            </a:pPr>
            <a:r>
              <a:rPr lang="en-US" dirty="0">
                <a:solidFill>
                  <a:schemeClr val="tx1"/>
                </a:solidFill>
                <a:latin typeface="+mj-lt"/>
              </a:rPr>
              <a:t>Follow up study: 30% of 898 clinicians reported emotional distress, concerns regarding ability to do their job</a:t>
            </a:r>
          </a:p>
          <a:p>
            <a:pPr marL="750887" lvl="2" indent="0">
              <a:buNone/>
            </a:pPr>
            <a:endParaRPr lang="en-US" sz="2400" dirty="0">
              <a:solidFill>
                <a:schemeClr val="tx1"/>
              </a:solidFill>
              <a:latin typeface="+mj-lt"/>
            </a:endParaRPr>
          </a:p>
          <a:p>
            <a:pPr marL="3722687" lvl="8" indent="0">
              <a:buNone/>
            </a:pPr>
            <a:r>
              <a:rPr lang="en-US" dirty="0" smtClean="0">
                <a:latin typeface="+mj-lt"/>
              </a:rPr>
              <a:t>		- Pratt 2012, Scott 2011</a:t>
            </a:r>
            <a:endParaRPr lang="en-US" dirty="0">
              <a:latin typeface="+mj-lt"/>
            </a:endParaRPr>
          </a:p>
          <a:p>
            <a:endParaRPr lang="en-US" dirty="0"/>
          </a:p>
        </p:txBody>
      </p:sp>
      <p:sp>
        <p:nvSpPr>
          <p:cNvPr id="5" name="Title 4"/>
          <p:cNvSpPr>
            <a:spLocks noGrp="1"/>
          </p:cNvSpPr>
          <p:nvPr>
            <p:ph type="title"/>
          </p:nvPr>
        </p:nvSpPr>
        <p:spPr>
          <a:xfrm>
            <a:off x="0" y="57831"/>
            <a:ext cx="7886700" cy="614589"/>
          </a:xfrm>
        </p:spPr>
        <p:txBody>
          <a:bodyPr>
            <a:noAutofit/>
          </a:bodyPr>
          <a:lstStyle/>
          <a:p>
            <a:pPr algn="l"/>
            <a:r>
              <a:rPr lang="en-US" sz="3200" b="1" dirty="0" smtClean="0">
                <a:solidFill>
                  <a:srgbClr val="0070C0"/>
                </a:solidFill>
              </a:rPr>
              <a:t>Second </a:t>
            </a:r>
            <a:r>
              <a:rPr lang="en-US" sz="3200" b="1" dirty="0" smtClean="0">
                <a:solidFill>
                  <a:srgbClr val="0070C0"/>
                </a:solidFill>
              </a:rPr>
              <a:t>Victim: National Statistics</a:t>
            </a:r>
            <a:endParaRPr lang="en-US" sz="3200" b="1" dirty="0">
              <a:solidFill>
                <a:srgbClr val="0070C0"/>
              </a:solidFill>
            </a:endParaRPr>
          </a:p>
        </p:txBody>
      </p:sp>
    </p:spTree>
    <p:extLst>
      <p:ext uri="{BB962C8B-B14F-4D97-AF65-F5344CB8AC3E}">
        <p14:creationId xmlns:p14="http://schemas.microsoft.com/office/powerpoint/2010/main" val="966549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62177"/>
            <a:ext cx="8186267" cy="5702750"/>
          </a:xfrm>
        </p:spPr>
        <p:txBody>
          <a:bodyPr>
            <a:normAutofit fontScale="77500" lnSpcReduction="20000"/>
          </a:bodyPr>
          <a:lstStyle/>
          <a:p>
            <a:pPr marL="0" indent="0">
              <a:buNone/>
            </a:pPr>
            <a:r>
              <a:rPr lang="en-US" sz="1800" b="1" dirty="0" smtClean="0">
                <a:solidFill>
                  <a:schemeClr val="tx1"/>
                </a:solidFill>
              </a:rPr>
              <a:t>3,100 Physicians Surveyed said…</a:t>
            </a:r>
          </a:p>
          <a:p>
            <a:pPr marL="0" indent="0">
              <a:buNone/>
            </a:pPr>
            <a:endParaRPr lang="en-US" sz="1800" b="1" dirty="0" smtClean="0">
              <a:solidFill>
                <a:schemeClr val="tx1"/>
              </a:solidFill>
            </a:endParaRPr>
          </a:p>
          <a:p>
            <a:r>
              <a:rPr lang="en-US" baseline="30000" dirty="0" smtClean="0">
                <a:solidFill>
                  <a:schemeClr val="tx1"/>
                </a:solidFill>
              </a:rPr>
              <a:t>(</a:t>
            </a:r>
            <a:r>
              <a:rPr lang="en-US" baseline="30000" dirty="0">
                <a:solidFill>
                  <a:schemeClr val="tx1"/>
                </a:solidFill>
              </a:rPr>
              <a:t>33%)</a:t>
            </a:r>
            <a:r>
              <a:rPr lang="en-US" dirty="0">
                <a:solidFill>
                  <a:schemeClr val="tx1"/>
                </a:solidFill>
              </a:rPr>
              <a:t> </a:t>
            </a:r>
            <a:r>
              <a:rPr lang="en-US" baseline="30000" dirty="0">
                <a:solidFill>
                  <a:schemeClr val="tx1"/>
                </a:solidFill>
              </a:rPr>
              <a:t>Even near misses resulted in increased job related stress </a:t>
            </a:r>
            <a:endParaRPr lang="en-US" baseline="30000" dirty="0" smtClean="0">
              <a:solidFill>
                <a:schemeClr val="tx1"/>
              </a:solidFill>
            </a:endParaRPr>
          </a:p>
          <a:p>
            <a:pPr marL="0" indent="0">
              <a:buNone/>
            </a:pPr>
            <a:endParaRPr lang="en-US" baseline="30000" dirty="0" smtClean="0">
              <a:solidFill>
                <a:schemeClr val="tx1"/>
              </a:solidFill>
            </a:endParaRPr>
          </a:p>
          <a:p>
            <a:r>
              <a:rPr lang="en-US" baseline="30000" dirty="0" smtClean="0">
                <a:solidFill>
                  <a:schemeClr val="tx1"/>
                </a:solidFill>
              </a:rPr>
              <a:t>(</a:t>
            </a:r>
            <a:r>
              <a:rPr lang="en-US" baseline="30000" dirty="0">
                <a:solidFill>
                  <a:schemeClr val="tx1"/>
                </a:solidFill>
              </a:rPr>
              <a:t>42%)</a:t>
            </a:r>
            <a:r>
              <a:rPr lang="en-US" dirty="0">
                <a:solidFill>
                  <a:schemeClr val="tx1"/>
                </a:solidFill>
              </a:rPr>
              <a:t> </a:t>
            </a:r>
            <a:r>
              <a:rPr lang="en-US" baseline="30000" dirty="0">
                <a:solidFill>
                  <a:schemeClr val="tx1"/>
                </a:solidFill>
              </a:rPr>
              <a:t>Sleep disturbances </a:t>
            </a:r>
          </a:p>
          <a:p>
            <a:pPr marL="0" indent="0">
              <a:buNone/>
            </a:pPr>
            <a:endParaRPr lang="en-US" baseline="30000" dirty="0">
              <a:solidFill>
                <a:schemeClr val="tx1"/>
              </a:solidFill>
            </a:endParaRPr>
          </a:p>
          <a:p>
            <a:r>
              <a:rPr lang="en-US" baseline="30000" dirty="0">
                <a:solidFill>
                  <a:schemeClr val="tx1"/>
                </a:solidFill>
              </a:rPr>
              <a:t>(42</a:t>
            </a:r>
            <a:r>
              <a:rPr lang="en-US" baseline="30000" dirty="0" smtClean="0">
                <a:solidFill>
                  <a:schemeClr val="tx1"/>
                </a:solidFill>
              </a:rPr>
              <a:t>%) Reduced </a:t>
            </a:r>
            <a:r>
              <a:rPr lang="en-US" baseline="30000" dirty="0">
                <a:solidFill>
                  <a:schemeClr val="tx1"/>
                </a:solidFill>
              </a:rPr>
              <a:t>job satisfaction </a:t>
            </a:r>
            <a:endParaRPr lang="en-US" baseline="30000" dirty="0" smtClean="0">
              <a:solidFill>
                <a:schemeClr val="tx1"/>
              </a:solidFill>
            </a:endParaRPr>
          </a:p>
          <a:p>
            <a:pPr marL="0" indent="0">
              <a:buNone/>
            </a:pPr>
            <a:endParaRPr lang="en-US" baseline="30000" dirty="0">
              <a:solidFill>
                <a:schemeClr val="tx1"/>
              </a:solidFill>
            </a:endParaRPr>
          </a:p>
          <a:p>
            <a:r>
              <a:rPr lang="en-US" baseline="30000" dirty="0">
                <a:solidFill>
                  <a:schemeClr val="tx1"/>
                </a:solidFill>
              </a:rPr>
              <a:t>(44%)</a:t>
            </a:r>
            <a:r>
              <a:rPr lang="en-US" dirty="0">
                <a:solidFill>
                  <a:schemeClr val="tx1"/>
                </a:solidFill>
              </a:rPr>
              <a:t> </a:t>
            </a:r>
            <a:r>
              <a:rPr lang="en-US" baseline="30000" dirty="0">
                <a:solidFill>
                  <a:schemeClr val="tx1"/>
                </a:solidFill>
              </a:rPr>
              <a:t>Loss of confidence </a:t>
            </a:r>
            <a:endParaRPr lang="en-US" baseline="30000" dirty="0" smtClean="0">
              <a:solidFill>
                <a:schemeClr val="tx1"/>
              </a:solidFill>
            </a:endParaRPr>
          </a:p>
          <a:p>
            <a:pPr marL="0" indent="0">
              <a:buNone/>
            </a:pPr>
            <a:endParaRPr lang="en-US" baseline="30000" dirty="0">
              <a:solidFill>
                <a:schemeClr val="tx1"/>
              </a:solidFill>
            </a:endParaRPr>
          </a:p>
          <a:p>
            <a:r>
              <a:rPr lang="en-US" baseline="30000" dirty="0" smtClean="0">
                <a:solidFill>
                  <a:schemeClr val="tx1"/>
                </a:solidFill>
              </a:rPr>
              <a:t>(</a:t>
            </a:r>
            <a:r>
              <a:rPr lang="en-US" baseline="30000" dirty="0">
                <a:solidFill>
                  <a:schemeClr val="tx1"/>
                </a:solidFill>
              </a:rPr>
              <a:t>61</a:t>
            </a:r>
            <a:r>
              <a:rPr lang="en-US" baseline="30000" dirty="0" smtClean="0">
                <a:solidFill>
                  <a:schemeClr val="tx1"/>
                </a:solidFill>
              </a:rPr>
              <a:t>%)</a:t>
            </a:r>
            <a:r>
              <a:rPr lang="en-US" dirty="0" smtClean="0">
                <a:solidFill>
                  <a:schemeClr val="tx1"/>
                </a:solidFill>
              </a:rPr>
              <a:t> </a:t>
            </a:r>
            <a:r>
              <a:rPr lang="en-US" baseline="30000" dirty="0" smtClean="0">
                <a:solidFill>
                  <a:schemeClr val="tx1"/>
                </a:solidFill>
              </a:rPr>
              <a:t>Increased </a:t>
            </a:r>
            <a:r>
              <a:rPr lang="en-US" baseline="30000" dirty="0">
                <a:solidFill>
                  <a:schemeClr val="tx1"/>
                </a:solidFill>
              </a:rPr>
              <a:t>anxiety about future errors </a:t>
            </a:r>
            <a:endParaRPr lang="en-US" baseline="30000" dirty="0" smtClean="0">
              <a:solidFill>
                <a:schemeClr val="tx1"/>
              </a:solidFill>
            </a:endParaRPr>
          </a:p>
          <a:p>
            <a:endParaRPr lang="en-US" baseline="30000" dirty="0" smtClean="0">
              <a:solidFill>
                <a:schemeClr val="tx1"/>
              </a:solidFill>
            </a:endParaRPr>
          </a:p>
          <a:p>
            <a:r>
              <a:rPr lang="en-US" baseline="30000" dirty="0" smtClean="0">
                <a:solidFill>
                  <a:schemeClr val="tx1"/>
                </a:solidFill>
              </a:rPr>
              <a:t>(82%)</a:t>
            </a:r>
            <a:r>
              <a:rPr lang="en-US" dirty="0">
                <a:solidFill>
                  <a:schemeClr val="tx1"/>
                </a:solidFill>
              </a:rPr>
              <a:t> </a:t>
            </a:r>
            <a:r>
              <a:rPr lang="en-US" baseline="30000" dirty="0" smtClean="0">
                <a:solidFill>
                  <a:schemeClr val="tx1"/>
                </a:solidFill>
              </a:rPr>
              <a:t>Reported </a:t>
            </a:r>
            <a:r>
              <a:rPr lang="en-US" baseline="30000" dirty="0">
                <a:solidFill>
                  <a:schemeClr val="tx1"/>
                </a:solidFill>
              </a:rPr>
              <a:t>they would be interested in counseling after a serious error </a:t>
            </a:r>
            <a:r>
              <a:rPr lang="en-US" baseline="30000" dirty="0" smtClean="0">
                <a:solidFill>
                  <a:schemeClr val="tx1"/>
                </a:solidFill>
              </a:rPr>
              <a:t>occurred</a:t>
            </a:r>
          </a:p>
          <a:p>
            <a:pPr marL="0" indent="0">
              <a:buNone/>
            </a:pPr>
            <a:endParaRPr lang="en-US" dirty="0">
              <a:solidFill>
                <a:schemeClr val="tx1"/>
              </a:solidFill>
            </a:endParaRPr>
          </a:p>
          <a:p>
            <a:r>
              <a:rPr lang="en-US" baseline="30000" dirty="0">
                <a:solidFill>
                  <a:schemeClr val="tx1"/>
                </a:solidFill>
              </a:rPr>
              <a:t>(</a:t>
            </a:r>
            <a:r>
              <a:rPr lang="en-US" baseline="30000" dirty="0" smtClean="0">
                <a:solidFill>
                  <a:schemeClr val="tx1"/>
                </a:solidFill>
              </a:rPr>
              <a:t>90%) Physicians </a:t>
            </a:r>
            <a:r>
              <a:rPr lang="en-US" baseline="30000" dirty="0">
                <a:solidFill>
                  <a:schemeClr val="tx1"/>
                </a:solidFill>
              </a:rPr>
              <a:t>did not feel the hospital or healthcare organization adequately supported them in coping with error-related </a:t>
            </a:r>
            <a:r>
              <a:rPr lang="en-US" baseline="30000" dirty="0" smtClean="0">
                <a:solidFill>
                  <a:schemeClr val="tx1"/>
                </a:solidFill>
              </a:rPr>
              <a:t>stress  </a:t>
            </a:r>
          </a:p>
          <a:p>
            <a:pPr marL="0" indent="0">
              <a:buNone/>
            </a:pPr>
            <a:r>
              <a:rPr lang="en-US" baseline="30000" dirty="0">
                <a:solidFill>
                  <a:schemeClr val="tx1"/>
                </a:solidFill>
              </a:rPr>
              <a:t>	</a:t>
            </a:r>
            <a:r>
              <a:rPr lang="en-US" baseline="30000" dirty="0" smtClean="0">
                <a:solidFill>
                  <a:schemeClr val="tx1"/>
                </a:solidFill>
              </a:rPr>
              <a:t>				</a:t>
            </a:r>
          </a:p>
          <a:p>
            <a:pPr marL="0" indent="0" algn="r">
              <a:buNone/>
            </a:pPr>
            <a:r>
              <a:rPr lang="en-US" baseline="30000" dirty="0" smtClean="0">
                <a:solidFill>
                  <a:schemeClr val="tx1"/>
                </a:solidFill>
              </a:rPr>
              <a:t>- Waterman 2007	</a:t>
            </a:r>
          </a:p>
          <a:p>
            <a:endParaRPr lang="en-US" dirty="0"/>
          </a:p>
        </p:txBody>
      </p:sp>
      <p:sp>
        <p:nvSpPr>
          <p:cNvPr id="5" name="Title 4"/>
          <p:cNvSpPr>
            <a:spLocks noGrp="1"/>
          </p:cNvSpPr>
          <p:nvPr>
            <p:ph type="title"/>
          </p:nvPr>
        </p:nvSpPr>
        <p:spPr>
          <a:xfrm>
            <a:off x="0" y="116056"/>
            <a:ext cx="8458200" cy="609600"/>
          </a:xfrm>
        </p:spPr>
        <p:txBody>
          <a:bodyPr>
            <a:noAutofit/>
          </a:bodyPr>
          <a:lstStyle/>
          <a:p>
            <a:pPr algn="l"/>
            <a:r>
              <a:rPr lang="en-US" sz="3200" b="1" dirty="0" smtClean="0">
                <a:solidFill>
                  <a:srgbClr val="0070C0"/>
                </a:solidFill>
              </a:rPr>
              <a:t>Emotional Impact Survey</a:t>
            </a:r>
            <a:endParaRPr lang="en-US" sz="3200" b="1" dirty="0">
              <a:solidFill>
                <a:srgbClr val="0070C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838200"/>
            <a:ext cx="2247789" cy="350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369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3056"/>
            <a:ext cx="8746270" cy="483412"/>
          </a:xfrm>
        </p:spPr>
        <p:txBody>
          <a:bodyPr>
            <a:noAutofit/>
          </a:bodyPr>
          <a:lstStyle/>
          <a:p>
            <a:r>
              <a:rPr lang="en-US" sz="3200" b="1" dirty="0">
                <a:solidFill>
                  <a:srgbClr val="0070C0"/>
                </a:solidFill>
              </a:rPr>
              <a:t>Second Victim: High Risk Scenarios</a:t>
            </a:r>
          </a:p>
        </p:txBody>
      </p:sp>
      <p:sp>
        <p:nvSpPr>
          <p:cNvPr id="3" name="Text Placeholder 2"/>
          <p:cNvSpPr>
            <a:spLocks noGrp="1"/>
          </p:cNvSpPr>
          <p:nvPr>
            <p:ph type="body" sz="quarter" idx="10"/>
          </p:nvPr>
        </p:nvSpPr>
        <p:spPr>
          <a:xfrm>
            <a:off x="190500" y="1126672"/>
            <a:ext cx="8749994" cy="4971621"/>
          </a:xfrm>
        </p:spPr>
        <p:txBody>
          <a:bodyPr>
            <a:normAutofit fontScale="85000" lnSpcReduction="20000"/>
          </a:bodyPr>
          <a:lstStyle/>
          <a:p>
            <a:pPr marL="0" indent="0">
              <a:lnSpc>
                <a:spcPct val="80000"/>
              </a:lnSpc>
              <a:buNone/>
            </a:pPr>
            <a:endParaRPr lang="en-US" altLang="ja-JP" dirty="0">
              <a:solidFill>
                <a:schemeClr val="tx1"/>
              </a:solidFill>
              <a:ea typeface="ＭＳ Ｐゴシック" pitchFamily="34" charset="-128"/>
            </a:endParaRPr>
          </a:p>
          <a:p>
            <a:pPr>
              <a:lnSpc>
                <a:spcPct val="80000"/>
              </a:lnSpc>
            </a:pPr>
            <a:r>
              <a:rPr lang="en-US" altLang="ja-JP" dirty="0">
                <a:solidFill>
                  <a:schemeClr val="tx1"/>
                </a:solidFill>
                <a:ea typeface="ＭＳ Ｐゴシック" pitchFamily="34" charset="-128"/>
              </a:rPr>
              <a:t>Patient reminds staff member of their own family or loved ones</a:t>
            </a:r>
          </a:p>
          <a:p>
            <a:pPr>
              <a:lnSpc>
                <a:spcPct val="80000"/>
              </a:lnSpc>
            </a:pPr>
            <a:endParaRPr lang="en-US" altLang="ja-JP" dirty="0">
              <a:solidFill>
                <a:schemeClr val="tx1"/>
              </a:solidFill>
              <a:ea typeface="ＭＳ Ｐゴシック" pitchFamily="34" charset="-128"/>
            </a:endParaRPr>
          </a:p>
          <a:p>
            <a:pPr>
              <a:lnSpc>
                <a:spcPct val="80000"/>
              </a:lnSpc>
            </a:pPr>
            <a:r>
              <a:rPr lang="en-US" altLang="ja-JP" dirty="0">
                <a:solidFill>
                  <a:schemeClr val="tx1"/>
                </a:solidFill>
                <a:ea typeface="ＭＳ Ｐゴシック" pitchFamily="34" charset="-128"/>
              </a:rPr>
              <a:t>Pediatric cases</a:t>
            </a:r>
          </a:p>
          <a:p>
            <a:pPr>
              <a:lnSpc>
                <a:spcPct val="80000"/>
              </a:lnSpc>
            </a:pPr>
            <a:endParaRPr lang="en-US" altLang="ja-JP" dirty="0">
              <a:solidFill>
                <a:schemeClr val="tx1"/>
              </a:solidFill>
              <a:ea typeface="ＭＳ Ｐゴシック" pitchFamily="34" charset="-128"/>
            </a:endParaRPr>
          </a:p>
          <a:p>
            <a:pPr>
              <a:lnSpc>
                <a:spcPct val="80000"/>
              </a:lnSpc>
            </a:pPr>
            <a:r>
              <a:rPr lang="en-US" altLang="ja-JP" dirty="0">
                <a:solidFill>
                  <a:schemeClr val="tx1"/>
                </a:solidFill>
                <a:ea typeface="ＭＳ Ｐゴシック" pitchFamily="34" charset="-128"/>
              </a:rPr>
              <a:t>Medical errors</a:t>
            </a:r>
          </a:p>
          <a:p>
            <a:pPr>
              <a:lnSpc>
                <a:spcPct val="80000"/>
              </a:lnSpc>
            </a:pPr>
            <a:endParaRPr lang="en-US" altLang="ja-JP" dirty="0">
              <a:solidFill>
                <a:schemeClr val="tx1"/>
              </a:solidFill>
              <a:ea typeface="ＭＳ Ｐゴシック" pitchFamily="34" charset="-128"/>
            </a:endParaRPr>
          </a:p>
          <a:p>
            <a:pPr>
              <a:lnSpc>
                <a:spcPct val="80000"/>
              </a:lnSpc>
            </a:pPr>
            <a:r>
              <a:rPr lang="en-US" altLang="ja-JP" dirty="0">
                <a:solidFill>
                  <a:schemeClr val="tx1"/>
                </a:solidFill>
                <a:ea typeface="ＭＳ Ｐゴシック" pitchFamily="34" charset="-128"/>
              </a:rPr>
              <a:t>Unsuccessful codes</a:t>
            </a:r>
          </a:p>
          <a:p>
            <a:pPr>
              <a:lnSpc>
                <a:spcPct val="80000"/>
              </a:lnSpc>
            </a:pPr>
            <a:endParaRPr lang="en-US" altLang="ja-JP" dirty="0">
              <a:solidFill>
                <a:schemeClr val="tx1"/>
              </a:solidFill>
              <a:ea typeface="ＭＳ Ｐゴシック" pitchFamily="34" charset="-128"/>
            </a:endParaRPr>
          </a:p>
          <a:p>
            <a:pPr>
              <a:lnSpc>
                <a:spcPct val="80000"/>
              </a:lnSpc>
            </a:pPr>
            <a:r>
              <a:rPr lang="en-US" altLang="ja-JP" dirty="0">
                <a:solidFill>
                  <a:schemeClr val="tx1"/>
                </a:solidFill>
                <a:ea typeface="ＭＳ Ｐゴシック" pitchFamily="34" charset="-128"/>
              </a:rPr>
              <a:t>First death experience</a:t>
            </a:r>
          </a:p>
          <a:p>
            <a:pPr>
              <a:lnSpc>
                <a:spcPct val="80000"/>
              </a:lnSpc>
            </a:pPr>
            <a:endParaRPr lang="en-US" altLang="ja-JP" dirty="0">
              <a:solidFill>
                <a:schemeClr val="tx1"/>
              </a:solidFill>
              <a:ea typeface="ＭＳ Ｐゴシック" pitchFamily="34" charset="-128"/>
            </a:endParaRPr>
          </a:p>
          <a:p>
            <a:pPr>
              <a:lnSpc>
                <a:spcPct val="80000"/>
              </a:lnSpc>
            </a:pPr>
            <a:r>
              <a:rPr lang="en-US" altLang="ja-JP" dirty="0">
                <a:solidFill>
                  <a:schemeClr val="tx1"/>
                </a:solidFill>
                <a:ea typeface="ＭＳ Ｐゴシック" pitchFamily="34" charset="-128"/>
              </a:rPr>
              <a:t>Unexpected patient demise</a:t>
            </a:r>
          </a:p>
          <a:p>
            <a:pPr>
              <a:lnSpc>
                <a:spcPct val="80000"/>
              </a:lnSpc>
            </a:pPr>
            <a:endParaRPr lang="en-US" altLang="ja-JP" dirty="0">
              <a:solidFill>
                <a:schemeClr val="tx1"/>
              </a:solidFill>
              <a:ea typeface="ＭＳ Ｐゴシック" pitchFamily="34" charset="-128"/>
            </a:endParaRPr>
          </a:p>
          <a:p>
            <a:pPr>
              <a:lnSpc>
                <a:spcPct val="80000"/>
              </a:lnSpc>
            </a:pPr>
            <a:r>
              <a:rPr lang="en-US" altLang="ja-JP" dirty="0">
                <a:solidFill>
                  <a:schemeClr val="tx1"/>
                </a:solidFill>
                <a:ea typeface="ＭＳ Ｐゴシック" pitchFamily="34" charset="-128"/>
              </a:rPr>
              <a:t>Violence towards staff</a:t>
            </a:r>
          </a:p>
          <a:p>
            <a:endParaRPr lang="en-US" dirty="0"/>
          </a:p>
          <a:p>
            <a:endParaRPr lang="en-US" dirty="0"/>
          </a:p>
        </p:txBody>
      </p:sp>
      <p:grpSp>
        <p:nvGrpSpPr>
          <p:cNvPr id="4" name="Group 3"/>
          <p:cNvGrpSpPr/>
          <p:nvPr/>
        </p:nvGrpSpPr>
        <p:grpSpPr>
          <a:xfrm>
            <a:off x="4417579" y="1937588"/>
            <a:ext cx="3398864" cy="4378975"/>
            <a:chOff x="1752600" y="1371600"/>
            <a:chExt cx="5839017" cy="5272995"/>
          </a:xfrm>
        </p:grpSpPr>
        <p:sp>
          <p:nvSpPr>
            <p:cNvPr id="5" name="Oval 4"/>
            <p:cNvSpPr/>
            <p:nvPr/>
          </p:nvSpPr>
          <p:spPr>
            <a:xfrm>
              <a:off x="1752600" y="1371600"/>
              <a:ext cx="5810250" cy="510540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6" name="Group 5"/>
            <p:cNvGrpSpPr/>
            <p:nvPr/>
          </p:nvGrpSpPr>
          <p:grpSpPr>
            <a:xfrm>
              <a:off x="2082329" y="1584595"/>
              <a:ext cx="5509288" cy="5060000"/>
              <a:chOff x="762000" y="563791"/>
              <a:chExt cx="7742840" cy="6382173"/>
            </a:xfrm>
          </p:grpSpPr>
          <p:sp>
            <p:nvSpPr>
              <p:cNvPr id="7" name="Oval 6"/>
              <p:cNvSpPr/>
              <p:nvPr/>
            </p:nvSpPr>
            <p:spPr>
              <a:xfrm>
                <a:off x="1219200" y="990600"/>
                <a:ext cx="6400800" cy="495300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8" name="Picture 7"/>
              <p:cNvPicPr>
                <a:picLocks noChangeAspect="1" noChangeArrowheads="1"/>
              </p:cNvPicPr>
              <p:nvPr/>
            </p:nvPicPr>
            <p:blipFill>
              <a:blip r:embed="rId2" cstate="email"/>
              <a:srcRect/>
              <a:stretch>
                <a:fillRect/>
              </a:stretch>
            </p:blipFill>
            <p:spPr bwMode="auto">
              <a:xfrm>
                <a:off x="3544187" y="2268516"/>
                <a:ext cx="1858042" cy="2370766"/>
              </a:xfrm>
              <a:prstGeom prst="rect">
                <a:avLst/>
              </a:prstGeom>
              <a:ln>
                <a:headEnd/>
                <a:tailEnd/>
              </a:ln>
            </p:spPr>
            <p:style>
              <a:lnRef idx="3">
                <a:schemeClr val="lt1"/>
              </a:lnRef>
              <a:fillRef idx="1">
                <a:schemeClr val="accent1"/>
              </a:fillRef>
              <a:effectRef idx="1">
                <a:schemeClr val="accent1"/>
              </a:effectRef>
              <a:fontRef idx="minor">
                <a:schemeClr val="lt1"/>
              </a:fontRef>
            </p:style>
          </p:pic>
          <p:pic>
            <p:nvPicPr>
              <p:cNvPr id="9"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1114425"/>
                <a:ext cx="1323975" cy="1295400"/>
              </a:xfrm>
              <a:prstGeom prst="rect">
                <a:avLst/>
              </a:prstGeom>
              <a:ln>
                <a:headEnd/>
                <a:tailEnd/>
              </a:ln>
            </p:spPr>
            <p:style>
              <a:lnRef idx="3">
                <a:schemeClr val="lt1"/>
              </a:lnRef>
              <a:fillRef idx="1">
                <a:schemeClr val="accent1"/>
              </a:fillRef>
              <a:effectRef idx="1">
                <a:schemeClr val="accent1"/>
              </a:effectRef>
              <a:fontRef idx="minor">
                <a:schemeClr val="lt1"/>
              </a:fontRef>
            </p:style>
          </p:pic>
          <p:pic>
            <p:nvPicPr>
              <p:cNvPr id="10" name="Picture 9" descr="C:\Users\Specialist17\Desktop\cardi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51225" y="563791"/>
                <a:ext cx="950976" cy="630606"/>
              </a:xfrm>
              <a:prstGeom prst="rect">
                <a:avLst/>
              </a:prstGeom>
              <a:ln>
                <a:headEnd/>
                <a:tailEnd/>
              </a:ln>
            </p:spPr>
            <p:style>
              <a:lnRef idx="3">
                <a:schemeClr val="lt1"/>
              </a:lnRef>
              <a:fillRef idx="1">
                <a:schemeClr val="accent1"/>
              </a:fillRef>
              <a:effectRef idx="1">
                <a:schemeClr val="accent1"/>
              </a:effectRef>
              <a:fontRef idx="minor">
                <a:schemeClr val="lt1"/>
              </a:fontRef>
            </p:style>
          </p:pic>
          <p:pic>
            <p:nvPicPr>
              <p:cNvPr id="11"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8516" y="5069250"/>
                <a:ext cx="950976" cy="709250"/>
              </a:xfrm>
              <a:prstGeom prst="rect">
                <a:avLst/>
              </a:prstGeom>
              <a:ln>
                <a:headEnd/>
                <a:tailEnd/>
              </a:ln>
            </p:spPr>
            <p:style>
              <a:lnRef idx="3">
                <a:schemeClr val="lt1"/>
              </a:lnRef>
              <a:fillRef idx="1">
                <a:schemeClr val="accent1"/>
              </a:fillRef>
              <a:effectRef idx="1">
                <a:schemeClr val="accent1"/>
              </a:effectRef>
              <a:fontRef idx="minor">
                <a:schemeClr val="lt1"/>
              </a:fontRef>
            </p:style>
          </p:pic>
          <p:pic>
            <p:nvPicPr>
              <p:cNvPr id="12" name="Picture 11" descr="http://dribbble.s3.amazonaws.com/users/1028/screenshots/717340/screen_shot_2012-09-05_at_4.08.27_p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10400" y="3713748"/>
                <a:ext cx="950976" cy="713232"/>
              </a:xfrm>
              <a:prstGeom prst="roundRect">
                <a:avLst/>
              </a:prstGeom>
            </p:spPr>
            <p:style>
              <a:lnRef idx="3">
                <a:schemeClr val="lt1"/>
              </a:lnRef>
              <a:fillRef idx="1">
                <a:schemeClr val="accent1"/>
              </a:fillRef>
              <a:effectRef idx="1">
                <a:schemeClr val="accent1"/>
              </a:effectRef>
              <a:fontRef idx="minor">
                <a:schemeClr val="lt1"/>
              </a:fontRef>
            </p:style>
          </p:pic>
          <p:pic>
            <p:nvPicPr>
              <p:cNvPr id="13" name="Picture 12" descr="C:\Documents and Settings\Hirschingerl\Local Settings\Temporary Internet Files\Content.IE5\XOPBVJ5F\MC900432691[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85886" y="1961501"/>
                <a:ext cx="950976" cy="950976"/>
              </a:xfrm>
              <a:prstGeom prst="rect">
                <a:avLst/>
              </a:prstGeom>
            </p:spPr>
            <p:style>
              <a:lnRef idx="3">
                <a:schemeClr val="lt1"/>
              </a:lnRef>
              <a:fillRef idx="1">
                <a:schemeClr val="accent1"/>
              </a:fillRef>
              <a:effectRef idx="1">
                <a:schemeClr val="accent1"/>
              </a:effectRef>
              <a:fontRef idx="minor">
                <a:schemeClr val="lt1"/>
              </a:fontRef>
            </p:style>
          </p:pic>
          <p:pic>
            <p:nvPicPr>
              <p:cNvPr id="14" name="Picture 1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76400" y="4800600"/>
                <a:ext cx="950976" cy="723056"/>
              </a:xfrm>
              <a:prstGeom prst="rect">
                <a:avLst/>
              </a:prstGeom>
              <a:ln>
                <a:headEnd/>
                <a:tailEnd/>
              </a:ln>
            </p:spPr>
            <p:style>
              <a:lnRef idx="3">
                <a:schemeClr val="lt1"/>
              </a:lnRef>
              <a:fillRef idx="1">
                <a:schemeClr val="accent1"/>
              </a:fillRef>
              <a:effectRef idx="1">
                <a:schemeClr val="accent1"/>
              </a:effectRef>
              <a:fontRef idx="minor">
                <a:schemeClr val="lt1"/>
              </a:fontRef>
            </p:style>
          </p:pic>
          <p:pic>
            <p:nvPicPr>
              <p:cNvPr id="15" name="Picture 1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14400" y="3200400"/>
                <a:ext cx="950976" cy="713232"/>
              </a:xfrm>
              <a:prstGeom prst="rect">
                <a:avLst/>
              </a:prstGeom>
              <a:ln>
                <a:headEnd/>
                <a:tailEnd/>
              </a:ln>
            </p:spPr>
            <p:style>
              <a:lnRef idx="3">
                <a:schemeClr val="lt1"/>
              </a:lnRef>
              <a:fillRef idx="1">
                <a:schemeClr val="accent1"/>
              </a:fillRef>
              <a:effectRef idx="1">
                <a:schemeClr val="accent1"/>
              </a:effectRef>
              <a:fontRef idx="minor">
                <a:schemeClr val="lt1"/>
              </a:fontRef>
            </p:style>
          </p:pic>
          <p:pic>
            <p:nvPicPr>
              <p:cNvPr id="16" name="Picture 15" descr="http://www.drugdoses.net/iPhone/images/CodeBlue_icon.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758452" y="5257800"/>
                <a:ext cx="952500" cy="952500"/>
              </a:xfrm>
              <a:prstGeom prst="rect">
                <a:avLst/>
              </a:prstGeom>
            </p:spPr>
            <p:style>
              <a:lnRef idx="3">
                <a:schemeClr val="lt1"/>
              </a:lnRef>
              <a:fillRef idx="1">
                <a:schemeClr val="accent1"/>
              </a:fillRef>
              <a:effectRef idx="1">
                <a:schemeClr val="accent1"/>
              </a:effectRef>
              <a:fontRef idx="minor">
                <a:schemeClr val="lt1"/>
              </a:fontRef>
            </p:style>
          </p:pic>
          <p:pic>
            <p:nvPicPr>
              <p:cNvPr id="17" name="Picture 16" descr="http://4.bp.blogspot.com/_4nzgPbHlNo4/TPICxSbdwwI/AAAAAAAAJc4/rRtGgtmfeDM/s1600/RRT.gi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464175" y="609600"/>
                <a:ext cx="950976" cy="950976"/>
              </a:xfrm>
              <a:prstGeom prst="rect">
                <a:avLst/>
              </a:prstGeom>
            </p:spPr>
            <p:style>
              <a:lnRef idx="3">
                <a:schemeClr val="lt1"/>
              </a:lnRef>
              <a:fillRef idx="1">
                <a:schemeClr val="accent1"/>
              </a:fillRef>
              <a:effectRef idx="1">
                <a:schemeClr val="accent1"/>
              </a:effectRef>
              <a:fontRef idx="minor">
                <a:schemeClr val="lt1"/>
              </a:fontRef>
            </p:style>
          </p:pic>
          <p:sp>
            <p:nvSpPr>
              <p:cNvPr id="18" name="TextBox 155"/>
              <p:cNvSpPr txBox="1">
                <a:spLocks noChangeArrowheads="1"/>
              </p:cNvSpPr>
              <p:nvPr/>
            </p:nvSpPr>
            <p:spPr bwMode="gray">
              <a:xfrm>
                <a:off x="762000" y="3779426"/>
                <a:ext cx="1196975" cy="546921"/>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pPr>
                <a:r>
                  <a:rPr lang="en-US" sz="1300" dirty="0" smtClean="0"/>
                  <a:t>Surgery</a:t>
                </a:r>
                <a:endParaRPr lang="en-US" sz="1300" dirty="0"/>
              </a:p>
            </p:txBody>
          </p:sp>
          <p:sp>
            <p:nvSpPr>
              <p:cNvPr id="19" name="TextBox 155"/>
              <p:cNvSpPr txBox="1">
                <a:spLocks noChangeArrowheads="1"/>
              </p:cNvSpPr>
              <p:nvPr/>
            </p:nvSpPr>
            <p:spPr bwMode="gray">
              <a:xfrm>
                <a:off x="4742686" y="1271299"/>
                <a:ext cx="2743201" cy="98165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lIns="0" tIns="0" rIns="0" bIns="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eaLnBrk="1" hangingPunct="1"/>
                <a:r>
                  <a:rPr lang="en-US" sz="1400" dirty="0" smtClean="0"/>
                  <a:t>Rapid Response Teams</a:t>
                </a:r>
              </a:p>
            </p:txBody>
          </p:sp>
          <p:sp>
            <p:nvSpPr>
              <p:cNvPr id="20" name="TextBox 155"/>
              <p:cNvSpPr txBox="1">
                <a:spLocks noChangeArrowheads="1"/>
              </p:cNvSpPr>
              <p:nvPr/>
            </p:nvSpPr>
            <p:spPr bwMode="gray">
              <a:xfrm>
                <a:off x="3375025" y="1190222"/>
                <a:ext cx="1196975" cy="32721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eaLnBrk="1" hangingPunct="1"/>
                <a:r>
                  <a:rPr lang="en-US" sz="1400" dirty="0" smtClean="0"/>
                  <a:t>ER</a:t>
                </a:r>
              </a:p>
            </p:txBody>
          </p:sp>
          <p:sp>
            <p:nvSpPr>
              <p:cNvPr id="21" name="TextBox 155"/>
              <p:cNvSpPr txBox="1">
                <a:spLocks noChangeArrowheads="1"/>
              </p:cNvSpPr>
              <p:nvPr/>
            </p:nvSpPr>
            <p:spPr bwMode="gray">
              <a:xfrm>
                <a:off x="1069975" y="2163529"/>
                <a:ext cx="1927225" cy="546921"/>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lIns="0" tIns="0" rIns="0" bIns="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pPr>
                <a:r>
                  <a:rPr lang="en-US" sz="1300" dirty="0" smtClean="0"/>
                  <a:t>Flight Teams</a:t>
                </a:r>
              </a:p>
            </p:txBody>
          </p:sp>
          <p:sp>
            <p:nvSpPr>
              <p:cNvPr id="22" name="TextBox 155"/>
              <p:cNvSpPr txBox="1">
                <a:spLocks noChangeArrowheads="1"/>
              </p:cNvSpPr>
              <p:nvPr/>
            </p:nvSpPr>
            <p:spPr bwMode="gray">
              <a:xfrm>
                <a:off x="1776195" y="5434306"/>
                <a:ext cx="1244602" cy="27346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lIns="0" tIns="0" rIns="0" bIns="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pPr>
                <a:r>
                  <a:rPr lang="en-US" sz="1300" dirty="0" smtClean="0"/>
                  <a:t>ICU’s</a:t>
                </a:r>
                <a:endParaRPr lang="en-US" sz="1300" dirty="0"/>
              </a:p>
            </p:txBody>
          </p:sp>
          <p:sp>
            <p:nvSpPr>
              <p:cNvPr id="23" name="TextBox 155"/>
              <p:cNvSpPr txBox="1">
                <a:spLocks noChangeArrowheads="1"/>
              </p:cNvSpPr>
              <p:nvPr/>
            </p:nvSpPr>
            <p:spPr bwMode="gray">
              <a:xfrm>
                <a:off x="6838949" y="4282787"/>
                <a:ext cx="1665891" cy="65443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lIns="0" tIns="0" rIns="0" bIns="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eaLnBrk="1" hangingPunct="1"/>
                <a:r>
                  <a:rPr lang="en-US" sz="1400" dirty="0" smtClean="0"/>
                  <a:t>Obstetrics</a:t>
                </a:r>
              </a:p>
            </p:txBody>
          </p:sp>
          <p:sp>
            <p:nvSpPr>
              <p:cNvPr id="24" name="TextBox 155"/>
              <p:cNvSpPr txBox="1">
                <a:spLocks noChangeArrowheads="1"/>
              </p:cNvSpPr>
              <p:nvPr/>
            </p:nvSpPr>
            <p:spPr bwMode="gray">
              <a:xfrm>
                <a:off x="5828015" y="5838119"/>
                <a:ext cx="1791984" cy="32721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lIns="0" tIns="0" rIns="0" bIns="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eaLnBrk="1" hangingPunct="1"/>
                <a:r>
                  <a:rPr lang="en-US" sz="1400" dirty="0" smtClean="0"/>
                  <a:t>Pediatrics</a:t>
                </a:r>
              </a:p>
            </p:txBody>
          </p:sp>
          <p:sp>
            <p:nvSpPr>
              <p:cNvPr id="25" name="TextBox 155"/>
              <p:cNvSpPr txBox="1">
                <a:spLocks noChangeArrowheads="1"/>
              </p:cNvSpPr>
              <p:nvPr/>
            </p:nvSpPr>
            <p:spPr bwMode="gray">
              <a:xfrm>
                <a:off x="3494925" y="5964311"/>
                <a:ext cx="1635125" cy="98165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lIns="0" tIns="0" rIns="0" bIns="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eaLnBrk="1" hangingPunct="1"/>
                <a:r>
                  <a:rPr lang="en-US" sz="1400" dirty="0" smtClean="0"/>
                  <a:t>Code Blue Teams</a:t>
                </a:r>
              </a:p>
            </p:txBody>
          </p:sp>
          <p:sp>
            <p:nvSpPr>
              <p:cNvPr id="26" name="TextBox 155"/>
              <p:cNvSpPr txBox="1">
                <a:spLocks noChangeArrowheads="1"/>
              </p:cNvSpPr>
              <p:nvPr/>
            </p:nvSpPr>
            <p:spPr bwMode="gray">
              <a:xfrm>
                <a:off x="6466934" y="3036792"/>
                <a:ext cx="2037906" cy="32721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lIns="0" tIns="0" rIns="0" bIns="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eaLnBrk="1" hangingPunct="1"/>
                <a:r>
                  <a:rPr lang="en-US" sz="1400" dirty="0" smtClean="0"/>
                  <a:t>Oncology</a:t>
                </a:r>
              </a:p>
            </p:txBody>
          </p:sp>
        </p:grpSp>
      </p:grpSp>
    </p:spTree>
    <p:extLst>
      <p:ext uri="{BB962C8B-B14F-4D97-AF65-F5344CB8AC3E}">
        <p14:creationId xmlns:p14="http://schemas.microsoft.com/office/powerpoint/2010/main" val="334468646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07951"/>
            <a:ext cx="7886700" cy="606425"/>
          </a:xfrm>
        </p:spPr>
        <p:txBody>
          <a:bodyPr>
            <a:noAutofit/>
          </a:bodyPr>
          <a:lstStyle/>
          <a:p>
            <a:pPr algn="l"/>
            <a:r>
              <a:rPr lang="en-US" sz="3200" b="1" dirty="0" smtClean="0">
                <a:solidFill>
                  <a:srgbClr val="0070C0"/>
                </a:solidFill>
              </a:rPr>
              <a:t>Second Victim: Outcomes</a:t>
            </a:r>
            <a:endParaRPr lang="en-US" sz="3200" b="1" dirty="0">
              <a:solidFill>
                <a:srgbClr val="0070C0"/>
              </a:solidFill>
            </a:endParaRPr>
          </a:p>
        </p:txBody>
      </p:sp>
      <p:pic>
        <p:nvPicPr>
          <p:cNvPr id="6" name="Picture 4" descr="woundedhealer11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784574" y="1696422"/>
            <a:ext cx="3015858" cy="38717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46568" y="1554785"/>
            <a:ext cx="4859080" cy="4154984"/>
          </a:xfrm>
          <a:prstGeom prst="rect">
            <a:avLst/>
          </a:prstGeom>
        </p:spPr>
        <p:txBody>
          <a:bodyPr wrap="square">
            <a:spAutoFit/>
          </a:bodyPr>
          <a:lstStyle/>
          <a:p>
            <a:pPr algn="ctr"/>
            <a:r>
              <a:rPr lang="en-US" sz="2400" b="1" dirty="0" smtClean="0"/>
              <a:t>Associated </a:t>
            </a:r>
            <a:r>
              <a:rPr lang="en-US" sz="2400" b="1" dirty="0"/>
              <a:t>with </a:t>
            </a:r>
            <a:r>
              <a:rPr lang="en-US" sz="2400" b="1" dirty="0" smtClean="0"/>
              <a:t>INCREASE </a:t>
            </a:r>
            <a:r>
              <a:rPr lang="en-US" sz="2400" b="1" dirty="0"/>
              <a:t>in</a:t>
            </a:r>
            <a:r>
              <a:rPr lang="en-US" sz="2400" dirty="0" smtClean="0"/>
              <a:t>:</a:t>
            </a:r>
          </a:p>
          <a:p>
            <a:pPr algn="ctr"/>
            <a:r>
              <a:rPr lang="en-US" sz="2400" dirty="0" smtClean="0"/>
              <a:t> </a:t>
            </a:r>
            <a:endParaRPr lang="en-US" sz="2400" dirty="0"/>
          </a:p>
          <a:p>
            <a:pPr marL="342900" indent="-342900">
              <a:buFont typeface="Arial" panose="020B0604020202020204" pitchFamily="34" charset="0"/>
              <a:buChar char="•"/>
            </a:pPr>
            <a:r>
              <a:rPr lang="en-US" sz="2400" dirty="0" smtClean="0"/>
              <a:t>Depression   </a:t>
            </a:r>
          </a:p>
          <a:p>
            <a:pPr marL="342900" indent="-342900">
              <a:buFont typeface="Arial" panose="020B0604020202020204" pitchFamily="34" charset="0"/>
              <a:buChar char="•"/>
            </a:pPr>
            <a:r>
              <a:rPr lang="en-US" sz="2400" dirty="0" smtClean="0"/>
              <a:t>PTSD</a:t>
            </a:r>
            <a:endParaRPr lang="en-US" sz="2400" dirty="0"/>
          </a:p>
          <a:p>
            <a:pPr marL="342900" indent="-342900">
              <a:buFont typeface="Arial" panose="020B0604020202020204" pitchFamily="34" charset="0"/>
              <a:buChar char="•"/>
            </a:pPr>
            <a:r>
              <a:rPr lang="en-US" sz="2400" dirty="0" smtClean="0"/>
              <a:t>Burnout</a:t>
            </a:r>
            <a:endParaRPr lang="en-US" sz="2400" dirty="0"/>
          </a:p>
          <a:p>
            <a:pPr marL="342900" indent="-342900">
              <a:buFont typeface="Arial" panose="020B0604020202020204" pitchFamily="34" charset="0"/>
              <a:buChar char="•"/>
            </a:pPr>
            <a:r>
              <a:rPr lang="en-US" sz="2400" dirty="0" smtClean="0"/>
              <a:t>Subsequent </a:t>
            </a:r>
            <a:r>
              <a:rPr lang="en-US" sz="2400" dirty="0"/>
              <a:t>adverse events</a:t>
            </a:r>
          </a:p>
          <a:p>
            <a:endParaRPr lang="en-US" sz="2400" dirty="0"/>
          </a:p>
          <a:p>
            <a:pPr algn="ctr"/>
            <a:r>
              <a:rPr lang="en-US" sz="2400" b="1" dirty="0" smtClean="0"/>
              <a:t>Associated </a:t>
            </a:r>
            <a:r>
              <a:rPr lang="en-US" sz="2400" b="1" dirty="0"/>
              <a:t>with </a:t>
            </a:r>
            <a:r>
              <a:rPr lang="en-US" sz="2400" b="1" dirty="0" smtClean="0"/>
              <a:t>DECREASE in:</a:t>
            </a:r>
          </a:p>
          <a:p>
            <a:pPr algn="ctr"/>
            <a:endParaRPr lang="en-US" sz="2400" b="1" dirty="0"/>
          </a:p>
          <a:p>
            <a:pPr marL="285750" indent="-285750">
              <a:buFont typeface="Arial" panose="020B0604020202020204" pitchFamily="34" charset="0"/>
              <a:buChar char="•"/>
            </a:pPr>
            <a:r>
              <a:rPr lang="en-US" sz="2400" dirty="0"/>
              <a:t>Quality of </a:t>
            </a:r>
            <a:r>
              <a:rPr lang="en-US" sz="2400" dirty="0" smtClean="0"/>
              <a:t>life</a:t>
            </a:r>
          </a:p>
          <a:p>
            <a:pPr marL="285750" indent="-285750">
              <a:buFont typeface="Arial" panose="020B0604020202020204" pitchFamily="34" charset="0"/>
              <a:buChar char="•"/>
            </a:pPr>
            <a:r>
              <a:rPr lang="en-US" sz="2400" dirty="0" smtClean="0"/>
              <a:t>Empathy</a:t>
            </a:r>
            <a:endParaRPr lang="en-US" sz="2400" dirty="0"/>
          </a:p>
        </p:txBody>
      </p:sp>
    </p:spTree>
    <p:extLst>
      <p:ext uri="{BB962C8B-B14F-4D97-AF65-F5344CB8AC3E}">
        <p14:creationId xmlns:p14="http://schemas.microsoft.com/office/powerpoint/2010/main" val="3287222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46" y="114301"/>
            <a:ext cx="7886700" cy="981075"/>
          </a:xfrm>
        </p:spPr>
        <p:txBody>
          <a:bodyPr>
            <a:normAutofit fontScale="90000"/>
          </a:bodyPr>
          <a:lstStyle/>
          <a:p>
            <a:pPr algn="l"/>
            <a:r>
              <a:rPr lang="en-US" sz="3600" b="1" dirty="0" smtClean="0">
                <a:solidFill>
                  <a:srgbClr val="0070C0"/>
                </a:solidFill>
              </a:rPr>
              <a:t>Second Victim Trajectory</a:t>
            </a: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592008"/>
              </p:ext>
            </p:extLst>
          </p:nvPr>
        </p:nvGraphicFramePr>
        <p:xfrm>
          <a:off x="532069" y="1392867"/>
          <a:ext cx="6570480" cy="399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212113" y="4376701"/>
            <a:ext cx="2806995" cy="369332"/>
          </a:xfrm>
          <a:prstGeom prst="rect">
            <a:avLst/>
          </a:prstGeom>
          <a:noFill/>
        </p:spPr>
        <p:txBody>
          <a:bodyPr wrap="square" rtlCol="0">
            <a:spAutoFit/>
          </a:bodyPr>
          <a:lstStyle/>
          <a:p>
            <a:r>
              <a:rPr lang="en-US" dirty="0" smtClean="0"/>
              <a:t>Impact Realization</a:t>
            </a:r>
            <a:endParaRPr lang="en-US" dirty="0"/>
          </a:p>
        </p:txBody>
      </p:sp>
      <p:cxnSp>
        <p:nvCxnSpPr>
          <p:cNvPr id="13" name="Straight Arrow Connector 12"/>
          <p:cNvCxnSpPr/>
          <p:nvPr/>
        </p:nvCxnSpPr>
        <p:spPr>
          <a:xfrm flipV="1">
            <a:off x="7081282" y="1839433"/>
            <a:ext cx="1679946" cy="138223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81282" y="3251793"/>
            <a:ext cx="1945761" cy="2465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081282" y="3251793"/>
            <a:ext cx="1945760" cy="103312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9264164">
            <a:off x="7240771" y="2326313"/>
            <a:ext cx="935665" cy="369332"/>
          </a:xfrm>
          <a:prstGeom prst="rect">
            <a:avLst/>
          </a:prstGeom>
          <a:noFill/>
        </p:spPr>
        <p:txBody>
          <a:bodyPr wrap="square" rtlCol="0">
            <a:spAutoFit/>
          </a:bodyPr>
          <a:lstStyle/>
          <a:p>
            <a:r>
              <a:rPr lang="en-US" b="1" dirty="0" smtClean="0"/>
              <a:t>Thrive</a:t>
            </a:r>
            <a:endParaRPr lang="en-US" b="1" dirty="0"/>
          </a:p>
        </p:txBody>
      </p:sp>
      <p:sp>
        <p:nvSpPr>
          <p:cNvPr id="27" name="TextBox 26"/>
          <p:cNvSpPr txBox="1"/>
          <p:nvPr/>
        </p:nvSpPr>
        <p:spPr>
          <a:xfrm>
            <a:off x="7378993" y="2907117"/>
            <a:ext cx="1261733" cy="369332"/>
          </a:xfrm>
          <a:prstGeom prst="rect">
            <a:avLst/>
          </a:prstGeom>
          <a:noFill/>
        </p:spPr>
        <p:txBody>
          <a:bodyPr wrap="square" rtlCol="0">
            <a:spAutoFit/>
          </a:bodyPr>
          <a:lstStyle/>
          <a:p>
            <a:r>
              <a:rPr lang="en-US" b="1" dirty="0" smtClean="0"/>
              <a:t>Survive</a:t>
            </a:r>
            <a:endParaRPr lang="en-US" b="1" dirty="0"/>
          </a:p>
        </p:txBody>
      </p:sp>
      <p:sp>
        <p:nvSpPr>
          <p:cNvPr id="28" name="TextBox 27"/>
          <p:cNvSpPr txBox="1"/>
          <p:nvPr/>
        </p:nvSpPr>
        <p:spPr>
          <a:xfrm rot="1730373">
            <a:off x="7262248" y="3786342"/>
            <a:ext cx="1423946" cy="353943"/>
          </a:xfrm>
          <a:prstGeom prst="rect">
            <a:avLst/>
          </a:prstGeom>
          <a:noFill/>
        </p:spPr>
        <p:txBody>
          <a:bodyPr wrap="square" rtlCol="0">
            <a:spAutoFit/>
          </a:bodyPr>
          <a:lstStyle/>
          <a:p>
            <a:r>
              <a:rPr lang="en-US" sz="1700" b="1" dirty="0" smtClean="0"/>
              <a:t>Drop Out</a:t>
            </a:r>
            <a:endParaRPr lang="en-US" sz="1700" b="1" dirty="0"/>
          </a:p>
        </p:txBody>
      </p:sp>
    </p:spTree>
    <p:extLst>
      <p:ext uri="{BB962C8B-B14F-4D97-AF65-F5344CB8AC3E}">
        <p14:creationId xmlns:p14="http://schemas.microsoft.com/office/powerpoint/2010/main" val="499452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1853</Words>
  <Application>Microsoft Office PowerPoint</Application>
  <PresentationFormat>On-screen Show (4:3)</PresentationFormat>
  <Paragraphs>292</Paragraphs>
  <Slides>21</Slides>
  <Notes>10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Provider/Associate Care Team (PACT):  Care for the Caregiver</vt:lpstr>
      <vt:lpstr>Reflection</vt:lpstr>
      <vt:lpstr>Provider/Associate Care Team (PACT) Program</vt:lpstr>
      <vt:lpstr>“Second Victim” Defined </vt:lpstr>
      <vt:lpstr>Second Victim: National Statistics</vt:lpstr>
      <vt:lpstr>Emotional Impact Survey</vt:lpstr>
      <vt:lpstr>Second Victim: High Risk Scenarios</vt:lpstr>
      <vt:lpstr>Second Victim: Outcomes</vt:lpstr>
      <vt:lpstr>Second Victim Trajectory </vt:lpstr>
      <vt:lpstr>Second Victim Conceptual Model</vt:lpstr>
      <vt:lpstr>Second Victim Three-Tiered Intervention Model</vt:lpstr>
      <vt:lpstr>Second Victim: New Conceptual Model</vt:lpstr>
      <vt:lpstr>Seton Emotional First Aid Survey</vt:lpstr>
      <vt:lpstr>PACT Program Team Formation</vt:lpstr>
      <vt:lpstr>PACT Site Team Formation</vt:lpstr>
      <vt:lpstr>How PACT Works</vt:lpstr>
      <vt:lpstr>Peer Supporter Recruiting</vt:lpstr>
      <vt:lpstr>Peer Supporter Training:  Agenda</vt:lpstr>
      <vt:lpstr>PACT Awareness Campaigns</vt:lpstr>
      <vt:lpstr>Provider/Associate Care Team (PACT) Program</vt:lpstr>
      <vt:lpstr>PACT VIDEO:  Ascension Mission and Values Award</vt:lpstr>
    </vt:vector>
  </TitlesOfParts>
  <Company>Seton Healthcare Family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Provider/Associate Care Team (PACT):  Care for the Caregiver</dc:title>
  <dc:creator>Nichols, Marsha</dc:creator>
  <cp:lastModifiedBy>Nichols, Marsha</cp:lastModifiedBy>
  <cp:revision>3</cp:revision>
  <dcterms:created xsi:type="dcterms:W3CDTF">2017-10-23T02:27:26Z</dcterms:created>
  <dcterms:modified xsi:type="dcterms:W3CDTF">2017-10-23T02:46:34Z</dcterms:modified>
</cp:coreProperties>
</file>