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9"/>
  </p:notesMasterIdLst>
  <p:handoutMasterIdLst>
    <p:handoutMasterId r:id="rId40"/>
  </p:handoutMasterIdLst>
  <p:sldIdLst>
    <p:sldId id="307" r:id="rId2"/>
    <p:sldId id="278" r:id="rId3"/>
    <p:sldId id="257" r:id="rId4"/>
    <p:sldId id="279" r:id="rId5"/>
    <p:sldId id="286" r:id="rId6"/>
    <p:sldId id="287" r:id="rId7"/>
    <p:sldId id="263" r:id="rId8"/>
    <p:sldId id="283" r:id="rId9"/>
    <p:sldId id="271" r:id="rId10"/>
    <p:sldId id="269" r:id="rId11"/>
    <p:sldId id="290" r:id="rId12"/>
    <p:sldId id="265" r:id="rId13"/>
    <p:sldId id="282" r:id="rId14"/>
    <p:sldId id="285" r:id="rId15"/>
    <p:sldId id="288" r:id="rId16"/>
    <p:sldId id="280" r:id="rId17"/>
    <p:sldId id="262" r:id="rId18"/>
    <p:sldId id="295" r:id="rId19"/>
    <p:sldId id="289" r:id="rId20"/>
    <p:sldId id="291" r:id="rId21"/>
    <p:sldId id="293" r:id="rId22"/>
    <p:sldId id="294" r:id="rId23"/>
    <p:sldId id="292" r:id="rId24"/>
    <p:sldId id="284" r:id="rId25"/>
    <p:sldId id="259" r:id="rId26"/>
    <p:sldId id="261" r:id="rId27"/>
    <p:sldId id="303" r:id="rId28"/>
    <p:sldId id="296" r:id="rId29"/>
    <p:sldId id="298" r:id="rId30"/>
    <p:sldId id="297" r:id="rId31"/>
    <p:sldId id="299" r:id="rId32"/>
    <p:sldId id="300" r:id="rId33"/>
    <p:sldId id="301" r:id="rId34"/>
    <p:sldId id="260" r:id="rId35"/>
    <p:sldId id="268" r:id="rId36"/>
    <p:sldId id="273" r:id="rId37"/>
    <p:sldId id="274" r:id="rId38"/>
  </p:sldIdLst>
  <p:sldSz cx="9144000" cy="5143500" type="screen16x9"/>
  <p:notesSz cx="7010400" cy="9296400"/>
  <p:embeddedFontLst>
    <p:embeddedFont>
      <p:font typeface="Montserrat"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2E2E"/>
    <a:srgbClr val="8A0000"/>
    <a:srgbClr val="4D4D4D"/>
    <a:srgbClr val="1E0F00"/>
    <a:srgbClr val="CCFFFF"/>
    <a:srgbClr val="CCCCCC"/>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69" autoAdjust="0"/>
  </p:normalViewPr>
  <p:slideViewPr>
    <p:cSldViewPr>
      <p:cViewPr>
        <p:scale>
          <a:sx n="102" d="100"/>
          <a:sy n="102" d="100"/>
        </p:scale>
        <p:origin x="-1236" y="-48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890" y="54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EDE1A9-5326-475D-9418-78CF860CB5B2}" type="datetimeFigureOut">
              <a:rPr lang="en-US" smtClean="0"/>
              <a:t>10/23/2017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A11E131-2A81-4E7E-946A-8F923846724E}" type="slidenum">
              <a:rPr lang="en-US" smtClean="0"/>
              <a:t>‹#›</a:t>
            </a:fld>
            <a:endParaRPr lang="en-US"/>
          </a:p>
        </p:txBody>
      </p:sp>
    </p:spTree>
    <p:extLst>
      <p:ext uri="{BB962C8B-B14F-4D97-AF65-F5344CB8AC3E}">
        <p14:creationId xmlns:p14="http://schemas.microsoft.com/office/powerpoint/2010/main" val="1764459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153883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Who am I and why am I here?</a:t>
            </a:r>
          </a:p>
          <a:p>
            <a:pPr marL="174708" indent="-174708">
              <a:buFont typeface="Arial" panose="020B0604020202020204" pitchFamily="34" charset="0"/>
              <a:buChar char="•"/>
            </a:pPr>
            <a:r>
              <a:rPr lang="en-US" dirty="0" smtClean="0"/>
              <a:t>Have worked in healthcare about 25 years.</a:t>
            </a:r>
          </a:p>
          <a:p>
            <a:pPr marL="174708" indent="-174708">
              <a:buFont typeface="Arial" panose="020B0604020202020204" pitchFamily="34" charset="0"/>
              <a:buChar char="•"/>
            </a:pPr>
            <a:r>
              <a:rPr lang="en-US" dirty="0" smtClean="0"/>
              <a:t>My professional</a:t>
            </a:r>
            <a:r>
              <a:rPr lang="en-US" baseline="0" dirty="0" smtClean="0"/>
              <a:t> training/residency, etc. is a hospital chaplain.</a:t>
            </a:r>
          </a:p>
          <a:p>
            <a:pPr marL="174708" indent="-174708">
              <a:buFont typeface="Arial" panose="020B0604020202020204" pitchFamily="34" charset="0"/>
              <a:buChar char="•"/>
            </a:pPr>
            <a:r>
              <a:rPr lang="en-US" baseline="0" dirty="0" smtClean="0"/>
              <a:t>I worked for 10 years in the adult hospital world, then spent time in European and African healthcare settings, then returned to the States and moved into the pediatric world.  </a:t>
            </a:r>
          </a:p>
          <a:p>
            <a:pPr marL="174708" indent="-174708">
              <a:buFont typeface="Arial" panose="020B0604020202020204" pitchFamily="34" charset="0"/>
              <a:buChar char="•"/>
            </a:pPr>
            <a:r>
              <a:rPr lang="en-US" baseline="0" dirty="0" smtClean="0"/>
              <a:t>My view of care of </a:t>
            </a:r>
            <a:endParaRPr lang="en-US" dirty="0" smtClean="0"/>
          </a:p>
          <a:p>
            <a:pPr marL="174708" indent="-174708">
              <a:buFont typeface="Arial" panose="020B0604020202020204" pitchFamily="34" charset="0"/>
              <a:buChar char="•"/>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Quick</a:t>
            </a:r>
            <a:r>
              <a:rPr lang="en-US" baseline="0" dirty="0" smtClean="0"/>
              <a:t> poll – How many of you would say that you have experienced burnout in your profession?   Keep your hands up – once in your career, twice, three times, you’re in it now.</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Quick</a:t>
            </a:r>
            <a:r>
              <a:rPr lang="en-US" baseline="0" dirty="0" smtClean="0"/>
              <a:t> poll – How many of you would say that you have experienced burnout in your profession?   Keep your hands up – once in your career, twice, three times, you’re in it now.</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Who suffers</a:t>
            </a:r>
            <a:r>
              <a:rPr lang="en-US" baseline="0" dirty="0" smtClean="0"/>
              <a:t> more – female physicians and nurses or male physicians and nurses?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What do you think?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What do you think he meant by that? </a:t>
            </a:r>
          </a:p>
          <a:p>
            <a:r>
              <a:rPr lang="en-US" dirty="0" smtClean="0"/>
              <a:t>  What I used to think…   What I’ve discovered</a:t>
            </a:r>
            <a:r>
              <a:rPr lang="en-US" baseline="0" dirty="0" smtClean="0"/>
              <a:t> in the last few years…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In the beginning, this is what I thought….   I was so naïve.</a:t>
            </a:r>
          </a:p>
          <a:p>
            <a:r>
              <a:rPr lang="en-US" dirty="0" smtClean="0"/>
              <a:t/>
            </a:r>
            <a:br>
              <a:rPr lang="en-US" dirty="0" smtClean="0"/>
            </a:br>
            <a:r>
              <a:rPr lang="en-US" dirty="0" smtClean="0"/>
              <a:t>Then I put</a:t>
            </a:r>
            <a:r>
              <a:rPr lang="en-US" baseline="0" dirty="0" smtClean="0"/>
              <a:t> all my eggs in one basket and really got into the weeds….</a:t>
            </a:r>
            <a:endParaRPr lang="en-US" dirty="0"/>
          </a:p>
        </p:txBody>
      </p:sp>
    </p:spTree>
    <p:extLst>
      <p:ext uri="{BB962C8B-B14F-4D97-AF65-F5344CB8AC3E}">
        <p14:creationId xmlns:p14="http://schemas.microsoft.com/office/powerpoint/2010/main" val="3812500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baseline="0" dirty="0" smtClean="0"/>
              <a:t>What I began to learn through ethnographic studies and what was confirmed in some research, not all….</a:t>
            </a:r>
          </a:p>
          <a:p>
            <a:pPr marL="174708" indent="-174708">
              <a:buFont typeface="Arial" panose="020B0604020202020204" pitchFamily="34" charset="0"/>
              <a:buChar char="•"/>
            </a:pPr>
            <a:r>
              <a:rPr lang="en-US" baseline="0" dirty="0" smtClean="0"/>
              <a:t>Developmental – stage you are in your profession.</a:t>
            </a:r>
          </a:p>
          <a:p>
            <a:pPr marL="174708" indent="-174708">
              <a:buFont typeface="Arial" panose="020B0604020202020204" pitchFamily="34" charset="0"/>
              <a:buChar char="•"/>
            </a:pPr>
            <a:r>
              <a:rPr lang="en-US" baseline="0" dirty="0" smtClean="0"/>
              <a:t>Discipline – physicians versus advanced practitioners.   Surgeons versus pediatricians.   </a:t>
            </a:r>
          </a:p>
          <a:p>
            <a:pPr marL="174708" indent="-174708">
              <a:buFont typeface="Arial" panose="020B0604020202020204" pitchFamily="34" charset="0"/>
              <a:buChar char="•"/>
            </a:pPr>
            <a:r>
              <a:rPr lang="en-US" baseline="0" dirty="0" smtClean="0"/>
              <a:t>Changes in healthcare…..   Politics, layoffs, reductions, pressure to perform, SSE committees.</a:t>
            </a:r>
          </a:p>
          <a:p>
            <a:pPr marL="174708" indent="-174708">
              <a:buFont typeface="Arial" panose="020B0604020202020204" pitchFamily="34" charset="0"/>
              <a:buChar char="•"/>
            </a:pPr>
            <a:r>
              <a:rPr lang="en-US" baseline="0" dirty="0" smtClean="0"/>
              <a:t>Electronic Medical Record…</a:t>
            </a:r>
          </a:p>
          <a:p>
            <a:endParaRPr lang="en-US" dirty="0" smtClean="0"/>
          </a:p>
          <a:p>
            <a:endParaRPr lang="en-US" dirty="0" smtClean="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Healthcare providers give to others.   Don’t take care of self.</a:t>
            </a: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Harvard Business</a:t>
            </a:r>
            <a:r>
              <a:rPr lang="en-US" baseline="0" dirty="0" smtClean="0"/>
              <a:t> Review – British employees, January 5, 2015</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Measures:  Burnout, Depersonalization</a:t>
            </a:r>
            <a:r>
              <a:rPr lang="en-US" baseline="0" dirty="0" smtClean="0"/>
              <a:t> (Loss of Empathy) and Reduction of Personal Achievement.</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2014 published study: Florida Hospital System.</a:t>
            </a:r>
          </a:p>
          <a:p>
            <a:r>
              <a:rPr lang="en-US" dirty="0"/>
              <a:t>causal relationship between a measure of improved physician well-being and improved HCAHPS (Hospital Consumer Assessment of Healthcare Providers and Systems) scores revealed the possibility that the </a:t>
            </a:r>
            <a:r>
              <a:rPr lang="en-US" i="1" dirty="0"/>
              <a:t>patient experience</a:t>
            </a:r>
            <a:r>
              <a:rPr lang="en-US" dirty="0"/>
              <a:t>, at least as it relates to physician communication, may be intrinsically tied to the </a:t>
            </a:r>
            <a:r>
              <a:rPr lang="en-US" i="1" dirty="0"/>
              <a:t>physician experience</a:t>
            </a:r>
            <a:r>
              <a:rPr lang="en-US" dirty="0"/>
              <a:t>.</a:t>
            </a:r>
          </a:p>
          <a:p>
            <a:r>
              <a:rPr lang="en-US" dirty="0"/>
              <a:t>2010 – NIH published a study about Nurse Burnout and Patient Satisfaction – </a:t>
            </a:r>
          </a:p>
          <a:p>
            <a:endParaRPr lang="en-US"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2014 published study: Florida Hospital System. Introduction</a:t>
            </a:r>
            <a:br>
              <a:rPr lang="en-US" dirty="0"/>
            </a:br>
            <a:r>
              <a:rPr lang="en-US" dirty="0"/>
              <a:t>We recently conducted a </a:t>
            </a:r>
            <a:r>
              <a:rPr lang="en-US" dirty="0" err="1"/>
              <a:t>smallscale</a:t>
            </a:r>
            <a:r>
              <a:rPr lang="en-US" dirty="0"/>
              <a:t>,</a:t>
            </a:r>
            <a:br>
              <a:rPr lang="en-US" dirty="0"/>
            </a:br>
            <a:r>
              <a:rPr lang="en-US" dirty="0"/>
              <a:t>uncontrolled pilot study postulating a causal relationship between a measure of improved</a:t>
            </a:r>
            <a:br>
              <a:rPr lang="en-US" dirty="0"/>
            </a:br>
            <a:r>
              <a:rPr lang="en-US" dirty="0"/>
              <a:t>physician wellbeing</a:t>
            </a:r>
            <a:br>
              <a:rPr lang="en-US" dirty="0"/>
            </a:br>
            <a:r>
              <a:rPr lang="en-US" dirty="0"/>
              <a:t>and improved HCAHPS (Hospital Consumer Assessment of Healthcare Providers and Systems) scores</a:t>
            </a:r>
            <a:br>
              <a:rPr lang="en-US" dirty="0"/>
            </a:br>
            <a:r>
              <a:rPr lang="en-US" dirty="0"/>
              <a:t>revealed the possibility that the </a:t>
            </a:r>
            <a:r>
              <a:rPr lang="en-US" i="1" dirty="0"/>
              <a:t>patient experience</a:t>
            </a:r>
            <a:r>
              <a:rPr lang="en-US" dirty="0"/>
              <a:t>, at least as it relates to physician communication, may be intrinsically tied to</a:t>
            </a:r>
            <a:br>
              <a:rPr lang="en-US" dirty="0"/>
            </a:br>
            <a:r>
              <a:rPr lang="en-US" dirty="0"/>
              <a:t>the </a:t>
            </a:r>
            <a:r>
              <a:rPr lang="en-US" i="1" dirty="0"/>
              <a:t>physician experience</a:t>
            </a:r>
            <a:r>
              <a:rPr lang="en-US" dirty="0"/>
              <a:t>.</a:t>
            </a:r>
            <a:br>
              <a:rPr lang="en-US" dirty="0"/>
            </a:br>
            <a:r>
              <a:rPr lang="en-US" dirty="0"/>
              <a:t>Is it possible for physicians to deliver personalized, relational, compassionate care while they are dissatisfied, burned out, and</a:t>
            </a:r>
            <a:br>
              <a:rPr lang="en-US" dirty="0"/>
            </a:br>
            <a:r>
              <a:rPr lang="en-US" dirty="0"/>
              <a:t>disengaged? Is it possible to achieve the results that are needed as they relate to the </a:t>
            </a:r>
            <a:r>
              <a:rPr lang="en-US" dirty="0" err="1"/>
              <a:t>physicianpatient</a:t>
            </a:r>
            <a:r>
              <a:rPr lang="en-US" dirty="0"/>
              <a:t/>
            </a:r>
            <a:br>
              <a:rPr lang="en-US" dirty="0"/>
            </a:br>
            <a:r>
              <a:rPr lang="en-US" dirty="0"/>
              <a:t>relationship by</a:t>
            </a:r>
            <a:br>
              <a:rPr lang="en-US" dirty="0"/>
            </a:br>
            <a:r>
              <a:rPr lang="en-US" dirty="0"/>
              <a:t>deploying a quick script or course on the "right words to say, eye contact, and sitting down with the patient," regardless of the</a:t>
            </a:r>
            <a:br>
              <a:rPr lang="en-US" dirty="0"/>
            </a:br>
            <a:r>
              <a:rPr lang="en-US" dirty="0"/>
              <a:t>physician's state of mind or health?</a:t>
            </a:r>
            <a:br>
              <a:rPr lang="en-US" dirty="0"/>
            </a:br>
            <a:r>
              <a:rPr lang="en-US" dirty="0"/>
              <a:t>The results of cognitive attempts, quick fixes, and the teaching of new skills have so far not been encouraging. We believe that</a:t>
            </a:r>
            <a:br>
              <a:rPr lang="en-US" dirty="0"/>
            </a:br>
            <a:r>
              <a:rPr lang="en-US" dirty="0"/>
              <a:t>it is because we try to train a physician in technique when what we desire is a compassionate presence. For that, we need</a:t>
            </a:r>
            <a:br>
              <a:rPr lang="en-US" dirty="0"/>
            </a:br>
            <a:r>
              <a:rPr lang="en-US" dirty="0"/>
              <a:t>physicians who are experiencing their own wellness, who can access the language of caring, and who will find a way to be</a:t>
            </a:r>
            <a:br>
              <a:rPr lang="en-US" dirty="0"/>
            </a:br>
            <a:r>
              <a:rPr lang="en-US" dirty="0"/>
              <a:t>resilient in maintaining their health, wellness, and satisfaction in the midst of the overwhelming </a:t>
            </a:r>
            <a:r>
              <a:rPr lang="en-US" dirty="0" err="1"/>
              <a:t>everchanging</a:t>
            </a:r>
            <a:r>
              <a:rPr lang="en-US" dirty="0"/>
              <a:t/>
            </a:r>
            <a:br>
              <a:rPr lang="en-US" dirty="0"/>
            </a:br>
            <a:r>
              <a:rPr lang="en-US" dirty="0"/>
              <a:t>business of</a:t>
            </a:r>
            <a:br>
              <a:rPr lang="en-US" dirty="0"/>
            </a:br>
            <a:r>
              <a:rPr lang="en-US" dirty="0"/>
              <a:t>medicine.</a:t>
            </a:r>
            <a:br>
              <a:rPr lang="en-US" dirty="0"/>
            </a:br>
            <a:r>
              <a:rPr lang="en-US" dirty="0"/>
              <a:t>Although the results of this pilot study are insufficient to draw definitive conclusions, one observed phenomenon was a jump in</a:t>
            </a:r>
            <a:br>
              <a:rPr lang="en-US" dirty="0"/>
            </a:br>
            <a:r>
              <a:rPr lang="en-US" dirty="0"/>
              <a:t>the institution's HCAHPS score from the 2nd to the 41st percentile. But the real finding is the potential value of additional</a:t>
            </a:r>
            <a:br>
              <a:rPr lang="en-US" dirty="0"/>
            </a:br>
            <a:r>
              <a:rPr lang="en-US" dirty="0"/>
              <a:t>research. The issue is important to physicians and hospital leadership alike, because it focuses on what may be the missing</a:t>
            </a:r>
            <a:br>
              <a:rPr lang="en-US" dirty="0"/>
            </a:br>
            <a:r>
              <a:rPr lang="en-US" dirty="0"/>
              <a:t>element in today's efforts to transform healthcare.</a:t>
            </a:r>
            <a:br>
              <a:rPr lang="en-US" dirty="0"/>
            </a:br>
            <a:r>
              <a:rPr lang="en-US" dirty="0"/>
              <a:t>Physician Health and Wellness</a:t>
            </a:r>
            <a:br>
              <a:rPr lang="en-US" dirty="0"/>
            </a:br>
            <a:r>
              <a:rPr lang="en-US" dirty="0"/>
              <a:t>It is common knowledge that the patient experience, marked most noticeably by HCAHPS scores, is at the forefront of</a:t>
            </a:r>
            <a:br>
              <a:rPr lang="en-US" dirty="0"/>
            </a:br>
            <a:r>
              <a:rPr lang="en-US" dirty="0"/>
              <a:t>healthcare institution priorities. Much is riding on its success: reimbursement for both hospitals and physicians, and the loyalty</a:t>
            </a:r>
            <a:br>
              <a:rPr lang="en-US" dirty="0"/>
            </a:br>
            <a:r>
              <a:rPr lang="en-US" dirty="0"/>
              <a:t>of patients, which in turn can assure future viability in a competitive market. In the past 30 years the Patient Experience</a:t>
            </a:r>
            <a:br>
              <a:rPr lang="en-US" dirty="0"/>
            </a:br>
            <a:r>
              <a:rPr lang="en-US" dirty="0"/>
              <a:t>Movement has undergone tremendous change, driven first by the need of hospitals and physicians to generate volume; second</a:t>
            </a:r>
            <a:br>
              <a:rPr lang="en-US" dirty="0"/>
            </a:br>
            <a:r>
              <a:rPr lang="en-US" dirty="0"/>
              <a:t>by the Joint Commission, which outlined the need to improve strategies for both quality and service processes; driven now by</a:t>
            </a:r>
            <a:br>
              <a:rPr lang="en-US" dirty="0"/>
            </a:br>
            <a:r>
              <a:rPr lang="en-US" dirty="0"/>
              <a:t>HCAHPS and the 2010 Affordable Care Act's use of patient experience data in the calculation of reimbursement.</a:t>
            </a:r>
            <a:br>
              <a:rPr lang="en-US" dirty="0"/>
            </a:br>
            <a:r>
              <a:rPr lang="en-US" dirty="0"/>
              <a:t>One of the areas measured by the HCAHPS standardized survey is physician communication with patients, which is scored on</a:t>
            </a:r>
            <a:br>
              <a:rPr lang="en-US" dirty="0"/>
            </a:br>
            <a:r>
              <a:rPr lang="en-US" dirty="0"/>
              <a:t>a combination of answers to three questions:</a:t>
            </a:r>
            <a:br>
              <a:rPr lang="en-US" dirty="0"/>
            </a:br>
            <a:r>
              <a:rPr lang="en-US" i="1" dirty="0"/>
              <a:t>During this hospital stay,</a:t>
            </a:r>
            <a:br>
              <a:rPr lang="en-US" i="1" dirty="0"/>
            </a:br>
            <a:r>
              <a:rPr lang="en-US" dirty="0"/>
              <a:t>• </a:t>
            </a:r>
            <a:r>
              <a:rPr lang="en-US" i="1" dirty="0"/>
              <a:t>How often did doctors treat you with courtesy and respect?</a:t>
            </a:r>
            <a:br>
              <a:rPr lang="en-US" i="1" dirty="0"/>
            </a:br>
            <a:r>
              <a:rPr lang="en-US" dirty="0"/>
              <a:t>• </a:t>
            </a:r>
            <a:r>
              <a:rPr lang="en-US" i="1" dirty="0"/>
              <a:t>How often did doctors listen carefully to you?</a:t>
            </a:r>
            <a:br>
              <a:rPr lang="en-US" i="1" dirty="0"/>
            </a:br>
            <a:r>
              <a:rPr lang="en-US" dirty="0"/>
              <a:t>• </a:t>
            </a:r>
            <a:r>
              <a:rPr lang="en-US" i="1" dirty="0"/>
              <a:t>How often did doctors explain things in a way you could understand?</a:t>
            </a:r>
            <a:br>
              <a:rPr lang="en-US" i="1" dirty="0"/>
            </a:br>
            <a:r>
              <a:rPr lang="en-US" dirty="0"/>
              <a:t>These three questions are related to an underlying assumption based on relational values, such as an ability to be present,</a:t>
            </a:r>
            <a:br>
              <a:rPr lang="en-US" dirty="0"/>
            </a:br>
            <a:r>
              <a:rPr lang="en-US" dirty="0"/>
              <a:t>attentive, and caring. Physicians struggle with the </a:t>
            </a:r>
            <a:r>
              <a:rPr lang="en-US" dirty="0" err="1"/>
              <a:t>consumeroriented</a:t>
            </a:r>
            <a:r>
              <a:rPr lang="en-US" dirty="0"/>
              <a:t>,</a:t>
            </a:r>
            <a:br>
              <a:rPr lang="en-US" dirty="0"/>
            </a:br>
            <a:r>
              <a:rPr lang="en-US" dirty="0" err="1"/>
              <a:t>commercialworld</a:t>
            </a:r>
            <a:r>
              <a:rPr lang="en-US" dirty="0"/>
              <a:t/>
            </a:r>
            <a:br>
              <a:rPr lang="en-US" dirty="0"/>
            </a:br>
            <a:r>
              <a:rPr lang="en-US" dirty="0"/>
              <a:t>model of delivering care and with data</a:t>
            </a:r>
            <a:br>
              <a:rPr lang="en-US" dirty="0"/>
            </a:br>
            <a:r>
              <a:rPr lang="en-US" dirty="0"/>
              <a:t>collection that focuses on patient satisfaction without understanding or incorporating the complexities of patient care. Some</a:t>
            </a:r>
            <a:br>
              <a:rPr lang="en-US" dirty="0"/>
            </a:br>
            <a:r>
              <a:rPr lang="en-US" dirty="0"/>
              <a:t>have argued that patient satisfaction is a misguided goal. It can be said that this is not the entertainment or hospitality</a:t>
            </a:r>
            <a:br>
              <a:rPr lang="en-US" dirty="0"/>
            </a:br>
            <a:r>
              <a:rPr lang="en-US" dirty="0"/>
              <a:t>industry. Some physicians hold that it is demeaning to healthcare professionals to empower patients to grade them without first</a:t>
            </a:r>
            <a:br>
              <a:rPr lang="en-US" dirty="0"/>
            </a:br>
            <a:r>
              <a:rPr lang="en-US" dirty="0"/>
              <a:t>engaging patients in understanding and participating in the process of healing.</a:t>
            </a:r>
          </a:p>
          <a:p>
            <a:r>
              <a:rPr lang="en-US" dirty="0"/>
              <a:t>causal relationship between a measure of improved physician well-being and improved HCAHPS (Hospital Consumer Assessment of Healthcare Providers and Systems) scores revealed the possibility that the </a:t>
            </a:r>
            <a:r>
              <a:rPr lang="en-US" i="1" dirty="0"/>
              <a:t>patient experience</a:t>
            </a:r>
            <a:r>
              <a:rPr lang="en-US" dirty="0"/>
              <a:t>, at least as it relates to physician communication, may be intrinsically tied to the </a:t>
            </a:r>
            <a:r>
              <a:rPr lang="en-US" i="1" dirty="0"/>
              <a:t>physician experience</a:t>
            </a:r>
            <a:r>
              <a:rPr lang="en-US" dirty="0"/>
              <a:t>.</a:t>
            </a:r>
          </a:p>
          <a:p>
            <a:r>
              <a:rPr lang="en-US" dirty="0"/>
              <a:t>2010 – NIH published a study about Nurse Burnout and Patient Satisfaction – </a:t>
            </a:r>
          </a:p>
          <a:p>
            <a:endParaRPr lang="en-US"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2304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What is it?  Who has it?     YOU</a:t>
            </a:r>
            <a:r>
              <a:rPr lang="en-US" baseline="0" dirty="0" smtClean="0"/>
              <a:t> DO!  </a:t>
            </a:r>
            <a:r>
              <a:rPr lang="en-US" dirty="0" smtClean="0"/>
              <a:t>Overused word these</a:t>
            </a:r>
            <a:r>
              <a:rPr lang="en-US" baseline="0" dirty="0" smtClean="0"/>
              <a:t> days.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This is the non-human</a:t>
            </a:r>
            <a:r>
              <a:rPr lang="en-US" baseline="0" dirty="0" smtClean="0"/>
              <a:t> definition, but I like it best.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Bridge walking.   We walk</a:t>
            </a:r>
            <a:r>
              <a:rPr lang="en-US" baseline="0" dirty="0" smtClean="0"/>
              <a:t> them to the end of the bridge.   We have to go back and get another patient.  </a:t>
            </a:r>
          </a:p>
          <a:p>
            <a:r>
              <a:rPr lang="en-US" baseline="0" dirty="0" smtClean="0"/>
              <a:t>How does knowing that prevent burnout?  </a:t>
            </a:r>
          </a:p>
          <a:p>
            <a:endParaRPr lang="en-US" dirty="0"/>
          </a:p>
        </p:txBody>
      </p:sp>
    </p:spTree>
    <p:extLst>
      <p:ext uri="{BB962C8B-B14F-4D97-AF65-F5344CB8AC3E}">
        <p14:creationId xmlns:p14="http://schemas.microsoft.com/office/powerpoint/2010/main" val="3164529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dirty="0" smtClean="0"/>
              <a:t>Experience</a:t>
            </a:r>
            <a:r>
              <a:rPr lang="en-US" baseline="0" dirty="0" smtClean="0"/>
              <a:t> with Kristen Neff’s material.    Research study at Dell Children’s.   </a:t>
            </a:r>
            <a:endParaRPr lang="en-US" dirty="0" smtClean="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Shape 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 name="Shape 34"/>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dirty="0"/>
              <a:t>Self-compassion entails being warm and understanding toward ourselves when we suffer, fail, or feel inadequate, rather than ignoring our pain or flagellating ourselves with self-criticism.  Self-compassionate people recognize that being imperfect, failing, and experiencing life difficulties is inevitable, so they tend to be gentle with themselves when confronted with painful experiences rather than getting angry when life falls short of set ideals. People cannot always be or get exactly what they want. When this reality is denied or fought against suffering increases in the form of stress, frustration and self-criticism.  When this reality is accepted with sympathy and kindness, greater emotional equanimity is experienced.</a:t>
            </a:r>
          </a:p>
          <a:p>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defTabSz="931774">
              <a:defRPr/>
            </a:pPr>
            <a:r>
              <a:rPr lang="en-US" dirty="0"/>
              <a:t>Frustration at not having things exactly as we want is often accompanied by an irrational but pervasive sense of isolation – as if “I” were the only person suffering or making mistakes.  All humans suffer, however. The very definition of being “human” means that one is mortal, vulnerable and imperfect.  Therefore, self-compassion involves recognizing that suffering and personal inadequacy is part of the shared human experience – something that we all go through rather than being something that happens to “me” alone.</a:t>
            </a:r>
          </a:p>
          <a:p>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a:t>Self-compassion also requires taking a balanced approach to our negative emotions so that feelings are neither suppressed nor exaggerated.  This equilibrated stance stems from the process of relating personal experiences to those of others who are also suffering, thus putting our own situation into a larger perspective. It also stems from the willingness to observe our negative thoughts and emotions with openness and clarity, so that they are held in mindful awareness. Mindfulness is a non-judgmental, receptive mind state in which one observes thoughts and feelings as they are, without trying to suppress or deny them. We cannot ignore our pain and feel compassion for it at the same time.  At the same time, mindfulness requires that we not be “over-identified” with thoughts and feelings, so that we are caught up and swept away by negative reactivity.</a:t>
            </a: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 name="Shape 55"/>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r>
              <a:rPr lang="en-US" dirty="0" smtClean="0"/>
              <a:t>Dave</a:t>
            </a:r>
            <a:r>
              <a:rPr lang="en-US" baseline="0" dirty="0" smtClean="0"/>
              <a:t> Bank’s, Associate Chair of Clinical Affairs, DMS -  comments in Pilot Study.</a:t>
            </a:r>
          </a:p>
          <a:p>
            <a:r>
              <a:rPr lang="en-US" baseline="0" dirty="0" smtClean="0"/>
              <a:t>Used to compartmentalize everything.   No heart for my patients.   Thought I had to do that to survive.    What we are finding is the opposite.   What we are learning affects patient outcomes, patient satisfaction, medical mistakes, </a:t>
            </a:r>
          </a:p>
          <a:p>
            <a:r>
              <a:rPr lang="en-US" baseline="0" dirty="0" smtClean="0"/>
              <a:t>Crystal Bedford’s story - </a:t>
            </a: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Short intro</a:t>
            </a:r>
            <a:r>
              <a:rPr lang="en-US" baseline="0" dirty="0" smtClean="0"/>
              <a:t> – Let me give you some context about who I am and why this is important to me…</a:t>
            </a:r>
          </a:p>
          <a:p>
            <a:r>
              <a:rPr lang="en-US" dirty="0" smtClean="0"/>
              <a:t>My</a:t>
            </a:r>
            <a:r>
              <a:rPr lang="en-US" baseline="0" dirty="0" smtClean="0"/>
              <a:t> d</a:t>
            </a:r>
            <a:r>
              <a:rPr lang="en-US" dirty="0" smtClean="0"/>
              <a:t>ad</a:t>
            </a:r>
            <a:r>
              <a:rPr lang="en-US" baseline="0" dirty="0" smtClean="0"/>
              <a:t> was a doctor – general surgeon who became an ophthalmologist.   Grew up around hospitals and healthcare with lots of significant sick family members.</a:t>
            </a:r>
          </a:p>
          <a:p>
            <a:endParaRPr lang="en-US" baseline="0" dirty="0" smtClean="0"/>
          </a:p>
          <a:p>
            <a:r>
              <a:rPr lang="en-US" baseline="0" dirty="0" smtClean="0"/>
              <a:t>Ended up doing a residency in hospital chaplaincy after graduate school and I loved it.  I loved being with people of all different walks of life, all different cultures and religions and interpretations of the world.   I loved medicine and trauma and the adrenaline rush.   I actually “enjoyed” being with people in death.   My favorite area was always the ICU or the ED.  </a:t>
            </a:r>
            <a:r>
              <a:rPr lang="en-US" dirty="0" smtClean="0"/>
              <a:t>But I really loved all the different languages and cultures of the hospital itself – the culture of the ICU as opposed to Acute Care, Surgery as opposed to NICU.   Surgeons versus pediatricians.  The languages were different, the personalities were distinct.  It was so fascinating to me.</a:t>
            </a:r>
          </a:p>
          <a:p>
            <a:endParaRPr lang="en-US" baseline="0" dirty="0"/>
          </a:p>
          <a:p>
            <a:r>
              <a:rPr lang="en-US" dirty="0" smtClean="0"/>
              <a:t>I always saw my role from the very beginning as being one to care for staff, even before patients.   Because if the hospital community wasn’t happy, neither would the “Visitors” be.  </a:t>
            </a:r>
          </a:p>
          <a:p>
            <a:endParaRPr lang="en-US" baseline="0" dirty="0"/>
          </a:p>
          <a:p>
            <a:r>
              <a:rPr lang="en-US" dirty="0" smtClean="0"/>
              <a:t>I worked in the adult world for 10 years.  Took a hiatus to work in Europe and Africa with migrating peoples for a bit.  And returned to the US to join the pediatric hospital world.   I’ve been there ever since.  </a:t>
            </a:r>
          </a:p>
          <a:p>
            <a:r>
              <a:rPr lang="en-US" dirty="0" smtClean="0"/>
              <a:t>Several years ago, the Program Director of the Pediatric Medical Residency Program came to me….</a:t>
            </a:r>
            <a:endParaRPr lang="en-US" baseline="0" dirty="0" smtClean="0"/>
          </a:p>
          <a:p>
            <a:endParaRPr lang="en-US" baseline="0" dirty="0" smtClean="0"/>
          </a:p>
        </p:txBody>
      </p:sp>
    </p:spTree>
    <p:extLst>
      <p:ext uri="{BB962C8B-B14F-4D97-AF65-F5344CB8AC3E}">
        <p14:creationId xmlns:p14="http://schemas.microsoft.com/office/powerpoint/2010/main" val="4952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Pediatric Medical Resident</a:t>
            </a:r>
            <a:r>
              <a:rPr lang="en-US" baseline="0" dirty="0" smtClean="0"/>
              <a:t> Class of 2015 – Dell Medical School.</a:t>
            </a:r>
          </a:p>
          <a:p>
            <a:endParaRPr lang="en-US" dirty="0"/>
          </a:p>
          <a:p>
            <a:r>
              <a:rPr lang="en-US" dirty="0" smtClean="0"/>
              <a:t>That’s when I really crawled inside their world and realized what a mess it was.</a:t>
            </a:r>
          </a:p>
          <a:p>
            <a:endParaRPr lang="en-US" dirty="0"/>
          </a:p>
          <a:p>
            <a:r>
              <a:rPr lang="en-US" dirty="0" smtClean="0"/>
              <a:t>In those early days…</a:t>
            </a:r>
          </a:p>
          <a:p>
            <a:endParaRPr lang="en-US" dirty="0"/>
          </a:p>
          <a:p>
            <a:r>
              <a:rPr lang="en-US" dirty="0" smtClean="0"/>
              <a:t>Review SBAR</a:t>
            </a:r>
          </a:p>
          <a:p>
            <a:endParaRPr lang="en-US" dirty="0" smtClean="0"/>
          </a:p>
          <a:p>
            <a:r>
              <a:rPr lang="en-US" dirty="0" smtClean="0"/>
              <a:t>As they graduated, I realized that I was cheering them off into a world that would eat them alive….   And I vowed to try to do something about that.  </a:t>
            </a:r>
            <a:endParaRPr lang="en-US" dirty="0"/>
          </a:p>
          <a:p>
            <a:endParaRPr lang="en-US" dirty="0"/>
          </a:p>
          <a:p>
            <a:r>
              <a:rPr lang="en-US" dirty="0" smtClean="0"/>
              <a:t>Then I began to study burnout…</a:t>
            </a:r>
            <a:endParaRPr lang="en-US" dirty="0"/>
          </a:p>
        </p:txBody>
      </p:sp>
    </p:spTree>
    <p:extLst>
      <p:ext uri="{BB962C8B-B14F-4D97-AF65-F5344CB8AC3E}">
        <p14:creationId xmlns:p14="http://schemas.microsoft.com/office/powerpoint/2010/main" val="49527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584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851725" y="1583350"/>
            <a:ext cx="5440500" cy="1159799"/>
          </a:xfrm>
          <a:prstGeom prst="rect">
            <a:avLst/>
          </a:prstGeom>
        </p:spPr>
        <p:txBody>
          <a:bodyPr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3" name="Shape 13"/>
          <p:cNvSpPr txBox="1">
            <a:spLocks noGrp="1"/>
          </p:cNvSpPr>
          <p:nvPr>
            <p:ph type="subTitle" idx="1"/>
          </p:nvPr>
        </p:nvSpPr>
        <p:spPr>
          <a:xfrm>
            <a:off x="2135200" y="3812000"/>
            <a:ext cx="4873500" cy="1331400"/>
          </a:xfrm>
          <a:prstGeom prst="rect">
            <a:avLst/>
          </a:prstGeom>
        </p:spPr>
        <p:txBody>
          <a:bodyPr lIns="91425" tIns="91425" rIns="91425" bIns="91425" anchor="ctr"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cxnSp>
        <p:nvCxnSpPr>
          <p:cNvPr id="14" name="Shape 14"/>
          <p:cNvCxnSpPr/>
          <p:nvPr/>
        </p:nvCxnSpPr>
        <p:spPr>
          <a:xfrm rot="10800000">
            <a:off x="4169399" y="3812000"/>
            <a:ext cx="805200" cy="0"/>
          </a:xfrm>
          <a:prstGeom prst="straightConnector1">
            <a:avLst/>
          </a:prstGeom>
          <a:noFill/>
          <a:ln w="76200" cap="flat" cmpd="sng">
            <a:solidFill>
              <a:srgbClr val="FFFFFF"/>
            </a:solidFill>
            <a:prstDash val="solid"/>
            <a:round/>
            <a:headEnd type="none" w="lg" len="lg"/>
            <a:tailEnd type="none" w="lg" len="lg"/>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Shape 16"/>
          <p:cNvSpPr txBox="1">
            <a:spLocks noGrp="1"/>
          </p:cNvSpPr>
          <p:nvPr>
            <p:ph type="body" idx="1"/>
          </p:nvPr>
        </p:nvSpPr>
        <p:spPr>
          <a:xfrm>
            <a:off x="658050" y="3685800"/>
            <a:ext cx="5860500" cy="819899"/>
          </a:xfrm>
          <a:prstGeom prst="rect">
            <a:avLst/>
          </a:prstGeom>
        </p:spPr>
        <p:txBody>
          <a:bodyPr lIns="91425" tIns="91425" rIns="91425" bIns="91425" anchor="b" anchorCtr="0"/>
          <a:lstStyle>
            <a:lvl1pPr lvl="0" rtl="0">
              <a:spcBef>
                <a:spcPts val="0"/>
              </a:spcBef>
              <a:buSzPct val="100000"/>
              <a:defRPr sz="3000"/>
            </a:lvl1pPr>
            <a:lvl2pPr lvl="1" algn="ctr" rtl="0">
              <a:spcBef>
                <a:spcPts val="0"/>
              </a:spcBef>
              <a:buSzPct val="100000"/>
              <a:defRPr sz="3000"/>
            </a:lvl2pPr>
            <a:lvl3pPr lvl="2" algn="ctr" rtl="0">
              <a:spcBef>
                <a:spcPts val="0"/>
              </a:spcBef>
              <a:buSzPct val="100000"/>
              <a:defRPr sz="3000"/>
            </a:lvl3pPr>
            <a:lvl4pPr lvl="3" algn="ctr" rtl="0">
              <a:spcBef>
                <a:spcPts val="0"/>
              </a:spcBef>
              <a:buSzPct val="100000"/>
              <a:defRPr sz="3000"/>
            </a:lvl4pPr>
            <a:lvl5pPr lvl="4" algn="ctr" rtl="0">
              <a:spcBef>
                <a:spcPts val="0"/>
              </a:spcBef>
              <a:buSzPct val="100000"/>
              <a:defRPr sz="3000"/>
            </a:lvl5pPr>
            <a:lvl6pPr lvl="5" algn="ctr" rtl="0">
              <a:spcBef>
                <a:spcPts val="0"/>
              </a:spcBef>
              <a:buSzPct val="100000"/>
              <a:defRPr sz="3000"/>
            </a:lvl6pPr>
            <a:lvl7pPr lvl="6" algn="ctr" rtl="0">
              <a:spcBef>
                <a:spcPts val="0"/>
              </a:spcBef>
              <a:buSzPct val="100000"/>
              <a:defRPr sz="3000"/>
            </a:lvl7pPr>
            <a:lvl8pPr lvl="7" algn="ctr" rtl="0">
              <a:spcBef>
                <a:spcPts val="0"/>
              </a:spcBef>
              <a:buSzPct val="100000"/>
              <a:defRPr sz="3000"/>
            </a:lvl8pPr>
            <a:lvl9pPr lvl="8" algn="ctr">
              <a:spcBef>
                <a:spcPts val="0"/>
              </a:spcBef>
              <a:buSzPct val="100000"/>
              <a:defRPr sz="3000"/>
            </a:lvl9pPr>
          </a:lstStyle>
          <a:p>
            <a:endParaRPr/>
          </a:p>
        </p:txBody>
      </p:sp>
      <p:sp>
        <p:nvSpPr>
          <p:cNvPr id="17" name="Shape 17"/>
          <p:cNvSpPr txBox="1"/>
          <p:nvPr/>
        </p:nvSpPr>
        <p:spPr>
          <a:xfrm>
            <a:off x="623811" y="44918"/>
            <a:ext cx="1957200" cy="653699"/>
          </a:xfrm>
          <a:prstGeom prst="rect">
            <a:avLst/>
          </a:prstGeom>
          <a:noFill/>
          <a:ln>
            <a:noFill/>
          </a:ln>
        </p:spPr>
        <p:txBody>
          <a:bodyPr lIns="91425" tIns="91425" rIns="91425" bIns="91425" anchor="t" anchorCtr="0">
            <a:noAutofit/>
          </a:bodyPr>
          <a:lstStyle/>
          <a:p>
            <a:pPr lvl="0">
              <a:spcBef>
                <a:spcPts val="0"/>
              </a:spcBef>
              <a:buNone/>
            </a:pPr>
            <a:r>
              <a:rPr lang="en" sz="9600">
                <a:solidFill>
                  <a:srgbClr val="FFFFFF"/>
                </a:solidFill>
                <a:latin typeface="Montserrat"/>
                <a:ea typeface="Montserrat"/>
                <a:cs typeface="Montserrat"/>
                <a:sym typeface="Montserrat"/>
              </a:rPr>
              <a:t>“</a:t>
            </a:r>
          </a:p>
        </p:txBody>
      </p:sp>
      <p:cxnSp>
        <p:nvCxnSpPr>
          <p:cNvPr id="18" name="Shape 18"/>
          <p:cNvCxnSpPr/>
          <p:nvPr/>
        </p:nvCxnSpPr>
        <p:spPr>
          <a:xfrm rot="10800000">
            <a:off x="759503" y="1139975"/>
            <a:ext cx="805200" cy="0"/>
          </a:xfrm>
          <a:prstGeom prst="straightConnector1">
            <a:avLst/>
          </a:prstGeom>
          <a:noFill/>
          <a:ln w="76200" cap="flat" cmpd="sng">
            <a:solidFill>
              <a:srgbClr val="FFFFFF"/>
            </a:solidFill>
            <a:prstDash val="solid"/>
            <a:round/>
            <a:headEnd type="none" w="lg" len="lg"/>
            <a:tailEnd type="none" w="lg" len="lg"/>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1272675" y="2143050"/>
            <a:ext cx="65985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1236500" y="3727575"/>
            <a:ext cx="6671100" cy="1198199"/>
          </a:xfrm>
          <a:prstGeom prst="rect">
            <a:avLst/>
          </a:prstGeom>
        </p:spPr>
        <p:txBody>
          <a:bodyPr lIns="91425" tIns="91425" rIns="91425" bIns="91425" anchor="b"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1272675" y="2143050"/>
            <a:ext cx="6598500" cy="857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252325"/>
            <a:ext cx="8229600" cy="890999"/>
          </a:xfrm>
          <a:prstGeom prst="rect">
            <a:avLst/>
          </a:prstGeom>
        </p:spPr>
        <p:txBody>
          <a:bodyPr lIns="91425" tIns="91425" rIns="91425" bIns="91425" anchor="ctr" anchorCtr="0"/>
          <a:lstStyle>
            <a:lvl1pPr lvl="0" algn="ctr">
              <a:spcBef>
                <a:spcPts val="360"/>
              </a:spcBef>
              <a:buSzPct val="100000"/>
              <a:buFont typeface="Montserrat"/>
              <a:buNone/>
              <a:defRPr sz="3000">
                <a:latin typeface="Montserrat"/>
                <a:ea typeface="Montserrat"/>
                <a:cs typeface="Montserrat"/>
                <a:sym typeface="Montserrat"/>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512700" y="1991850"/>
            <a:ext cx="8118599" cy="1159799"/>
          </a:xfrm>
          <a:prstGeom prst="rect">
            <a:avLst/>
          </a:prstGeom>
        </p:spPr>
        <p:txBody>
          <a:bodyPr lIns="91425" tIns="91425" rIns="91425" bIns="91425" anchor="ctr" anchorCtr="0"/>
          <a:lstStyle>
            <a:lvl1pPr lvl="0" algn="ctr">
              <a:spcBef>
                <a:spcPts val="0"/>
              </a:spcBef>
              <a:buSzPct val="100000"/>
              <a:defRPr sz="7200"/>
            </a:lvl1pPr>
            <a:lvl2pPr lvl="1" algn="ctr">
              <a:spcBef>
                <a:spcPts val="0"/>
              </a:spcBef>
              <a:buSzPct val="100000"/>
              <a:defRPr sz="7200"/>
            </a:lvl2pPr>
            <a:lvl3pPr lvl="2" algn="ctr">
              <a:spcBef>
                <a:spcPts val="0"/>
              </a:spcBef>
              <a:buSzPct val="100000"/>
              <a:defRPr sz="7200"/>
            </a:lvl3pPr>
            <a:lvl4pPr lvl="3" algn="ctr">
              <a:spcBef>
                <a:spcPts val="0"/>
              </a:spcBef>
              <a:buSzPct val="100000"/>
              <a:defRPr sz="7200"/>
            </a:lvl4pPr>
            <a:lvl5pPr lvl="4" algn="ctr">
              <a:spcBef>
                <a:spcPts val="0"/>
              </a:spcBef>
              <a:buSzPct val="100000"/>
              <a:defRPr sz="7200"/>
            </a:lvl5pPr>
            <a:lvl6pPr lvl="5" algn="ctr">
              <a:spcBef>
                <a:spcPts val="0"/>
              </a:spcBef>
              <a:buSzPct val="100000"/>
              <a:defRPr sz="7200"/>
            </a:lvl6pPr>
            <a:lvl7pPr lvl="6" algn="ctr">
              <a:spcBef>
                <a:spcPts val="0"/>
              </a:spcBef>
              <a:buSzPct val="100000"/>
              <a:defRPr sz="7200"/>
            </a:lvl7pPr>
            <a:lvl8pPr lvl="7" algn="ctr">
              <a:spcBef>
                <a:spcPts val="0"/>
              </a:spcBef>
              <a:buSzPct val="100000"/>
              <a:defRPr sz="7200"/>
            </a:lvl8pPr>
            <a:lvl9pPr lvl="8" algn="ctr">
              <a:spcBef>
                <a:spcPts val="0"/>
              </a:spcBef>
              <a:buSzPct val="100000"/>
              <a:defRPr sz="7200"/>
            </a:lvl9pPr>
          </a:lstStyle>
          <a:p>
            <a:endParaRPr/>
          </a:p>
        </p:txBody>
      </p:sp>
    </p:spTree>
    <p:extLst>
      <p:ext uri="{BB962C8B-B14F-4D97-AF65-F5344CB8AC3E}">
        <p14:creationId xmlns:p14="http://schemas.microsoft.com/office/powerpoint/2010/main" val="426002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5975" y="0"/>
            <a:ext cx="9144000" cy="5143499"/>
          </a:xfrm>
          <a:prstGeom prst="rect">
            <a:avLst/>
          </a:prstGeom>
          <a:solidFill>
            <a:srgbClr val="161732">
              <a:alpha val="36540"/>
            </a:srgbClr>
          </a:solidFill>
          <a:ln>
            <a:noFill/>
          </a:ln>
        </p:spPr>
        <p:txBody>
          <a:bodyPr lIns="91425" tIns="91425" rIns="91425" bIns="91425" anchor="ctr" anchorCtr="0">
            <a:noAutofit/>
          </a:bodyPr>
          <a:lstStyle/>
          <a:p>
            <a:pPr lvl="0">
              <a:spcBef>
                <a:spcPts val="0"/>
              </a:spcBef>
              <a:buNone/>
            </a:pPr>
            <a:endParaRPr/>
          </a:p>
        </p:txBody>
      </p:sp>
      <p:sp>
        <p:nvSpPr>
          <p:cNvPr id="7" name="Shape 7"/>
          <p:cNvSpPr txBox="1">
            <a:spLocks noGrp="1"/>
          </p:cNvSpPr>
          <p:nvPr>
            <p:ph type="title"/>
          </p:nvPr>
        </p:nvSpPr>
        <p:spPr>
          <a:xfrm>
            <a:off x="1272675" y="2143050"/>
            <a:ext cx="6598500" cy="857400"/>
          </a:xfrm>
          <a:prstGeom prst="rect">
            <a:avLst/>
          </a:prstGeom>
          <a:noFill/>
          <a:ln>
            <a:noFill/>
          </a:ln>
        </p:spPr>
        <p:txBody>
          <a:bodyPr lIns="91425" tIns="91425" rIns="91425" bIns="91425" anchor="ctr" anchorCtr="0"/>
          <a:lstStyle>
            <a:lvl1pPr lvl="0"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1pPr>
            <a:lvl2pPr lvl="1"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2pPr>
            <a:lvl3pPr lvl="2"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3pPr>
            <a:lvl4pPr lvl="3"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4pPr>
            <a:lvl5pPr lvl="4"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5pPr>
            <a:lvl6pPr lvl="5"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6pPr>
            <a:lvl7pPr lvl="6"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7pPr>
            <a:lvl8pPr lvl="7"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8pPr>
            <a:lvl9pPr lvl="8" algn="ctr">
              <a:spcBef>
                <a:spcPts val="0"/>
              </a:spcBef>
              <a:buClr>
                <a:srgbClr val="FFFFFF"/>
              </a:buClr>
              <a:buSzPct val="100000"/>
              <a:buFont typeface="Montserrat"/>
              <a:buNone/>
              <a:defRPr sz="6000" b="1">
                <a:solidFill>
                  <a:srgbClr val="FFFFFF"/>
                </a:solidFill>
                <a:latin typeface="Montserrat"/>
                <a:ea typeface="Montserrat"/>
                <a:cs typeface="Montserrat"/>
                <a:sym typeface="Montserrat"/>
              </a:defRPr>
            </a:lvl9pPr>
          </a:lstStyle>
          <a:p>
            <a:endParaRPr/>
          </a:p>
        </p:txBody>
      </p:sp>
      <p:sp>
        <p:nvSpPr>
          <p:cNvPr id="8" name="Shape 8"/>
          <p:cNvSpPr txBox="1">
            <a:spLocks noGrp="1"/>
          </p:cNvSpPr>
          <p:nvPr>
            <p:ph type="body" idx="1"/>
          </p:nvPr>
        </p:nvSpPr>
        <p:spPr>
          <a:xfrm>
            <a:off x="1236500" y="3727575"/>
            <a:ext cx="6671100" cy="1198199"/>
          </a:xfrm>
          <a:prstGeom prst="rect">
            <a:avLst/>
          </a:prstGeom>
          <a:noFill/>
          <a:ln>
            <a:noFill/>
          </a:ln>
        </p:spPr>
        <p:txBody>
          <a:bodyPr lIns="91425" tIns="91425" rIns="91425" bIns="91425" anchor="t" anchorCtr="0"/>
          <a:lstStyle>
            <a:lvl1pPr lvl="0">
              <a:spcBef>
                <a:spcPts val="60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1pPr>
            <a:lvl2pPr lvl="1">
              <a:spcBef>
                <a:spcPts val="48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2pPr>
            <a:lvl3pPr lvl="2">
              <a:spcBef>
                <a:spcPts val="48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3pPr>
            <a:lvl4pPr lvl="3">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4pPr>
            <a:lvl5pPr lvl="4">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5pPr>
            <a:lvl6pPr lvl="5">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6pPr>
            <a:lvl7pPr lvl="6">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7pPr>
            <a:lvl8pPr lvl="7">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8pPr>
            <a:lvl9pPr lvl="8">
              <a:spcBef>
                <a:spcPts val="360"/>
              </a:spcBef>
              <a:buClr>
                <a:srgbClr val="FFFFFF"/>
              </a:buClr>
              <a:buSzPct val="100000"/>
              <a:buFont typeface="Playfair Display"/>
              <a:defRPr sz="1200">
                <a:solidFill>
                  <a:srgbClr val="FFFFFF"/>
                </a:solidFill>
                <a:latin typeface="Playfair Display"/>
                <a:ea typeface="Playfair Display"/>
                <a:cs typeface="Playfair Display"/>
                <a:sym typeface="Playfair Display"/>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www.medscape.com/psychiatry"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https://www.merriam-webster.com/dictionary/deformation"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http://unsplas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152400" y="1991850"/>
            <a:ext cx="8839200" cy="1159799"/>
          </a:xfrm>
          <a:prstGeom prst="rect">
            <a:avLst/>
          </a:prstGeom>
        </p:spPr>
        <p:txBody>
          <a:bodyPr lIns="91425" tIns="91425" rIns="91425" bIns="91425" anchor="ctr" anchorCtr="0">
            <a:noAutofit/>
          </a:bodyPr>
          <a:lstStyle/>
          <a:p>
            <a:pPr lvl="0" rtl="0">
              <a:spcBef>
                <a:spcPts val="0"/>
              </a:spcBef>
              <a:buNone/>
            </a:pPr>
            <a:r>
              <a:rPr lang="en" sz="4400" dirty="0" smtClean="0"/>
              <a:t>Burnout, Resilience &amp; Rebirth</a:t>
            </a:r>
            <a:br>
              <a:rPr lang="en" sz="4400" dirty="0" smtClean="0"/>
            </a:br>
            <a:r>
              <a:rPr lang="en" sz="4400" dirty="0" smtClean="0"/>
              <a:t/>
            </a:r>
            <a:br>
              <a:rPr lang="en" sz="4400" dirty="0" smtClean="0"/>
            </a:br>
            <a:endParaRPr lang="en" sz="2800" dirty="0"/>
          </a:p>
        </p:txBody>
      </p:sp>
      <p:sp>
        <p:nvSpPr>
          <p:cNvPr id="3" name="TextBox 2"/>
          <p:cNvSpPr txBox="1"/>
          <p:nvPr/>
        </p:nvSpPr>
        <p:spPr>
          <a:xfrm>
            <a:off x="3526971" y="3257550"/>
            <a:ext cx="5609253" cy="1569660"/>
          </a:xfrm>
          <a:prstGeom prst="rect">
            <a:avLst/>
          </a:prstGeom>
          <a:noFill/>
        </p:spPr>
        <p:txBody>
          <a:bodyPr wrap="square" rtlCol="0">
            <a:spAutoFit/>
          </a:bodyPr>
          <a:lstStyle/>
          <a:p>
            <a:pPr algn="r"/>
            <a:r>
              <a:rPr lang="en" sz="2400" dirty="0">
                <a:solidFill>
                  <a:schemeClr val="bg1"/>
                </a:solidFill>
                <a:latin typeface="Montserrat" panose="020B0604020202020204" charset="0"/>
              </a:rPr>
              <a:t>Krista Gregory, </a:t>
            </a:r>
            <a:r>
              <a:rPr lang="en" sz="2400" dirty="0" smtClean="0">
                <a:solidFill>
                  <a:schemeClr val="bg1"/>
                </a:solidFill>
                <a:latin typeface="Montserrat" panose="020B0604020202020204" charset="0"/>
              </a:rPr>
              <a:t>M.Div, </a:t>
            </a:r>
            <a:r>
              <a:rPr lang="en" sz="2400" dirty="0">
                <a:solidFill>
                  <a:schemeClr val="bg1"/>
                </a:solidFill>
                <a:latin typeface="Montserrat" panose="020B0604020202020204" charset="0"/>
              </a:rPr>
              <a:t>BCC</a:t>
            </a:r>
            <a:br>
              <a:rPr lang="en" sz="2400" dirty="0">
                <a:solidFill>
                  <a:schemeClr val="bg1"/>
                </a:solidFill>
                <a:latin typeface="Montserrat" panose="020B0604020202020204" charset="0"/>
              </a:rPr>
            </a:br>
            <a:r>
              <a:rPr lang="en" sz="2400" dirty="0">
                <a:solidFill>
                  <a:schemeClr val="bg1"/>
                </a:solidFill>
                <a:latin typeface="Montserrat" panose="020B0604020202020204" charset="0"/>
              </a:rPr>
              <a:t>The Center for Resiliency </a:t>
            </a:r>
            <a:br>
              <a:rPr lang="en" sz="2400" dirty="0">
                <a:solidFill>
                  <a:schemeClr val="bg1"/>
                </a:solidFill>
                <a:latin typeface="Montserrat" panose="020B0604020202020204" charset="0"/>
              </a:rPr>
            </a:br>
            <a:r>
              <a:rPr lang="en" sz="2400" dirty="0" smtClean="0">
                <a:solidFill>
                  <a:schemeClr val="bg1"/>
                </a:solidFill>
                <a:latin typeface="Montserrat" panose="020B0604020202020204" charset="0"/>
              </a:rPr>
              <a:t>Dell </a:t>
            </a:r>
            <a:r>
              <a:rPr lang="en" sz="2400" dirty="0">
                <a:solidFill>
                  <a:schemeClr val="bg1"/>
                </a:solidFill>
                <a:latin typeface="Montserrat" panose="020B0604020202020204" charset="0"/>
              </a:rPr>
              <a:t>Children’s Medical Center,</a:t>
            </a:r>
            <a:br>
              <a:rPr lang="en" sz="2400" dirty="0">
                <a:solidFill>
                  <a:schemeClr val="bg1"/>
                </a:solidFill>
                <a:latin typeface="Montserrat" panose="020B0604020202020204" charset="0"/>
              </a:rPr>
            </a:br>
            <a:r>
              <a:rPr lang="en" sz="2400" dirty="0">
                <a:solidFill>
                  <a:schemeClr val="bg1"/>
                </a:solidFill>
                <a:latin typeface="Montserrat" panose="020B0604020202020204" charset="0"/>
              </a:rPr>
              <a:t>Austin, Texas</a:t>
            </a:r>
            <a:endParaRPr lang="en-US" sz="2400" dirty="0">
              <a:solidFill>
                <a:schemeClr val="bg1"/>
              </a:solidFill>
              <a:latin typeface="Montserrat" panose="020B0604020202020204" charset="0"/>
            </a:endParaRPr>
          </a:p>
        </p:txBody>
      </p:sp>
    </p:spTree>
    <p:extLst>
      <p:ext uri="{BB962C8B-B14F-4D97-AF65-F5344CB8AC3E}">
        <p14:creationId xmlns:p14="http://schemas.microsoft.com/office/powerpoint/2010/main" val="4071953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3562"/>
            <a:ext cx="9144000" cy="2982278"/>
          </a:xfrm>
          <a:prstGeom prst="rect">
            <a:avLst/>
          </a:prstGeom>
        </p:spPr>
      </p:pic>
      <p:sp>
        <p:nvSpPr>
          <p:cNvPr id="3" name="TextBox 2"/>
          <p:cNvSpPr txBox="1"/>
          <p:nvPr/>
        </p:nvSpPr>
        <p:spPr>
          <a:xfrm>
            <a:off x="228600" y="361950"/>
            <a:ext cx="7620000" cy="1384995"/>
          </a:xfrm>
          <a:prstGeom prst="rect">
            <a:avLst/>
          </a:prstGeom>
          <a:noFill/>
        </p:spPr>
        <p:txBody>
          <a:bodyPr wrap="square" rtlCol="0">
            <a:spAutoFit/>
          </a:bodyPr>
          <a:lstStyle/>
          <a:p>
            <a:r>
              <a:rPr lang="en-US" sz="2800" dirty="0" smtClean="0">
                <a:solidFill>
                  <a:srgbClr val="FFC000"/>
                </a:solidFill>
                <a:latin typeface="Playfair Display"/>
              </a:rPr>
              <a:t>More than </a:t>
            </a:r>
            <a:r>
              <a:rPr lang="en-US" sz="2800" b="1" dirty="0" smtClean="0">
                <a:solidFill>
                  <a:srgbClr val="FFC000"/>
                </a:solidFill>
                <a:latin typeface="Playfair Display"/>
              </a:rPr>
              <a:t>55 % </a:t>
            </a:r>
            <a:r>
              <a:rPr lang="en-US" sz="2800" dirty="0" smtClean="0">
                <a:solidFill>
                  <a:srgbClr val="FFC000"/>
                </a:solidFill>
                <a:latin typeface="Playfair Display"/>
              </a:rPr>
              <a:t>of U.S. physicians in 2014 reported experiencing professional burnout, up 10% from just three years earlier.</a:t>
            </a:r>
            <a:endParaRPr lang="en-US" sz="2800" dirty="0">
              <a:solidFill>
                <a:srgbClr val="FFC000"/>
              </a:solidFill>
              <a:latin typeface="Playfair Display"/>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129"/>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33562"/>
            <a:ext cx="9144000" cy="2982278"/>
          </a:xfrm>
          <a:prstGeom prst="rect">
            <a:avLst/>
          </a:prstGeom>
        </p:spPr>
      </p:pic>
      <p:sp>
        <p:nvSpPr>
          <p:cNvPr id="3" name="TextBox 2"/>
          <p:cNvSpPr txBox="1"/>
          <p:nvPr/>
        </p:nvSpPr>
        <p:spPr>
          <a:xfrm>
            <a:off x="228600" y="361950"/>
            <a:ext cx="7620000" cy="1754326"/>
          </a:xfrm>
          <a:prstGeom prst="rect">
            <a:avLst/>
          </a:prstGeom>
          <a:noFill/>
        </p:spPr>
        <p:txBody>
          <a:bodyPr wrap="square" rtlCol="0">
            <a:spAutoFit/>
          </a:bodyPr>
          <a:lstStyle/>
          <a:p>
            <a:pPr algn="ctr"/>
            <a:r>
              <a:rPr lang="en-US" sz="3600" dirty="0" smtClean="0">
                <a:solidFill>
                  <a:srgbClr val="FFC000"/>
                </a:solidFill>
                <a:latin typeface="Playfair Display"/>
              </a:rPr>
              <a:t>How many of you have experienced burnout in your profession </a:t>
            </a:r>
          </a:p>
          <a:p>
            <a:pPr algn="ctr"/>
            <a:r>
              <a:rPr lang="en-US" sz="3600" dirty="0" smtClean="0">
                <a:solidFill>
                  <a:srgbClr val="FFC000"/>
                </a:solidFill>
                <a:latin typeface="Playfair Display"/>
              </a:rPr>
              <a:t>at least once?</a:t>
            </a:r>
            <a:endParaRPr lang="en-US" sz="3600" dirty="0">
              <a:solidFill>
                <a:srgbClr val="FFC000"/>
              </a:solidFill>
              <a:latin typeface="Playfair Display"/>
            </a:endParaRPr>
          </a:p>
        </p:txBody>
      </p:sp>
    </p:spTree>
    <p:extLst>
      <p:ext uri="{BB962C8B-B14F-4D97-AF65-F5344CB8AC3E}">
        <p14:creationId xmlns:p14="http://schemas.microsoft.com/office/powerpoint/2010/main" val="2999078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Shape 95"/>
          <p:cNvSpPr/>
          <p:nvPr/>
        </p:nvSpPr>
        <p:spPr>
          <a:xfrm>
            <a:off x="514724" y="438150"/>
            <a:ext cx="8171735" cy="3892834"/>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161732">
              <a:alpha val="36540"/>
            </a:srgbClr>
          </a:solidFill>
          <a:ln>
            <a:noFill/>
          </a:ln>
        </p:spPr>
        <p:txBody>
          <a:bodyPr lIns="91425" tIns="91425" rIns="91425" bIns="91425" anchor="ctr" anchorCtr="0">
            <a:noAutofit/>
          </a:bodyPr>
          <a:lstStyle/>
          <a:p>
            <a:pPr lvl="0">
              <a:spcBef>
                <a:spcPts val="0"/>
              </a:spcBef>
              <a:buNone/>
            </a:pPr>
            <a:endParaRPr/>
          </a:p>
        </p:txBody>
      </p:sp>
      <p:sp>
        <p:nvSpPr>
          <p:cNvPr id="96" name="Shape 96"/>
          <p:cNvSpPr txBox="1">
            <a:spLocks noGrp="1"/>
          </p:cNvSpPr>
          <p:nvPr>
            <p:ph type="title"/>
          </p:nvPr>
        </p:nvSpPr>
        <p:spPr>
          <a:xfrm>
            <a:off x="2993000" y="666750"/>
            <a:ext cx="4878175" cy="2782800"/>
          </a:xfrm>
          <a:prstGeom prst="rect">
            <a:avLst/>
          </a:prstGeom>
          <a:solidFill>
            <a:schemeClr val="bg1">
              <a:lumMod val="95000"/>
            </a:schemeClr>
          </a:solidFill>
        </p:spPr>
        <p:txBody>
          <a:bodyPr lIns="91425" tIns="91425" rIns="91425" bIns="91425" anchor="ctr" anchorCtr="0">
            <a:noAutofit/>
          </a:bodyPr>
          <a:lstStyle/>
          <a:p>
            <a:r>
              <a:rPr lang="en-US" sz="2400" dirty="0">
                <a:solidFill>
                  <a:srgbClr val="FFC000"/>
                </a:solidFill>
                <a:latin typeface="Playfair Display"/>
              </a:rPr>
              <a:t/>
            </a:r>
            <a:br>
              <a:rPr lang="en-US" sz="2400" dirty="0">
                <a:solidFill>
                  <a:srgbClr val="FFC000"/>
                </a:solidFill>
                <a:latin typeface="Playfair Display"/>
              </a:rPr>
            </a:br>
            <a:r>
              <a:rPr lang="en-US" sz="2400" dirty="0" smtClean="0">
                <a:solidFill>
                  <a:srgbClr val="FFC000"/>
                </a:solidFill>
                <a:latin typeface="Playfair Display"/>
              </a:rPr>
              <a:t/>
            </a:r>
            <a:br>
              <a:rPr lang="en-US" sz="2400" dirty="0" smtClean="0">
                <a:solidFill>
                  <a:srgbClr val="FFC000"/>
                </a:solidFill>
                <a:latin typeface="Playfair Display"/>
              </a:rPr>
            </a:br>
            <a:r>
              <a:rPr lang="en-US" sz="3200" dirty="0" smtClean="0">
                <a:solidFill>
                  <a:srgbClr val="4D4D4D"/>
                </a:solidFill>
                <a:latin typeface="Playfair Display"/>
              </a:rPr>
              <a:t>The </a:t>
            </a:r>
            <a:r>
              <a:rPr lang="en-US" sz="3200" dirty="0">
                <a:solidFill>
                  <a:srgbClr val="4D4D4D"/>
                </a:solidFill>
                <a:latin typeface="Playfair Display"/>
              </a:rPr>
              <a:t>risk of burnout for </a:t>
            </a:r>
            <a:r>
              <a:rPr lang="en-US" sz="3200" dirty="0" smtClean="0">
                <a:solidFill>
                  <a:srgbClr val="4D4D4D"/>
                </a:solidFill>
                <a:latin typeface="Playfair Display"/>
              </a:rPr>
              <a:t>healthcare practitioners </a:t>
            </a:r>
            <a:r>
              <a:rPr lang="en-US" sz="3200" dirty="0">
                <a:solidFill>
                  <a:srgbClr val="4D4D4D"/>
                </a:solidFill>
                <a:latin typeface="Playfair Display"/>
              </a:rPr>
              <a:t>is twice as great as that of the broader U.S. population.</a:t>
            </a:r>
            <a:r>
              <a:rPr lang="en-US" dirty="0">
                <a:solidFill>
                  <a:srgbClr val="FFC000"/>
                </a:solidFill>
                <a:latin typeface="Playfair Display"/>
              </a:rPr>
              <a:t/>
            </a:r>
            <a:br>
              <a:rPr lang="en-US" dirty="0">
                <a:solidFill>
                  <a:srgbClr val="FFC000"/>
                </a:solidFill>
                <a:latin typeface="Playfair Display"/>
              </a:rPr>
            </a:br>
            <a:endParaRPr lang="en" dirty="0"/>
          </a:p>
        </p:txBody>
      </p:sp>
      <p:cxnSp>
        <p:nvCxnSpPr>
          <p:cNvPr id="98" name="Shape 98"/>
          <p:cNvCxnSpPr/>
          <p:nvPr/>
        </p:nvCxnSpPr>
        <p:spPr>
          <a:xfrm flipV="1">
            <a:off x="-76200" y="2027250"/>
            <a:ext cx="0" cy="115800"/>
          </a:xfrm>
          <a:prstGeom prst="straightConnector1">
            <a:avLst/>
          </a:prstGeom>
          <a:noFill/>
          <a:ln w="9525" cap="flat" cmpd="sng">
            <a:solidFill>
              <a:srgbClr val="FFFFFF"/>
            </a:solidFill>
            <a:prstDash val="solid"/>
            <a:round/>
            <a:headEnd type="oval" w="lg" len="lg"/>
            <a:tailEnd type="none" w="lg" len="lg"/>
          </a:ln>
        </p:spPr>
      </p:cxnSp>
      <p:cxnSp>
        <p:nvCxnSpPr>
          <p:cNvPr id="99" name="Shape 99"/>
          <p:cNvCxnSpPr/>
          <p:nvPr/>
        </p:nvCxnSpPr>
        <p:spPr>
          <a:xfrm>
            <a:off x="-434937" y="2952750"/>
            <a:ext cx="249800" cy="57900"/>
          </a:xfrm>
          <a:prstGeom prst="straightConnector1">
            <a:avLst/>
          </a:prstGeom>
          <a:noFill/>
          <a:ln w="9525" cap="flat" cmpd="sng">
            <a:solidFill>
              <a:srgbClr val="FFFFFF"/>
            </a:solidFill>
            <a:prstDash val="solid"/>
            <a:round/>
            <a:headEnd type="oval" w="lg" len="lg"/>
            <a:tailEnd type="none" w="lg" len="lg"/>
          </a:ln>
        </p:spPr>
      </p:cxnSp>
      <p:cxnSp>
        <p:nvCxnSpPr>
          <p:cNvPr id="100" name="Shape 100"/>
          <p:cNvCxnSpPr/>
          <p:nvPr/>
        </p:nvCxnSpPr>
        <p:spPr>
          <a:xfrm>
            <a:off x="-457200" y="1809750"/>
            <a:ext cx="0" cy="115800"/>
          </a:xfrm>
          <a:prstGeom prst="straightConnector1">
            <a:avLst/>
          </a:prstGeom>
          <a:noFill/>
          <a:ln w="9525" cap="flat" cmpd="sng">
            <a:solidFill>
              <a:srgbClr val="FFFFFF"/>
            </a:solidFill>
            <a:prstDash val="solid"/>
            <a:round/>
            <a:headEnd type="oval" w="lg" len="lg"/>
            <a:tailEnd type="none" w="lg" len="lg"/>
          </a:ln>
        </p:spPr>
      </p:cxnSp>
      <p:cxnSp>
        <p:nvCxnSpPr>
          <p:cNvPr id="101" name="Shape 101"/>
          <p:cNvCxnSpPr/>
          <p:nvPr/>
        </p:nvCxnSpPr>
        <p:spPr>
          <a:xfrm>
            <a:off x="4628500" y="3794900"/>
            <a:ext cx="0" cy="0"/>
          </a:xfrm>
          <a:prstGeom prst="straightConnector1">
            <a:avLst/>
          </a:prstGeom>
          <a:noFill/>
          <a:ln w="9525" cap="flat" cmpd="sng">
            <a:solidFill>
              <a:srgbClr val="FFFFFF"/>
            </a:solidFill>
            <a:prstDash val="solid"/>
            <a:round/>
            <a:headEnd type="oval" w="lg" len="lg"/>
            <a:tailEnd type="none" w="lg" len="lg"/>
          </a:ln>
        </p:spPr>
      </p:cxnSp>
      <p:cxnSp>
        <p:nvCxnSpPr>
          <p:cNvPr id="102" name="Shape 102"/>
          <p:cNvCxnSpPr/>
          <p:nvPr/>
        </p:nvCxnSpPr>
        <p:spPr>
          <a:xfrm>
            <a:off x="9753600" y="1969350"/>
            <a:ext cx="0" cy="115800"/>
          </a:xfrm>
          <a:prstGeom prst="straightConnector1">
            <a:avLst/>
          </a:prstGeom>
          <a:noFill/>
          <a:ln w="9525" cap="flat" cmpd="sng">
            <a:solidFill>
              <a:srgbClr val="FFFFFF"/>
            </a:solidFill>
            <a:prstDash val="solid"/>
            <a:round/>
            <a:headEnd type="oval" w="lg" len="lg"/>
            <a:tailEnd type="none" w="lg" len="lg"/>
          </a:ln>
        </p:spPr>
      </p:cxnSp>
      <p:cxnSp>
        <p:nvCxnSpPr>
          <p:cNvPr id="103" name="Shape 103"/>
          <p:cNvCxnSpPr/>
          <p:nvPr/>
        </p:nvCxnSpPr>
        <p:spPr>
          <a:xfrm>
            <a:off x="9677400" y="3333750"/>
            <a:ext cx="0" cy="115800"/>
          </a:xfrm>
          <a:prstGeom prst="straightConnector1">
            <a:avLst/>
          </a:prstGeom>
          <a:noFill/>
          <a:ln w="9525" cap="flat" cmpd="sng">
            <a:solidFill>
              <a:srgbClr val="FFFFFF"/>
            </a:solidFill>
            <a:prstDash val="solid"/>
            <a:round/>
            <a:headEnd type="oval" w="lg" len="lg"/>
            <a:tailEnd type="none" w="lg" len="lg"/>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Shape 50"/>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50" y="1221921"/>
            <a:ext cx="4895850" cy="2797629"/>
          </a:xfrm>
          <a:prstGeom prst="rect">
            <a:avLst/>
          </a:prstGeom>
        </p:spPr>
      </p:pic>
      <p:sp>
        <p:nvSpPr>
          <p:cNvPr id="7" name="TextBox 6"/>
          <p:cNvSpPr txBox="1"/>
          <p:nvPr/>
        </p:nvSpPr>
        <p:spPr>
          <a:xfrm>
            <a:off x="2514600" y="4248150"/>
            <a:ext cx="4267200" cy="707886"/>
          </a:xfrm>
          <a:prstGeom prst="rect">
            <a:avLst/>
          </a:prstGeom>
          <a:noFill/>
        </p:spPr>
        <p:txBody>
          <a:bodyPr wrap="square" rtlCol="0">
            <a:spAutoFit/>
          </a:bodyPr>
          <a:lstStyle/>
          <a:p>
            <a:r>
              <a:rPr lang="en-US" sz="4000" dirty="0" smtClean="0">
                <a:solidFill>
                  <a:schemeClr val="bg1"/>
                </a:solidFill>
                <a:latin typeface="Montserrat" panose="020B0604020202020204" charset="0"/>
              </a:rPr>
              <a:t>51%  versus 43%</a:t>
            </a:r>
            <a:endParaRPr lang="en-US" sz="4000" dirty="0">
              <a:solidFill>
                <a:schemeClr val="bg1"/>
              </a:solidFill>
              <a:latin typeface="Montserrat" panose="020B0604020202020204" charset="0"/>
            </a:endParaRPr>
          </a:p>
        </p:txBody>
      </p:sp>
    </p:spTree>
    <p:extLst>
      <p:ext uri="{BB962C8B-B14F-4D97-AF65-F5344CB8AC3E}">
        <p14:creationId xmlns:p14="http://schemas.microsoft.com/office/powerpoint/2010/main" val="2390066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990600" y="1583350"/>
            <a:ext cx="7086600" cy="1159799"/>
          </a:xfrm>
          <a:prstGeom prst="rect">
            <a:avLst/>
          </a:prstGeom>
        </p:spPr>
        <p:txBody>
          <a:bodyPr lIns="91425" tIns="91425" rIns="91425" bIns="91425" anchor="ctr" anchorCtr="0">
            <a:noAutofit/>
          </a:bodyPr>
          <a:lstStyle/>
          <a:p>
            <a:pPr lvl="0" rtl="0">
              <a:spcBef>
                <a:spcPts val="0"/>
              </a:spcBef>
              <a:buNone/>
            </a:pPr>
            <a:r>
              <a:rPr lang="en" dirty="0" smtClean="0"/>
              <a:t>What are the most common causes of </a:t>
            </a:r>
            <a:r>
              <a:rPr lang="en" i="1" dirty="0" smtClean="0"/>
              <a:t>stress</a:t>
            </a:r>
            <a:r>
              <a:rPr lang="en" dirty="0" smtClean="0"/>
              <a:t> and </a:t>
            </a:r>
            <a:r>
              <a:rPr lang="en" i="1" dirty="0" smtClean="0"/>
              <a:t>burnout in health care?</a:t>
            </a:r>
          </a:p>
        </p:txBody>
      </p:sp>
    </p:spTree>
    <p:extLst>
      <p:ext uri="{BB962C8B-B14F-4D97-AF65-F5344CB8AC3E}">
        <p14:creationId xmlns:p14="http://schemas.microsoft.com/office/powerpoint/2010/main" val="626656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381000" y="1583350"/>
            <a:ext cx="8458200" cy="1159799"/>
          </a:xfrm>
          <a:prstGeom prst="rect">
            <a:avLst/>
          </a:prstGeom>
        </p:spPr>
        <p:txBody>
          <a:bodyPr lIns="91425" tIns="91425" rIns="91425" bIns="91425" anchor="ctr" anchorCtr="0">
            <a:noAutofit/>
          </a:bodyPr>
          <a:lstStyle/>
          <a:p>
            <a:pPr lvl="0" algn="l" rtl="0">
              <a:spcBef>
                <a:spcPts val="0"/>
              </a:spcBef>
              <a:buNone/>
            </a:pPr>
            <a:r>
              <a:rPr lang="en-US" i="1" dirty="0" smtClean="0"/>
              <a:t>“</a:t>
            </a:r>
            <a:r>
              <a:rPr lang="en-US" sz="3200" i="1" dirty="0" smtClean="0"/>
              <a:t>My armor is wearing thin.  </a:t>
            </a:r>
            <a:br>
              <a:rPr lang="en-US" sz="3200" i="1" dirty="0" smtClean="0"/>
            </a:br>
            <a:r>
              <a:rPr lang="en-US" sz="3200" i="1" dirty="0" smtClean="0"/>
              <a:t>I’m going to have to retire soon.”</a:t>
            </a:r>
            <a:br>
              <a:rPr lang="en-US" sz="3200" i="1" dirty="0" smtClean="0"/>
            </a:br>
            <a:r>
              <a:rPr lang="en-US" sz="3200" i="1" dirty="0" smtClean="0"/>
              <a:t/>
            </a:r>
            <a:br>
              <a:rPr lang="en-US" sz="3200" i="1" dirty="0" smtClean="0"/>
            </a:br>
            <a:r>
              <a:rPr lang="en-US" sz="3200" i="1" dirty="0" smtClean="0"/>
              <a:t>~ Pediatrician</a:t>
            </a:r>
            <a:endParaRPr lang="en" sz="3200" i="1" dirty="0" smtClean="0"/>
          </a:p>
        </p:txBody>
      </p:sp>
    </p:spTree>
    <p:extLst>
      <p:ext uri="{BB962C8B-B14F-4D97-AF65-F5344CB8AC3E}">
        <p14:creationId xmlns:p14="http://schemas.microsoft.com/office/powerpoint/2010/main" val="2903954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r>
              <a:rPr lang="en-US" smtClean="0"/>
              <a:t>What’s the biggest drain on resilience at work?</a:t>
            </a:r>
          </a:p>
          <a:p>
            <a:r>
              <a:rPr lang="en-US" smtClean="0"/>
              <a:t>Harvard Business Review</a:t>
            </a:r>
          </a:p>
          <a:p>
            <a:r>
              <a:rPr lang="en-US" smtClean="0"/>
              <a:t>Jan 2015</a:t>
            </a:r>
            <a:endParaRPr lang="en-US" dirty="0"/>
          </a:p>
        </p:txBody>
      </p:sp>
      <p:pic>
        <p:nvPicPr>
          <p:cNvPr id="1028" name="Picture 4" descr="https://s-media-cache-ak0.pinimg.com/originals/99/48/12/9948127dde70eb1d7bb1b7a064e4b7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7" y="15551"/>
            <a:ext cx="9144000" cy="515399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447800" y="514350"/>
            <a:ext cx="7543800" cy="2954655"/>
          </a:xfrm>
          <a:prstGeom prst="rect">
            <a:avLst/>
          </a:prstGeom>
          <a:solidFill>
            <a:schemeClr val="bg1"/>
          </a:solidFill>
          <a:effectLst>
            <a:softEdge rad="127000"/>
          </a:effectLst>
        </p:spPr>
        <p:txBody>
          <a:bodyPr wrap="square" rtlCol="0">
            <a:spAutoFit/>
          </a:bodyPr>
          <a:lstStyle/>
          <a:p>
            <a:endParaRPr lang="en-US" sz="1800" dirty="0" smtClean="0">
              <a:latin typeface="Montserrat" panose="020B0604020202020204" charset="0"/>
            </a:endParaRPr>
          </a:p>
          <a:p>
            <a:pPr algn="r"/>
            <a:r>
              <a:rPr lang="en-US" sz="1800" dirty="0">
                <a:latin typeface="Montserrat" panose="020B0604020202020204" charset="0"/>
              </a:rPr>
              <a:t>	</a:t>
            </a:r>
            <a:r>
              <a:rPr lang="en-US" sz="2400" dirty="0" smtClean="0">
                <a:latin typeface="Montserrat" panose="020B0604020202020204" charset="0"/>
              </a:rPr>
              <a:t>It’s been said that every patient loss is a memorial added to the little cemetery where physicians return to pray.</a:t>
            </a:r>
          </a:p>
          <a:p>
            <a:pPr algn="r"/>
            <a:r>
              <a:rPr lang="en-US" sz="2400" dirty="0" smtClean="0">
                <a:latin typeface="Montserrat" panose="020B0604020202020204" charset="0"/>
              </a:rPr>
              <a:t>     </a:t>
            </a:r>
          </a:p>
          <a:p>
            <a:pPr algn="r"/>
            <a:r>
              <a:rPr lang="en-US" sz="2400" dirty="0" smtClean="0">
                <a:latin typeface="Montserrat" panose="020B0604020202020204" charset="0"/>
              </a:rPr>
              <a:t>Dr. Robert Schlechter, </a:t>
            </a:r>
          </a:p>
          <a:p>
            <a:pPr algn="r"/>
            <a:r>
              <a:rPr lang="en-US" sz="2400" dirty="0" smtClean="0">
                <a:latin typeface="Montserrat" panose="020B0604020202020204" charset="0"/>
              </a:rPr>
              <a:t>Surgeon-in-Chief, </a:t>
            </a:r>
          </a:p>
          <a:p>
            <a:pPr algn="r"/>
            <a:r>
              <a:rPr lang="en-US" sz="2400" dirty="0" smtClean="0">
                <a:latin typeface="Montserrat" panose="020B0604020202020204" charset="0"/>
              </a:rPr>
              <a:t>Dell Children’s Medical Center</a:t>
            </a:r>
            <a:endParaRPr lang="en-US" sz="2400" dirty="0">
              <a:latin typeface="Montserrat" panose="020B0604020202020204" charset="0"/>
            </a:endParaRPr>
          </a:p>
        </p:txBody>
      </p:sp>
    </p:spTree>
    <p:extLst>
      <p:ext uri="{BB962C8B-B14F-4D97-AF65-F5344CB8AC3E}">
        <p14:creationId xmlns:p14="http://schemas.microsoft.com/office/powerpoint/2010/main" val="428394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idx="4294967295"/>
          </p:nvPr>
        </p:nvSpPr>
        <p:spPr>
          <a:xfrm>
            <a:off x="76200" y="1428750"/>
            <a:ext cx="9144000" cy="1160463"/>
          </a:xfrm>
          <a:prstGeom prst="rect">
            <a:avLst/>
          </a:prstGeom>
        </p:spPr>
        <p:txBody>
          <a:bodyPr lIns="91425" tIns="91425" rIns="91425" bIns="91425" anchor="ctr" anchorCtr="0">
            <a:noAutofit/>
          </a:bodyPr>
          <a:lstStyle/>
          <a:p>
            <a:pPr lvl="0" algn="ctr" rtl="0">
              <a:spcBef>
                <a:spcPts val="0"/>
              </a:spcBef>
              <a:buNone/>
            </a:pPr>
            <a:r>
              <a:rPr lang="en" sz="4000" dirty="0" smtClean="0">
                <a:solidFill>
                  <a:schemeClr val="bg1"/>
                </a:solidFill>
              </a:rPr>
              <a:t>Other factors t</a:t>
            </a:r>
            <a:r>
              <a:rPr lang="en-US" sz="4000" dirty="0" smtClean="0">
                <a:solidFill>
                  <a:schemeClr val="bg1"/>
                </a:solidFill>
              </a:rPr>
              <a:t>ha</a:t>
            </a:r>
            <a:r>
              <a:rPr lang="en" sz="4000" dirty="0" smtClean="0">
                <a:solidFill>
                  <a:schemeClr val="bg1"/>
                </a:solidFill>
              </a:rPr>
              <a:t>t can cause burnout…</a:t>
            </a:r>
            <a:endParaRPr lang="en" sz="4000"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371600" y="1583350"/>
            <a:ext cx="6934200" cy="1159799"/>
          </a:xfrm>
          <a:prstGeom prst="rect">
            <a:avLst/>
          </a:prstGeom>
        </p:spPr>
        <p:txBody>
          <a:bodyPr lIns="91425" tIns="91425" rIns="91425" bIns="91425" anchor="ctr" anchorCtr="0">
            <a:noAutofit/>
          </a:bodyPr>
          <a:lstStyle/>
          <a:p>
            <a:pPr lvl="0" algn="r" rtl="0">
              <a:spcBef>
                <a:spcPts val="0"/>
              </a:spcBef>
              <a:buNone/>
            </a:pPr>
            <a:r>
              <a:rPr lang="en-US" i="1" dirty="0" smtClean="0"/>
              <a:t>“</a:t>
            </a:r>
            <a:r>
              <a:rPr lang="en-US" sz="3200" i="1" dirty="0" smtClean="0"/>
              <a:t>If you want me to take care of myself, I’m going to need a </a:t>
            </a:r>
            <a:br>
              <a:rPr lang="en-US" sz="3200" i="1" dirty="0" smtClean="0"/>
            </a:br>
            <a:r>
              <a:rPr lang="en-US" sz="3200" i="1" dirty="0" smtClean="0"/>
              <a:t>personality transplant.”</a:t>
            </a:r>
            <a:br>
              <a:rPr lang="en-US" sz="3200" i="1" dirty="0" smtClean="0"/>
            </a:br>
            <a:r>
              <a:rPr lang="en-US" sz="3200" i="1" dirty="0" smtClean="0"/>
              <a:t/>
            </a:r>
            <a:br>
              <a:rPr lang="en-US" sz="3200" i="1" dirty="0" smtClean="0"/>
            </a:br>
            <a:r>
              <a:rPr lang="en-US" sz="3200" i="1" dirty="0" smtClean="0"/>
              <a:t>~ NICU  Clinical Manager</a:t>
            </a:r>
            <a:endParaRPr lang="en" sz="3200" i="1" dirty="0" smtClean="0"/>
          </a:p>
        </p:txBody>
      </p:sp>
    </p:spTree>
    <p:extLst>
      <p:ext uri="{BB962C8B-B14F-4D97-AF65-F5344CB8AC3E}">
        <p14:creationId xmlns:p14="http://schemas.microsoft.com/office/powerpoint/2010/main" val="3944609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idx="4294967295"/>
          </p:nvPr>
        </p:nvSpPr>
        <p:spPr>
          <a:xfrm>
            <a:off x="0" y="361950"/>
            <a:ext cx="9144000" cy="1160463"/>
          </a:xfrm>
          <a:prstGeom prst="rect">
            <a:avLst/>
          </a:prstGeom>
        </p:spPr>
        <p:txBody>
          <a:bodyPr lIns="91425" tIns="91425" rIns="91425" bIns="91425" anchor="ctr" anchorCtr="0">
            <a:noAutofit/>
          </a:bodyPr>
          <a:lstStyle/>
          <a:p>
            <a:pPr lvl="0" algn="ctr" rtl="0">
              <a:spcBef>
                <a:spcPts val="0"/>
              </a:spcBef>
              <a:buNone/>
            </a:pPr>
            <a:r>
              <a:rPr lang="en" sz="2800" dirty="0" smtClean="0">
                <a:solidFill>
                  <a:schemeClr val="bg1"/>
                </a:solidFill>
              </a:rPr>
              <a:t>What is the biggest drain on resilience at Work?</a:t>
            </a:r>
            <a:br>
              <a:rPr lang="en" sz="2800" dirty="0" smtClean="0">
                <a:solidFill>
                  <a:schemeClr val="bg1"/>
                </a:solidFill>
              </a:rPr>
            </a:br>
            <a:r>
              <a:rPr lang="en" sz="2800" dirty="0" smtClean="0">
                <a:solidFill>
                  <a:schemeClr val="bg1"/>
                </a:solidFill>
              </a:rPr>
              <a:t>Survey responses from 835 employees.</a:t>
            </a:r>
            <a:endParaRPr lang="en" sz="2800" dirty="0">
              <a:solidFill>
                <a:schemeClr val="bg1"/>
              </a:solidFill>
            </a:endParaRPr>
          </a:p>
        </p:txBody>
      </p:sp>
      <p:pic>
        <p:nvPicPr>
          <p:cNvPr id="12" name="Picture 11"/>
          <p:cNvPicPr/>
          <p:nvPr/>
        </p:nvPicPr>
        <p:blipFill rotWithShape="1">
          <a:blip r:embed="rId3">
            <a:extLst>
              <a:ext uri="{28A0092B-C50C-407E-A947-70E740481C1C}">
                <a14:useLocalDpi xmlns:a14="http://schemas.microsoft.com/office/drawing/2010/main" val="0"/>
              </a:ext>
            </a:extLst>
          </a:blip>
          <a:srcRect t="4437"/>
          <a:stretch/>
        </p:blipFill>
        <p:spPr bwMode="auto">
          <a:xfrm flipV="1">
            <a:off x="685800" y="1428750"/>
            <a:ext cx="8001000" cy="3493770"/>
          </a:xfrm>
          <a:prstGeom prst="rect">
            <a:avLst/>
          </a:prstGeom>
          <a:noFill/>
          <a:ln>
            <a:noFill/>
          </a:ln>
        </p:spPr>
      </p:pic>
    </p:spTree>
    <p:extLst>
      <p:ext uri="{BB962C8B-B14F-4D97-AF65-F5344CB8AC3E}">
        <p14:creationId xmlns:p14="http://schemas.microsoft.com/office/powerpoint/2010/main" val="691748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419600" y="750337"/>
            <a:ext cx="4648200" cy="857400"/>
          </a:xfrm>
          <a:prstGeom prst="rect">
            <a:avLst/>
          </a:prstGeom>
        </p:spPr>
        <p:txBody>
          <a:bodyPr lIns="91425" tIns="91425" rIns="91425" bIns="91425" anchor="ctr" anchorCtr="0">
            <a:noAutofit/>
          </a:bodyPr>
          <a:lstStyle/>
          <a:p>
            <a:pPr lvl="0" rtl="0">
              <a:spcBef>
                <a:spcPts val="0"/>
              </a:spcBef>
              <a:buNone/>
            </a:pPr>
            <a:r>
              <a:rPr lang="en" sz="4400" dirty="0" smtClean="0"/>
              <a:t>Disclosures</a:t>
            </a:r>
            <a:endParaRPr lang="en" sz="4400" dirty="0"/>
          </a:p>
        </p:txBody>
      </p:sp>
      <p:sp>
        <p:nvSpPr>
          <p:cNvPr id="39" name="Shape 39"/>
          <p:cNvSpPr txBox="1"/>
          <p:nvPr/>
        </p:nvSpPr>
        <p:spPr>
          <a:xfrm>
            <a:off x="4648200" y="2343150"/>
            <a:ext cx="3941699" cy="841200"/>
          </a:xfrm>
          <a:prstGeom prst="rect">
            <a:avLst/>
          </a:prstGeom>
          <a:noFill/>
          <a:ln>
            <a:noFill/>
          </a:ln>
        </p:spPr>
        <p:txBody>
          <a:bodyPr lIns="91425" tIns="91425" rIns="91425" bIns="91425" anchor="t" anchorCtr="0">
            <a:noAutofit/>
          </a:bodyPr>
          <a:lstStyle/>
          <a:p>
            <a:pPr lvl="0" algn="r"/>
            <a:r>
              <a:rPr lang="en-US" sz="2000" dirty="0" smtClean="0">
                <a:solidFill>
                  <a:schemeClr val="bg1"/>
                </a:solidFill>
                <a:latin typeface="Playfair Display"/>
              </a:rPr>
              <a:t>No relevant disclosures to report pertaining to conflict of interest,</a:t>
            </a:r>
          </a:p>
          <a:p>
            <a:pPr lvl="0" algn="r"/>
            <a:r>
              <a:rPr lang="en-US" sz="2000" dirty="0">
                <a:solidFill>
                  <a:schemeClr val="bg1"/>
                </a:solidFill>
                <a:latin typeface="Playfair Display"/>
              </a:rPr>
              <a:t>c</a:t>
            </a:r>
            <a:r>
              <a:rPr lang="en-US" sz="2000" dirty="0" smtClean="0">
                <a:solidFill>
                  <a:schemeClr val="bg1"/>
                </a:solidFill>
                <a:latin typeface="Playfair Display"/>
              </a:rPr>
              <a:t>ommercial interest or</a:t>
            </a:r>
          </a:p>
          <a:p>
            <a:pPr lvl="0" algn="r"/>
            <a:r>
              <a:rPr lang="en-US" sz="2000" dirty="0" smtClean="0">
                <a:solidFill>
                  <a:schemeClr val="bg1"/>
                </a:solidFill>
                <a:latin typeface="Playfair Display"/>
              </a:rPr>
              <a:t>financial interest.</a:t>
            </a:r>
            <a:endParaRPr lang="en-US" sz="2000" dirty="0">
              <a:solidFill>
                <a:schemeClr val="bg1"/>
              </a:solidFill>
              <a:latin typeface="Playfair Display"/>
            </a:endParaRPr>
          </a:p>
        </p:txBody>
      </p:sp>
      <p:pic>
        <p:nvPicPr>
          <p:cNvPr id="7" name="Shape 60"/>
          <p:cNvPicPr preferRelativeResize="0"/>
          <p:nvPr/>
        </p:nvPicPr>
        <p:blipFill rotWithShape="1">
          <a:blip r:embed="rId4">
            <a:alphaModFix/>
          </a:blip>
          <a:srcRect/>
          <a:stretch/>
        </p:blipFill>
        <p:spPr>
          <a:xfrm>
            <a:off x="609600" y="742950"/>
            <a:ext cx="3886200" cy="4114800"/>
          </a:xfrm>
          <a:prstGeom prst="rect">
            <a:avLst/>
          </a:prstGeom>
          <a:noFill/>
          <a:ln>
            <a:noFill/>
          </a:ln>
        </p:spPr>
      </p:pic>
    </p:spTree>
    <p:extLst>
      <p:ext uri="{BB962C8B-B14F-4D97-AF65-F5344CB8AC3E}">
        <p14:creationId xmlns:p14="http://schemas.microsoft.com/office/powerpoint/2010/main" val="2673392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idx="4294967295"/>
          </p:nvPr>
        </p:nvSpPr>
        <p:spPr>
          <a:xfrm>
            <a:off x="76200" y="1428750"/>
            <a:ext cx="9144000" cy="1160463"/>
          </a:xfrm>
          <a:prstGeom prst="rect">
            <a:avLst/>
          </a:prstGeom>
        </p:spPr>
        <p:txBody>
          <a:bodyPr lIns="91425" tIns="91425" rIns="91425" bIns="91425" anchor="ctr" anchorCtr="0">
            <a:noAutofit/>
          </a:bodyPr>
          <a:lstStyle/>
          <a:p>
            <a:pPr lvl="0" algn="ctr" rtl="0">
              <a:spcBef>
                <a:spcPts val="0"/>
              </a:spcBef>
              <a:buNone/>
            </a:pPr>
            <a:r>
              <a:rPr lang="en-US" sz="4000" dirty="0" err="1" smtClean="0">
                <a:solidFill>
                  <a:schemeClr val="bg1"/>
                </a:solidFill>
              </a:rPr>
              <a:t>Maslach</a:t>
            </a:r>
            <a:r>
              <a:rPr lang="en-US" sz="4000" dirty="0" smtClean="0">
                <a:solidFill>
                  <a:schemeClr val="bg1"/>
                </a:solidFill>
              </a:rPr>
              <a:t> Burnout Inventory </a:t>
            </a:r>
            <a:br>
              <a:rPr lang="en-US" sz="4000" dirty="0" smtClean="0">
                <a:solidFill>
                  <a:schemeClr val="bg1"/>
                </a:solidFill>
              </a:rPr>
            </a:br>
            <a:r>
              <a:rPr lang="en-US" sz="4000" dirty="0" smtClean="0">
                <a:solidFill>
                  <a:schemeClr val="bg1"/>
                </a:solidFill>
              </a:rPr>
              <a:t> </a:t>
            </a:r>
            <a:br>
              <a:rPr lang="en-US" sz="4000" dirty="0" smtClean="0">
                <a:solidFill>
                  <a:schemeClr val="bg1"/>
                </a:solidFill>
              </a:rPr>
            </a:br>
            <a:r>
              <a:rPr lang="en-US" sz="4000" dirty="0" smtClean="0">
                <a:solidFill>
                  <a:schemeClr val="bg1"/>
                </a:solidFill>
              </a:rPr>
              <a:t>What does it measure?</a:t>
            </a:r>
            <a:endParaRPr lang="en" sz="4000" dirty="0">
              <a:solidFill>
                <a:schemeClr val="bg1"/>
              </a:solidFill>
            </a:endParaRPr>
          </a:p>
        </p:txBody>
      </p:sp>
    </p:spTree>
    <p:extLst>
      <p:ext uri="{BB962C8B-B14F-4D97-AF65-F5344CB8AC3E}">
        <p14:creationId xmlns:p14="http://schemas.microsoft.com/office/powerpoint/2010/main" val="37848537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idx="4294967295"/>
          </p:nvPr>
        </p:nvSpPr>
        <p:spPr>
          <a:xfrm>
            <a:off x="152400" y="133350"/>
            <a:ext cx="9144000" cy="1676400"/>
          </a:xfrm>
          <a:prstGeom prst="rect">
            <a:avLst/>
          </a:prstGeom>
        </p:spPr>
        <p:txBody>
          <a:bodyPr lIns="91425" tIns="91425" rIns="91425" bIns="91425" anchor="ctr" anchorCtr="0">
            <a:noAutofit/>
          </a:bodyPr>
          <a:lstStyle/>
          <a:p>
            <a:pPr lvl="0" algn="l"/>
            <a:r>
              <a:rPr lang="en" sz="2800" b="0" dirty="0" smtClean="0">
                <a:solidFill>
                  <a:schemeClr val="bg1"/>
                </a:solidFill>
              </a:rPr>
              <a:t>Is there a causal relationship between HCAHPS and burnout measures of providers?</a:t>
            </a:r>
            <a:endParaRPr lang="en" sz="2800" b="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85950"/>
            <a:ext cx="8231798" cy="2667000"/>
          </a:xfrm>
          <a:prstGeom prst="rect">
            <a:avLst/>
          </a:prstGeom>
        </p:spPr>
      </p:pic>
    </p:spTree>
    <p:extLst>
      <p:ext uri="{BB962C8B-B14F-4D97-AF65-F5344CB8AC3E}">
        <p14:creationId xmlns:p14="http://schemas.microsoft.com/office/powerpoint/2010/main" val="2869328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idx="4294967295"/>
          </p:nvPr>
        </p:nvSpPr>
        <p:spPr>
          <a:xfrm>
            <a:off x="152400" y="895350"/>
            <a:ext cx="8991600" cy="3505200"/>
          </a:xfrm>
          <a:prstGeom prst="rect">
            <a:avLst/>
          </a:prstGeom>
          <a:solidFill>
            <a:schemeClr val="bg1"/>
          </a:solidFill>
        </p:spPr>
        <p:txBody>
          <a:bodyPr lIns="91425" tIns="91425" rIns="91425" bIns="91425" anchor="ctr" anchorCtr="0">
            <a:noAutofit/>
          </a:bodyPr>
          <a:lstStyle/>
          <a:p>
            <a:r>
              <a:rPr lang="en-US" sz="2800" b="0" dirty="0" smtClean="0">
                <a:solidFill>
                  <a:schemeClr val="bg1"/>
                </a:solidFill>
                <a:hlinkClick r:id="rId3"/>
              </a:rPr>
              <a:t/>
            </a:r>
            <a:br>
              <a:rPr lang="en-US" sz="2800" b="0" dirty="0" smtClean="0">
                <a:solidFill>
                  <a:schemeClr val="bg1"/>
                </a:solidFill>
                <a:hlinkClick r:id="rId3"/>
              </a:rPr>
            </a:br>
            <a:r>
              <a:rPr lang="en-US" sz="2800" b="0" dirty="0">
                <a:solidFill>
                  <a:schemeClr val="bg1"/>
                </a:solidFill>
                <a:hlinkClick r:id="rId3"/>
              </a:rPr>
              <a:t/>
            </a:r>
            <a:br>
              <a:rPr lang="en-US" sz="2800" b="0" dirty="0">
                <a:solidFill>
                  <a:schemeClr val="bg1"/>
                </a:solidFill>
                <a:hlinkClick r:id="rId3"/>
              </a:rPr>
            </a:br>
            <a:r>
              <a:rPr lang="en-US" sz="2800" b="0" dirty="0" smtClean="0">
                <a:solidFill>
                  <a:schemeClr val="tx1"/>
                </a:solidFill>
                <a:hlinkClick r:id="rId3"/>
              </a:rPr>
              <a:t>Medscape </a:t>
            </a:r>
            <a:r>
              <a:rPr lang="en-US" sz="2800" b="0" dirty="0">
                <a:solidFill>
                  <a:schemeClr val="tx1"/>
                </a:solidFill>
                <a:hlinkClick r:id="rId3"/>
              </a:rPr>
              <a:t>Psychiatry</a:t>
            </a:r>
            <a:r>
              <a:rPr lang="en-US" sz="2800" b="0" dirty="0">
                <a:solidFill>
                  <a:schemeClr val="tx1"/>
                </a:solidFill>
              </a:rPr>
              <a:t/>
            </a:r>
            <a:br>
              <a:rPr lang="en-US" sz="2800" b="0" dirty="0">
                <a:solidFill>
                  <a:schemeClr val="tx1"/>
                </a:solidFill>
              </a:rPr>
            </a:br>
            <a:r>
              <a:rPr lang="en-US" sz="2800" b="0" dirty="0">
                <a:solidFill>
                  <a:srgbClr val="0070C0"/>
                </a:solidFill>
              </a:rPr>
              <a:t>Physician Burnout and </a:t>
            </a:r>
            <a:r>
              <a:rPr lang="en-US" sz="2800" b="0" dirty="0" smtClean="0">
                <a:solidFill>
                  <a:srgbClr val="0070C0"/>
                </a:solidFill>
              </a:rPr>
              <a:t>The </a:t>
            </a:r>
            <a:r>
              <a:rPr lang="en-US" sz="2800" b="0" dirty="0">
                <a:solidFill>
                  <a:srgbClr val="0070C0"/>
                </a:solidFill>
              </a:rPr>
              <a:t>Patient Experience: </a:t>
            </a:r>
            <a:r>
              <a:rPr lang="en-US" sz="2800" b="0" dirty="0" smtClean="0">
                <a:solidFill>
                  <a:srgbClr val="0070C0"/>
                </a:solidFill>
              </a:rPr>
              <a:t/>
            </a:r>
            <a:br>
              <a:rPr lang="en-US" sz="2800" b="0" dirty="0" smtClean="0">
                <a:solidFill>
                  <a:srgbClr val="0070C0"/>
                </a:solidFill>
              </a:rPr>
            </a:br>
            <a:r>
              <a:rPr lang="en-US" sz="2800" b="0" dirty="0" smtClean="0">
                <a:solidFill>
                  <a:srgbClr val="0070C0"/>
                </a:solidFill>
              </a:rPr>
              <a:t>Are </a:t>
            </a:r>
            <a:r>
              <a:rPr lang="en-US" sz="2800" b="0" dirty="0">
                <a:solidFill>
                  <a:srgbClr val="0070C0"/>
                </a:solidFill>
              </a:rPr>
              <a:t>We Overlooking a Crucial Element</a:t>
            </a:r>
            <a:r>
              <a:rPr lang="en-US" sz="2800" b="0" dirty="0" smtClean="0">
                <a:solidFill>
                  <a:srgbClr val="0070C0"/>
                </a:solidFill>
              </a:rPr>
              <a:t>?</a:t>
            </a:r>
            <a:br>
              <a:rPr lang="en-US" sz="2800" b="0" dirty="0" smtClean="0">
                <a:solidFill>
                  <a:srgbClr val="0070C0"/>
                </a:solidFill>
              </a:rPr>
            </a:br>
            <a:r>
              <a:rPr lang="en-US" sz="2800" b="0" dirty="0">
                <a:solidFill>
                  <a:srgbClr val="0070C0"/>
                </a:solidFill>
              </a:rPr>
              <a:t/>
            </a:r>
            <a:br>
              <a:rPr lang="en-US" sz="2800" b="0" dirty="0">
                <a:solidFill>
                  <a:srgbClr val="0070C0"/>
                </a:solidFill>
              </a:rPr>
            </a:br>
            <a:r>
              <a:rPr lang="en-US" sz="2400" b="0" dirty="0" err="1">
                <a:solidFill>
                  <a:schemeClr val="tx1"/>
                </a:solidFill>
              </a:rPr>
              <a:t>Herdley</a:t>
            </a:r>
            <a:r>
              <a:rPr lang="en-US" sz="2400" b="0" dirty="0">
                <a:solidFill>
                  <a:schemeClr val="tx1"/>
                </a:solidFill>
              </a:rPr>
              <a:t> O. </a:t>
            </a:r>
            <a:r>
              <a:rPr lang="en-US" sz="2400" b="0" dirty="0" err="1">
                <a:solidFill>
                  <a:schemeClr val="tx1"/>
                </a:solidFill>
              </a:rPr>
              <a:t>Paolini</a:t>
            </a:r>
            <a:r>
              <a:rPr lang="en-US" sz="2400" b="0" dirty="0">
                <a:solidFill>
                  <a:schemeClr val="tx1"/>
                </a:solidFill>
              </a:rPr>
              <a:t>, PhD; Kathleen C. </a:t>
            </a:r>
            <a:r>
              <a:rPr lang="en-US" sz="2400" b="0" dirty="0" err="1">
                <a:solidFill>
                  <a:schemeClr val="tx1"/>
                </a:solidFill>
              </a:rPr>
              <a:t>Gibney</a:t>
            </a:r>
            <a:r>
              <a:rPr lang="en-US" sz="2400" b="0" dirty="0">
                <a:solidFill>
                  <a:schemeClr val="tx1"/>
                </a:solidFill>
              </a:rPr>
              <a:t>, PhD; Richard J. </a:t>
            </a:r>
            <a:r>
              <a:rPr lang="en-US" sz="2400" b="0" dirty="0" err="1">
                <a:solidFill>
                  <a:schemeClr val="tx1"/>
                </a:solidFill>
              </a:rPr>
              <a:t>Bogue</a:t>
            </a:r>
            <a:r>
              <a:rPr lang="en-US" sz="2400" b="0" dirty="0">
                <a:solidFill>
                  <a:schemeClr val="tx1"/>
                </a:solidFill>
              </a:rPr>
              <a:t>, PhD</a:t>
            </a:r>
            <a:br>
              <a:rPr lang="en-US" sz="2400" b="0" dirty="0">
                <a:solidFill>
                  <a:schemeClr val="tx1"/>
                </a:solidFill>
              </a:rPr>
            </a:br>
            <a:r>
              <a:rPr lang="en-US" sz="2800" b="0" dirty="0" smtClean="0">
                <a:solidFill>
                  <a:schemeClr val="tx1"/>
                </a:solidFill>
              </a:rPr>
              <a:t>October</a:t>
            </a:r>
            <a:r>
              <a:rPr lang="en-US" sz="2800" b="0" dirty="0">
                <a:solidFill>
                  <a:schemeClr val="tx1"/>
                </a:solidFill>
              </a:rPr>
              <a:t> 31, 2014</a:t>
            </a:r>
            <a:br>
              <a:rPr lang="en-US" sz="2800" b="0" dirty="0">
                <a:solidFill>
                  <a:schemeClr val="tx1"/>
                </a:solidFill>
              </a:rPr>
            </a:br>
            <a:r>
              <a:rPr lang="en-US" sz="2800" b="0" dirty="0">
                <a:solidFill>
                  <a:schemeClr val="tx1"/>
                </a:solidFill>
              </a:rPr>
              <a:t/>
            </a:r>
            <a:br>
              <a:rPr lang="en-US" sz="2800" b="0" dirty="0">
                <a:solidFill>
                  <a:schemeClr val="tx1"/>
                </a:solidFill>
              </a:rPr>
            </a:br>
            <a:endParaRPr lang="en" sz="2800" b="0" dirty="0">
              <a:solidFill>
                <a:schemeClr val="tx1"/>
              </a:solidFill>
            </a:endParaRPr>
          </a:p>
        </p:txBody>
      </p:sp>
    </p:spTree>
    <p:extLst>
      <p:ext uri="{BB962C8B-B14F-4D97-AF65-F5344CB8AC3E}">
        <p14:creationId xmlns:p14="http://schemas.microsoft.com/office/powerpoint/2010/main" val="3936506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8991600" cy="5143500"/>
          </a:xfrm>
          <a:prstGeom prst="rect">
            <a:avLst/>
          </a:prstGeom>
        </p:spPr>
      </p:pic>
    </p:spTree>
    <p:extLst>
      <p:ext uri="{BB962C8B-B14F-4D97-AF65-F5344CB8AC3E}">
        <p14:creationId xmlns:p14="http://schemas.microsoft.com/office/powerpoint/2010/main" val="24234536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272675" y="2143050"/>
            <a:ext cx="6598500" cy="857400"/>
          </a:xfrm>
          <a:prstGeom prst="rect">
            <a:avLst/>
          </a:prstGeom>
        </p:spPr>
        <p:txBody>
          <a:bodyPr lIns="91425" tIns="91425" rIns="91425" bIns="91425" anchor="ctr" anchorCtr="0">
            <a:noAutofit/>
          </a:bodyPr>
          <a:lstStyle/>
          <a:p>
            <a:pPr lvl="0" rtl="0">
              <a:spcBef>
                <a:spcPts val="0"/>
              </a:spcBef>
              <a:buNone/>
            </a:pPr>
            <a:endParaRPr lang="en" dirty="0"/>
          </a:p>
        </p:txBody>
      </p:sp>
      <p:pic>
        <p:nvPicPr>
          <p:cNvPr id="2050" name="Picture 2" descr="http://www.hopelab.org/wp-content/uploads/2014/01/resilie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2938"/>
            <a:ext cx="9125339" cy="5120562"/>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0" y="1779521"/>
            <a:ext cx="6671100" cy="685800"/>
          </a:xfrm>
          <a:effectLst>
            <a:outerShdw blurRad="50800" dist="50800" dir="5400000" algn="ctr" rotWithShape="0">
              <a:srgbClr val="000000">
                <a:alpha val="57000"/>
              </a:srgbClr>
            </a:outerShdw>
            <a:reflection blurRad="6350" stA="50000" endA="300" endPos="90000" dir="5400000" sy="-100000" algn="bl" rotWithShape="0"/>
          </a:effectLst>
        </p:spPr>
        <p:txBody>
          <a:bodyPr/>
          <a:lstStyle/>
          <a:p>
            <a:pPr algn="l"/>
            <a:r>
              <a:rPr lang="en-US" sz="7200" b="1" dirty="0" smtClean="0">
                <a:solidFill>
                  <a:srgbClr val="1E0F00"/>
                </a:solidFill>
              </a:rPr>
              <a:t>Resilience</a:t>
            </a:r>
            <a:endParaRPr lang="en-US" sz="7200" b="1" dirty="0">
              <a:solidFill>
                <a:srgbClr val="1E0F00"/>
              </a:solidFill>
            </a:endParaRPr>
          </a:p>
        </p:txBody>
      </p:sp>
    </p:spTree>
    <p:extLst>
      <p:ext uri="{BB962C8B-B14F-4D97-AF65-F5344CB8AC3E}">
        <p14:creationId xmlns:p14="http://schemas.microsoft.com/office/powerpoint/2010/main" val="3405673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61B00"/>
        </a:solidFill>
        <a:effectLst/>
      </p:bgPr>
    </p:bg>
    <p:spTree>
      <p:nvGrpSpPr>
        <p:cNvPr id="1" name="Shape 50"/>
        <p:cNvGrpSpPr/>
        <p:nvPr/>
      </p:nvGrpSpPr>
      <p:grpSpPr>
        <a:xfrm>
          <a:off x="0" y="0"/>
          <a:ext cx="0" cy="0"/>
          <a:chOff x="0" y="0"/>
          <a:chExt cx="0" cy="0"/>
        </a:xfrm>
      </p:grpSpPr>
      <p:sp>
        <p:nvSpPr>
          <p:cNvPr id="51" name="Shape 51"/>
          <p:cNvSpPr txBox="1">
            <a:spLocks noGrp="1"/>
          </p:cNvSpPr>
          <p:nvPr>
            <p:ph type="ctrTitle"/>
          </p:nvPr>
        </p:nvSpPr>
        <p:spPr>
          <a:xfrm>
            <a:off x="1851725" y="1583350"/>
            <a:ext cx="5440500" cy="1159799"/>
          </a:xfrm>
          <a:prstGeom prst="rect">
            <a:avLst/>
          </a:prstGeom>
        </p:spPr>
        <p:txBody>
          <a:bodyPr lIns="91425" tIns="91425" rIns="91425" bIns="91425" anchor="ctr" anchorCtr="0">
            <a:noAutofit/>
          </a:bodyPr>
          <a:lstStyle/>
          <a:p>
            <a:pPr lvl="0" rtl="0">
              <a:spcBef>
                <a:spcPts val="0"/>
              </a:spcBef>
              <a:buNone/>
            </a:pPr>
            <a:r>
              <a:rPr lang="en-US" sz="3200" b="0" dirty="0" smtClean="0"/>
              <a:t/>
            </a:r>
            <a:br>
              <a:rPr lang="en-US" sz="3200" b="0" dirty="0" smtClean="0"/>
            </a:br>
            <a:r>
              <a:rPr lang="en-US" sz="3200" b="0" dirty="0" smtClean="0"/>
              <a:t>the </a:t>
            </a:r>
            <a:r>
              <a:rPr lang="en-US" sz="3200" b="0" dirty="0"/>
              <a:t>capability of a strained body to recover its size and shape after </a:t>
            </a:r>
            <a:r>
              <a:rPr lang="en-US" sz="3200" b="0" dirty="0">
                <a:hlinkClick r:id="rId3"/>
              </a:rPr>
              <a:t>deformation</a:t>
            </a:r>
            <a:r>
              <a:rPr lang="en-US" sz="3200" b="0" dirty="0"/>
              <a:t> caused especially by compressive </a:t>
            </a:r>
            <a:r>
              <a:rPr lang="en-US" sz="3200" b="0" dirty="0" smtClean="0"/>
              <a:t>stress</a:t>
            </a:r>
            <a:endParaRPr lang="en"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272675" y="2143050"/>
            <a:ext cx="6598500" cy="857400"/>
          </a:xfrm>
          <a:prstGeom prst="rect">
            <a:avLst/>
          </a:prstGeom>
        </p:spPr>
        <p:txBody>
          <a:bodyPr lIns="91425" tIns="91425" rIns="91425" bIns="91425" anchor="ctr" anchorCtr="0">
            <a:noAutofit/>
          </a:bodyPr>
          <a:lstStyle/>
          <a:p>
            <a:pPr lvl="0">
              <a:spcBef>
                <a:spcPts val="0"/>
              </a:spcBef>
              <a:buNone/>
            </a:pPr>
            <a:r>
              <a:rPr lang="en" dirty="0" smtClean="0"/>
              <a:t>Who has it?</a:t>
            </a:r>
            <a:endParaRPr lang="e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heardcitizen.com/wp-content/uploads/2011/10/Walking-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480"/>
            <a:ext cx="8001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58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Shape 146"/>
          <p:cNvSpPr txBox="1">
            <a:spLocks noGrp="1"/>
          </p:cNvSpPr>
          <p:nvPr>
            <p:ph type="body" idx="4294967295"/>
          </p:nvPr>
        </p:nvSpPr>
        <p:spPr>
          <a:xfrm>
            <a:off x="533400" y="0"/>
            <a:ext cx="8305800" cy="3714749"/>
          </a:xfrm>
          <a:prstGeom prst="rect">
            <a:avLst/>
          </a:prstGeom>
        </p:spPr>
        <p:txBody>
          <a:bodyPr lIns="91425" tIns="91425" rIns="91425" bIns="91425" anchor="ctr" anchorCtr="0">
            <a:noAutofit/>
          </a:bodyPr>
          <a:lstStyle/>
          <a:p>
            <a:pPr lvl="0" rtl="0">
              <a:spcBef>
                <a:spcPts val="0"/>
              </a:spcBef>
              <a:buNone/>
            </a:pPr>
            <a:endParaRPr lang="en-US" sz="3600" dirty="0" smtClean="0"/>
          </a:p>
          <a:p>
            <a:pPr lvl="0" rtl="0">
              <a:spcBef>
                <a:spcPts val="0"/>
              </a:spcBef>
              <a:buNone/>
            </a:pPr>
            <a:r>
              <a:rPr lang="en-US" sz="3600" dirty="0" smtClean="0"/>
              <a:t>It’s in the storm that resilience is born.</a:t>
            </a:r>
          </a:p>
          <a:p>
            <a:pPr lvl="0" rtl="0">
              <a:spcBef>
                <a:spcPts val="0"/>
              </a:spcBef>
              <a:buNone/>
            </a:pPr>
            <a:r>
              <a:rPr lang="en-US" sz="3600" dirty="0"/>
              <a:t>	</a:t>
            </a:r>
            <a:r>
              <a:rPr lang="en-US" sz="3600" dirty="0" smtClean="0"/>
              <a:t>			~ Galveston, 2008</a:t>
            </a:r>
          </a:p>
          <a:p>
            <a:pPr lvl="0" rtl="0">
              <a:spcBef>
                <a:spcPts val="0"/>
              </a:spcBef>
              <a:buNone/>
            </a:pPr>
            <a:r>
              <a:rPr lang="en-US" sz="3600" dirty="0"/>
              <a:t>	</a:t>
            </a:r>
            <a:r>
              <a:rPr lang="en-US" sz="3600" dirty="0" smtClean="0"/>
              <a:t>				Hurricane Ike</a:t>
            </a:r>
          </a:p>
        </p:txBody>
      </p:sp>
    </p:spTree>
    <p:extLst>
      <p:ext uri="{BB962C8B-B14F-4D97-AF65-F5344CB8AC3E}">
        <p14:creationId xmlns:p14="http://schemas.microsoft.com/office/powerpoint/2010/main" val="3849545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Shape 146"/>
          <p:cNvSpPr txBox="1">
            <a:spLocks noGrp="1"/>
          </p:cNvSpPr>
          <p:nvPr>
            <p:ph type="body" idx="4294967295"/>
          </p:nvPr>
        </p:nvSpPr>
        <p:spPr>
          <a:xfrm>
            <a:off x="533400" y="0"/>
            <a:ext cx="8305800" cy="3714749"/>
          </a:xfrm>
          <a:prstGeom prst="rect">
            <a:avLst/>
          </a:prstGeom>
        </p:spPr>
        <p:txBody>
          <a:bodyPr lIns="91425" tIns="91425" rIns="91425" bIns="91425" anchor="ctr" anchorCtr="0">
            <a:noAutofit/>
          </a:bodyPr>
          <a:lstStyle/>
          <a:p>
            <a:pPr lvl="0" rtl="0">
              <a:spcBef>
                <a:spcPts val="0"/>
              </a:spcBef>
              <a:buNone/>
            </a:pPr>
            <a:endParaRPr lang="en-US" sz="3600" dirty="0" smtClean="0"/>
          </a:p>
          <a:p>
            <a:pPr lvl="0" rtl="0">
              <a:spcBef>
                <a:spcPts val="0"/>
              </a:spcBef>
              <a:buNone/>
            </a:pPr>
            <a:r>
              <a:rPr lang="en-US" sz="3600" dirty="0" smtClean="0"/>
              <a:t>Resiliency through an exploration of </a:t>
            </a:r>
          </a:p>
          <a:p>
            <a:pPr lvl="0" rtl="0">
              <a:spcBef>
                <a:spcPts val="0"/>
              </a:spcBef>
              <a:buNone/>
            </a:pPr>
            <a:r>
              <a:rPr lang="en-US" sz="3600" dirty="0"/>
              <a:t>	</a:t>
            </a:r>
            <a:r>
              <a:rPr lang="en-US" sz="3600" dirty="0" smtClean="0"/>
              <a:t>		Self-Compassion.</a:t>
            </a:r>
            <a:endParaRPr lang="en-US" sz="3600" dirty="0"/>
          </a:p>
          <a:p>
            <a:pPr lvl="0" rtl="0">
              <a:spcBef>
                <a:spcPts val="0"/>
              </a:spcBef>
              <a:buNone/>
            </a:pPr>
            <a:r>
              <a:rPr lang="en-US" sz="3600" dirty="0" smtClean="0"/>
              <a:t>				?????</a:t>
            </a:r>
          </a:p>
        </p:txBody>
      </p:sp>
    </p:spTree>
    <p:extLst>
      <p:ext uri="{BB962C8B-B14F-4D97-AF65-F5344CB8AC3E}">
        <p14:creationId xmlns:p14="http://schemas.microsoft.com/office/powerpoint/2010/main" val="163831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272675" y="381000"/>
            <a:ext cx="6598500" cy="857400"/>
          </a:xfrm>
          <a:prstGeom prst="rect">
            <a:avLst/>
          </a:prstGeom>
        </p:spPr>
        <p:txBody>
          <a:bodyPr lIns="91425" tIns="91425" rIns="91425" bIns="91425" anchor="ctr" anchorCtr="0">
            <a:noAutofit/>
          </a:bodyPr>
          <a:lstStyle/>
          <a:p>
            <a:pPr lvl="0" rtl="0">
              <a:spcBef>
                <a:spcPts val="0"/>
              </a:spcBef>
              <a:buNone/>
            </a:pPr>
            <a:r>
              <a:rPr lang="en" sz="4800" dirty="0" smtClean="0"/>
              <a:t>Learning Objectives</a:t>
            </a:r>
            <a:endParaRPr lang="en" sz="4800" dirty="0"/>
          </a:p>
        </p:txBody>
      </p:sp>
      <p:sp>
        <p:nvSpPr>
          <p:cNvPr id="37" name="Shape 37"/>
          <p:cNvSpPr txBox="1"/>
          <p:nvPr/>
        </p:nvSpPr>
        <p:spPr>
          <a:xfrm>
            <a:off x="4660641" y="3638550"/>
            <a:ext cx="4343400" cy="826499"/>
          </a:xfrm>
          <a:prstGeom prst="rect">
            <a:avLst/>
          </a:prstGeom>
          <a:noFill/>
          <a:ln>
            <a:noFill/>
          </a:ln>
        </p:spPr>
        <p:txBody>
          <a:bodyPr lIns="91425" tIns="91425" rIns="91425" bIns="91425" anchor="t" anchorCtr="0">
            <a:noAutofit/>
          </a:bodyPr>
          <a:lstStyle/>
          <a:p>
            <a:pPr lvl="0"/>
            <a:r>
              <a:rPr lang="en-US" sz="1800" dirty="0">
                <a:solidFill>
                  <a:schemeClr val="bg1"/>
                </a:solidFill>
                <a:latin typeface="Playfair Display"/>
              </a:rPr>
              <a:t>Discover reliable techniques to restore your passion for the healthcare </a:t>
            </a:r>
            <a:r>
              <a:rPr lang="en-US" sz="1800" dirty="0" smtClean="0">
                <a:solidFill>
                  <a:schemeClr val="bg1"/>
                </a:solidFill>
                <a:latin typeface="Playfair Display"/>
              </a:rPr>
              <a:t>profession.</a:t>
            </a:r>
            <a:r>
              <a:rPr lang="en-US" sz="1800" dirty="0" smtClean="0"/>
              <a:t>.</a:t>
            </a:r>
            <a:endParaRPr lang="en-US" sz="1800" dirty="0"/>
          </a:p>
        </p:txBody>
      </p:sp>
      <p:sp>
        <p:nvSpPr>
          <p:cNvPr id="38" name="Shape 38"/>
          <p:cNvSpPr txBox="1"/>
          <p:nvPr/>
        </p:nvSpPr>
        <p:spPr>
          <a:xfrm>
            <a:off x="457200" y="2187750"/>
            <a:ext cx="3776700" cy="882299"/>
          </a:xfrm>
          <a:prstGeom prst="rect">
            <a:avLst/>
          </a:prstGeom>
          <a:noFill/>
          <a:ln>
            <a:noFill/>
          </a:ln>
        </p:spPr>
        <p:txBody>
          <a:bodyPr lIns="91425" tIns="91425" rIns="91425" bIns="91425" anchor="t" anchorCtr="0">
            <a:noAutofit/>
          </a:bodyPr>
          <a:lstStyle/>
          <a:p>
            <a:pPr lvl="0"/>
            <a:r>
              <a:rPr lang="en-US" sz="1800" dirty="0">
                <a:solidFill>
                  <a:schemeClr val="bg1"/>
                </a:solidFill>
                <a:latin typeface="Playfair Display"/>
              </a:rPr>
              <a:t>Recognize the most common causes of stress and burnout in the changing healthcare profession</a:t>
            </a:r>
            <a:r>
              <a:rPr lang="en-US" sz="1800" dirty="0" smtClean="0">
                <a:solidFill>
                  <a:schemeClr val="bg1"/>
                </a:solidFill>
                <a:latin typeface="Playfair Display"/>
              </a:rPr>
              <a:t>.</a:t>
            </a:r>
            <a:endParaRPr lang="en-US" sz="1800" dirty="0">
              <a:solidFill>
                <a:schemeClr val="bg1"/>
              </a:solidFill>
              <a:latin typeface="Playfair Display"/>
            </a:endParaRPr>
          </a:p>
        </p:txBody>
      </p:sp>
      <p:sp>
        <p:nvSpPr>
          <p:cNvPr id="39" name="Shape 39"/>
          <p:cNvSpPr txBox="1"/>
          <p:nvPr/>
        </p:nvSpPr>
        <p:spPr>
          <a:xfrm>
            <a:off x="4648200" y="2343150"/>
            <a:ext cx="3941699" cy="841200"/>
          </a:xfrm>
          <a:prstGeom prst="rect">
            <a:avLst/>
          </a:prstGeom>
          <a:noFill/>
          <a:ln>
            <a:noFill/>
          </a:ln>
        </p:spPr>
        <p:txBody>
          <a:bodyPr lIns="91425" tIns="91425" rIns="91425" bIns="91425" anchor="t" anchorCtr="0">
            <a:noAutofit/>
          </a:bodyPr>
          <a:lstStyle/>
          <a:p>
            <a:pPr lvl="0"/>
            <a:r>
              <a:rPr lang="en-US" sz="1800" dirty="0">
                <a:solidFill>
                  <a:schemeClr val="bg1"/>
                </a:solidFill>
                <a:latin typeface="Playfair Display"/>
              </a:rPr>
              <a:t>Describe the effects of burnout on quality and patient care.</a:t>
            </a:r>
          </a:p>
        </p:txBody>
      </p:sp>
      <p:sp>
        <p:nvSpPr>
          <p:cNvPr id="40" name="Shape 40"/>
          <p:cNvSpPr txBox="1"/>
          <p:nvPr/>
        </p:nvSpPr>
        <p:spPr>
          <a:xfrm>
            <a:off x="460310" y="3714750"/>
            <a:ext cx="3995700" cy="826499"/>
          </a:xfrm>
          <a:prstGeom prst="rect">
            <a:avLst/>
          </a:prstGeom>
          <a:noFill/>
          <a:ln>
            <a:noFill/>
          </a:ln>
        </p:spPr>
        <p:txBody>
          <a:bodyPr lIns="91425" tIns="91425" rIns="91425" bIns="91425" anchor="t" anchorCtr="0">
            <a:noAutofit/>
          </a:bodyPr>
          <a:lstStyle/>
          <a:p>
            <a:pPr lvl="0"/>
            <a:r>
              <a:rPr lang="en-US" sz="1800" dirty="0">
                <a:solidFill>
                  <a:schemeClr val="bg1"/>
                </a:solidFill>
                <a:latin typeface="Playfair Display"/>
              </a:rPr>
              <a:t>Identify qualities of resilience in healthcare </a:t>
            </a:r>
            <a:r>
              <a:rPr lang="en-US" sz="1800" dirty="0" smtClean="0">
                <a:solidFill>
                  <a:schemeClr val="bg1"/>
                </a:solidFill>
                <a:latin typeface="Playfair Display"/>
              </a:rPr>
              <a:t>practitioners.</a:t>
            </a:r>
            <a:r>
              <a:rPr lang="en-US" sz="1800" dirty="0" smtClean="0"/>
              <a:t>.</a:t>
            </a:r>
            <a:endParaRPr lang="en-US" sz="1800" dirty="0"/>
          </a:p>
          <a:p>
            <a:pPr lvl="0" rtl="0">
              <a:spcBef>
                <a:spcPts val="1000"/>
              </a:spcBef>
              <a:spcAft>
                <a:spcPts val="1000"/>
              </a:spcAft>
              <a:buNone/>
            </a:pPr>
            <a:endParaRPr sz="1200" i="1" dirty="0">
              <a:solidFill>
                <a:srgbClr val="FFFFFF"/>
              </a:solidFill>
              <a:latin typeface="Playfair Display"/>
              <a:ea typeface="Playfair Display"/>
              <a:cs typeface="Playfair Display"/>
              <a:sym typeface="Playfair Display"/>
            </a:endParaRPr>
          </a:p>
          <a:p>
            <a:pPr lvl="0" rtl="0">
              <a:spcBef>
                <a:spcPts val="1000"/>
              </a:spcBef>
              <a:spcAft>
                <a:spcPts val="1000"/>
              </a:spcAft>
              <a:buNone/>
            </a:pPr>
            <a:endParaRPr sz="1200" i="1" dirty="0">
              <a:solidFill>
                <a:srgbClr val="FFFFFF"/>
              </a:solidFill>
              <a:latin typeface="Playfair Display"/>
              <a:ea typeface="Playfair Display"/>
              <a:cs typeface="Playfair Display"/>
              <a:sym typeface="Playfair Displ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838200" y="2495550"/>
            <a:ext cx="8077199" cy="857400"/>
          </a:xfrm>
          <a:prstGeom prst="rect">
            <a:avLst/>
          </a:prstGeom>
        </p:spPr>
        <p:txBody>
          <a:bodyPr lIns="91425" tIns="91425" rIns="91425" bIns="91425" anchor="ctr" anchorCtr="0">
            <a:noAutofit/>
          </a:bodyPr>
          <a:lstStyle/>
          <a:p>
            <a:r>
              <a:rPr lang="en-US" dirty="0" smtClean="0"/>
              <a:t>Three </a:t>
            </a:r>
            <a:r>
              <a:rPr lang="en-US" dirty="0"/>
              <a:t>elements of self-compassion</a:t>
            </a:r>
            <a:r>
              <a:rPr lang="en-US" dirty="0" smtClean="0"/>
              <a:t>:</a:t>
            </a:r>
            <a:br>
              <a:rPr lang="en-US" dirty="0" smtClean="0"/>
            </a:br>
            <a:r>
              <a:rPr lang="en-US" dirty="0" smtClean="0"/>
              <a:t/>
            </a:r>
            <a:br>
              <a:rPr lang="en-US" dirty="0" smtClean="0"/>
            </a:br>
            <a:r>
              <a:rPr lang="en-US" sz="2400" dirty="0" smtClean="0"/>
              <a:t>Kristin </a:t>
            </a:r>
            <a:r>
              <a:rPr lang="en-US" sz="2400" dirty="0"/>
              <a:t>Neff, PhD</a:t>
            </a:r>
            <a:r>
              <a:rPr lang="en-US" dirty="0"/>
              <a:t/>
            </a:r>
            <a:br>
              <a:rPr lang="en-US" dirty="0"/>
            </a:br>
            <a:r>
              <a:rPr lang="en-US" dirty="0" smtClean="0"/>
              <a:t> </a:t>
            </a:r>
            <a:r>
              <a:rPr lang="en" dirty="0" smtClean="0"/>
              <a:t/>
            </a:r>
            <a:br>
              <a:rPr lang="en" dirty="0" smtClean="0"/>
            </a:br>
            <a:endParaRPr lang="en" dirty="0"/>
          </a:p>
        </p:txBody>
      </p:sp>
      <p:sp>
        <p:nvSpPr>
          <p:cNvPr id="115" name="Shape 115"/>
          <p:cNvSpPr txBox="1">
            <a:spLocks noGrp="1"/>
          </p:cNvSpPr>
          <p:nvPr>
            <p:ph type="body" idx="4294967295"/>
          </p:nvPr>
        </p:nvSpPr>
        <p:spPr>
          <a:xfrm>
            <a:off x="1098687"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1.</a:t>
            </a:r>
          </a:p>
          <a:p>
            <a:pPr lvl="0" algn="ctr" rtl="0">
              <a:spcBef>
                <a:spcPts val="0"/>
              </a:spcBef>
              <a:buNone/>
            </a:pPr>
            <a:r>
              <a:rPr lang="en" dirty="0"/>
              <a:t>first</a:t>
            </a:r>
          </a:p>
        </p:txBody>
      </p:sp>
      <p:sp>
        <p:nvSpPr>
          <p:cNvPr id="116" name="Shape 116"/>
          <p:cNvSpPr txBox="1">
            <a:spLocks noGrp="1"/>
          </p:cNvSpPr>
          <p:nvPr>
            <p:ph type="body" idx="4294967295"/>
          </p:nvPr>
        </p:nvSpPr>
        <p:spPr>
          <a:xfrm>
            <a:off x="3726450"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2.</a:t>
            </a:r>
          </a:p>
          <a:p>
            <a:pPr lvl="0" algn="ctr" rtl="0">
              <a:spcBef>
                <a:spcPts val="0"/>
              </a:spcBef>
              <a:buNone/>
            </a:pPr>
            <a:r>
              <a:rPr lang="en" dirty="0"/>
              <a:t>second</a:t>
            </a:r>
          </a:p>
        </p:txBody>
      </p:sp>
      <p:sp>
        <p:nvSpPr>
          <p:cNvPr id="117" name="Shape 117"/>
          <p:cNvSpPr txBox="1">
            <a:spLocks noGrp="1"/>
          </p:cNvSpPr>
          <p:nvPr>
            <p:ph type="body" idx="4294967295"/>
          </p:nvPr>
        </p:nvSpPr>
        <p:spPr>
          <a:xfrm>
            <a:off x="6354212"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3.</a:t>
            </a:r>
          </a:p>
          <a:p>
            <a:pPr lvl="0" algn="ctr" rtl="0">
              <a:spcBef>
                <a:spcPts val="0"/>
              </a:spcBef>
              <a:buNone/>
            </a:pPr>
            <a:r>
              <a:rPr lang="en" dirty="0"/>
              <a:t>last</a:t>
            </a:r>
          </a:p>
        </p:txBody>
      </p:sp>
      <p:cxnSp>
        <p:nvCxnSpPr>
          <p:cNvPr id="118" name="Shape 118"/>
          <p:cNvCxnSpPr>
            <a:stCxn id="115" idx="3"/>
            <a:endCxn id="116" idx="1"/>
          </p:cNvCxnSpPr>
          <p:nvPr/>
        </p:nvCxnSpPr>
        <p:spPr>
          <a:xfrm>
            <a:off x="2789787" y="4292999"/>
            <a:ext cx="936600" cy="0"/>
          </a:xfrm>
          <a:prstGeom prst="straightConnector1">
            <a:avLst/>
          </a:prstGeom>
          <a:noFill/>
          <a:ln w="9525" cap="flat" cmpd="sng">
            <a:solidFill>
              <a:srgbClr val="FFFFFF"/>
            </a:solidFill>
            <a:prstDash val="solid"/>
            <a:round/>
            <a:headEnd type="oval" w="med" len="med"/>
            <a:tailEnd type="triangle" w="med" len="med"/>
          </a:ln>
        </p:spPr>
      </p:cxnSp>
      <p:cxnSp>
        <p:nvCxnSpPr>
          <p:cNvPr id="119" name="Shape 119"/>
          <p:cNvCxnSpPr>
            <a:stCxn id="116" idx="3"/>
            <a:endCxn id="117" idx="1"/>
          </p:cNvCxnSpPr>
          <p:nvPr/>
        </p:nvCxnSpPr>
        <p:spPr>
          <a:xfrm>
            <a:off x="5417550" y="4292999"/>
            <a:ext cx="936600" cy="0"/>
          </a:xfrm>
          <a:prstGeom prst="straightConnector1">
            <a:avLst/>
          </a:prstGeom>
          <a:noFill/>
          <a:ln w="9525" cap="flat" cmpd="sng">
            <a:solidFill>
              <a:srgbClr val="FFFFFF"/>
            </a:solidFill>
            <a:prstDash val="solid"/>
            <a:round/>
            <a:headEnd type="oval" w="med" len="med"/>
            <a:tailEnd type="triangle" w="med" len="med"/>
          </a:ln>
        </p:spPr>
      </p:cxnSp>
    </p:spTree>
    <p:extLst>
      <p:ext uri="{BB962C8B-B14F-4D97-AF65-F5344CB8AC3E}">
        <p14:creationId xmlns:p14="http://schemas.microsoft.com/office/powerpoint/2010/main" val="2712817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04800" y="2495550"/>
            <a:ext cx="8763000" cy="857400"/>
          </a:xfrm>
          <a:prstGeom prst="rect">
            <a:avLst/>
          </a:prstGeom>
        </p:spPr>
        <p:txBody>
          <a:bodyPr lIns="91425" tIns="91425" rIns="91425" bIns="91425" anchor="ctr" anchorCtr="0">
            <a:noAutofit/>
          </a:bodyPr>
          <a:lstStyle/>
          <a:p>
            <a:r>
              <a:rPr lang="en-US" sz="4400" dirty="0"/>
              <a:t/>
            </a:r>
            <a:br>
              <a:rPr lang="en-US" sz="4400" dirty="0"/>
            </a:br>
            <a:r>
              <a:rPr lang="en-US" sz="4400" dirty="0" smtClean="0"/>
              <a:t>Self-kindness </a:t>
            </a:r>
            <a:r>
              <a:rPr lang="en-US" sz="4400" dirty="0"/>
              <a:t>vs. </a:t>
            </a:r>
            <a:r>
              <a:rPr lang="en-US" sz="4400" dirty="0" smtClean="0"/>
              <a:t/>
            </a:r>
            <a:br>
              <a:rPr lang="en-US" sz="4400" dirty="0" smtClean="0"/>
            </a:br>
            <a:r>
              <a:rPr lang="en-US" sz="4400" dirty="0" smtClean="0"/>
              <a:t>Self-judgment</a:t>
            </a:r>
            <a:br>
              <a:rPr lang="en-US" sz="4400" dirty="0" smtClean="0"/>
            </a:br>
            <a:r>
              <a:rPr lang="en-US" sz="4400" dirty="0" smtClean="0"/>
              <a:t/>
            </a:r>
            <a:br>
              <a:rPr lang="en-US" sz="4400" dirty="0" smtClean="0"/>
            </a:br>
            <a:r>
              <a:rPr lang="en-US" sz="2000" dirty="0" smtClean="0"/>
              <a:t>Kristin Neff, PhD</a:t>
            </a:r>
            <a:r>
              <a:rPr lang="en-US" sz="4400" dirty="0"/>
              <a:t/>
            </a:r>
            <a:br>
              <a:rPr lang="en-US" sz="4400" dirty="0"/>
            </a:br>
            <a:r>
              <a:rPr lang="en-US" dirty="0" smtClean="0"/>
              <a:t> </a:t>
            </a:r>
            <a:r>
              <a:rPr lang="en" dirty="0" smtClean="0"/>
              <a:t/>
            </a:r>
            <a:br>
              <a:rPr lang="en" dirty="0" smtClean="0"/>
            </a:br>
            <a:endParaRPr lang="en" dirty="0"/>
          </a:p>
        </p:txBody>
      </p:sp>
      <p:sp>
        <p:nvSpPr>
          <p:cNvPr id="115" name="Shape 115"/>
          <p:cNvSpPr txBox="1">
            <a:spLocks noGrp="1"/>
          </p:cNvSpPr>
          <p:nvPr>
            <p:ph type="body" idx="4294967295"/>
          </p:nvPr>
        </p:nvSpPr>
        <p:spPr>
          <a:xfrm>
            <a:off x="1098687" y="3442500"/>
            <a:ext cx="1691100" cy="1700999"/>
          </a:xfrm>
          <a:prstGeom prst="rect">
            <a:avLst/>
          </a:prstGeom>
        </p:spPr>
        <p:txBody>
          <a:bodyPr lIns="91425" tIns="91425" rIns="91425" bIns="91425" anchor="ctr" anchorCtr="0">
            <a:noAutofit/>
          </a:bodyPr>
          <a:lstStyle/>
          <a:p>
            <a:pPr lvl="0" algn="ctr" rtl="0">
              <a:spcBef>
                <a:spcPts val="0"/>
              </a:spcBef>
              <a:buNone/>
            </a:pPr>
            <a:r>
              <a:rPr lang="en" sz="3600" b="1" dirty="0"/>
              <a:t>1.</a:t>
            </a:r>
          </a:p>
          <a:p>
            <a:pPr lvl="0" algn="ctr" rtl="0">
              <a:spcBef>
                <a:spcPts val="0"/>
              </a:spcBef>
              <a:buNone/>
            </a:pPr>
            <a:r>
              <a:rPr lang="en" dirty="0"/>
              <a:t>first</a:t>
            </a:r>
          </a:p>
        </p:txBody>
      </p:sp>
      <p:sp>
        <p:nvSpPr>
          <p:cNvPr id="116" name="Shape 116"/>
          <p:cNvSpPr txBox="1">
            <a:spLocks noGrp="1"/>
          </p:cNvSpPr>
          <p:nvPr>
            <p:ph type="body" idx="4294967295"/>
          </p:nvPr>
        </p:nvSpPr>
        <p:spPr>
          <a:xfrm>
            <a:off x="3726450"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2.</a:t>
            </a:r>
          </a:p>
          <a:p>
            <a:pPr lvl="0" algn="ctr" rtl="0">
              <a:spcBef>
                <a:spcPts val="0"/>
              </a:spcBef>
              <a:buNone/>
            </a:pPr>
            <a:r>
              <a:rPr lang="en" dirty="0"/>
              <a:t>second</a:t>
            </a:r>
          </a:p>
        </p:txBody>
      </p:sp>
      <p:sp>
        <p:nvSpPr>
          <p:cNvPr id="117" name="Shape 117"/>
          <p:cNvSpPr txBox="1">
            <a:spLocks noGrp="1"/>
          </p:cNvSpPr>
          <p:nvPr>
            <p:ph type="body" idx="4294967295"/>
          </p:nvPr>
        </p:nvSpPr>
        <p:spPr>
          <a:xfrm>
            <a:off x="6354212"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3.</a:t>
            </a:r>
          </a:p>
          <a:p>
            <a:pPr lvl="0" algn="ctr" rtl="0">
              <a:spcBef>
                <a:spcPts val="0"/>
              </a:spcBef>
              <a:buNone/>
            </a:pPr>
            <a:r>
              <a:rPr lang="en" dirty="0"/>
              <a:t>last</a:t>
            </a:r>
          </a:p>
        </p:txBody>
      </p:sp>
      <p:cxnSp>
        <p:nvCxnSpPr>
          <p:cNvPr id="118" name="Shape 118"/>
          <p:cNvCxnSpPr>
            <a:stCxn id="115" idx="3"/>
            <a:endCxn id="116" idx="1"/>
          </p:cNvCxnSpPr>
          <p:nvPr/>
        </p:nvCxnSpPr>
        <p:spPr>
          <a:xfrm>
            <a:off x="2789787" y="4292999"/>
            <a:ext cx="936600" cy="0"/>
          </a:xfrm>
          <a:prstGeom prst="straightConnector1">
            <a:avLst/>
          </a:prstGeom>
          <a:noFill/>
          <a:ln w="9525" cap="flat" cmpd="sng">
            <a:solidFill>
              <a:srgbClr val="FFFFFF"/>
            </a:solidFill>
            <a:prstDash val="solid"/>
            <a:round/>
            <a:headEnd type="oval" w="med" len="med"/>
            <a:tailEnd type="triangle" w="med" len="med"/>
          </a:ln>
        </p:spPr>
      </p:cxnSp>
      <p:cxnSp>
        <p:nvCxnSpPr>
          <p:cNvPr id="119" name="Shape 119"/>
          <p:cNvCxnSpPr>
            <a:stCxn id="116" idx="3"/>
            <a:endCxn id="117" idx="1"/>
          </p:cNvCxnSpPr>
          <p:nvPr/>
        </p:nvCxnSpPr>
        <p:spPr>
          <a:xfrm>
            <a:off x="5417550" y="4292999"/>
            <a:ext cx="936600" cy="0"/>
          </a:xfrm>
          <a:prstGeom prst="straightConnector1">
            <a:avLst/>
          </a:prstGeom>
          <a:noFill/>
          <a:ln w="9525" cap="flat" cmpd="sng">
            <a:solidFill>
              <a:srgbClr val="FFFFFF"/>
            </a:solidFill>
            <a:prstDash val="solid"/>
            <a:round/>
            <a:headEnd type="oval" w="med" len="med"/>
            <a:tailEnd type="triangle" w="med" len="med"/>
          </a:ln>
        </p:spPr>
      </p:cxnSp>
    </p:spTree>
    <p:extLst>
      <p:ext uri="{BB962C8B-B14F-4D97-AF65-F5344CB8AC3E}">
        <p14:creationId xmlns:p14="http://schemas.microsoft.com/office/powerpoint/2010/main" val="1159109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04800" y="2495550"/>
            <a:ext cx="8763000" cy="857400"/>
          </a:xfrm>
          <a:prstGeom prst="rect">
            <a:avLst/>
          </a:prstGeom>
        </p:spPr>
        <p:txBody>
          <a:bodyPr lIns="91425" tIns="91425" rIns="91425" bIns="91425" anchor="ctr" anchorCtr="0">
            <a:noAutofit/>
          </a:bodyPr>
          <a:lstStyle/>
          <a:p>
            <a:r>
              <a:rPr lang="en-US" sz="4400" dirty="0"/>
              <a:t/>
            </a:r>
            <a:br>
              <a:rPr lang="en-US" sz="4400" dirty="0"/>
            </a:br>
            <a:r>
              <a:rPr lang="en-US" sz="4400" dirty="0"/>
              <a:t>Common humanity vs. Isolation</a:t>
            </a:r>
            <a:r>
              <a:rPr lang="en-US" sz="4400" dirty="0" smtClean="0"/>
              <a:t/>
            </a:r>
            <a:br>
              <a:rPr lang="en-US" sz="4400" dirty="0" smtClean="0"/>
            </a:br>
            <a:r>
              <a:rPr lang="en-US" sz="4400" dirty="0" smtClean="0"/>
              <a:t/>
            </a:r>
            <a:br>
              <a:rPr lang="en-US" sz="4400" dirty="0" smtClean="0"/>
            </a:br>
            <a:r>
              <a:rPr lang="en-US" sz="2000" dirty="0" smtClean="0"/>
              <a:t>Kristin Neff, PhD</a:t>
            </a:r>
            <a:r>
              <a:rPr lang="en-US" sz="4400" dirty="0"/>
              <a:t/>
            </a:r>
            <a:br>
              <a:rPr lang="en-US" sz="4400" dirty="0"/>
            </a:br>
            <a:r>
              <a:rPr lang="en-US" dirty="0" smtClean="0"/>
              <a:t> </a:t>
            </a:r>
            <a:r>
              <a:rPr lang="en" dirty="0" smtClean="0"/>
              <a:t/>
            </a:r>
            <a:br>
              <a:rPr lang="en" dirty="0" smtClean="0"/>
            </a:br>
            <a:endParaRPr lang="en" dirty="0"/>
          </a:p>
        </p:txBody>
      </p:sp>
      <p:sp>
        <p:nvSpPr>
          <p:cNvPr id="115" name="Shape 115"/>
          <p:cNvSpPr txBox="1">
            <a:spLocks noGrp="1"/>
          </p:cNvSpPr>
          <p:nvPr>
            <p:ph type="body" idx="4294967295"/>
          </p:nvPr>
        </p:nvSpPr>
        <p:spPr>
          <a:xfrm>
            <a:off x="1098687"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1.</a:t>
            </a:r>
          </a:p>
          <a:p>
            <a:pPr lvl="0" algn="ctr" rtl="0">
              <a:spcBef>
                <a:spcPts val="0"/>
              </a:spcBef>
              <a:buNone/>
            </a:pPr>
            <a:r>
              <a:rPr lang="en" dirty="0"/>
              <a:t>first</a:t>
            </a:r>
          </a:p>
        </p:txBody>
      </p:sp>
      <p:sp>
        <p:nvSpPr>
          <p:cNvPr id="116" name="Shape 116"/>
          <p:cNvSpPr txBox="1">
            <a:spLocks noGrp="1"/>
          </p:cNvSpPr>
          <p:nvPr>
            <p:ph type="body" idx="4294967295"/>
          </p:nvPr>
        </p:nvSpPr>
        <p:spPr>
          <a:xfrm>
            <a:off x="3726450" y="3442500"/>
            <a:ext cx="1691100" cy="1700999"/>
          </a:xfrm>
          <a:prstGeom prst="rect">
            <a:avLst/>
          </a:prstGeom>
        </p:spPr>
        <p:txBody>
          <a:bodyPr lIns="91425" tIns="91425" rIns="91425" bIns="91425" anchor="ctr" anchorCtr="0">
            <a:noAutofit/>
          </a:bodyPr>
          <a:lstStyle/>
          <a:p>
            <a:pPr lvl="0" algn="ctr" rtl="0">
              <a:spcBef>
                <a:spcPts val="0"/>
              </a:spcBef>
              <a:buNone/>
            </a:pPr>
            <a:r>
              <a:rPr lang="en" sz="3600" b="1" dirty="0"/>
              <a:t>2</a:t>
            </a:r>
            <a:r>
              <a:rPr lang="en" sz="3600" dirty="0"/>
              <a:t>.</a:t>
            </a:r>
          </a:p>
          <a:p>
            <a:pPr lvl="0" algn="ctr" rtl="0">
              <a:spcBef>
                <a:spcPts val="0"/>
              </a:spcBef>
              <a:buNone/>
            </a:pPr>
            <a:r>
              <a:rPr lang="en" dirty="0"/>
              <a:t>second</a:t>
            </a:r>
          </a:p>
        </p:txBody>
      </p:sp>
      <p:sp>
        <p:nvSpPr>
          <p:cNvPr id="117" name="Shape 117"/>
          <p:cNvSpPr txBox="1">
            <a:spLocks noGrp="1"/>
          </p:cNvSpPr>
          <p:nvPr>
            <p:ph type="body" idx="4294967295"/>
          </p:nvPr>
        </p:nvSpPr>
        <p:spPr>
          <a:xfrm>
            <a:off x="6354212"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3.</a:t>
            </a:r>
          </a:p>
          <a:p>
            <a:pPr lvl="0" algn="ctr" rtl="0">
              <a:spcBef>
                <a:spcPts val="0"/>
              </a:spcBef>
              <a:buNone/>
            </a:pPr>
            <a:r>
              <a:rPr lang="en" dirty="0"/>
              <a:t>last</a:t>
            </a:r>
          </a:p>
        </p:txBody>
      </p:sp>
      <p:cxnSp>
        <p:nvCxnSpPr>
          <p:cNvPr id="118" name="Shape 118"/>
          <p:cNvCxnSpPr>
            <a:stCxn id="115" idx="3"/>
            <a:endCxn id="116" idx="1"/>
          </p:cNvCxnSpPr>
          <p:nvPr/>
        </p:nvCxnSpPr>
        <p:spPr>
          <a:xfrm>
            <a:off x="2789787" y="4292999"/>
            <a:ext cx="936600" cy="0"/>
          </a:xfrm>
          <a:prstGeom prst="straightConnector1">
            <a:avLst/>
          </a:prstGeom>
          <a:noFill/>
          <a:ln w="9525" cap="flat" cmpd="sng">
            <a:solidFill>
              <a:srgbClr val="FFFFFF"/>
            </a:solidFill>
            <a:prstDash val="solid"/>
            <a:round/>
            <a:headEnd type="oval" w="med" len="med"/>
            <a:tailEnd type="triangle" w="med" len="med"/>
          </a:ln>
        </p:spPr>
      </p:cxnSp>
      <p:cxnSp>
        <p:nvCxnSpPr>
          <p:cNvPr id="119" name="Shape 119"/>
          <p:cNvCxnSpPr>
            <a:stCxn id="116" idx="3"/>
            <a:endCxn id="117" idx="1"/>
          </p:cNvCxnSpPr>
          <p:nvPr/>
        </p:nvCxnSpPr>
        <p:spPr>
          <a:xfrm>
            <a:off x="5417550" y="4292999"/>
            <a:ext cx="936600" cy="0"/>
          </a:xfrm>
          <a:prstGeom prst="straightConnector1">
            <a:avLst/>
          </a:prstGeom>
          <a:noFill/>
          <a:ln w="9525" cap="flat" cmpd="sng">
            <a:solidFill>
              <a:srgbClr val="FFFFFF"/>
            </a:solidFill>
            <a:prstDash val="solid"/>
            <a:round/>
            <a:headEnd type="oval" w="med" len="med"/>
            <a:tailEnd type="triangle" w="med" len="med"/>
          </a:ln>
        </p:spPr>
      </p:cxnSp>
    </p:spTree>
    <p:extLst>
      <p:ext uri="{BB962C8B-B14F-4D97-AF65-F5344CB8AC3E}">
        <p14:creationId xmlns:p14="http://schemas.microsoft.com/office/powerpoint/2010/main" val="4088916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04800" y="2495550"/>
            <a:ext cx="8763000" cy="857400"/>
          </a:xfrm>
          <a:prstGeom prst="rect">
            <a:avLst/>
          </a:prstGeom>
        </p:spPr>
        <p:txBody>
          <a:bodyPr lIns="91425" tIns="91425" rIns="91425" bIns="91425" anchor="ctr" anchorCtr="0">
            <a:noAutofit/>
          </a:bodyPr>
          <a:lstStyle/>
          <a:p>
            <a:r>
              <a:rPr lang="en-US" sz="4400" dirty="0"/>
              <a:t/>
            </a:r>
            <a:br>
              <a:rPr lang="en-US" sz="4400" dirty="0"/>
            </a:br>
            <a:r>
              <a:rPr lang="en-US" sz="4400" dirty="0"/>
              <a:t>Mindfulness vs. </a:t>
            </a:r>
            <a:r>
              <a:rPr lang="en-US" sz="4400" dirty="0" smtClean="0"/>
              <a:t>Over-identification</a:t>
            </a:r>
            <a:br>
              <a:rPr lang="en-US" sz="4400" dirty="0" smtClean="0"/>
            </a:br>
            <a:r>
              <a:rPr lang="en-US" sz="4400" dirty="0" smtClean="0"/>
              <a:t/>
            </a:r>
            <a:br>
              <a:rPr lang="en-US" sz="4400" dirty="0" smtClean="0"/>
            </a:br>
            <a:r>
              <a:rPr lang="en-US" sz="2000" dirty="0" smtClean="0"/>
              <a:t>Kristin Neff, PhD</a:t>
            </a:r>
            <a:r>
              <a:rPr lang="en-US" sz="4400" dirty="0"/>
              <a:t/>
            </a:r>
            <a:br>
              <a:rPr lang="en-US" sz="4400" dirty="0"/>
            </a:br>
            <a:r>
              <a:rPr lang="en-US" dirty="0" smtClean="0"/>
              <a:t> </a:t>
            </a:r>
            <a:r>
              <a:rPr lang="en" dirty="0" smtClean="0"/>
              <a:t/>
            </a:r>
            <a:br>
              <a:rPr lang="en" dirty="0" smtClean="0"/>
            </a:br>
            <a:endParaRPr lang="en" dirty="0"/>
          </a:p>
        </p:txBody>
      </p:sp>
      <p:sp>
        <p:nvSpPr>
          <p:cNvPr id="115" name="Shape 115"/>
          <p:cNvSpPr txBox="1">
            <a:spLocks noGrp="1"/>
          </p:cNvSpPr>
          <p:nvPr>
            <p:ph type="body" idx="4294967295"/>
          </p:nvPr>
        </p:nvSpPr>
        <p:spPr>
          <a:xfrm>
            <a:off x="1098687"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1.</a:t>
            </a:r>
          </a:p>
          <a:p>
            <a:pPr lvl="0" algn="ctr" rtl="0">
              <a:spcBef>
                <a:spcPts val="0"/>
              </a:spcBef>
              <a:buNone/>
            </a:pPr>
            <a:r>
              <a:rPr lang="en" dirty="0"/>
              <a:t>first</a:t>
            </a:r>
          </a:p>
        </p:txBody>
      </p:sp>
      <p:sp>
        <p:nvSpPr>
          <p:cNvPr id="116" name="Shape 116"/>
          <p:cNvSpPr txBox="1">
            <a:spLocks noGrp="1"/>
          </p:cNvSpPr>
          <p:nvPr>
            <p:ph type="body" idx="4294967295"/>
          </p:nvPr>
        </p:nvSpPr>
        <p:spPr>
          <a:xfrm>
            <a:off x="3726450" y="3442500"/>
            <a:ext cx="1691100" cy="1700999"/>
          </a:xfrm>
          <a:prstGeom prst="rect">
            <a:avLst/>
          </a:prstGeom>
        </p:spPr>
        <p:txBody>
          <a:bodyPr lIns="91425" tIns="91425" rIns="91425" bIns="91425" anchor="ctr" anchorCtr="0">
            <a:noAutofit/>
          </a:bodyPr>
          <a:lstStyle/>
          <a:p>
            <a:pPr lvl="0" algn="ctr" rtl="0">
              <a:spcBef>
                <a:spcPts val="0"/>
              </a:spcBef>
              <a:buNone/>
            </a:pPr>
            <a:r>
              <a:rPr lang="en" sz="3000" dirty="0"/>
              <a:t>2.</a:t>
            </a:r>
          </a:p>
          <a:p>
            <a:pPr lvl="0" algn="ctr" rtl="0">
              <a:spcBef>
                <a:spcPts val="0"/>
              </a:spcBef>
              <a:buNone/>
            </a:pPr>
            <a:r>
              <a:rPr lang="en" dirty="0"/>
              <a:t>second</a:t>
            </a:r>
          </a:p>
        </p:txBody>
      </p:sp>
      <p:sp>
        <p:nvSpPr>
          <p:cNvPr id="117" name="Shape 117"/>
          <p:cNvSpPr txBox="1">
            <a:spLocks noGrp="1"/>
          </p:cNvSpPr>
          <p:nvPr>
            <p:ph type="body" idx="4294967295"/>
          </p:nvPr>
        </p:nvSpPr>
        <p:spPr>
          <a:xfrm>
            <a:off x="6354212" y="3442500"/>
            <a:ext cx="1691100" cy="1700999"/>
          </a:xfrm>
          <a:prstGeom prst="rect">
            <a:avLst/>
          </a:prstGeom>
        </p:spPr>
        <p:txBody>
          <a:bodyPr lIns="91425" tIns="91425" rIns="91425" bIns="91425" anchor="ctr" anchorCtr="0">
            <a:noAutofit/>
          </a:bodyPr>
          <a:lstStyle/>
          <a:p>
            <a:pPr lvl="0" algn="ctr" rtl="0">
              <a:spcBef>
                <a:spcPts val="0"/>
              </a:spcBef>
              <a:buNone/>
            </a:pPr>
            <a:r>
              <a:rPr lang="en" sz="3600" b="1" dirty="0"/>
              <a:t>3.</a:t>
            </a:r>
          </a:p>
          <a:p>
            <a:pPr lvl="0" algn="ctr" rtl="0">
              <a:spcBef>
                <a:spcPts val="0"/>
              </a:spcBef>
              <a:buNone/>
            </a:pPr>
            <a:r>
              <a:rPr lang="en" dirty="0"/>
              <a:t>last</a:t>
            </a:r>
          </a:p>
        </p:txBody>
      </p:sp>
      <p:cxnSp>
        <p:nvCxnSpPr>
          <p:cNvPr id="118" name="Shape 118"/>
          <p:cNvCxnSpPr>
            <a:stCxn id="115" idx="3"/>
            <a:endCxn id="116" idx="1"/>
          </p:cNvCxnSpPr>
          <p:nvPr/>
        </p:nvCxnSpPr>
        <p:spPr>
          <a:xfrm>
            <a:off x="2789787" y="4292999"/>
            <a:ext cx="936600" cy="0"/>
          </a:xfrm>
          <a:prstGeom prst="straightConnector1">
            <a:avLst/>
          </a:prstGeom>
          <a:noFill/>
          <a:ln w="9525" cap="flat" cmpd="sng">
            <a:solidFill>
              <a:srgbClr val="FFFFFF"/>
            </a:solidFill>
            <a:prstDash val="solid"/>
            <a:round/>
            <a:headEnd type="oval" w="med" len="med"/>
            <a:tailEnd type="triangle" w="med" len="med"/>
          </a:ln>
        </p:spPr>
      </p:cxnSp>
      <p:cxnSp>
        <p:nvCxnSpPr>
          <p:cNvPr id="119" name="Shape 119"/>
          <p:cNvCxnSpPr>
            <a:stCxn id="116" idx="3"/>
            <a:endCxn id="117" idx="1"/>
          </p:cNvCxnSpPr>
          <p:nvPr/>
        </p:nvCxnSpPr>
        <p:spPr>
          <a:xfrm>
            <a:off x="5417550" y="4292999"/>
            <a:ext cx="936600" cy="0"/>
          </a:xfrm>
          <a:prstGeom prst="straightConnector1">
            <a:avLst/>
          </a:prstGeom>
          <a:noFill/>
          <a:ln w="9525" cap="flat" cmpd="sng">
            <a:solidFill>
              <a:srgbClr val="FFFFFF"/>
            </a:solidFill>
            <a:prstDash val="solid"/>
            <a:round/>
            <a:headEnd type="oval" w="med" len="med"/>
            <a:tailEnd type="triangle" w="med" len="med"/>
          </a:ln>
        </p:spPr>
      </p:cxnSp>
    </p:spTree>
    <p:extLst>
      <p:ext uri="{BB962C8B-B14F-4D97-AF65-F5344CB8AC3E}">
        <p14:creationId xmlns:p14="http://schemas.microsoft.com/office/powerpoint/2010/main" val="3998733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57" name="Shape 57"/>
          <p:cNvSpPr txBox="1">
            <a:spLocks noGrp="1"/>
          </p:cNvSpPr>
          <p:nvPr>
            <p:ph type="body" idx="1"/>
          </p:nvPr>
        </p:nvSpPr>
        <p:spPr>
          <a:xfrm>
            <a:off x="381000" y="3867150"/>
            <a:ext cx="6137550" cy="819899"/>
          </a:xfrm>
          <a:prstGeom prst="rect">
            <a:avLst/>
          </a:prstGeom>
        </p:spPr>
        <p:txBody>
          <a:bodyPr lIns="91425" tIns="91425" rIns="91425" bIns="91425" anchor="b" anchorCtr="0">
            <a:noAutofit/>
          </a:bodyPr>
          <a:lstStyle/>
          <a:p>
            <a:pPr lvl="0">
              <a:spcBef>
                <a:spcPts val="0"/>
              </a:spcBef>
              <a:buNone/>
            </a:pPr>
            <a:endParaRPr lang="en" sz="2400" dirty="0" smtClean="0"/>
          </a:p>
          <a:p>
            <a:pPr lvl="0">
              <a:spcBef>
                <a:spcPts val="0"/>
              </a:spcBef>
              <a:buNone/>
            </a:pPr>
            <a:endParaRPr lang="en" sz="2400" dirty="0"/>
          </a:p>
          <a:p>
            <a:pPr lvl="0">
              <a:spcBef>
                <a:spcPts val="0"/>
              </a:spcBef>
              <a:buNone/>
            </a:pPr>
            <a:endParaRPr lang="en" sz="2400" dirty="0" smtClean="0"/>
          </a:p>
          <a:p>
            <a:pPr lvl="0">
              <a:spcBef>
                <a:spcPts val="0"/>
              </a:spcBef>
              <a:buNone/>
            </a:pPr>
            <a:endParaRPr lang="en" sz="2400" dirty="0"/>
          </a:p>
          <a:p>
            <a:pPr lvl="0">
              <a:spcBef>
                <a:spcPts val="0"/>
              </a:spcBef>
              <a:buNone/>
            </a:pPr>
            <a:r>
              <a:rPr lang="en" sz="2400" dirty="0" smtClean="0"/>
              <a:t>Back when I started practicing medicine, emotional involvement in a case was considered a sign of weakness.  People just stuffed their feelings.</a:t>
            </a:r>
          </a:p>
          <a:p>
            <a:pPr lvl="0">
              <a:spcBef>
                <a:spcPts val="0"/>
              </a:spcBef>
              <a:buNone/>
            </a:pPr>
            <a:endParaRPr lang="en" sz="2400" dirty="0" smtClean="0"/>
          </a:p>
          <a:p>
            <a:pPr lvl="0" algn="r">
              <a:spcBef>
                <a:spcPts val="0"/>
              </a:spcBef>
              <a:buNone/>
            </a:pPr>
            <a:r>
              <a:rPr lang="en" sz="2400" dirty="0" smtClean="0"/>
              <a:t>Phillip Berry, M.D.</a:t>
            </a:r>
          </a:p>
          <a:p>
            <a:pPr lvl="0" algn="r">
              <a:spcBef>
                <a:spcPts val="0"/>
              </a:spcBef>
              <a:buNone/>
            </a:pPr>
            <a:r>
              <a:rPr lang="en" sz="2400" dirty="0" smtClean="0"/>
              <a:t>Retired Nephrologist</a:t>
            </a:r>
            <a:endParaRPr lang="en"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3" name="TextBox 2"/>
          <p:cNvSpPr txBox="1"/>
          <p:nvPr/>
        </p:nvSpPr>
        <p:spPr>
          <a:xfrm>
            <a:off x="1219200" y="895350"/>
            <a:ext cx="6736139" cy="584775"/>
          </a:xfrm>
          <a:prstGeom prst="rect">
            <a:avLst/>
          </a:prstGeom>
          <a:noFill/>
        </p:spPr>
        <p:txBody>
          <a:bodyPr wrap="none" rtlCol="0">
            <a:spAutoFit/>
          </a:bodyPr>
          <a:lstStyle/>
          <a:p>
            <a:r>
              <a:rPr lang="en-US" sz="3200" dirty="0" smtClean="0">
                <a:solidFill>
                  <a:schemeClr val="bg1"/>
                </a:solidFill>
                <a:latin typeface="Montserrat" panose="020B0604020202020204" charset="0"/>
              </a:rPr>
              <a:t>Why did you get into this work?</a:t>
            </a:r>
            <a:endParaRPr lang="en-US" sz="3200" dirty="0">
              <a:solidFill>
                <a:schemeClr val="bg1"/>
              </a:solidFill>
              <a:latin typeface="Montserrat" panose="020B060402020202020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Shape 158"/>
          <p:cNvSpPr txBox="1">
            <a:spLocks noGrp="1"/>
          </p:cNvSpPr>
          <p:nvPr>
            <p:ph type="ctrTitle" idx="4294967295"/>
          </p:nvPr>
        </p:nvSpPr>
        <p:spPr>
          <a:xfrm>
            <a:off x="1219200" y="1428750"/>
            <a:ext cx="6593700" cy="1159799"/>
          </a:xfrm>
          <a:prstGeom prst="rect">
            <a:avLst/>
          </a:prstGeom>
        </p:spPr>
        <p:txBody>
          <a:bodyPr lIns="91425" tIns="91425" rIns="91425" bIns="91425" anchor="ctr" anchorCtr="0">
            <a:noAutofit/>
          </a:bodyPr>
          <a:lstStyle/>
          <a:p>
            <a:pPr lvl="0" rtl="0">
              <a:spcBef>
                <a:spcPts val="0"/>
              </a:spcBef>
              <a:buNone/>
            </a:pPr>
            <a:r>
              <a:rPr lang="en" sz="12000" dirty="0"/>
              <a:t>Thanks!</a:t>
            </a:r>
          </a:p>
        </p:txBody>
      </p:sp>
      <p:sp>
        <p:nvSpPr>
          <p:cNvPr id="159" name="Shape 159"/>
          <p:cNvSpPr txBox="1">
            <a:spLocks noGrp="1"/>
          </p:cNvSpPr>
          <p:nvPr>
            <p:ph type="subTitle" idx="4294967295"/>
          </p:nvPr>
        </p:nvSpPr>
        <p:spPr>
          <a:xfrm>
            <a:off x="609600" y="3028950"/>
            <a:ext cx="8153400" cy="1209300"/>
          </a:xfrm>
          <a:prstGeom prst="rect">
            <a:avLst/>
          </a:prstGeom>
        </p:spPr>
        <p:txBody>
          <a:bodyPr lIns="91425" tIns="91425" rIns="91425" bIns="91425" anchor="ctr" anchorCtr="0">
            <a:noAutofit/>
          </a:bodyPr>
          <a:lstStyle/>
          <a:p>
            <a:pPr lvl="0" algn="ctr" rtl="0">
              <a:spcBef>
                <a:spcPts val="0"/>
              </a:spcBef>
              <a:buNone/>
            </a:pPr>
            <a:r>
              <a:rPr lang="en" sz="2800" dirty="0" smtClean="0"/>
              <a:t>The Center for Resiliency at</a:t>
            </a:r>
          </a:p>
          <a:p>
            <a:pPr lvl="0" algn="ctr" rtl="0">
              <a:spcBef>
                <a:spcPts val="0"/>
              </a:spcBef>
              <a:buNone/>
            </a:pPr>
            <a:r>
              <a:rPr lang="en" sz="2800" dirty="0" smtClean="0"/>
              <a:t>Dell Children’s Medical Center, Austin, Texas</a:t>
            </a:r>
          </a:p>
          <a:p>
            <a:pPr lvl="0" algn="ctr" rtl="0">
              <a:spcBef>
                <a:spcPts val="0"/>
              </a:spcBef>
              <a:buNone/>
            </a:pPr>
            <a:r>
              <a:rPr lang="en" sz="2800" dirty="0" smtClean="0"/>
              <a:t>klgregory@ascension.org</a:t>
            </a:r>
            <a:endParaRPr lang="en"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272675" y="2143050"/>
            <a:ext cx="6598500" cy="857400"/>
          </a:xfrm>
          <a:prstGeom prst="rect">
            <a:avLst/>
          </a:prstGeom>
        </p:spPr>
        <p:txBody>
          <a:bodyPr lIns="91425" tIns="91425" rIns="91425" bIns="91425" anchor="ctr" anchorCtr="0">
            <a:noAutofit/>
          </a:bodyPr>
          <a:lstStyle/>
          <a:p>
            <a:pPr lvl="0" rtl="0">
              <a:spcBef>
                <a:spcPts val="0"/>
              </a:spcBef>
              <a:buNone/>
            </a:pPr>
            <a:r>
              <a:rPr lang="en"/>
              <a:t>Credits</a:t>
            </a:r>
          </a:p>
        </p:txBody>
      </p:sp>
      <p:sp>
        <p:nvSpPr>
          <p:cNvPr id="165" name="Shape 165"/>
          <p:cNvSpPr txBox="1">
            <a:spLocks noGrp="1"/>
          </p:cNvSpPr>
          <p:nvPr>
            <p:ph type="body" idx="1"/>
          </p:nvPr>
        </p:nvSpPr>
        <p:spPr>
          <a:xfrm>
            <a:off x="1236500" y="3727575"/>
            <a:ext cx="6671100" cy="1198199"/>
          </a:xfrm>
          <a:prstGeom prst="rect">
            <a:avLst/>
          </a:prstGeom>
        </p:spPr>
        <p:txBody>
          <a:bodyPr lIns="91425" tIns="91425" rIns="91425" bIns="91425" anchor="b" anchorCtr="0">
            <a:noAutofit/>
          </a:bodyPr>
          <a:lstStyle/>
          <a:p>
            <a:pPr lvl="0" rtl="0">
              <a:spcBef>
                <a:spcPts val="0"/>
              </a:spcBef>
              <a:buNone/>
            </a:pPr>
            <a:r>
              <a:rPr lang="en"/>
              <a:t>Special thanks to all the people who made and released these awesome resources for free:</a:t>
            </a:r>
          </a:p>
          <a:p>
            <a:pPr lvl="0" rtl="0">
              <a:lnSpc>
                <a:spcPct val="115000"/>
              </a:lnSpc>
              <a:spcBef>
                <a:spcPts val="0"/>
              </a:spcBef>
              <a:buNone/>
            </a:pPr>
            <a:r>
              <a:rPr lang="en"/>
              <a:t>Presentation template by </a:t>
            </a:r>
            <a:r>
              <a:rPr lang="en" u="sng">
                <a:hlinkClick r:id="rId3"/>
              </a:rPr>
              <a:t>SlidesCarnival</a:t>
            </a:r>
          </a:p>
          <a:p>
            <a:pPr lvl="0" rtl="0">
              <a:lnSpc>
                <a:spcPct val="115000"/>
              </a:lnSpc>
              <a:spcBef>
                <a:spcPts val="0"/>
              </a:spcBef>
              <a:buNone/>
            </a:pPr>
            <a:r>
              <a:rPr lang="en"/>
              <a:t>Photographs by </a:t>
            </a:r>
            <a:r>
              <a:rPr lang="en" u="sng">
                <a:hlinkClick r:id="rId4"/>
              </a:rPr>
              <a:t>Unsplash</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
        <p:cNvGrpSpPr/>
        <p:nvPr/>
      </p:nvGrpSpPr>
      <p:grpSpPr>
        <a:xfrm>
          <a:off x="0" y="0"/>
          <a:ext cx="0" cy="0"/>
          <a:chOff x="0" y="0"/>
          <a:chExt cx="0" cy="0"/>
        </a:xfrm>
      </p:grpSpPr>
      <p:sp>
        <p:nvSpPr>
          <p:cNvPr id="45" name="Shape 45"/>
          <p:cNvSpPr txBox="1">
            <a:spLocks noGrp="1"/>
          </p:cNvSpPr>
          <p:nvPr>
            <p:ph type="ctrTitle" idx="4294967295"/>
          </p:nvPr>
        </p:nvSpPr>
        <p:spPr>
          <a:xfrm>
            <a:off x="152400" y="285750"/>
            <a:ext cx="3657600" cy="1159799"/>
          </a:xfrm>
          <a:prstGeom prst="rect">
            <a:avLst/>
          </a:prstGeom>
        </p:spPr>
        <p:txBody>
          <a:bodyPr lIns="91425" tIns="91425" rIns="91425" bIns="91425" anchor="ctr" anchorCtr="0">
            <a:noAutofit/>
          </a:bodyPr>
          <a:lstStyle/>
          <a:p>
            <a:pPr lvl="0">
              <a:spcBef>
                <a:spcPts val="0"/>
              </a:spcBef>
              <a:buNone/>
            </a:pPr>
            <a:r>
              <a:rPr lang="en" sz="2400" dirty="0" smtClean="0"/>
              <a:t>What we are NOT going to talk about …</a:t>
            </a:r>
            <a:endParaRPr lang="en" sz="2400" dirty="0"/>
          </a:p>
        </p:txBody>
      </p:sp>
      <p:sp>
        <p:nvSpPr>
          <p:cNvPr id="2" name="TextBox 1"/>
          <p:cNvSpPr txBox="1"/>
          <p:nvPr/>
        </p:nvSpPr>
        <p:spPr>
          <a:xfrm>
            <a:off x="1295400" y="2705040"/>
            <a:ext cx="1298753" cy="400110"/>
          </a:xfrm>
          <a:prstGeom prst="rect">
            <a:avLst/>
          </a:prstGeom>
          <a:noFill/>
        </p:spPr>
        <p:txBody>
          <a:bodyPr wrap="none" rtlCol="0">
            <a:spAutoFit/>
          </a:bodyPr>
          <a:lstStyle/>
          <a:p>
            <a:r>
              <a:rPr lang="en-US" sz="2000" dirty="0" smtClean="0">
                <a:solidFill>
                  <a:schemeClr val="bg1"/>
                </a:solidFill>
              </a:rPr>
              <a:t>Self </a:t>
            </a:r>
            <a:r>
              <a:rPr lang="en-US" sz="2000" dirty="0" smtClean="0">
                <a:solidFill>
                  <a:schemeClr val="bg1"/>
                </a:solidFill>
                <a:latin typeface="Montserrat" panose="020B0604020202020204" charset="0"/>
              </a:rPr>
              <a:t>Care</a:t>
            </a:r>
            <a:endParaRPr lang="en-US" sz="2000" dirty="0">
              <a:solidFill>
                <a:schemeClr val="bg1"/>
              </a:solidFill>
              <a:latin typeface="Montserrat" panose="020B0604020202020204" charset="0"/>
            </a:endParaRPr>
          </a:p>
        </p:txBody>
      </p:sp>
      <p:sp>
        <p:nvSpPr>
          <p:cNvPr id="3" name="TextBox 2"/>
          <p:cNvSpPr txBox="1"/>
          <p:nvPr/>
        </p:nvSpPr>
        <p:spPr>
          <a:xfrm>
            <a:off x="7109538" y="2705040"/>
            <a:ext cx="1324402" cy="400110"/>
          </a:xfrm>
          <a:prstGeom prst="rect">
            <a:avLst/>
          </a:prstGeom>
          <a:noFill/>
        </p:spPr>
        <p:txBody>
          <a:bodyPr wrap="none" rtlCol="0">
            <a:spAutoFit/>
          </a:bodyPr>
          <a:lstStyle/>
          <a:p>
            <a:r>
              <a:rPr lang="en-US" sz="2000" dirty="0" smtClean="0">
                <a:solidFill>
                  <a:schemeClr val="bg1"/>
                </a:solidFill>
                <a:latin typeface="Montserrat" panose="020B0604020202020204" charset="0"/>
              </a:rPr>
              <a:t>Massage</a:t>
            </a:r>
            <a:endParaRPr lang="en-US" sz="2000" dirty="0">
              <a:solidFill>
                <a:schemeClr val="bg1"/>
              </a:solidFill>
              <a:latin typeface="Montserrat" panose="020B0604020202020204" charset="0"/>
            </a:endParaRPr>
          </a:p>
        </p:txBody>
      </p:sp>
      <p:sp>
        <p:nvSpPr>
          <p:cNvPr id="4" name="TextBox 3"/>
          <p:cNvSpPr txBox="1"/>
          <p:nvPr/>
        </p:nvSpPr>
        <p:spPr>
          <a:xfrm>
            <a:off x="533400" y="1750329"/>
            <a:ext cx="1782860" cy="400110"/>
          </a:xfrm>
          <a:prstGeom prst="rect">
            <a:avLst/>
          </a:prstGeom>
          <a:noFill/>
        </p:spPr>
        <p:txBody>
          <a:bodyPr wrap="none" rtlCol="0">
            <a:spAutoFit/>
          </a:bodyPr>
          <a:lstStyle/>
          <a:p>
            <a:r>
              <a:rPr lang="en-US" sz="2000" dirty="0" smtClean="0">
                <a:solidFill>
                  <a:schemeClr val="bg1"/>
                </a:solidFill>
                <a:latin typeface="Montserrat" panose="020B0604020202020204" charset="0"/>
              </a:rPr>
              <a:t>Eating</a:t>
            </a:r>
            <a:r>
              <a:rPr lang="en-US" sz="2000" dirty="0" smtClean="0">
                <a:latin typeface="Montserrat" panose="020B0604020202020204" charset="0"/>
              </a:rPr>
              <a:t> </a:t>
            </a:r>
            <a:r>
              <a:rPr lang="en-US" sz="2000" dirty="0" smtClean="0">
                <a:solidFill>
                  <a:schemeClr val="bg1"/>
                </a:solidFill>
                <a:latin typeface="Montserrat" panose="020B0604020202020204" charset="0"/>
              </a:rPr>
              <a:t>Right</a:t>
            </a:r>
            <a:endParaRPr lang="en-US" sz="2000" dirty="0">
              <a:solidFill>
                <a:schemeClr val="bg1"/>
              </a:solidFill>
              <a:latin typeface="Montserrat" panose="020B0604020202020204" charset="0"/>
            </a:endParaRPr>
          </a:p>
        </p:txBody>
      </p:sp>
      <p:sp>
        <p:nvSpPr>
          <p:cNvPr id="5" name="TextBox 4"/>
          <p:cNvSpPr txBox="1"/>
          <p:nvPr/>
        </p:nvSpPr>
        <p:spPr>
          <a:xfrm>
            <a:off x="228600" y="3714750"/>
            <a:ext cx="3147015" cy="400110"/>
          </a:xfrm>
          <a:prstGeom prst="rect">
            <a:avLst/>
          </a:prstGeom>
          <a:noFill/>
        </p:spPr>
        <p:txBody>
          <a:bodyPr wrap="none" rtlCol="0">
            <a:spAutoFit/>
          </a:bodyPr>
          <a:lstStyle/>
          <a:p>
            <a:r>
              <a:rPr lang="en-US" sz="2000" dirty="0" smtClean="0">
                <a:solidFill>
                  <a:schemeClr val="bg1"/>
                </a:solidFill>
                <a:latin typeface="Montserrat" panose="020B0604020202020204" charset="0"/>
              </a:rPr>
              <a:t>Getting</a:t>
            </a:r>
            <a:r>
              <a:rPr lang="en-US" sz="2000" dirty="0" smtClean="0">
                <a:latin typeface="Montserrat" panose="020B0604020202020204" charset="0"/>
              </a:rPr>
              <a:t> </a:t>
            </a:r>
            <a:r>
              <a:rPr lang="en-US" sz="2000" dirty="0" smtClean="0">
                <a:solidFill>
                  <a:schemeClr val="bg1"/>
                </a:solidFill>
                <a:latin typeface="Montserrat" panose="020B0604020202020204" charset="0"/>
              </a:rPr>
              <a:t>plenty of sleep</a:t>
            </a:r>
            <a:endParaRPr lang="en-US" sz="2000" dirty="0">
              <a:solidFill>
                <a:schemeClr val="bg1"/>
              </a:solidFill>
              <a:latin typeface="Montserrat" panose="020B0604020202020204" charset="0"/>
            </a:endParaRPr>
          </a:p>
        </p:txBody>
      </p:sp>
      <p:sp>
        <p:nvSpPr>
          <p:cNvPr id="6" name="TextBox 5"/>
          <p:cNvSpPr txBox="1"/>
          <p:nvPr/>
        </p:nvSpPr>
        <p:spPr>
          <a:xfrm>
            <a:off x="6629400" y="1762126"/>
            <a:ext cx="1665746" cy="400110"/>
          </a:xfrm>
          <a:prstGeom prst="rect">
            <a:avLst/>
          </a:prstGeom>
          <a:noFill/>
        </p:spPr>
        <p:txBody>
          <a:bodyPr wrap="square" rtlCol="0">
            <a:spAutoFit/>
          </a:bodyPr>
          <a:lstStyle/>
          <a:p>
            <a:r>
              <a:rPr lang="en-US" sz="2000" dirty="0" smtClean="0">
                <a:solidFill>
                  <a:schemeClr val="bg1"/>
                </a:solidFill>
                <a:latin typeface="Montserrat" panose="020B0604020202020204" charset="0"/>
              </a:rPr>
              <a:t>Exercise</a:t>
            </a:r>
            <a:endParaRPr lang="en-US" sz="2000" dirty="0">
              <a:solidFill>
                <a:schemeClr val="bg1"/>
              </a:solidFill>
              <a:latin typeface="Montserrat" panose="020B0604020202020204" charset="0"/>
            </a:endParaRPr>
          </a:p>
        </p:txBody>
      </p:sp>
      <p:sp>
        <p:nvSpPr>
          <p:cNvPr id="7" name="TextBox 6"/>
          <p:cNvSpPr txBox="1"/>
          <p:nvPr/>
        </p:nvSpPr>
        <p:spPr>
          <a:xfrm>
            <a:off x="6144444" y="819150"/>
            <a:ext cx="2635658" cy="400110"/>
          </a:xfrm>
          <a:prstGeom prst="rect">
            <a:avLst/>
          </a:prstGeom>
          <a:noFill/>
        </p:spPr>
        <p:txBody>
          <a:bodyPr wrap="none" rtlCol="0">
            <a:spAutoFit/>
          </a:bodyPr>
          <a:lstStyle/>
          <a:p>
            <a:r>
              <a:rPr lang="en-US" sz="2000" dirty="0" smtClean="0">
                <a:solidFill>
                  <a:schemeClr val="bg1"/>
                </a:solidFill>
                <a:latin typeface="Montserrat" panose="020B0604020202020204" charset="0"/>
              </a:rPr>
              <a:t>Time Management</a:t>
            </a:r>
            <a:endParaRPr lang="en-US" sz="2000" dirty="0">
              <a:solidFill>
                <a:schemeClr val="bg1"/>
              </a:solidFill>
              <a:latin typeface="Montserrat" panose="020B0604020202020204" charset="0"/>
            </a:endParaRPr>
          </a:p>
        </p:txBody>
      </p:sp>
    </p:spTree>
    <p:extLst>
      <p:ext uri="{BB962C8B-B14F-4D97-AF65-F5344CB8AC3E}">
        <p14:creationId xmlns:p14="http://schemas.microsoft.com/office/powerpoint/2010/main" val="359796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 am I and why is this important ?</a:t>
            </a:r>
            <a:endParaRPr lang="en-US" dirty="0"/>
          </a:p>
        </p:txBody>
      </p:sp>
    </p:spTree>
    <p:extLst>
      <p:ext uri="{BB962C8B-B14F-4D97-AF65-F5344CB8AC3E}">
        <p14:creationId xmlns:p14="http://schemas.microsoft.com/office/powerpoint/2010/main" val="3100977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23" y="0"/>
            <a:ext cx="7202953" cy="5143500"/>
          </a:xfrm>
          <a:prstGeom prst="rect">
            <a:avLst/>
          </a:prstGeom>
        </p:spPr>
      </p:pic>
    </p:spTree>
    <p:extLst>
      <p:ext uri="{BB962C8B-B14F-4D97-AF65-F5344CB8AC3E}">
        <p14:creationId xmlns:p14="http://schemas.microsoft.com/office/powerpoint/2010/main" val="3774866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272675" y="2143050"/>
            <a:ext cx="6598500" cy="857400"/>
          </a:xfrm>
          <a:prstGeom prst="rect">
            <a:avLst/>
          </a:prstGeom>
        </p:spPr>
        <p:txBody>
          <a:bodyPr lIns="91425" tIns="91425" rIns="91425" bIns="91425" anchor="ctr" anchorCtr="0">
            <a:noAutofit/>
          </a:bodyPr>
          <a:lstStyle/>
          <a:p>
            <a:pPr lvl="0" algn="l" rtl="0">
              <a:spcBef>
                <a:spcPts val="0"/>
              </a:spcBef>
              <a:buNone/>
            </a:pPr>
            <a:r>
              <a:rPr lang="en" dirty="0" smtClean="0"/>
              <a:t>A few disturbing facts at the beginning…</a:t>
            </a:r>
            <a:endParaRPr lang="e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www.decodedscience.org/wp-content/uploads/2012/12/xBurning-Log6-300x155.jpg.pagespeed.ic.TvZTyyv-o4.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www.decodedscience.org/wp-content/uploads/2012/12/xBurning-Log6-300x155.jpg.pagespeed.ic.TvZTyyv-o4.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s://www.decodedscience.org/wp-content/uploads/2012/12/xBurning-Log6-300x155.jpg.pagespeed.ic.TvZTyyv-o4.webp"/>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5"/>
          <p:cNvSpPr>
            <a:spLocks noGrp="1"/>
          </p:cNvSpPr>
          <p:nvPr>
            <p:ph type="title"/>
          </p:nvPr>
        </p:nvSpPr>
        <p:spPr>
          <a:xfrm>
            <a:off x="155575" y="1581150"/>
            <a:ext cx="3276600" cy="857400"/>
          </a:xfrm>
        </p:spPr>
        <p:txBody>
          <a:bodyPr/>
          <a:lstStyle/>
          <a:p>
            <a:r>
              <a:rPr lang="en-US" dirty="0" smtClean="0">
                <a:solidFill>
                  <a:srgbClr val="1E0F00"/>
                </a:solidFill>
              </a:rPr>
              <a:t>400</a:t>
            </a:r>
            <a:r>
              <a:rPr lang="en-US" dirty="0" smtClean="0"/>
              <a:t>   </a:t>
            </a:r>
            <a:endParaRPr lang="en-US" dirty="0"/>
          </a:p>
        </p:txBody>
      </p:sp>
      <p:sp>
        <p:nvSpPr>
          <p:cNvPr id="8" name="TextBox 7"/>
          <p:cNvSpPr txBox="1"/>
          <p:nvPr/>
        </p:nvSpPr>
        <p:spPr>
          <a:xfrm>
            <a:off x="3785118" y="1276350"/>
            <a:ext cx="4876800" cy="2062103"/>
          </a:xfrm>
          <a:prstGeom prst="rect">
            <a:avLst/>
          </a:prstGeom>
          <a:noFill/>
        </p:spPr>
        <p:txBody>
          <a:bodyPr wrap="square" rtlCol="0">
            <a:spAutoFit/>
          </a:bodyPr>
          <a:lstStyle/>
          <a:p>
            <a:r>
              <a:rPr lang="en-US" sz="3200" dirty="0" smtClean="0">
                <a:latin typeface="Montserrat" panose="020B0604020202020204" charset="0"/>
              </a:rPr>
              <a:t>The estimated number of U.S. physicians who take their own life each year.</a:t>
            </a:r>
            <a:endParaRPr lang="en-US" sz="3200" dirty="0">
              <a:latin typeface="Montserrat" panose="020B0604020202020204" charset="0"/>
            </a:endParaRPr>
          </a:p>
        </p:txBody>
      </p:sp>
    </p:spTree>
    <p:extLst>
      <p:ext uri="{BB962C8B-B14F-4D97-AF65-F5344CB8AC3E}">
        <p14:creationId xmlns:p14="http://schemas.microsoft.com/office/powerpoint/2010/main" val="202066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6" name="Shape 146"/>
          <p:cNvSpPr txBox="1">
            <a:spLocks noGrp="1"/>
          </p:cNvSpPr>
          <p:nvPr>
            <p:ph type="body" idx="4294967295"/>
          </p:nvPr>
        </p:nvSpPr>
        <p:spPr>
          <a:xfrm>
            <a:off x="76200" y="1"/>
            <a:ext cx="8534400" cy="2952749"/>
          </a:xfrm>
          <a:prstGeom prst="rect">
            <a:avLst/>
          </a:prstGeom>
        </p:spPr>
        <p:txBody>
          <a:bodyPr lIns="91425" tIns="91425" rIns="91425" bIns="91425" anchor="ctr" anchorCtr="0">
            <a:noAutofit/>
          </a:bodyPr>
          <a:lstStyle/>
          <a:p>
            <a:pPr lvl="0" rtl="0">
              <a:spcBef>
                <a:spcPts val="0"/>
              </a:spcBef>
              <a:buNone/>
            </a:pPr>
            <a:r>
              <a:rPr lang="en-US" sz="3600" dirty="0" smtClean="0"/>
              <a:t>Leading causes of death of </a:t>
            </a:r>
          </a:p>
          <a:p>
            <a:pPr lvl="0" rtl="0">
              <a:spcBef>
                <a:spcPts val="0"/>
              </a:spcBef>
              <a:buNone/>
            </a:pPr>
            <a:r>
              <a:rPr lang="en-US" sz="3600" dirty="0" smtClean="0"/>
              <a:t>medical students:</a:t>
            </a:r>
          </a:p>
        </p:txBody>
      </p:sp>
      <p:sp>
        <p:nvSpPr>
          <p:cNvPr id="2" name="TextBox 1"/>
          <p:cNvSpPr txBox="1"/>
          <p:nvPr/>
        </p:nvSpPr>
        <p:spPr>
          <a:xfrm>
            <a:off x="3962400" y="1885950"/>
            <a:ext cx="3505200" cy="707886"/>
          </a:xfrm>
          <a:prstGeom prst="rect">
            <a:avLst/>
          </a:prstGeom>
          <a:noFill/>
        </p:spPr>
        <p:txBody>
          <a:bodyPr wrap="square" rtlCol="0">
            <a:spAutoFit/>
          </a:bodyPr>
          <a:lstStyle/>
          <a:p>
            <a:pPr marL="228600" lvl="2" indent="-228600" algn="r">
              <a:buAutoNum type="arabicPeriod"/>
            </a:pPr>
            <a:r>
              <a:rPr lang="en-US" sz="4000" dirty="0">
                <a:latin typeface="Playfair Display"/>
              </a:rPr>
              <a:t> </a:t>
            </a:r>
            <a:r>
              <a:rPr lang="en-US" sz="4000" dirty="0" smtClean="0">
                <a:latin typeface="Playfair Display"/>
              </a:rPr>
              <a:t>Accidents</a:t>
            </a:r>
            <a:endParaRPr lang="en-US" sz="4000" dirty="0">
              <a:latin typeface="Playfair Display"/>
            </a:endParaRPr>
          </a:p>
        </p:txBody>
      </p:sp>
      <p:sp>
        <p:nvSpPr>
          <p:cNvPr id="3" name="TextBox 2"/>
          <p:cNvSpPr txBox="1"/>
          <p:nvPr/>
        </p:nvSpPr>
        <p:spPr>
          <a:xfrm>
            <a:off x="1905000" y="3028950"/>
            <a:ext cx="5562600" cy="923330"/>
          </a:xfrm>
          <a:prstGeom prst="rect">
            <a:avLst/>
          </a:prstGeom>
          <a:noFill/>
        </p:spPr>
        <p:txBody>
          <a:bodyPr wrap="square" rtlCol="0">
            <a:spAutoFit/>
          </a:bodyPr>
          <a:lstStyle/>
          <a:p>
            <a:r>
              <a:rPr lang="en-US" sz="5400" b="1" dirty="0">
                <a:solidFill>
                  <a:srgbClr val="8A0000"/>
                </a:solidFill>
                <a:latin typeface="Playfair Display"/>
              </a:rPr>
              <a:t> </a:t>
            </a:r>
            <a:r>
              <a:rPr lang="en-US" sz="5400" b="1" dirty="0" smtClean="0">
                <a:solidFill>
                  <a:srgbClr val="8A0000"/>
                </a:solidFill>
                <a:latin typeface="Playfair Display"/>
              </a:rPr>
              <a:t>2. Suicide</a:t>
            </a:r>
            <a:endParaRPr lang="en-US" sz="5400" b="1" dirty="0">
              <a:solidFill>
                <a:srgbClr val="8A0000"/>
              </a:solidFill>
              <a:latin typeface="Playfair Display"/>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Kathar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430</TotalTime>
  <Words>1318</Words>
  <Application>Microsoft Office PowerPoint</Application>
  <PresentationFormat>On-screen Show (16:9)</PresentationFormat>
  <Paragraphs>163</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Playfair Display</vt:lpstr>
      <vt:lpstr>Montserrat</vt:lpstr>
      <vt:lpstr>Katharine template</vt:lpstr>
      <vt:lpstr>Burnout, Resilience &amp; Rebirth  </vt:lpstr>
      <vt:lpstr>Disclosures</vt:lpstr>
      <vt:lpstr>Learning Objectives</vt:lpstr>
      <vt:lpstr>What we are NOT going to talk about …</vt:lpstr>
      <vt:lpstr>Who am I and why is this important ?</vt:lpstr>
      <vt:lpstr>PowerPoint Presentation</vt:lpstr>
      <vt:lpstr>A few disturbing facts at the beginning…</vt:lpstr>
      <vt:lpstr>400   </vt:lpstr>
      <vt:lpstr>PowerPoint Presentation</vt:lpstr>
      <vt:lpstr>PowerPoint Presentation</vt:lpstr>
      <vt:lpstr>PowerPoint Presentation</vt:lpstr>
      <vt:lpstr>  The risk of burnout for healthcare practitioners is twice as great as that of the broader U.S. population. </vt:lpstr>
      <vt:lpstr>PowerPoint Presentation</vt:lpstr>
      <vt:lpstr>What are the most common causes of stress and burnout in health care?</vt:lpstr>
      <vt:lpstr>“My armor is wearing thin.   I’m going to have to retire soon.”  ~ Pediatrician</vt:lpstr>
      <vt:lpstr>PowerPoint Presentation</vt:lpstr>
      <vt:lpstr>Other factors that can cause burnout…</vt:lpstr>
      <vt:lpstr>“If you want me to take care of myself, I’m going to need a  personality transplant.”  ~ NICU  Clinical Manager</vt:lpstr>
      <vt:lpstr>What is the biggest drain on resilience at Work? Survey responses from 835 employees.</vt:lpstr>
      <vt:lpstr>Maslach Burnout Inventory    What does it measure?</vt:lpstr>
      <vt:lpstr>Is there a causal relationship between HCAHPS and burnout measures of providers?</vt:lpstr>
      <vt:lpstr>  Medscape Psychiatry Physician Burnout and The Patient Experience:  Are We Overlooking a Crucial Element?  Herdley O. Paolini, PhD; Kathleen C. Gibney, PhD; Richard J. Bogue, PhD October 31, 2014  </vt:lpstr>
      <vt:lpstr>PowerPoint Presentation</vt:lpstr>
      <vt:lpstr>PowerPoint Presentation</vt:lpstr>
      <vt:lpstr> the capability of a strained body to recover its size and shape after deformation caused especially by compressive stress</vt:lpstr>
      <vt:lpstr>Who has it?</vt:lpstr>
      <vt:lpstr>PowerPoint Presentation</vt:lpstr>
      <vt:lpstr>PowerPoint Presentation</vt:lpstr>
      <vt:lpstr>PowerPoint Presentation</vt:lpstr>
      <vt:lpstr>Three elements of self-compassion:  Kristin Neff, PhD   </vt:lpstr>
      <vt:lpstr> Self-kindness vs.  Self-judgment  Kristin Neff, PhD   </vt:lpstr>
      <vt:lpstr> Common humanity vs. Isolation  Kristin Neff, PhD   </vt:lpstr>
      <vt:lpstr> Mindfulness vs. Over-identification  Kristin Neff, PhD   </vt:lpstr>
      <vt:lpstr>PowerPoint Presentation</vt:lpstr>
      <vt:lpstr>PowerPoint Presentation</vt:lpstr>
      <vt:lpstr>Thanks!</vt:lpstr>
      <vt:lpstr>Credits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Burnout, Resilience &amp; Rebirth</dc:title>
  <dc:creator>Gregory, Krista L.</dc:creator>
  <cp:lastModifiedBy>Gregory, Krista L.</cp:lastModifiedBy>
  <cp:revision>37</cp:revision>
  <dcterms:modified xsi:type="dcterms:W3CDTF">2017-10-23T22:37:25Z</dcterms:modified>
</cp:coreProperties>
</file>