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2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3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7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2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7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30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1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3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34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2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7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5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96" r:id="rId1"/>
  </p:sldMasterIdLst>
  <p:notesMasterIdLst>
    <p:notesMasterId r:id="rId66"/>
  </p:notesMasterIdLst>
  <p:handoutMasterIdLst>
    <p:handoutMasterId r:id="rId67"/>
  </p:handoutMasterIdLst>
  <p:sldIdLst>
    <p:sldId id="378" r:id="rId2"/>
    <p:sldId id="307" r:id="rId3"/>
    <p:sldId id="323" r:id="rId4"/>
    <p:sldId id="352" r:id="rId5"/>
    <p:sldId id="313" r:id="rId6"/>
    <p:sldId id="320" r:id="rId7"/>
    <p:sldId id="308" r:id="rId8"/>
    <p:sldId id="310" r:id="rId9"/>
    <p:sldId id="311" r:id="rId10"/>
    <p:sldId id="314" r:id="rId11"/>
    <p:sldId id="318" r:id="rId12"/>
    <p:sldId id="260" r:id="rId13"/>
    <p:sldId id="261" r:id="rId14"/>
    <p:sldId id="262" r:id="rId15"/>
    <p:sldId id="329" r:id="rId16"/>
    <p:sldId id="331" r:id="rId17"/>
    <p:sldId id="334" r:id="rId18"/>
    <p:sldId id="263" r:id="rId19"/>
    <p:sldId id="270" r:id="rId20"/>
    <p:sldId id="264" r:id="rId21"/>
    <p:sldId id="265" r:id="rId22"/>
    <p:sldId id="337" r:id="rId23"/>
    <p:sldId id="338" r:id="rId24"/>
    <p:sldId id="339" r:id="rId25"/>
    <p:sldId id="340" r:id="rId26"/>
    <p:sldId id="341" r:id="rId27"/>
    <p:sldId id="271" r:id="rId28"/>
    <p:sldId id="272" r:id="rId29"/>
    <p:sldId id="273" r:id="rId30"/>
    <p:sldId id="274" r:id="rId31"/>
    <p:sldId id="357" r:id="rId32"/>
    <p:sldId id="279" r:id="rId33"/>
    <p:sldId id="280" r:id="rId34"/>
    <p:sldId id="371" r:id="rId35"/>
    <p:sldId id="281" r:id="rId36"/>
    <p:sldId id="282" r:id="rId37"/>
    <p:sldId id="283" r:id="rId38"/>
    <p:sldId id="284" r:id="rId39"/>
    <p:sldId id="285" r:id="rId40"/>
    <p:sldId id="364" r:id="rId41"/>
    <p:sldId id="365" r:id="rId42"/>
    <p:sldId id="366" r:id="rId43"/>
    <p:sldId id="372" r:id="rId44"/>
    <p:sldId id="368" r:id="rId45"/>
    <p:sldId id="286" r:id="rId46"/>
    <p:sldId id="287" r:id="rId47"/>
    <p:sldId id="289" r:id="rId48"/>
    <p:sldId id="369" r:id="rId49"/>
    <p:sldId id="373" r:id="rId50"/>
    <p:sldId id="290" r:id="rId51"/>
    <p:sldId id="291" r:id="rId52"/>
    <p:sldId id="304" r:id="rId53"/>
    <p:sldId id="305" r:id="rId54"/>
    <p:sldId id="306" r:id="rId55"/>
    <p:sldId id="293" r:id="rId56"/>
    <p:sldId id="379" r:id="rId57"/>
    <p:sldId id="376" r:id="rId58"/>
    <p:sldId id="375" r:id="rId59"/>
    <p:sldId id="324" r:id="rId60"/>
    <p:sldId id="322" r:id="rId61"/>
    <p:sldId id="353" r:id="rId62"/>
    <p:sldId id="354" r:id="rId63"/>
    <p:sldId id="355" r:id="rId64"/>
    <p:sldId id="356" r:id="rId6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9290" autoAdjust="0"/>
  </p:normalViewPr>
  <p:slideViewPr>
    <p:cSldViewPr>
      <p:cViewPr>
        <p:scale>
          <a:sx n="97" d="100"/>
          <a:sy n="97" d="100"/>
        </p:scale>
        <p:origin x="-444" y="5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560C73-DFB8-4981-B869-3F38EA92A14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B06376D-C831-4467-B0E4-DCB823C49F71}">
      <dgm:prSet/>
      <dgm:spPr/>
      <dgm:t>
        <a:bodyPr/>
        <a:lstStyle/>
        <a:p>
          <a:pPr rtl="0"/>
          <a:r>
            <a:rPr lang="en-US" dirty="0" smtClean="0"/>
            <a:t>Describe the prevalence of NAT and distinguish the signs and symptoms of non-accidental vs accidental trauma in children.</a:t>
          </a:r>
          <a:endParaRPr lang="en-US" dirty="0"/>
        </a:p>
      </dgm:t>
    </dgm:pt>
    <dgm:pt modelId="{761E8D21-D34A-49D8-8686-695874DF9625}" type="parTrans" cxnId="{156CDF22-76F5-4CB2-81FE-1294B6F13909}">
      <dgm:prSet/>
      <dgm:spPr/>
      <dgm:t>
        <a:bodyPr/>
        <a:lstStyle/>
        <a:p>
          <a:endParaRPr lang="en-US"/>
        </a:p>
      </dgm:t>
    </dgm:pt>
    <dgm:pt modelId="{40890A4A-9F0D-45F8-8207-F9390D1405AE}" type="sibTrans" cxnId="{156CDF22-76F5-4CB2-81FE-1294B6F13909}">
      <dgm:prSet/>
      <dgm:spPr/>
      <dgm:t>
        <a:bodyPr/>
        <a:lstStyle/>
        <a:p>
          <a:endParaRPr lang="en-US"/>
        </a:p>
      </dgm:t>
    </dgm:pt>
    <dgm:pt modelId="{61A5D085-C19A-4CA2-A030-72AD37BA8932}">
      <dgm:prSet/>
      <dgm:spPr/>
      <dgm:t>
        <a:bodyPr/>
        <a:lstStyle/>
        <a:p>
          <a:pPr rtl="0"/>
          <a:r>
            <a:rPr lang="en-US" smtClean="0"/>
            <a:t>Justify the use of non-biased screening for NAT using an objective and systematic algorithm.</a:t>
          </a:r>
          <a:endParaRPr lang="en-US"/>
        </a:p>
      </dgm:t>
    </dgm:pt>
    <dgm:pt modelId="{AAEA1881-DDD2-4309-9910-F9CD85CAB24C}" type="parTrans" cxnId="{6BA3C170-461D-465E-BD0D-89E0600388AC}">
      <dgm:prSet/>
      <dgm:spPr/>
      <dgm:t>
        <a:bodyPr/>
        <a:lstStyle/>
        <a:p>
          <a:endParaRPr lang="en-US"/>
        </a:p>
      </dgm:t>
    </dgm:pt>
    <dgm:pt modelId="{3FA19929-F23A-4238-B9C7-4B5A3425D578}" type="sibTrans" cxnId="{6BA3C170-461D-465E-BD0D-89E0600388AC}">
      <dgm:prSet/>
      <dgm:spPr/>
      <dgm:t>
        <a:bodyPr/>
        <a:lstStyle/>
        <a:p>
          <a:endParaRPr lang="en-US"/>
        </a:p>
      </dgm:t>
    </dgm:pt>
    <dgm:pt modelId="{887B210D-7EE4-490C-9FFE-9FB8E6A096FB}">
      <dgm:prSet/>
      <dgm:spPr/>
      <dgm:t>
        <a:bodyPr/>
        <a:lstStyle/>
        <a:p>
          <a:pPr rtl="0"/>
          <a:r>
            <a:rPr lang="en-US" smtClean="0"/>
            <a:t>Review radiologic findings in skeletal injuries and abusive head trauma and discuss multiple case scenarios.</a:t>
          </a:r>
          <a:endParaRPr lang="en-US"/>
        </a:p>
      </dgm:t>
    </dgm:pt>
    <dgm:pt modelId="{3EA70746-3742-4044-8FE8-3A83F1CEA826}" type="parTrans" cxnId="{244B6485-A204-4A2D-BAA9-8F020AC325D5}">
      <dgm:prSet/>
      <dgm:spPr/>
      <dgm:t>
        <a:bodyPr/>
        <a:lstStyle/>
        <a:p>
          <a:endParaRPr lang="en-US"/>
        </a:p>
      </dgm:t>
    </dgm:pt>
    <dgm:pt modelId="{7B2C47CE-931B-440E-BA4C-8D83CC8CBA62}" type="sibTrans" cxnId="{244B6485-A204-4A2D-BAA9-8F020AC325D5}">
      <dgm:prSet/>
      <dgm:spPr/>
      <dgm:t>
        <a:bodyPr/>
        <a:lstStyle/>
        <a:p>
          <a:endParaRPr lang="en-US"/>
        </a:p>
      </dgm:t>
    </dgm:pt>
    <dgm:pt modelId="{8CD851A8-1134-4068-9341-70CC1483908A}">
      <dgm:prSet/>
      <dgm:spPr/>
      <dgm:t>
        <a:bodyPr/>
        <a:lstStyle/>
        <a:p>
          <a:pPr rtl="0"/>
          <a:r>
            <a:rPr lang="en-US" smtClean="0"/>
            <a:t>Illustrate the importance of identifying abuse in its early stages, before fatal or near fatal abuse occurs.</a:t>
          </a:r>
          <a:endParaRPr lang="en-US"/>
        </a:p>
      </dgm:t>
    </dgm:pt>
    <dgm:pt modelId="{4FAABA21-82B5-4A1C-B316-15D082B2FB81}" type="parTrans" cxnId="{D686EAAA-39DE-42E7-9DD7-BEB9FF5EE669}">
      <dgm:prSet/>
      <dgm:spPr/>
      <dgm:t>
        <a:bodyPr/>
        <a:lstStyle/>
        <a:p>
          <a:endParaRPr lang="en-US"/>
        </a:p>
      </dgm:t>
    </dgm:pt>
    <dgm:pt modelId="{FDE889F0-B489-4ACA-A8B6-C258F28B452E}" type="sibTrans" cxnId="{D686EAAA-39DE-42E7-9DD7-BEB9FF5EE669}">
      <dgm:prSet/>
      <dgm:spPr/>
      <dgm:t>
        <a:bodyPr/>
        <a:lstStyle/>
        <a:p>
          <a:endParaRPr lang="en-US"/>
        </a:p>
      </dgm:t>
    </dgm:pt>
    <dgm:pt modelId="{06A70BC6-F370-4E44-A5BF-4824E3CBB00C}">
      <dgm:prSet/>
      <dgm:spPr/>
      <dgm:t>
        <a:bodyPr/>
        <a:lstStyle/>
        <a:p>
          <a:pPr rtl="0"/>
          <a:r>
            <a:rPr lang="en-US" smtClean="0"/>
            <a:t>Argue the importance of a high index of suspicion for abusive head trauma (AHT) with non-specific presenting symptoms. </a:t>
          </a:r>
          <a:endParaRPr lang="en-US"/>
        </a:p>
      </dgm:t>
    </dgm:pt>
    <dgm:pt modelId="{50825045-1373-43CB-B2AB-0AF188AA9BE8}" type="parTrans" cxnId="{330FB132-0071-438A-BA1B-0CDD44FEA4E8}">
      <dgm:prSet/>
      <dgm:spPr/>
      <dgm:t>
        <a:bodyPr/>
        <a:lstStyle/>
        <a:p>
          <a:endParaRPr lang="en-US"/>
        </a:p>
      </dgm:t>
    </dgm:pt>
    <dgm:pt modelId="{00628A44-6CC2-42F3-B8BE-362EA4F86150}" type="sibTrans" cxnId="{330FB132-0071-438A-BA1B-0CDD44FEA4E8}">
      <dgm:prSet/>
      <dgm:spPr/>
      <dgm:t>
        <a:bodyPr/>
        <a:lstStyle/>
        <a:p>
          <a:endParaRPr lang="en-US"/>
        </a:p>
      </dgm:t>
    </dgm:pt>
    <dgm:pt modelId="{6AB68010-A1BA-44DE-8593-668DAC979251}" type="pres">
      <dgm:prSet presAssocID="{69560C73-DFB8-4981-B869-3F38EA92A14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794DD96-825E-4A08-BA44-283326A0D93C}" type="pres">
      <dgm:prSet presAssocID="{FB06376D-C831-4467-B0E4-DCB823C49F71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5DB42B-8A42-4BA8-8E33-FBF452D0D12C}" type="pres">
      <dgm:prSet presAssocID="{40890A4A-9F0D-45F8-8207-F9390D1405AE}" presName="spacer" presStyleCnt="0"/>
      <dgm:spPr/>
    </dgm:pt>
    <dgm:pt modelId="{2C8DA43F-3AD1-42CC-BA18-9ACF9359E667}" type="pres">
      <dgm:prSet presAssocID="{61A5D085-C19A-4CA2-A030-72AD37BA8932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3B1533-2E3A-454B-A409-0275B276A6AD}" type="pres">
      <dgm:prSet presAssocID="{3FA19929-F23A-4238-B9C7-4B5A3425D578}" presName="spacer" presStyleCnt="0"/>
      <dgm:spPr/>
    </dgm:pt>
    <dgm:pt modelId="{A71ED314-DE17-42D6-B889-EA134B295588}" type="pres">
      <dgm:prSet presAssocID="{887B210D-7EE4-490C-9FFE-9FB8E6A096FB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153683-F0E8-4C11-A01E-B8C6FE3E0EED}" type="pres">
      <dgm:prSet presAssocID="{7B2C47CE-931B-440E-BA4C-8D83CC8CBA62}" presName="spacer" presStyleCnt="0"/>
      <dgm:spPr/>
    </dgm:pt>
    <dgm:pt modelId="{2CDAC61A-B552-4FAA-BF29-FA6844B1DCB9}" type="pres">
      <dgm:prSet presAssocID="{8CD851A8-1134-4068-9341-70CC1483908A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29878F-3BF8-4F56-BC8A-70C9F7415B18}" type="pres">
      <dgm:prSet presAssocID="{FDE889F0-B489-4ACA-A8B6-C258F28B452E}" presName="spacer" presStyleCnt="0"/>
      <dgm:spPr/>
    </dgm:pt>
    <dgm:pt modelId="{E8AED33E-3C62-4FB6-8340-7474C7281537}" type="pres">
      <dgm:prSet presAssocID="{06A70BC6-F370-4E44-A5BF-4824E3CBB00C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05926E4-B7B3-4D4B-A2F5-2A006CD1150A}" type="presOf" srcId="{06A70BC6-F370-4E44-A5BF-4824E3CBB00C}" destId="{E8AED33E-3C62-4FB6-8340-7474C7281537}" srcOrd="0" destOrd="0" presId="urn:microsoft.com/office/officeart/2005/8/layout/vList2"/>
    <dgm:cxn modelId="{ED5C0BB7-5F73-428E-BCD7-ACD6F26AA037}" type="presOf" srcId="{FB06376D-C831-4467-B0E4-DCB823C49F71}" destId="{E794DD96-825E-4A08-BA44-283326A0D93C}" srcOrd="0" destOrd="0" presId="urn:microsoft.com/office/officeart/2005/8/layout/vList2"/>
    <dgm:cxn modelId="{7508FAA8-8355-4358-98E4-9F769134F91D}" type="presOf" srcId="{69560C73-DFB8-4981-B869-3F38EA92A143}" destId="{6AB68010-A1BA-44DE-8593-668DAC979251}" srcOrd="0" destOrd="0" presId="urn:microsoft.com/office/officeart/2005/8/layout/vList2"/>
    <dgm:cxn modelId="{20D72730-2948-44FA-9C4A-42E784EBBC34}" type="presOf" srcId="{887B210D-7EE4-490C-9FFE-9FB8E6A096FB}" destId="{A71ED314-DE17-42D6-B889-EA134B295588}" srcOrd="0" destOrd="0" presId="urn:microsoft.com/office/officeart/2005/8/layout/vList2"/>
    <dgm:cxn modelId="{156CDF22-76F5-4CB2-81FE-1294B6F13909}" srcId="{69560C73-DFB8-4981-B869-3F38EA92A143}" destId="{FB06376D-C831-4467-B0E4-DCB823C49F71}" srcOrd="0" destOrd="0" parTransId="{761E8D21-D34A-49D8-8686-695874DF9625}" sibTransId="{40890A4A-9F0D-45F8-8207-F9390D1405AE}"/>
    <dgm:cxn modelId="{D686EAAA-39DE-42E7-9DD7-BEB9FF5EE669}" srcId="{69560C73-DFB8-4981-B869-3F38EA92A143}" destId="{8CD851A8-1134-4068-9341-70CC1483908A}" srcOrd="3" destOrd="0" parTransId="{4FAABA21-82B5-4A1C-B316-15D082B2FB81}" sibTransId="{FDE889F0-B489-4ACA-A8B6-C258F28B452E}"/>
    <dgm:cxn modelId="{244B6485-A204-4A2D-BAA9-8F020AC325D5}" srcId="{69560C73-DFB8-4981-B869-3F38EA92A143}" destId="{887B210D-7EE4-490C-9FFE-9FB8E6A096FB}" srcOrd="2" destOrd="0" parTransId="{3EA70746-3742-4044-8FE8-3A83F1CEA826}" sibTransId="{7B2C47CE-931B-440E-BA4C-8D83CC8CBA62}"/>
    <dgm:cxn modelId="{D50CEADF-7532-41B3-8409-2153817D4494}" type="presOf" srcId="{8CD851A8-1134-4068-9341-70CC1483908A}" destId="{2CDAC61A-B552-4FAA-BF29-FA6844B1DCB9}" srcOrd="0" destOrd="0" presId="urn:microsoft.com/office/officeart/2005/8/layout/vList2"/>
    <dgm:cxn modelId="{330FB132-0071-438A-BA1B-0CDD44FEA4E8}" srcId="{69560C73-DFB8-4981-B869-3F38EA92A143}" destId="{06A70BC6-F370-4E44-A5BF-4824E3CBB00C}" srcOrd="4" destOrd="0" parTransId="{50825045-1373-43CB-B2AB-0AF188AA9BE8}" sibTransId="{00628A44-6CC2-42F3-B8BE-362EA4F86150}"/>
    <dgm:cxn modelId="{6BA3C170-461D-465E-BD0D-89E0600388AC}" srcId="{69560C73-DFB8-4981-B869-3F38EA92A143}" destId="{61A5D085-C19A-4CA2-A030-72AD37BA8932}" srcOrd="1" destOrd="0" parTransId="{AAEA1881-DDD2-4309-9910-F9CD85CAB24C}" sibTransId="{3FA19929-F23A-4238-B9C7-4B5A3425D578}"/>
    <dgm:cxn modelId="{275E73A3-95BA-4B21-9508-58CED314174E}" type="presOf" srcId="{61A5D085-C19A-4CA2-A030-72AD37BA8932}" destId="{2C8DA43F-3AD1-42CC-BA18-9ACF9359E667}" srcOrd="0" destOrd="0" presId="urn:microsoft.com/office/officeart/2005/8/layout/vList2"/>
    <dgm:cxn modelId="{D67A2892-E806-4F50-BE2E-C85A98453184}" type="presParOf" srcId="{6AB68010-A1BA-44DE-8593-668DAC979251}" destId="{E794DD96-825E-4A08-BA44-283326A0D93C}" srcOrd="0" destOrd="0" presId="urn:microsoft.com/office/officeart/2005/8/layout/vList2"/>
    <dgm:cxn modelId="{E2070CBF-53F7-4137-8507-28D5B9674A4D}" type="presParOf" srcId="{6AB68010-A1BA-44DE-8593-668DAC979251}" destId="{B45DB42B-8A42-4BA8-8E33-FBF452D0D12C}" srcOrd="1" destOrd="0" presId="urn:microsoft.com/office/officeart/2005/8/layout/vList2"/>
    <dgm:cxn modelId="{8D4C41E4-86DF-40FF-9B52-7C5FD26287A2}" type="presParOf" srcId="{6AB68010-A1BA-44DE-8593-668DAC979251}" destId="{2C8DA43F-3AD1-42CC-BA18-9ACF9359E667}" srcOrd="2" destOrd="0" presId="urn:microsoft.com/office/officeart/2005/8/layout/vList2"/>
    <dgm:cxn modelId="{A76A9656-FDD5-48DC-8356-DE039683F1AF}" type="presParOf" srcId="{6AB68010-A1BA-44DE-8593-668DAC979251}" destId="{323B1533-2E3A-454B-A409-0275B276A6AD}" srcOrd="3" destOrd="0" presId="urn:microsoft.com/office/officeart/2005/8/layout/vList2"/>
    <dgm:cxn modelId="{F7BC9E11-30C9-4255-B511-7035EF8B0956}" type="presParOf" srcId="{6AB68010-A1BA-44DE-8593-668DAC979251}" destId="{A71ED314-DE17-42D6-B889-EA134B295588}" srcOrd="4" destOrd="0" presId="urn:microsoft.com/office/officeart/2005/8/layout/vList2"/>
    <dgm:cxn modelId="{0C65D8B0-7BA2-4A5D-AAF9-7BBB3A70518E}" type="presParOf" srcId="{6AB68010-A1BA-44DE-8593-668DAC979251}" destId="{DA153683-F0E8-4C11-A01E-B8C6FE3E0EED}" srcOrd="5" destOrd="0" presId="urn:microsoft.com/office/officeart/2005/8/layout/vList2"/>
    <dgm:cxn modelId="{99AD4472-4E4A-4A9F-B767-0FC58BE61956}" type="presParOf" srcId="{6AB68010-A1BA-44DE-8593-668DAC979251}" destId="{2CDAC61A-B552-4FAA-BF29-FA6844B1DCB9}" srcOrd="6" destOrd="0" presId="urn:microsoft.com/office/officeart/2005/8/layout/vList2"/>
    <dgm:cxn modelId="{09EA9185-A651-409D-A69A-7540CB59C93C}" type="presParOf" srcId="{6AB68010-A1BA-44DE-8593-668DAC979251}" destId="{D329878F-3BF8-4F56-BC8A-70C9F7415B18}" srcOrd="7" destOrd="0" presId="urn:microsoft.com/office/officeart/2005/8/layout/vList2"/>
    <dgm:cxn modelId="{CEACE936-98B1-4D35-B4E2-C6478C3CF9B0}" type="presParOf" srcId="{6AB68010-A1BA-44DE-8593-668DAC979251}" destId="{E8AED33E-3C62-4FB6-8340-7474C728153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0BCE5E8-7CF1-4673-945E-907BABE057B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9886D87-7E17-4131-9E7C-532105217AE2}">
      <dgm:prSet/>
      <dgm:spPr/>
      <dgm:t>
        <a:bodyPr/>
        <a:lstStyle/>
        <a:p>
          <a:pPr rtl="0"/>
          <a:r>
            <a:rPr lang="en-US" dirty="0" smtClean="0"/>
            <a:t>Case </a:t>
          </a:r>
          <a:r>
            <a:rPr lang="en-US" dirty="0" smtClean="0"/>
            <a:t>#2</a:t>
          </a:r>
          <a:endParaRPr lang="en-US" dirty="0"/>
        </a:p>
      </dgm:t>
    </dgm:pt>
    <dgm:pt modelId="{64E0546D-BDD8-49A7-B3F8-CE37E1FB5067}" type="parTrans" cxnId="{1B47B6A6-F445-40E0-9BB3-1EB06146A825}">
      <dgm:prSet/>
      <dgm:spPr/>
      <dgm:t>
        <a:bodyPr/>
        <a:lstStyle/>
        <a:p>
          <a:endParaRPr lang="en-US"/>
        </a:p>
      </dgm:t>
    </dgm:pt>
    <dgm:pt modelId="{0C0B67A3-B0CE-4F2C-BED2-867A6AE93733}" type="sibTrans" cxnId="{1B47B6A6-F445-40E0-9BB3-1EB06146A825}">
      <dgm:prSet/>
      <dgm:spPr/>
      <dgm:t>
        <a:bodyPr/>
        <a:lstStyle/>
        <a:p>
          <a:endParaRPr lang="en-US"/>
        </a:p>
      </dgm:t>
    </dgm:pt>
    <dgm:pt modelId="{E4804EA1-1EEE-48A1-AC00-2C147A67CCD3}" type="pres">
      <dgm:prSet presAssocID="{A0BCE5E8-7CF1-4673-945E-907BABE057B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1A277D3-414F-4CC2-B95F-C3D8CE9907C3}" type="pres">
      <dgm:prSet presAssocID="{79886D87-7E17-4131-9E7C-532105217AE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13EE943-F3F6-405D-81C4-11DB03EC2FF2}" type="presOf" srcId="{A0BCE5E8-7CF1-4673-945E-907BABE057B0}" destId="{E4804EA1-1EEE-48A1-AC00-2C147A67CCD3}" srcOrd="0" destOrd="0" presId="urn:microsoft.com/office/officeart/2005/8/layout/vList2"/>
    <dgm:cxn modelId="{1B47B6A6-F445-40E0-9BB3-1EB06146A825}" srcId="{A0BCE5E8-7CF1-4673-945E-907BABE057B0}" destId="{79886D87-7E17-4131-9E7C-532105217AE2}" srcOrd="0" destOrd="0" parTransId="{64E0546D-BDD8-49A7-B3F8-CE37E1FB5067}" sibTransId="{0C0B67A3-B0CE-4F2C-BED2-867A6AE93733}"/>
    <dgm:cxn modelId="{5E63F031-BD0C-422F-B0ED-7E90AE20903F}" type="presOf" srcId="{79886D87-7E17-4131-9E7C-532105217AE2}" destId="{91A277D3-414F-4CC2-B95F-C3D8CE9907C3}" srcOrd="0" destOrd="0" presId="urn:microsoft.com/office/officeart/2005/8/layout/vList2"/>
    <dgm:cxn modelId="{259BF28B-A427-4A3D-9828-6CAA65E342B6}" type="presParOf" srcId="{E4804EA1-1EEE-48A1-AC00-2C147A67CCD3}" destId="{91A277D3-414F-4CC2-B95F-C3D8CE9907C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0A7F246-A2D6-4579-A1F1-D283CEFF1BA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169EBEF-E44B-4E87-BFB7-0699ADBFFE24}">
      <dgm:prSet/>
      <dgm:spPr/>
      <dgm:t>
        <a:bodyPr/>
        <a:lstStyle/>
        <a:p>
          <a:pPr rtl="0"/>
          <a:r>
            <a:rPr lang="en-US" dirty="0" smtClean="0"/>
            <a:t>Case </a:t>
          </a:r>
          <a:r>
            <a:rPr lang="en-US" dirty="0" smtClean="0"/>
            <a:t>#3</a:t>
          </a:r>
          <a:endParaRPr lang="en-US" dirty="0"/>
        </a:p>
      </dgm:t>
    </dgm:pt>
    <dgm:pt modelId="{00980641-1797-4CD2-92A3-6ED70E3136DA}" type="parTrans" cxnId="{27AA3F8F-1A93-4EF7-85E2-83CE9BFA2B46}">
      <dgm:prSet/>
      <dgm:spPr/>
      <dgm:t>
        <a:bodyPr/>
        <a:lstStyle/>
        <a:p>
          <a:endParaRPr lang="en-US"/>
        </a:p>
      </dgm:t>
    </dgm:pt>
    <dgm:pt modelId="{88534A8B-E55E-416F-928A-E83E05BC8BED}" type="sibTrans" cxnId="{27AA3F8F-1A93-4EF7-85E2-83CE9BFA2B46}">
      <dgm:prSet/>
      <dgm:spPr/>
      <dgm:t>
        <a:bodyPr/>
        <a:lstStyle/>
        <a:p>
          <a:endParaRPr lang="en-US"/>
        </a:p>
      </dgm:t>
    </dgm:pt>
    <dgm:pt modelId="{36396534-94F2-4DAB-BCBD-4E42C59E0CC7}" type="pres">
      <dgm:prSet presAssocID="{A0A7F246-A2D6-4579-A1F1-D283CEFF1BA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6D14345-E81A-4200-94BD-ACDC834DBEA8}" type="pres">
      <dgm:prSet presAssocID="{3169EBEF-E44B-4E87-BFB7-0699ADBFFE2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2973C51-8E96-4D08-B00E-7486B2EF13E2}" type="presOf" srcId="{A0A7F246-A2D6-4579-A1F1-D283CEFF1BA1}" destId="{36396534-94F2-4DAB-BCBD-4E42C59E0CC7}" srcOrd="0" destOrd="0" presId="urn:microsoft.com/office/officeart/2005/8/layout/vList2"/>
    <dgm:cxn modelId="{27AA3F8F-1A93-4EF7-85E2-83CE9BFA2B46}" srcId="{A0A7F246-A2D6-4579-A1F1-D283CEFF1BA1}" destId="{3169EBEF-E44B-4E87-BFB7-0699ADBFFE24}" srcOrd="0" destOrd="0" parTransId="{00980641-1797-4CD2-92A3-6ED70E3136DA}" sibTransId="{88534A8B-E55E-416F-928A-E83E05BC8BED}"/>
    <dgm:cxn modelId="{CB5C5F94-6E85-42E2-AA4B-DD68B35164F2}" type="presOf" srcId="{3169EBEF-E44B-4E87-BFB7-0699ADBFFE24}" destId="{06D14345-E81A-4200-94BD-ACDC834DBEA8}" srcOrd="0" destOrd="0" presId="urn:microsoft.com/office/officeart/2005/8/layout/vList2"/>
    <dgm:cxn modelId="{857D47DD-7092-4D1B-827D-2C7996A4FBF1}" type="presParOf" srcId="{36396534-94F2-4DAB-BCBD-4E42C59E0CC7}" destId="{06D14345-E81A-4200-94BD-ACDC834DBEA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F60A71-4557-4D94-A339-405EA478E47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5FA7217-B9F0-4AF2-BF48-75C2D9CECF89}">
      <dgm:prSet/>
      <dgm:spPr/>
      <dgm:t>
        <a:bodyPr/>
        <a:lstStyle/>
        <a:p>
          <a:pPr rtl="0"/>
          <a:r>
            <a:rPr lang="en-US" dirty="0" smtClean="0"/>
            <a:t>Case </a:t>
          </a:r>
          <a:r>
            <a:rPr lang="en-US" dirty="0" smtClean="0"/>
            <a:t>#4</a:t>
          </a:r>
          <a:endParaRPr lang="en-US" dirty="0"/>
        </a:p>
      </dgm:t>
    </dgm:pt>
    <dgm:pt modelId="{8DF5B98F-59AB-4EAF-B5CB-09AD6658A34A}" type="parTrans" cxnId="{4C75083C-78EF-4DB4-A2E3-39B4BF35A63D}">
      <dgm:prSet/>
      <dgm:spPr/>
      <dgm:t>
        <a:bodyPr/>
        <a:lstStyle/>
        <a:p>
          <a:endParaRPr lang="en-US"/>
        </a:p>
      </dgm:t>
    </dgm:pt>
    <dgm:pt modelId="{D5F0062E-EA84-4DF5-94B9-6518C06ACFA6}" type="sibTrans" cxnId="{4C75083C-78EF-4DB4-A2E3-39B4BF35A63D}">
      <dgm:prSet/>
      <dgm:spPr/>
      <dgm:t>
        <a:bodyPr/>
        <a:lstStyle/>
        <a:p>
          <a:endParaRPr lang="en-US"/>
        </a:p>
      </dgm:t>
    </dgm:pt>
    <dgm:pt modelId="{6DF81B98-48EF-4453-888F-D02688252738}" type="pres">
      <dgm:prSet presAssocID="{8FF60A71-4557-4D94-A339-405EA478E47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5395640-AB37-4B2A-9CA6-190EB9D4C625}" type="pres">
      <dgm:prSet presAssocID="{85FA7217-B9F0-4AF2-BF48-75C2D9CECF8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75083C-78EF-4DB4-A2E3-39B4BF35A63D}" srcId="{8FF60A71-4557-4D94-A339-405EA478E471}" destId="{85FA7217-B9F0-4AF2-BF48-75C2D9CECF89}" srcOrd="0" destOrd="0" parTransId="{8DF5B98F-59AB-4EAF-B5CB-09AD6658A34A}" sibTransId="{D5F0062E-EA84-4DF5-94B9-6518C06ACFA6}"/>
    <dgm:cxn modelId="{A790FA82-F651-476C-8FDE-39E984238D1B}" type="presOf" srcId="{85FA7217-B9F0-4AF2-BF48-75C2D9CECF89}" destId="{E5395640-AB37-4B2A-9CA6-190EB9D4C625}" srcOrd="0" destOrd="0" presId="urn:microsoft.com/office/officeart/2005/8/layout/vList2"/>
    <dgm:cxn modelId="{8195BAA5-B4ED-4ED0-8B9E-EA6996A98C10}" type="presOf" srcId="{8FF60A71-4557-4D94-A339-405EA478E471}" destId="{6DF81B98-48EF-4453-888F-D02688252738}" srcOrd="0" destOrd="0" presId="urn:microsoft.com/office/officeart/2005/8/layout/vList2"/>
    <dgm:cxn modelId="{45485968-E29E-4F51-858A-0CFCDBC7C41B}" type="presParOf" srcId="{6DF81B98-48EF-4453-888F-D02688252738}" destId="{E5395640-AB37-4B2A-9CA6-190EB9D4C62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916A0C4-9A5C-4169-82DB-878E2115D0F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53F0657-5688-4149-A31F-E9444095EBDA}">
      <dgm:prSet/>
      <dgm:spPr/>
      <dgm:t>
        <a:bodyPr/>
        <a:lstStyle/>
        <a:p>
          <a:pPr rtl="0"/>
          <a:r>
            <a:rPr lang="en-US" dirty="0" smtClean="0"/>
            <a:t>Abusive head trauma  (AHT)</a:t>
          </a:r>
          <a:endParaRPr lang="en-US" dirty="0"/>
        </a:p>
      </dgm:t>
    </dgm:pt>
    <dgm:pt modelId="{C6E271B2-531A-4EBC-ADE3-4E6E6F610BFD}" type="parTrans" cxnId="{BD4FD6F4-584B-45AD-9975-EA6EA12E8167}">
      <dgm:prSet/>
      <dgm:spPr/>
      <dgm:t>
        <a:bodyPr/>
        <a:lstStyle/>
        <a:p>
          <a:endParaRPr lang="en-US"/>
        </a:p>
      </dgm:t>
    </dgm:pt>
    <dgm:pt modelId="{65B5F895-6C32-4F7C-85DB-71BAA57C9063}" type="sibTrans" cxnId="{BD4FD6F4-584B-45AD-9975-EA6EA12E8167}">
      <dgm:prSet/>
      <dgm:spPr/>
      <dgm:t>
        <a:bodyPr/>
        <a:lstStyle/>
        <a:p>
          <a:endParaRPr lang="en-US"/>
        </a:p>
      </dgm:t>
    </dgm:pt>
    <dgm:pt modelId="{EB9C8B90-4323-4201-9291-126238D4E6D0}" type="pres">
      <dgm:prSet presAssocID="{D916A0C4-9A5C-4169-82DB-878E2115D0F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E41D99-517D-408B-8AA6-F4CE61A85DB9}" type="pres">
      <dgm:prSet presAssocID="{553F0657-5688-4149-A31F-E9444095EBD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7FB3AE-22F0-4063-ABB1-4BF94A807C57}" type="presOf" srcId="{D916A0C4-9A5C-4169-82DB-878E2115D0F7}" destId="{EB9C8B90-4323-4201-9291-126238D4E6D0}" srcOrd="0" destOrd="0" presId="urn:microsoft.com/office/officeart/2005/8/layout/vList2"/>
    <dgm:cxn modelId="{BD4FD6F4-584B-45AD-9975-EA6EA12E8167}" srcId="{D916A0C4-9A5C-4169-82DB-878E2115D0F7}" destId="{553F0657-5688-4149-A31F-E9444095EBDA}" srcOrd="0" destOrd="0" parTransId="{C6E271B2-531A-4EBC-ADE3-4E6E6F610BFD}" sibTransId="{65B5F895-6C32-4F7C-85DB-71BAA57C9063}"/>
    <dgm:cxn modelId="{06D1FBF4-CA3F-4E20-9057-9A6C712437DF}" type="presOf" srcId="{553F0657-5688-4149-A31F-E9444095EBDA}" destId="{A6E41D99-517D-408B-8AA6-F4CE61A85DB9}" srcOrd="0" destOrd="0" presId="urn:microsoft.com/office/officeart/2005/8/layout/vList2"/>
    <dgm:cxn modelId="{79C0855D-8453-4C4B-A1E2-1F0EB6068D1B}" type="presParOf" srcId="{EB9C8B90-4323-4201-9291-126238D4E6D0}" destId="{A6E41D99-517D-408B-8AA6-F4CE61A85DB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61EAD18-A20F-41B9-BFAD-840A040AAF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C838B2F-40AE-4DD5-BB59-DBA305EF4B91}">
      <dgm:prSet/>
      <dgm:spPr/>
      <dgm:t>
        <a:bodyPr/>
        <a:lstStyle/>
        <a:p>
          <a:pPr rtl="0"/>
          <a:r>
            <a:rPr lang="en-US" smtClean="0"/>
            <a:t>Abusive head trauma</a:t>
          </a:r>
          <a:endParaRPr lang="en-US"/>
        </a:p>
      </dgm:t>
    </dgm:pt>
    <dgm:pt modelId="{152FAEBD-67C8-4D3A-AAFB-B5795029F783}" type="parTrans" cxnId="{C9E25C13-1E9C-401B-B190-FB07021BB1A0}">
      <dgm:prSet/>
      <dgm:spPr/>
      <dgm:t>
        <a:bodyPr/>
        <a:lstStyle/>
        <a:p>
          <a:endParaRPr lang="en-US"/>
        </a:p>
      </dgm:t>
    </dgm:pt>
    <dgm:pt modelId="{C4051E91-95A3-45EE-9C02-38AAF24010E1}" type="sibTrans" cxnId="{C9E25C13-1E9C-401B-B190-FB07021BB1A0}">
      <dgm:prSet/>
      <dgm:spPr/>
      <dgm:t>
        <a:bodyPr/>
        <a:lstStyle/>
        <a:p>
          <a:endParaRPr lang="en-US"/>
        </a:p>
      </dgm:t>
    </dgm:pt>
    <dgm:pt modelId="{0FFF74DD-B6F8-404A-BB32-573009BF914F}" type="pres">
      <dgm:prSet presAssocID="{361EAD18-A20F-41B9-BFAD-840A040AAF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2AAF488-483E-4572-B2EA-A6D01FFFD2CE}" type="pres">
      <dgm:prSet presAssocID="{3C838B2F-40AE-4DD5-BB59-DBA305EF4B9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9C18BC-9887-4245-BEC2-3DB352DF9C96}" type="presOf" srcId="{3C838B2F-40AE-4DD5-BB59-DBA305EF4B91}" destId="{D2AAF488-483E-4572-B2EA-A6D01FFFD2CE}" srcOrd="0" destOrd="0" presId="urn:microsoft.com/office/officeart/2005/8/layout/vList2"/>
    <dgm:cxn modelId="{C9E25C13-1E9C-401B-B190-FB07021BB1A0}" srcId="{361EAD18-A20F-41B9-BFAD-840A040AAF6C}" destId="{3C838B2F-40AE-4DD5-BB59-DBA305EF4B91}" srcOrd="0" destOrd="0" parTransId="{152FAEBD-67C8-4D3A-AAFB-B5795029F783}" sibTransId="{C4051E91-95A3-45EE-9C02-38AAF24010E1}"/>
    <dgm:cxn modelId="{817F4352-325F-48EC-9D96-E84A5750312C}" type="presOf" srcId="{361EAD18-A20F-41B9-BFAD-840A040AAF6C}" destId="{0FFF74DD-B6F8-404A-BB32-573009BF914F}" srcOrd="0" destOrd="0" presId="urn:microsoft.com/office/officeart/2005/8/layout/vList2"/>
    <dgm:cxn modelId="{D76F661E-22E3-4D0C-9034-25B341A26D53}" type="presParOf" srcId="{0FFF74DD-B6F8-404A-BB32-573009BF914F}" destId="{D2AAF488-483E-4572-B2EA-A6D01FFFD2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8CC49C7-7655-4DB7-B8F6-210264029CBE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7E6A3DC-5BBA-4202-8DFD-0340D0A6FE8B}">
      <dgm:prSet/>
      <dgm:spPr/>
      <dgm:t>
        <a:bodyPr/>
        <a:lstStyle/>
        <a:p>
          <a:pPr rtl="0"/>
          <a:r>
            <a:rPr lang="en-US" smtClean="0"/>
            <a:t>Prematurity</a:t>
          </a:r>
          <a:endParaRPr lang="en-US"/>
        </a:p>
      </dgm:t>
    </dgm:pt>
    <dgm:pt modelId="{68652313-2160-4C66-8767-B597F3B3A84F}" type="parTrans" cxnId="{F31E508B-331C-41A7-98A1-9D89F539C131}">
      <dgm:prSet/>
      <dgm:spPr/>
      <dgm:t>
        <a:bodyPr/>
        <a:lstStyle/>
        <a:p>
          <a:endParaRPr lang="en-US"/>
        </a:p>
      </dgm:t>
    </dgm:pt>
    <dgm:pt modelId="{E20A6D09-C883-4BD0-978C-B9698C9EBAB1}" type="sibTrans" cxnId="{F31E508B-331C-41A7-98A1-9D89F539C131}">
      <dgm:prSet/>
      <dgm:spPr/>
      <dgm:t>
        <a:bodyPr/>
        <a:lstStyle/>
        <a:p>
          <a:endParaRPr lang="en-US"/>
        </a:p>
      </dgm:t>
    </dgm:pt>
    <dgm:pt modelId="{6ED049B1-1FDF-424B-B3DB-9A36CFC1FC8D}">
      <dgm:prSet/>
      <dgm:spPr/>
      <dgm:t>
        <a:bodyPr/>
        <a:lstStyle/>
        <a:p>
          <a:pPr rtl="0"/>
          <a:r>
            <a:rPr lang="en-US" smtClean="0"/>
            <a:t>Physical/mental disability</a:t>
          </a:r>
          <a:endParaRPr lang="en-US"/>
        </a:p>
      </dgm:t>
    </dgm:pt>
    <dgm:pt modelId="{80929769-B39B-43E0-B263-467DD24AF676}" type="parTrans" cxnId="{4EA6EC12-CA98-4093-87E6-80899EED9BC4}">
      <dgm:prSet/>
      <dgm:spPr/>
      <dgm:t>
        <a:bodyPr/>
        <a:lstStyle/>
        <a:p>
          <a:endParaRPr lang="en-US"/>
        </a:p>
      </dgm:t>
    </dgm:pt>
    <dgm:pt modelId="{9B830815-D0CE-483D-A837-D281307220F3}" type="sibTrans" cxnId="{4EA6EC12-CA98-4093-87E6-80899EED9BC4}">
      <dgm:prSet/>
      <dgm:spPr/>
      <dgm:t>
        <a:bodyPr/>
        <a:lstStyle/>
        <a:p>
          <a:endParaRPr lang="en-US"/>
        </a:p>
      </dgm:t>
    </dgm:pt>
    <dgm:pt modelId="{4CB388AD-6AF1-405A-B1C3-D07B15F1BFBE}">
      <dgm:prSet/>
      <dgm:spPr/>
      <dgm:t>
        <a:bodyPr/>
        <a:lstStyle/>
        <a:p>
          <a:pPr rtl="0"/>
          <a:r>
            <a:rPr lang="en-US" smtClean="0"/>
            <a:t>Male</a:t>
          </a:r>
          <a:endParaRPr lang="en-US"/>
        </a:p>
      </dgm:t>
    </dgm:pt>
    <dgm:pt modelId="{A175798E-9B6E-42E8-A2D3-9499EFC081B2}" type="parTrans" cxnId="{77BA0B37-52E1-4254-B9EB-D1698832C084}">
      <dgm:prSet/>
      <dgm:spPr/>
      <dgm:t>
        <a:bodyPr/>
        <a:lstStyle/>
        <a:p>
          <a:endParaRPr lang="en-US"/>
        </a:p>
      </dgm:t>
    </dgm:pt>
    <dgm:pt modelId="{1CA3623E-0DC3-4882-B30E-66AF9267015F}" type="sibTrans" cxnId="{77BA0B37-52E1-4254-B9EB-D1698832C084}">
      <dgm:prSet/>
      <dgm:spPr/>
      <dgm:t>
        <a:bodyPr/>
        <a:lstStyle/>
        <a:p>
          <a:endParaRPr lang="en-US"/>
        </a:p>
      </dgm:t>
    </dgm:pt>
    <dgm:pt modelId="{1BB57E90-BD4A-49FF-A21A-46B4FDDE9B89}">
      <dgm:prSet/>
      <dgm:spPr/>
      <dgm:t>
        <a:bodyPr/>
        <a:lstStyle/>
        <a:p>
          <a:pPr rtl="0"/>
          <a:r>
            <a:rPr lang="en-US" smtClean="0"/>
            <a:t>Age 2-6 months </a:t>
          </a:r>
          <a:endParaRPr lang="en-US"/>
        </a:p>
      </dgm:t>
    </dgm:pt>
    <dgm:pt modelId="{4699194A-34DB-4428-97D8-2BB461F114A4}" type="parTrans" cxnId="{C71F6EC0-A7C8-4F22-8FB7-E2E5BBB00AC0}">
      <dgm:prSet/>
      <dgm:spPr/>
      <dgm:t>
        <a:bodyPr/>
        <a:lstStyle/>
        <a:p>
          <a:endParaRPr lang="en-US"/>
        </a:p>
      </dgm:t>
    </dgm:pt>
    <dgm:pt modelId="{61C3610F-95B3-4B81-8CC8-2E55C8B17382}" type="sibTrans" cxnId="{C71F6EC0-A7C8-4F22-8FB7-E2E5BBB00AC0}">
      <dgm:prSet/>
      <dgm:spPr/>
      <dgm:t>
        <a:bodyPr/>
        <a:lstStyle/>
        <a:p>
          <a:endParaRPr lang="en-US"/>
        </a:p>
      </dgm:t>
    </dgm:pt>
    <dgm:pt modelId="{4CB9D9D3-BBC3-454A-A4D9-0211EB2BADA4}">
      <dgm:prSet/>
      <dgm:spPr/>
      <dgm:t>
        <a:bodyPr/>
        <a:lstStyle/>
        <a:p>
          <a:pPr rtl="0"/>
          <a:r>
            <a:rPr lang="en-US" smtClean="0"/>
            <a:t>Young parents, lower SE status</a:t>
          </a:r>
          <a:endParaRPr lang="en-US"/>
        </a:p>
      </dgm:t>
    </dgm:pt>
    <dgm:pt modelId="{94D09AA5-9F97-4561-8D2C-E97519B3475D}" type="parTrans" cxnId="{A0BE6363-2226-489A-A6FC-21C91C5397B8}">
      <dgm:prSet/>
      <dgm:spPr/>
      <dgm:t>
        <a:bodyPr/>
        <a:lstStyle/>
        <a:p>
          <a:endParaRPr lang="en-US"/>
        </a:p>
      </dgm:t>
    </dgm:pt>
    <dgm:pt modelId="{70B357F8-2820-4871-8BE9-2F84E02737DE}" type="sibTrans" cxnId="{A0BE6363-2226-489A-A6FC-21C91C5397B8}">
      <dgm:prSet/>
      <dgm:spPr/>
      <dgm:t>
        <a:bodyPr/>
        <a:lstStyle/>
        <a:p>
          <a:endParaRPr lang="en-US"/>
        </a:p>
      </dgm:t>
    </dgm:pt>
    <dgm:pt modelId="{7CDBA431-AA39-4895-B44C-29638449E325}">
      <dgm:prSet/>
      <dgm:spPr/>
      <dgm:t>
        <a:bodyPr/>
        <a:lstStyle/>
        <a:p>
          <a:pPr rtl="0"/>
          <a:r>
            <a:rPr lang="en-US" smtClean="0"/>
            <a:t>Unstable family situation, military service</a:t>
          </a:r>
          <a:endParaRPr lang="en-US"/>
        </a:p>
      </dgm:t>
    </dgm:pt>
    <dgm:pt modelId="{302156A3-C461-4EE8-92CB-301AF4FBAD18}" type="parTrans" cxnId="{8C9503A7-00BD-4DAC-869A-67FAFEFD11CB}">
      <dgm:prSet/>
      <dgm:spPr/>
      <dgm:t>
        <a:bodyPr/>
        <a:lstStyle/>
        <a:p>
          <a:endParaRPr lang="en-US"/>
        </a:p>
      </dgm:t>
    </dgm:pt>
    <dgm:pt modelId="{59820DEC-010F-4920-81B1-6AFDB3895023}" type="sibTrans" cxnId="{8C9503A7-00BD-4DAC-869A-67FAFEFD11CB}">
      <dgm:prSet/>
      <dgm:spPr/>
      <dgm:t>
        <a:bodyPr/>
        <a:lstStyle/>
        <a:p>
          <a:endParaRPr lang="en-US"/>
        </a:p>
      </dgm:t>
    </dgm:pt>
    <dgm:pt modelId="{3C73B382-85B1-4A34-8350-7A568720A873}">
      <dgm:prSet/>
      <dgm:spPr/>
      <dgm:t>
        <a:bodyPr/>
        <a:lstStyle/>
        <a:p>
          <a:pPr rtl="0"/>
          <a:r>
            <a:rPr lang="en-US" smtClean="0"/>
            <a:t>Substance abuse, mental disorders</a:t>
          </a:r>
          <a:endParaRPr lang="en-US"/>
        </a:p>
      </dgm:t>
    </dgm:pt>
    <dgm:pt modelId="{1F9F4C73-F2AA-4E6C-A005-C5039A6EAAF3}" type="parTrans" cxnId="{D9C05F37-5203-46FA-84CF-02461C810C0C}">
      <dgm:prSet/>
      <dgm:spPr/>
      <dgm:t>
        <a:bodyPr/>
        <a:lstStyle/>
        <a:p>
          <a:endParaRPr lang="en-US"/>
        </a:p>
      </dgm:t>
    </dgm:pt>
    <dgm:pt modelId="{10A4EC60-C1F0-4EA1-A06C-E1D654666B99}" type="sibTrans" cxnId="{D9C05F37-5203-46FA-84CF-02461C810C0C}">
      <dgm:prSet/>
      <dgm:spPr/>
      <dgm:t>
        <a:bodyPr/>
        <a:lstStyle/>
        <a:p>
          <a:endParaRPr lang="en-US"/>
        </a:p>
      </dgm:t>
    </dgm:pt>
    <dgm:pt modelId="{F8C6E4DE-69D1-4A6F-A3A0-01BDBF314E34}">
      <dgm:prSet/>
      <dgm:spPr/>
      <dgm:t>
        <a:bodyPr/>
        <a:lstStyle/>
        <a:p>
          <a:pPr rtl="0"/>
          <a:r>
            <a:rPr lang="en-US" smtClean="0"/>
            <a:t>Unreasonable developmental expectations</a:t>
          </a:r>
          <a:endParaRPr lang="en-US"/>
        </a:p>
      </dgm:t>
    </dgm:pt>
    <dgm:pt modelId="{845F7EFE-6E72-4D97-A942-9357D83D6A85}" type="parTrans" cxnId="{F3C73820-1804-42A0-851E-91E8DD6F4CD8}">
      <dgm:prSet/>
      <dgm:spPr/>
      <dgm:t>
        <a:bodyPr/>
        <a:lstStyle/>
        <a:p>
          <a:endParaRPr lang="en-US"/>
        </a:p>
      </dgm:t>
    </dgm:pt>
    <dgm:pt modelId="{0FB130E4-E686-4721-886C-0A9B72BAC991}" type="sibTrans" cxnId="{F3C73820-1804-42A0-851E-91E8DD6F4CD8}">
      <dgm:prSet/>
      <dgm:spPr/>
      <dgm:t>
        <a:bodyPr/>
        <a:lstStyle/>
        <a:p>
          <a:endParaRPr lang="en-US"/>
        </a:p>
      </dgm:t>
    </dgm:pt>
    <dgm:pt modelId="{CBF1E22F-2781-4436-853C-16153B31C13C}" type="pres">
      <dgm:prSet presAssocID="{78CC49C7-7655-4DB7-B8F6-210264029CBE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4FB16C6-2220-4AA1-95A0-98EEAA442B62}" type="pres">
      <dgm:prSet presAssocID="{C7E6A3DC-5BBA-4202-8DFD-0340D0A6FE8B}" presName="composite" presStyleCnt="0"/>
      <dgm:spPr/>
    </dgm:pt>
    <dgm:pt modelId="{B08BFF52-D3C9-46FB-B1CA-5A5677D37C11}" type="pres">
      <dgm:prSet presAssocID="{C7E6A3DC-5BBA-4202-8DFD-0340D0A6FE8B}" presName="imgShp" presStyleLbl="fgImgPlace1" presStyleIdx="0" presStyleCnt="8"/>
      <dgm:spPr/>
    </dgm:pt>
    <dgm:pt modelId="{F660FD89-3414-4B85-A2F8-EEF0DF3CE6B9}" type="pres">
      <dgm:prSet presAssocID="{C7E6A3DC-5BBA-4202-8DFD-0340D0A6FE8B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1B2537-EE4E-43FF-9B19-5DC5AEFEA00D}" type="pres">
      <dgm:prSet presAssocID="{E20A6D09-C883-4BD0-978C-B9698C9EBAB1}" presName="spacing" presStyleCnt="0"/>
      <dgm:spPr/>
    </dgm:pt>
    <dgm:pt modelId="{649CA951-9256-429A-8915-AD4B1AA7F498}" type="pres">
      <dgm:prSet presAssocID="{6ED049B1-1FDF-424B-B3DB-9A36CFC1FC8D}" presName="composite" presStyleCnt="0"/>
      <dgm:spPr/>
    </dgm:pt>
    <dgm:pt modelId="{587A8054-3DB8-4ABF-AAB7-409A573CFF4C}" type="pres">
      <dgm:prSet presAssocID="{6ED049B1-1FDF-424B-B3DB-9A36CFC1FC8D}" presName="imgShp" presStyleLbl="fgImgPlace1" presStyleIdx="1" presStyleCnt="8"/>
      <dgm:spPr/>
    </dgm:pt>
    <dgm:pt modelId="{6AE811E2-2809-44FD-BFD3-3C59ECB0860B}" type="pres">
      <dgm:prSet presAssocID="{6ED049B1-1FDF-424B-B3DB-9A36CFC1FC8D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6FA54CD-DAFF-43E8-91EB-C9FFA1DB9D3C}" type="pres">
      <dgm:prSet presAssocID="{9B830815-D0CE-483D-A837-D281307220F3}" presName="spacing" presStyleCnt="0"/>
      <dgm:spPr/>
    </dgm:pt>
    <dgm:pt modelId="{49345D74-E2E2-4B00-94AE-F9ABEE10A7FD}" type="pres">
      <dgm:prSet presAssocID="{4CB388AD-6AF1-405A-B1C3-D07B15F1BFBE}" presName="composite" presStyleCnt="0"/>
      <dgm:spPr/>
    </dgm:pt>
    <dgm:pt modelId="{27121223-45A5-4764-971F-9F066D52E606}" type="pres">
      <dgm:prSet presAssocID="{4CB388AD-6AF1-405A-B1C3-D07B15F1BFBE}" presName="imgShp" presStyleLbl="fgImgPlace1" presStyleIdx="2" presStyleCnt="8"/>
      <dgm:spPr/>
    </dgm:pt>
    <dgm:pt modelId="{B5C9CE6A-41BF-4CEE-B0FC-D168DD110F03}" type="pres">
      <dgm:prSet presAssocID="{4CB388AD-6AF1-405A-B1C3-D07B15F1BFBE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F1FB4C-EF08-4B47-96FD-0F61CFBD3866}" type="pres">
      <dgm:prSet presAssocID="{1CA3623E-0DC3-4882-B30E-66AF9267015F}" presName="spacing" presStyleCnt="0"/>
      <dgm:spPr/>
    </dgm:pt>
    <dgm:pt modelId="{E4519A58-DED5-400E-A0F2-D1E5B3E6DE68}" type="pres">
      <dgm:prSet presAssocID="{1BB57E90-BD4A-49FF-A21A-46B4FDDE9B89}" presName="composite" presStyleCnt="0"/>
      <dgm:spPr/>
    </dgm:pt>
    <dgm:pt modelId="{2B43CD4C-99B9-4D6C-B980-8F91B520E402}" type="pres">
      <dgm:prSet presAssocID="{1BB57E90-BD4A-49FF-A21A-46B4FDDE9B89}" presName="imgShp" presStyleLbl="fgImgPlace1" presStyleIdx="3" presStyleCnt="8"/>
      <dgm:spPr/>
    </dgm:pt>
    <dgm:pt modelId="{7968FD97-EA95-4C1D-999A-E0E06563CF2B}" type="pres">
      <dgm:prSet presAssocID="{1BB57E90-BD4A-49FF-A21A-46B4FDDE9B89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3E60CA-A219-44C2-B3CE-91E56EBBA33A}" type="pres">
      <dgm:prSet presAssocID="{61C3610F-95B3-4B81-8CC8-2E55C8B17382}" presName="spacing" presStyleCnt="0"/>
      <dgm:spPr/>
    </dgm:pt>
    <dgm:pt modelId="{F1B68314-52FB-4417-8155-FB2E2E43C312}" type="pres">
      <dgm:prSet presAssocID="{4CB9D9D3-BBC3-454A-A4D9-0211EB2BADA4}" presName="composite" presStyleCnt="0"/>
      <dgm:spPr/>
    </dgm:pt>
    <dgm:pt modelId="{DDE9D0CE-C77C-4099-9BEF-E3D77415B346}" type="pres">
      <dgm:prSet presAssocID="{4CB9D9D3-BBC3-454A-A4D9-0211EB2BADA4}" presName="imgShp" presStyleLbl="fgImgPlace1" presStyleIdx="4" presStyleCnt="8"/>
      <dgm:spPr/>
    </dgm:pt>
    <dgm:pt modelId="{D1051BDE-A24C-4273-9474-00F99672EA5D}" type="pres">
      <dgm:prSet presAssocID="{4CB9D9D3-BBC3-454A-A4D9-0211EB2BADA4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2D987C6-66F7-4F7A-A440-72FB0C751244}" type="pres">
      <dgm:prSet presAssocID="{70B357F8-2820-4871-8BE9-2F84E02737DE}" presName="spacing" presStyleCnt="0"/>
      <dgm:spPr/>
    </dgm:pt>
    <dgm:pt modelId="{6D82D8E6-897A-44D8-93DB-80481CA3C81A}" type="pres">
      <dgm:prSet presAssocID="{7CDBA431-AA39-4895-B44C-29638449E325}" presName="composite" presStyleCnt="0"/>
      <dgm:spPr/>
    </dgm:pt>
    <dgm:pt modelId="{BDA67B5A-61A8-4A29-A516-749027C105EF}" type="pres">
      <dgm:prSet presAssocID="{7CDBA431-AA39-4895-B44C-29638449E325}" presName="imgShp" presStyleLbl="fgImgPlace1" presStyleIdx="5" presStyleCnt="8"/>
      <dgm:spPr/>
    </dgm:pt>
    <dgm:pt modelId="{76F2A0D7-BA1A-489E-9426-2E0F9F8C44E3}" type="pres">
      <dgm:prSet presAssocID="{7CDBA431-AA39-4895-B44C-29638449E325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5BD8050-CDF0-43FD-A054-499E5A4E3041}" type="pres">
      <dgm:prSet presAssocID="{59820DEC-010F-4920-81B1-6AFDB3895023}" presName="spacing" presStyleCnt="0"/>
      <dgm:spPr/>
    </dgm:pt>
    <dgm:pt modelId="{0AAACAEB-4501-4AAB-BC50-FC9C6D6AC58B}" type="pres">
      <dgm:prSet presAssocID="{3C73B382-85B1-4A34-8350-7A568720A873}" presName="composite" presStyleCnt="0"/>
      <dgm:spPr/>
    </dgm:pt>
    <dgm:pt modelId="{22545E01-3702-44FC-A084-61504D29B555}" type="pres">
      <dgm:prSet presAssocID="{3C73B382-85B1-4A34-8350-7A568720A873}" presName="imgShp" presStyleLbl="fgImgPlace1" presStyleIdx="6" presStyleCnt="8"/>
      <dgm:spPr/>
    </dgm:pt>
    <dgm:pt modelId="{CFC98B6D-4321-4ED2-9C88-437498651E55}" type="pres">
      <dgm:prSet presAssocID="{3C73B382-85B1-4A34-8350-7A568720A873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A7631CA-B2F3-47A5-B572-453346E6725D}" type="pres">
      <dgm:prSet presAssocID="{10A4EC60-C1F0-4EA1-A06C-E1D654666B99}" presName="spacing" presStyleCnt="0"/>
      <dgm:spPr/>
    </dgm:pt>
    <dgm:pt modelId="{F1A39AA5-4912-4998-BF86-DFF8DA6930AA}" type="pres">
      <dgm:prSet presAssocID="{F8C6E4DE-69D1-4A6F-A3A0-01BDBF314E34}" presName="composite" presStyleCnt="0"/>
      <dgm:spPr/>
    </dgm:pt>
    <dgm:pt modelId="{6A447020-132D-4796-BC56-7AE58CDED4DA}" type="pres">
      <dgm:prSet presAssocID="{F8C6E4DE-69D1-4A6F-A3A0-01BDBF314E34}" presName="imgShp" presStyleLbl="fgImgPlace1" presStyleIdx="7" presStyleCnt="8"/>
      <dgm:spPr/>
    </dgm:pt>
    <dgm:pt modelId="{66991D62-2669-440C-B76D-4688DED1AA41}" type="pres">
      <dgm:prSet presAssocID="{F8C6E4DE-69D1-4A6F-A3A0-01BDBF314E34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0BE6363-2226-489A-A6FC-21C91C5397B8}" srcId="{78CC49C7-7655-4DB7-B8F6-210264029CBE}" destId="{4CB9D9D3-BBC3-454A-A4D9-0211EB2BADA4}" srcOrd="4" destOrd="0" parTransId="{94D09AA5-9F97-4561-8D2C-E97519B3475D}" sibTransId="{70B357F8-2820-4871-8BE9-2F84E02737DE}"/>
    <dgm:cxn modelId="{F31E508B-331C-41A7-98A1-9D89F539C131}" srcId="{78CC49C7-7655-4DB7-B8F6-210264029CBE}" destId="{C7E6A3DC-5BBA-4202-8DFD-0340D0A6FE8B}" srcOrd="0" destOrd="0" parTransId="{68652313-2160-4C66-8767-B597F3B3A84F}" sibTransId="{E20A6D09-C883-4BD0-978C-B9698C9EBAB1}"/>
    <dgm:cxn modelId="{C71F6EC0-A7C8-4F22-8FB7-E2E5BBB00AC0}" srcId="{78CC49C7-7655-4DB7-B8F6-210264029CBE}" destId="{1BB57E90-BD4A-49FF-A21A-46B4FDDE9B89}" srcOrd="3" destOrd="0" parTransId="{4699194A-34DB-4428-97D8-2BB461F114A4}" sibTransId="{61C3610F-95B3-4B81-8CC8-2E55C8B17382}"/>
    <dgm:cxn modelId="{C5713870-C978-4E41-9EF2-2ECA5EDE28FB}" type="presOf" srcId="{C7E6A3DC-5BBA-4202-8DFD-0340D0A6FE8B}" destId="{F660FD89-3414-4B85-A2F8-EEF0DF3CE6B9}" srcOrd="0" destOrd="0" presId="urn:microsoft.com/office/officeart/2005/8/layout/vList3"/>
    <dgm:cxn modelId="{9B209AD8-73C8-4F20-AD98-2A23AA5CA423}" type="presOf" srcId="{F8C6E4DE-69D1-4A6F-A3A0-01BDBF314E34}" destId="{66991D62-2669-440C-B76D-4688DED1AA41}" srcOrd="0" destOrd="0" presId="urn:microsoft.com/office/officeart/2005/8/layout/vList3"/>
    <dgm:cxn modelId="{F3C73820-1804-42A0-851E-91E8DD6F4CD8}" srcId="{78CC49C7-7655-4DB7-B8F6-210264029CBE}" destId="{F8C6E4DE-69D1-4A6F-A3A0-01BDBF314E34}" srcOrd="7" destOrd="0" parTransId="{845F7EFE-6E72-4D97-A942-9357D83D6A85}" sibTransId="{0FB130E4-E686-4721-886C-0A9B72BAC991}"/>
    <dgm:cxn modelId="{793C0926-CA5E-4775-91BD-5D261B971E22}" type="presOf" srcId="{4CB9D9D3-BBC3-454A-A4D9-0211EB2BADA4}" destId="{D1051BDE-A24C-4273-9474-00F99672EA5D}" srcOrd="0" destOrd="0" presId="urn:microsoft.com/office/officeart/2005/8/layout/vList3"/>
    <dgm:cxn modelId="{280C2CB9-8AF9-4CB3-A31C-7F7D44B5EB4F}" type="presOf" srcId="{3C73B382-85B1-4A34-8350-7A568720A873}" destId="{CFC98B6D-4321-4ED2-9C88-437498651E55}" srcOrd="0" destOrd="0" presId="urn:microsoft.com/office/officeart/2005/8/layout/vList3"/>
    <dgm:cxn modelId="{96200FB1-45DF-4008-818D-CE5FD3EC5520}" type="presOf" srcId="{78CC49C7-7655-4DB7-B8F6-210264029CBE}" destId="{CBF1E22F-2781-4436-853C-16153B31C13C}" srcOrd="0" destOrd="0" presId="urn:microsoft.com/office/officeart/2005/8/layout/vList3"/>
    <dgm:cxn modelId="{77BA0B37-52E1-4254-B9EB-D1698832C084}" srcId="{78CC49C7-7655-4DB7-B8F6-210264029CBE}" destId="{4CB388AD-6AF1-405A-B1C3-D07B15F1BFBE}" srcOrd="2" destOrd="0" parTransId="{A175798E-9B6E-42E8-A2D3-9499EFC081B2}" sibTransId="{1CA3623E-0DC3-4882-B30E-66AF9267015F}"/>
    <dgm:cxn modelId="{291472A2-6FB6-4C5B-9E8C-BD47D34941F2}" type="presOf" srcId="{7CDBA431-AA39-4895-B44C-29638449E325}" destId="{76F2A0D7-BA1A-489E-9426-2E0F9F8C44E3}" srcOrd="0" destOrd="0" presId="urn:microsoft.com/office/officeart/2005/8/layout/vList3"/>
    <dgm:cxn modelId="{D9C05F37-5203-46FA-84CF-02461C810C0C}" srcId="{78CC49C7-7655-4DB7-B8F6-210264029CBE}" destId="{3C73B382-85B1-4A34-8350-7A568720A873}" srcOrd="6" destOrd="0" parTransId="{1F9F4C73-F2AA-4E6C-A005-C5039A6EAAF3}" sibTransId="{10A4EC60-C1F0-4EA1-A06C-E1D654666B99}"/>
    <dgm:cxn modelId="{FD10C593-3A1F-4ADD-9408-AC6A8C1A7CD6}" type="presOf" srcId="{4CB388AD-6AF1-405A-B1C3-D07B15F1BFBE}" destId="{B5C9CE6A-41BF-4CEE-B0FC-D168DD110F03}" srcOrd="0" destOrd="0" presId="urn:microsoft.com/office/officeart/2005/8/layout/vList3"/>
    <dgm:cxn modelId="{BADBED93-9354-4467-9F4D-0A7AE77D86B6}" type="presOf" srcId="{6ED049B1-1FDF-424B-B3DB-9A36CFC1FC8D}" destId="{6AE811E2-2809-44FD-BFD3-3C59ECB0860B}" srcOrd="0" destOrd="0" presId="urn:microsoft.com/office/officeart/2005/8/layout/vList3"/>
    <dgm:cxn modelId="{8C9503A7-00BD-4DAC-869A-67FAFEFD11CB}" srcId="{78CC49C7-7655-4DB7-B8F6-210264029CBE}" destId="{7CDBA431-AA39-4895-B44C-29638449E325}" srcOrd="5" destOrd="0" parTransId="{302156A3-C461-4EE8-92CB-301AF4FBAD18}" sibTransId="{59820DEC-010F-4920-81B1-6AFDB3895023}"/>
    <dgm:cxn modelId="{ABB4A0C0-62F6-4EAD-A2A0-56C5140D7B08}" type="presOf" srcId="{1BB57E90-BD4A-49FF-A21A-46B4FDDE9B89}" destId="{7968FD97-EA95-4C1D-999A-E0E06563CF2B}" srcOrd="0" destOrd="0" presId="urn:microsoft.com/office/officeart/2005/8/layout/vList3"/>
    <dgm:cxn modelId="{4EA6EC12-CA98-4093-87E6-80899EED9BC4}" srcId="{78CC49C7-7655-4DB7-B8F6-210264029CBE}" destId="{6ED049B1-1FDF-424B-B3DB-9A36CFC1FC8D}" srcOrd="1" destOrd="0" parTransId="{80929769-B39B-43E0-B263-467DD24AF676}" sibTransId="{9B830815-D0CE-483D-A837-D281307220F3}"/>
    <dgm:cxn modelId="{613A1124-C915-441F-998F-32ACEF49025F}" type="presParOf" srcId="{CBF1E22F-2781-4436-853C-16153B31C13C}" destId="{74FB16C6-2220-4AA1-95A0-98EEAA442B62}" srcOrd="0" destOrd="0" presId="urn:microsoft.com/office/officeart/2005/8/layout/vList3"/>
    <dgm:cxn modelId="{AAF5940E-3041-44C5-B146-69716543AC83}" type="presParOf" srcId="{74FB16C6-2220-4AA1-95A0-98EEAA442B62}" destId="{B08BFF52-D3C9-46FB-B1CA-5A5677D37C11}" srcOrd="0" destOrd="0" presId="urn:microsoft.com/office/officeart/2005/8/layout/vList3"/>
    <dgm:cxn modelId="{72BD1AED-EE5C-4EB4-AF42-876BC9A31F09}" type="presParOf" srcId="{74FB16C6-2220-4AA1-95A0-98EEAA442B62}" destId="{F660FD89-3414-4B85-A2F8-EEF0DF3CE6B9}" srcOrd="1" destOrd="0" presId="urn:microsoft.com/office/officeart/2005/8/layout/vList3"/>
    <dgm:cxn modelId="{7C749519-FE3C-4F6E-BD00-150154482126}" type="presParOf" srcId="{CBF1E22F-2781-4436-853C-16153B31C13C}" destId="{651B2537-EE4E-43FF-9B19-5DC5AEFEA00D}" srcOrd="1" destOrd="0" presId="urn:microsoft.com/office/officeart/2005/8/layout/vList3"/>
    <dgm:cxn modelId="{38C838F8-A1B3-4570-91AD-FC0145B826AC}" type="presParOf" srcId="{CBF1E22F-2781-4436-853C-16153B31C13C}" destId="{649CA951-9256-429A-8915-AD4B1AA7F498}" srcOrd="2" destOrd="0" presId="urn:microsoft.com/office/officeart/2005/8/layout/vList3"/>
    <dgm:cxn modelId="{FF1A7713-3ED3-4395-A44A-48206934EF2B}" type="presParOf" srcId="{649CA951-9256-429A-8915-AD4B1AA7F498}" destId="{587A8054-3DB8-4ABF-AAB7-409A573CFF4C}" srcOrd="0" destOrd="0" presId="urn:microsoft.com/office/officeart/2005/8/layout/vList3"/>
    <dgm:cxn modelId="{52878305-B3A1-420F-9673-BB1894608F75}" type="presParOf" srcId="{649CA951-9256-429A-8915-AD4B1AA7F498}" destId="{6AE811E2-2809-44FD-BFD3-3C59ECB0860B}" srcOrd="1" destOrd="0" presId="urn:microsoft.com/office/officeart/2005/8/layout/vList3"/>
    <dgm:cxn modelId="{EE0E3B43-C640-499F-87C7-6AE1CB2CE3B8}" type="presParOf" srcId="{CBF1E22F-2781-4436-853C-16153B31C13C}" destId="{D6FA54CD-DAFF-43E8-91EB-C9FFA1DB9D3C}" srcOrd="3" destOrd="0" presId="urn:microsoft.com/office/officeart/2005/8/layout/vList3"/>
    <dgm:cxn modelId="{0A6E109A-294F-4581-93CF-E8414DB65410}" type="presParOf" srcId="{CBF1E22F-2781-4436-853C-16153B31C13C}" destId="{49345D74-E2E2-4B00-94AE-F9ABEE10A7FD}" srcOrd="4" destOrd="0" presId="urn:microsoft.com/office/officeart/2005/8/layout/vList3"/>
    <dgm:cxn modelId="{AA6DAC25-701C-46CF-A21B-4F43CC0BC3EB}" type="presParOf" srcId="{49345D74-E2E2-4B00-94AE-F9ABEE10A7FD}" destId="{27121223-45A5-4764-971F-9F066D52E606}" srcOrd="0" destOrd="0" presId="urn:microsoft.com/office/officeart/2005/8/layout/vList3"/>
    <dgm:cxn modelId="{BBDA316D-21E4-4D49-94EC-6EC0918EA165}" type="presParOf" srcId="{49345D74-E2E2-4B00-94AE-F9ABEE10A7FD}" destId="{B5C9CE6A-41BF-4CEE-B0FC-D168DD110F03}" srcOrd="1" destOrd="0" presId="urn:microsoft.com/office/officeart/2005/8/layout/vList3"/>
    <dgm:cxn modelId="{498334AF-052D-4C3E-A0E9-558E4E54CB6D}" type="presParOf" srcId="{CBF1E22F-2781-4436-853C-16153B31C13C}" destId="{67F1FB4C-EF08-4B47-96FD-0F61CFBD3866}" srcOrd="5" destOrd="0" presId="urn:microsoft.com/office/officeart/2005/8/layout/vList3"/>
    <dgm:cxn modelId="{246FC3C2-965A-4F02-BA51-EC7C4DBA0C05}" type="presParOf" srcId="{CBF1E22F-2781-4436-853C-16153B31C13C}" destId="{E4519A58-DED5-400E-A0F2-D1E5B3E6DE68}" srcOrd="6" destOrd="0" presId="urn:microsoft.com/office/officeart/2005/8/layout/vList3"/>
    <dgm:cxn modelId="{EAB5CEAE-2480-4B4D-B079-56D5288A90A5}" type="presParOf" srcId="{E4519A58-DED5-400E-A0F2-D1E5B3E6DE68}" destId="{2B43CD4C-99B9-4D6C-B980-8F91B520E402}" srcOrd="0" destOrd="0" presId="urn:microsoft.com/office/officeart/2005/8/layout/vList3"/>
    <dgm:cxn modelId="{689784EB-D2FE-4BCC-B77D-2AE89886DDFD}" type="presParOf" srcId="{E4519A58-DED5-400E-A0F2-D1E5B3E6DE68}" destId="{7968FD97-EA95-4C1D-999A-E0E06563CF2B}" srcOrd="1" destOrd="0" presId="urn:microsoft.com/office/officeart/2005/8/layout/vList3"/>
    <dgm:cxn modelId="{710740AB-3CBA-4338-B49C-F166AFFC8DB6}" type="presParOf" srcId="{CBF1E22F-2781-4436-853C-16153B31C13C}" destId="{A13E60CA-A219-44C2-B3CE-91E56EBBA33A}" srcOrd="7" destOrd="0" presId="urn:microsoft.com/office/officeart/2005/8/layout/vList3"/>
    <dgm:cxn modelId="{10A7DE2D-5E03-4558-9D0A-6938586D9B02}" type="presParOf" srcId="{CBF1E22F-2781-4436-853C-16153B31C13C}" destId="{F1B68314-52FB-4417-8155-FB2E2E43C312}" srcOrd="8" destOrd="0" presId="urn:microsoft.com/office/officeart/2005/8/layout/vList3"/>
    <dgm:cxn modelId="{3737F050-D716-48C4-9455-4BED0F2848B9}" type="presParOf" srcId="{F1B68314-52FB-4417-8155-FB2E2E43C312}" destId="{DDE9D0CE-C77C-4099-9BEF-E3D77415B346}" srcOrd="0" destOrd="0" presId="urn:microsoft.com/office/officeart/2005/8/layout/vList3"/>
    <dgm:cxn modelId="{F5E431D9-1279-4FB2-BD69-84E3EED4E489}" type="presParOf" srcId="{F1B68314-52FB-4417-8155-FB2E2E43C312}" destId="{D1051BDE-A24C-4273-9474-00F99672EA5D}" srcOrd="1" destOrd="0" presId="urn:microsoft.com/office/officeart/2005/8/layout/vList3"/>
    <dgm:cxn modelId="{595D3200-8F02-4C59-BE51-824585762CF6}" type="presParOf" srcId="{CBF1E22F-2781-4436-853C-16153B31C13C}" destId="{52D987C6-66F7-4F7A-A440-72FB0C751244}" srcOrd="9" destOrd="0" presId="urn:microsoft.com/office/officeart/2005/8/layout/vList3"/>
    <dgm:cxn modelId="{60DD2F12-4FA3-45EE-8F80-143AB6964C8B}" type="presParOf" srcId="{CBF1E22F-2781-4436-853C-16153B31C13C}" destId="{6D82D8E6-897A-44D8-93DB-80481CA3C81A}" srcOrd="10" destOrd="0" presId="urn:microsoft.com/office/officeart/2005/8/layout/vList3"/>
    <dgm:cxn modelId="{6CA28947-EEF7-497B-BB6E-455AAB96B526}" type="presParOf" srcId="{6D82D8E6-897A-44D8-93DB-80481CA3C81A}" destId="{BDA67B5A-61A8-4A29-A516-749027C105EF}" srcOrd="0" destOrd="0" presId="urn:microsoft.com/office/officeart/2005/8/layout/vList3"/>
    <dgm:cxn modelId="{74600526-3BF5-40BA-BEC1-C048C2103647}" type="presParOf" srcId="{6D82D8E6-897A-44D8-93DB-80481CA3C81A}" destId="{76F2A0D7-BA1A-489E-9426-2E0F9F8C44E3}" srcOrd="1" destOrd="0" presId="urn:microsoft.com/office/officeart/2005/8/layout/vList3"/>
    <dgm:cxn modelId="{950FD66D-8E63-469E-BE64-173F68DFC64E}" type="presParOf" srcId="{CBF1E22F-2781-4436-853C-16153B31C13C}" destId="{B5BD8050-CDF0-43FD-A054-499E5A4E3041}" srcOrd="11" destOrd="0" presId="urn:microsoft.com/office/officeart/2005/8/layout/vList3"/>
    <dgm:cxn modelId="{5BB5EE83-747F-4A8C-924E-537189C75E3B}" type="presParOf" srcId="{CBF1E22F-2781-4436-853C-16153B31C13C}" destId="{0AAACAEB-4501-4AAB-BC50-FC9C6D6AC58B}" srcOrd="12" destOrd="0" presId="urn:microsoft.com/office/officeart/2005/8/layout/vList3"/>
    <dgm:cxn modelId="{B3B294D8-DC6F-49BE-92FD-B7980A2972CE}" type="presParOf" srcId="{0AAACAEB-4501-4AAB-BC50-FC9C6D6AC58B}" destId="{22545E01-3702-44FC-A084-61504D29B555}" srcOrd="0" destOrd="0" presId="urn:microsoft.com/office/officeart/2005/8/layout/vList3"/>
    <dgm:cxn modelId="{B3791E8E-543A-49A6-809C-49191ADBE42D}" type="presParOf" srcId="{0AAACAEB-4501-4AAB-BC50-FC9C6D6AC58B}" destId="{CFC98B6D-4321-4ED2-9C88-437498651E55}" srcOrd="1" destOrd="0" presId="urn:microsoft.com/office/officeart/2005/8/layout/vList3"/>
    <dgm:cxn modelId="{A7595F1B-D669-4522-9CF8-6E498B6134AF}" type="presParOf" srcId="{CBF1E22F-2781-4436-853C-16153B31C13C}" destId="{5A7631CA-B2F3-47A5-B572-453346E6725D}" srcOrd="13" destOrd="0" presId="urn:microsoft.com/office/officeart/2005/8/layout/vList3"/>
    <dgm:cxn modelId="{BB11145E-B811-472A-A48B-2325D4FDB3CB}" type="presParOf" srcId="{CBF1E22F-2781-4436-853C-16153B31C13C}" destId="{F1A39AA5-4912-4998-BF86-DFF8DA6930AA}" srcOrd="14" destOrd="0" presId="urn:microsoft.com/office/officeart/2005/8/layout/vList3"/>
    <dgm:cxn modelId="{19F12B05-6E33-43F2-AE06-6DFE6B7BDEE9}" type="presParOf" srcId="{F1A39AA5-4912-4998-BF86-DFF8DA6930AA}" destId="{6A447020-132D-4796-BC56-7AE58CDED4DA}" srcOrd="0" destOrd="0" presId="urn:microsoft.com/office/officeart/2005/8/layout/vList3"/>
    <dgm:cxn modelId="{041116E8-59C9-465B-B19D-3428B1AE3FCA}" type="presParOf" srcId="{F1A39AA5-4912-4998-BF86-DFF8DA6930AA}" destId="{66991D62-2669-440C-B76D-4688DED1AA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A69DED1-D6DD-446A-A52C-DED6A99BBE64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B5669B5-0140-488B-89BA-7F2FBFDBDC66}">
      <dgm:prSet/>
      <dgm:spPr/>
      <dgm:t>
        <a:bodyPr/>
        <a:lstStyle/>
        <a:p>
          <a:pPr rtl="0"/>
          <a:r>
            <a:rPr lang="en-US" smtClean="0"/>
            <a:t>#1 - Father</a:t>
          </a:r>
          <a:endParaRPr lang="en-US"/>
        </a:p>
      </dgm:t>
    </dgm:pt>
    <dgm:pt modelId="{23238D34-9688-41B2-8883-11914B70626D}" type="parTrans" cxnId="{CD150731-609F-4F49-9ABA-914AF6927BAF}">
      <dgm:prSet/>
      <dgm:spPr/>
      <dgm:t>
        <a:bodyPr/>
        <a:lstStyle/>
        <a:p>
          <a:endParaRPr lang="en-US"/>
        </a:p>
      </dgm:t>
    </dgm:pt>
    <dgm:pt modelId="{25DC94E6-C789-4A4E-B717-A891C508DC1E}" type="sibTrans" cxnId="{CD150731-609F-4F49-9ABA-914AF6927BAF}">
      <dgm:prSet/>
      <dgm:spPr/>
      <dgm:t>
        <a:bodyPr/>
        <a:lstStyle/>
        <a:p>
          <a:endParaRPr lang="en-US"/>
        </a:p>
      </dgm:t>
    </dgm:pt>
    <dgm:pt modelId="{C46C6900-271C-4426-8D49-375F1FCEC458}">
      <dgm:prSet/>
      <dgm:spPr/>
      <dgm:t>
        <a:bodyPr/>
        <a:lstStyle/>
        <a:p>
          <a:pPr rtl="0"/>
          <a:r>
            <a:rPr lang="en-US" smtClean="0"/>
            <a:t>#2 - Mother’s boyfriend</a:t>
          </a:r>
          <a:endParaRPr lang="en-US"/>
        </a:p>
      </dgm:t>
    </dgm:pt>
    <dgm:pt modelId="{098010E7-7459-4369-982D-05ED98DC059A}" type="parTrans" cxnId="{3BC40A53-6E8A-4A63-9B17-4B185AC3D8BA}">
      <dgm:prSet/>
      <dgm:spPr/>
      <dgm:t>
        <a:bodyPr/>
        <a:lstStyle/>
        <a:p>
          <a:endParaRPr lang="en-US"/>
        </a:p>
      </dgm:t>
    </dgm:pt>
    <dgm:pt modelId="{B53F2902-9A95-47A6-86E0-90FAD63F411C}" type="sibTrans" cxnId="{3BC40A53-6E8A-4A63-9B17-4B185AC3D8BA}">
      <dgm:prSet/>
      <dgm:spPr/>
      <dgm:t>
        <a:bodyPr/>
        <a:lstStyle/>
        <a:p>
          <a:endParaRPr lang="en-US"/>
        </a:p>
      </dgm:t>
    </dgm:pt>
    <dgm:pt modelId="{7A39B442-18FE-42EF-BDD9-557DDBED80D4}">
      <dgm:prSet/>
      <dgm:spPr/>
      <dgm:t>
        <a:bodyPr/>
        <a:lstStyle/>
        <a:p>
          <a:pPr rtl="0"/>
          <a:r>
            <a:rPr lang="en-US" smtClean="0"/>
            <a:t>#3 - Female babysitter</a:t>
          </a:r>
          <a:endParaRPr lang="en-US"/>
        </a:p>
      </dgm:t>
    </dgm:pt>
    <dgm:pt modelId="{1AD66081-9EE7-4383-88E2-1A5EFC6F1250}" type="parTrans" cxnId="{16D60039-66E3-48DF-A871-BC52E66E23C5}">
      <dgm:prSet/>
      <dgm:spPr/>
      <dgm:t>
        <a:bodyPr/>
        <a:lstStyle/>
        <a:p>
          <a:endParaRPr lang="en-US"/>
        </a:p>
      </dgm:t>
    </dgm:pt>
    <dgm:pt modelId="{0C08858C-94A9-4576-B472-14DBE6BB0F38}" type="sibTrans" cxnId="{16D60039-66E3-48DF-A871-BC52E66E23C5}">
      <dgm:prSet/>
      <dgm:spPr/>
      <dgm:t>
        <a:bodyPr/>
        <a:lstStyle/>
        <a:p>
          <a:endParaRPr lang="en-US"/>
        </a:p>
      </dgm:t>
    </dgm:pt>
    <dgm:pt modelId="{51DA2DFA-A373-4219-98F9-02DD8F52C2BC}">
      <dgm:prSet/>
      <dgm:spPr/>
      <dgm:t>
        <a:bodyPr/>
        <a:lstStyle/>
        <a:p>
          <a:pPr rtl="0"/>
          <a:r>
            <a:rPr lang="en-US" smtClean="0"/>
            <a:t>#4 – Mother</a:t>
          </a:r>
          <a:endParaRPr lang="en-US"/>
        </a:p>
      </dgm:t>
    </dgm:pt>
    <dgm:pt modelId="{48FD137D-730A-4702-B9C9-35A951197DC0}" type="parTrans" cxnId="{F83528A9-8C6D-4278-A02F-48314ED6D29B}">
      <dgm:prSet/>
      <dgm:spPr/>
      <dgm:t>
        <a:bodyPr/>
        <a:lstStyle/>
        <a:p>
          <a:endParaRPr lang="en-US"/>
        </a:p>
      </dgm:t>
    </dgm:pt>
    <dgm:pt modelId="{23C61947-9AF0-41A7-BA93-7C774D505D9E}" type="sibTrans" cxnId="{F83528A9-8C6D-4278-A02F-48314ED6D29B}">
      <dgm:prSet/>
      <dgm:spPr/>
      <dgm:t>
        <a:bodyPr/>
        <a:lstStyle/>
        <a:p>
          <a:endParaRPr lang="en-US"/>
        </a:p>
      </dgm:t>
    </dgm:pt>
    <dgm:pt modelId="{266A5EBF-58AF-472D-B580-5591AC9B8E37}">
      <dgm:prSet/>
      <dgm:spPr/>
      <dgm:t>
        <a:bodyPr/>
        <a:lstStyle/>
        <a:p>
          <a:pPr rtl="0"/>
          <a:endParaRPr lang="en-US"/>
        </a:p>
      </dgm:t>
    </dgm:pt>
    <dgm:pt modelId="{1A1585DB-F4D6-455E-BDB3-9DF3E047D2E3}" type="parTrans" cxnId="{B8A73A22-FB00-4CBA-94D0-18737152267E}">
      <dgm:prSet/>
      <dgm:spPr/>
      <dgm:t>
        <a:bodyPr/>
        <a:lstStyle/>
        <a:p>
          <a:endParaRPr lang="en-US"/>
        </a:p>
      </dgm:t>
    </dgm:pt>
    <dgm:pt modelId="{30F702DF-C007-4F47-9AE1-47BBA1586FE0}" type="sibTrans" cxnId="{B8A73A22-FB00-4CBA-94D0-18737152267E}">
      <dgm:prSet/>
      <dgm:spPr/>
      <dgm:t>
        <a:bodyPr/>
        <a:lstStyle/>
        <a:p>
          <a:endParaRPr lang="en-US"/>
        </a:p>
      </dgm:t>
    </dgm:pt>
    <dgm:pt modelId="{C413B3DD-5416-4BE3-976D-00846F83D11C}" type="pres">
      <dgm:prSet presAssocID="{3A69DED1-D6DD-446A-A52C-DED6A99BBE64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37EE2C2-C028-4C10-BBDA-B4C630ECB354}" type="pres">
      <dgm:prSet presAssocID="{EB5669B5-0140-488B-89BA-7F2FBFDBDC66}" presName="circle1" presStyleLbl="node1" presStyleIdx="0" presStyleCnt="4"/>
      <dgm:spPr/>
    </dgm:pt>
    <dgm:pt modelId="{C9C69A81-4469-4D56-A3EE-908ED7E89C33}" type="pres">
      <dgm:prSet presAssocID="{EB5669B5-0140-488B-89BA-7F2FBFDBDC66}" presName="space" presStyleCnt="0"/>
      <dgm:spPr/>
    </dgm:pt>
    <dgm:pt modelId="{EA8E426D-7816-4678-8FD3-AECF83A31D5D}" type="pres">
      <dgm:prSet presAssocID="{EB5669B5-0140-488B-89BA-7F2FBFDBDC66}" presName="rect1" presStyleLbl="alignAcc1" presStyleIdx="0" presStyleCnt="4"/>
      <dgm:spPr/>
      <dgm:t>
        <a:bodyPr/>
        <a:lstStyle/>
        <a:p>
          <a:endParaRPr lang="en-US"/>
        </a:p>
      </dgm:t>
    </dgm:pt>
    <dgm:pt modelId="{EE1EE6DE-AA14-4620-8C5D-A5C0DEE524BD}" type="pres">
      <dgm:prSet presAssocID="{C46C6900-271C-4426-8D49-375F1FCEC458}" presName="vertSpace2" presStyleLbl="node1" presStyleIdx="0" presStyleCnt="4"/>
      <dgm:spPr/>
    </dgm:pt>
    <dgm:pt modelId="{B523FA2F-B2C4-4407-9A3F-21D6223F7AA0}" type="pres">
      <dgm:prSet presAssocID="{C46C6900-271C-4426-8D49-375F1FCEC458}" presName="circle2" presStyleLbl="node1" presStyleIdx="1" presStyleCnt="4"/>
      <dgm:spPr/>
    </dgm:pt>
    <dgm:pt modelId="{34C6FE3E-BFD1-4304-AFA3-F4FC627CF7E8}" type="pres">
      <dgm:prSet presAssocID="{C46C6900-271C-4426-8D49-375F1FCEC458}" presName="rect2" presStyleLbl="alignAcc1" presStyleIdx="1" presStyleCnt="4"/>
      <dgm:spPr/>
      <dgm:t>
        <a:bodyPr/>
        <a:lstStyle/>
        <a:p>
          <a:endParaRPr lang="en-US"/>
        </a:p>
      </dgm:t>
    </dgm:pt>
    <dgm:pt modelId="{BC3975D2-4F02-4CDD-8185-55F9D870DF96}" type="pres">
      <dgm:prSet presAssocID="{7A39B442-18FE-42EF-BDD9-557DDBED80D4}" presName="vertSpace3" presStyleLbl="node1" presStyleIdx="1" presStyleCnt="4"/>
      <dgm:spPr/>
    </dgm:pt>
    <dgm:pt modelId="{47AAB65A-31F0-4100-8B7D-2EE8A6392A34}" type="pres">
      <dgm:prSet presAssocID="{7A39B442-18FE-42EF-BDD9-557DDBED80D4}" presName="circle3" presStyleLbl="node1" presStyleIdx="2" presStyleCnt="4"/>
      <dgm:spPr/>
    </dgm:pt>
    <dgm:pt modelId="{21AB091D-F2BE-46AF-B948-73B2573D2920}" type="pres">
      <dgm:prSet presAssocID="{7A39B442-18FE-42EF-BDD9-557DDBED80D4}" presName="rect3" presStyleLbl="alignAcc1" presStyleIdx="2" presStyleCnt="4"/>
      <dgm:spPr/>
      <dgm:t>
        <a:bodyPr/>
        <a:lstStyle/>
        <a:p>
          <a:endParaRPr lang="en-US"/>
        </a:p>
      </dgm:t>
    </dgm:pt>
    <dgm:pt modelId="{8FA72D23-5056-4D21-B74E-6121B1D3475F}" type="pres">
      <dgm:prSet presAssocID="{51DA2DFA-A373-4219-98F9-02DD8F52C2BC}" presName="vertSpace4" presStyleLbl="node1" presStyleIdx="2" presStyleCnt="4"/>
      <dgm:spPr/>
    </dgm:pt>
    <dgm:pt modelId="{6DC10DFB-A3D7-48B5-905E-2AA628814604}" type="pres">
      <dgm:prSet presAssocID="{51DA2DFA-A373-4219-98F9-02DD8F52C2BC}" presName="circle4" presStyleLbl="node1" presStyleIdx="3" presStyleCnt="4"/>
      <dgm:spPr/>
    </dgm:pt>
    <dgm:pt modelId="{B2A43CA2-873D-47F2-86C5-7391D09498F4}" type="pres">
      <dgm:prSet presAssocID="{51DA2DFA-A373-4219-98F9-02DD8F52C2BC}" presName="rect4" presStyleLbl="alignAcc1" presStyleIdx="3" presStyleCnt="4"/>
      <dgm:spPr/>
      <dgm:t>
        <a:bodyPr/>
        <a:lstStyle/>
        <a:p>
          <a:endParaRPr lang="en-US"/>
        </a:p>
      </dgm:t>
    </dgm:pt>
    <dgm:pt modelId="{F8F2063C-7263-494E-83C4-B9C6BF65BDD9}" type="pres">
      <dgm:prSet presAssocID="{EB5669B5-0140-488B-89BA-7F2FBFDBDC66}" presName="rect1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7CBAB-A0B1-4588-9649-1EF0FE01229A}" type="pres">
      <dgm:prSet presAssocID="{EB5669B5-0140-488B-89BA-7F2FBFDBDC66}" presName="rect1ChTx" presStyleLbl="alignAcc1" presStyleIdx="3" presStyleCnt="4">
        <dgm:presLayoutVars>
          <dgm:bulletEnabled val="1"/>
        </dgm:presLayoutVars>
      </dgm:prSet>
      <dgm:spPr/>
    </dgm:pt>
    <dgm:pt modelId="{6CE4CC2B-AB4C-415E-A9A5-303DEB2FF6FA}" type="pres">
      <dgm:prSet presAssocID="{C46C6900-271C-4426-8D49-375F1FCEC458}" presName="rect2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FFA686-528D-4739-A835-C149FB0321B2}" type="pres">
      <dgm:prSet presAssocID="{C46C6900-271C-4426-8D49-375F1FCEC458}" presName="rect2ChTx" presStyleLbl="alignAcc1" presStyleIdx="3" presStyleCnt="4">
        <dgm:presLayoutVars>
          <dgm:bulletEnabled val="1"/>
        </dgm:presLayoutVars>
      </dgm:prSet>
      <dgm:spPr/>
    </dgm:pt>
    <dgm:pt modelId="{ED43E6F4-8B42-4877-B297-42F1DE6DE94B}" type="pres">
      <dgm:prSet presAssocID="{7A39B442-18FE-42EF-BDD9-557DDBED80D4}" presName="rect3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327CEA4-36A4-44C5-BE6B-21F73E4FEDC4}" type="pres">
      <dgm:prSet presAssocID="{7A39B442-18FE-42EF-BDD9-557DDBED80D4}" presName="rect3ChTx" presStyleLbl="alignAcc1" presStyleIdx="3" presStyleCnt="4">
        <dgm:presLayoutVars>
          <dgm:bulletEnabled val="1"/>
        </dgm:presLayoutVars>
      </dgm:prSet>
      <dgm:spPr/>
    </dgm:pt>
    <dgm:pt modelId="{2FD6BC94-F5DC-4D9F-AC70-8BB333552EF0}" type="pres">
      <dgm:prSet presAssocID="{51DA2DFA-A373-4219-98F9-02DD8F52C2BC}" presName="rect4ParTx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E0EAA5-B59E-432C-9DD6-076081E2423D}" type="pres">
      <dgm:prSet presAssocID="{51DA2DFA-A373-4219-98F9-02DD8F52C2BC}" presName="rect4ChTx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2877DC8-C903-447E-B051-1D9BC636230C}" type="presOf" srcId="{C46C6900-271C-4426-8D49-375F1FCEC458}" destId="{6CE4CC2B-AB4C-415E-A9A5-303DEB2FF6FA}" srcOrd="1" destOrd="0" presId="urn:microsoft.com/office/officeart/2005/8/layout/target3"/>
    <dgm:cxn modelId="{70F917F9-84F0-4999-A9F3-C620B7F09841}" type="presOf" srcId="{EB5669B5-0140-488B-89BA-7F2FBFDBDC66}" destId="{F8F2063C-7263-494E-83C4-B9C6BF65BDD9}" srcOrd="1" destOrd="0" presId="urn:microsoft.com/office/officeart/2005/8/layout/target3"/>
    <dgm:cxn modelId="{671B8A5B-E875-4353-9E2D-A0929EF68A0C}" type="presOf" srcId="{7A39B442-18FE-42EF-BDD9-557DDBED80D4}" destId="{ED43E6F4-8B42-4877-B297-42F1DE6DE94B}" srcOrd="1" destOrd="0" presId="urn:microsoft.com/office/officeart/2005/8/layout/target3"/>
    <dgm:cxn modelId="{B5C814DC-E641-461A-8138-6152C1CD6A1A}" type="presOf" srcId="{7A39B442-18FE-42EF-BDD9-557DDBED80D4}" destId="{21AB091D-F2BE-46AF-B948-73B2573D2920}" srcOrd="0" destOrd="0" presId="urn:microsoft.com/office/officeart/2005/8/layout/target3"/>
    <dgm:cxn modelId="{86CADABD-6F7B-4B16-9B65-5DEBD1F3E327}" type="presOf" srcId="{C46C6900-271C-4426-8D49-375F1FCEC458}" destId="{34C6FE3E-BFD1-4304-AFA3-F4FC627CF7E8}" srcOrd="0" destOrd="0" presId="urn:microsoft.com/office/officeart/2005/8/layout/target3"/>
    <dgm:cxn modelId="{16D60039-66E3-48DF-A871-BC52E66E23C5}" srcId="{3A69DED1-D6DD-446A-A52C-DED6A99BBE64}" destId="{7A39B442-18FE-42EF-BDD9-557DDBED80D4}" srcOrd="2" destOrd="0" parTransId="{1AD66081-9EE7-4383-88E2-1A5EFC6F1250}" sibTransId="{0C08858C-94A9-4576-B472-14DBE6BB0F38}"/>
    <dgm:cxn modelId="{D3BCB43B-909F-45CB-B6A4-9F4D6DDC769E}" type="presOf" srcId="{3A69DED1-D6DD-446A-A52C-DED6A99BBE64}" destId="{C413B3DD-5416-4BE3-976D-00846F83D11C}" srcOrd="0" destOrd="0" presId="urn:microsoft.com/office/officeart/2005/8/layout/target3"/>
    <dgm:cxn modelId="{491D4898-E181-400B-B5CA-1B1A545D4CAB}" type="presOf" srcId="{51DA2DFA-A373-4219-98F9-02DD8F52C2BC}" destId="{2FD6BC94-F5DC-4D9F-AC70-8BB333552EF0}" srcOrd="1" destOrd="0" presId="urn:microsoft.com/office/officeart/2005/8/layout/target3"/>
    <dgm:cxn modelId="{B8A73A22-FB00-4CBA-94D0-18737152267E}" srcId="{51DA2DFA-A373-4219-98F9-02DD8F52C2BC}" destId="{266A5EBF-58AF-472D-B580-5591AC9B8E37}" srcOrd="0" destOrd="0" parTransId="{1A1585DB-F4D6-455E-BDB3-9DF3E047D2E3}" sibTransId="{30F702DF-C007-4F47-9AE1-47BBA1586FE0}"/>
    <dgm:cxn modelId="{5304E334-93FA-4FB9-87B1-4D2AA9BE099B}" type="presOf" srcId="{EB5669B5-0140-488B-89BA-7F2FBFDBDC66}" destId="{EA8E426D-7816-4678-8FD3-AECF83A31D5D}" srcOrd="0" destOrd="0" presId="urn:microsoft.com/office/officeart/2005/8/layout/target3"/>
    <dgm:cxn modelId="{CD150731-609F-4F49-9ABA-914AF6927BAF}" srcId="{3A69DED1-D6DD-446A-A52C-DED6A99BBE64}" destId="{EB5669B5-0140-488B-89BA-7F2FBFDBDC66}" srcOrd="0" destOrd="0" parTransId="{23238D34-9688-41B2-8883-11914B70626D}" sibTransId="{25DC94E6-C789-4A4E-B717-A891C508DC1E}"/>
    <dgm:cxn modelId="{3BC40A53-6E8A-4A63-9B17-4B185AC3D8BA}" srcId="{3A69DED1-D6DD-446A-A52C-DED6A99BBE64}" destId="{C46C6900-271C-4426-8D49-375F1FCEC458}" srcOrd="1" destOrd="0" parTransId="{098010E7-7459-4369-982D-05ED98DC059A}" sibTransId="{B53F2902-9A95-47A6-86E0-90FAD63F411C}"/>
    <dgm:cxn modelId="{D3E9E3FE-7EF2-485D-856C-4E3A6615D13C}" type="presOf" srcId="{266A5EBF-58AF-472D-B580-5591AC9B8E37}" destId="{28E0EAA5-B59E-432C-9DD6-076081E2423D}" srcOrd="0" destOrd="0" presId="urn:microsoft.com/office/officeart/2005/8/layout/target3"/>
    <dgm:cxn modelId="{F83528A9-8C6D-4278-A02F-48314ED6D29B}" srcId="{3A69DED1-D6DD-446A-A52C-DED6A99BBE64}" destId="{51DA2DFA-A373-4219-98F9-02DD8F52C2BC}" srcOrd="3" destOrd="0" parTransId="{48FD137D-730A-4702-B9C9-35A951197DC0}" sibTransId="{23C61947-9AF0-41A7-BA93-7C774D505D9E}"/>
    <dgm:cxn modelId="{3CB21A48-2E3F-4310-A8B8-612E954D4DEA}" type="presOf" srcId="{51DA2DFA-A373-4219-98F9-02DD8F52C2BC}" destId="{B2A43CA2-873D-47F2-86C5-7391D09498F4}" srcOrd="0" destOrd="0" presId="urn:microsoft.com/office/officeart/2005/8/layout/target3"/>
    <dgm:cxn modelId="{6F971707-3274-4360-87DA-1B59EC8A5F97}" type="presParOf" srcId="{C413B3DD-5416-4BE3-976D-00846F83D11C}" destId="{737EE2C2-C028-4C10-BBDA-B4C630ECB354}" srcOrd="0" destOrd="0" presId="urn:microsoft.com/office/officeart/2005/8/layout/target3"/>
    <dgm:cxn modelId="{0EA2AD00-C14C-497C-B0A6-041840C273DB}" type="presParOf" srcId="{C413B3DD-5416-4BE3-976D-00846F83D11C}" destId="{C9C69A81-4469-4D56-A3EE-908ED7E89C33}" srcOrd="1" destOrd="0" presId="urn:microsoft.com/office/officeart/2005/8/layout/target3"/>
    <dgm:cxn modelId="{6A020438-E4F6-4090-BC1A-D914B073AE8D}" type="presParOf" srcId="{C413B3DD-5416-4BE3-976D-00846F83D11C}" destId="{EA8E426D-7816-4678-8FD3-AECF83A31D5D}" srcOrd="2" destOrd="0" presId="urn:microsoft.com/office/officeart/2005/8/layout/target3"/>
    <dgm:cxn modelId="{831FF6DC-1435-4890-9C7A-9B12FF56F958}" type="presParOf" srcId="{C413B3DD-5416-4BE3-976D-00846F83D11C}" destId="{EE1EE6DE-AA14-4620-8C5D-A5C0DEE524BD}" srcOrd="3" destOrd="0" presId="urn:microsoft.com/office/officeart/2005/8/layout/target3"/>
    <dgm:cxn modelId="{A6100009-ACDA-4289-A11B-369D5B073B27}" type="presParOf" srcId="{C413B3DD-5416-4BE3-976D-00846F83D11C}" destId="{B523FA2F-B2C4-4407-9A3F-21D6223F7AA0}" srcOrd="4" destOrd="0" presId="urn:microsoft.com/office/officeart/2005/8/layout/target3"/>
    <dgm:cxn modelId="{E1404DC3-8749-4D17-B8EF-452BA19D9712}" type="presParOf" srcId="{C413B3DD-5416-4BE3-976D-00846F83D11C}" destId="{34C6FE3E-BFD1-4304-AFA3-F4FC627CF7E8}" srcOrd="5" destOrd="0" presId="urn:microsoft.com/office/officeart/2005/8/layout/target3"/>
    <dgm:cxn modelId="{8D94A260-F7CF-4DFE-B234-929C9008F4A8}" type="presParOf" srcId="{C413B3DD-5416-4BE3-976D-00846F83D11C}" destId="{BC3975D2-4F02-4CDD-8185-55F9D870DF96}" srcOrd="6" destOrd="0" presId="urn:microsoft.com/office/officeart/2005/8/layout/target3"/>
    <dgm:cxn modelId="{45179721-611F-4A9B-A3E5-74C107F22C10}" type="presParOf" srcId="{C413B3DD-5416-4BE3-976D-00846F83D11C}" destId="{47AAB65A-31F0-4100-8B7D-2EE8A6392A34}" srcOrd="7" destOrd="0" presId="urn:microsoft.com/office/officeart/2005/8/layout/target3"/>
    <dgm:cxn modelId="{AAA2FA37-8155-48E1-994B-B8AC75F296C5}" type="presParOf" srcId="{C413B3DD-5416-4BE3-976D-00846F83D11C}" destId="{21AB091D-F2BE-46AF-B948-73B2573D2920}" srcOrd="8" destOrd="0" presId="urn:microsoft.com/office/officeart/2005/8/layout/target3"/>
    <dgm:cxn modelId="{07B82C93-A683-4742-8201-4D663277834C}" type="presParOf" srcId="{C413B3DD-5416-4BE3-976D-00846F83D11C}" destId="{8FA72D23-5056-4D21-B74E-6121B1D3475F}" srcOrd="9" destOrd="0" presId="urn:microsoft.com/office/officeart/2005/8/layout/target3"/>
    <dgm:cxn modelId="{FEF9864C-75C0-46C5-B255-16E357181BD2}" type="presParOf" srcId="{C413B3DD-5416-4BE3-976D-00846F83D11C}" destId="{6DC10DFB-A3D7-48B5-905E-2AA628814604}" srcOrd="10" destOrd="0" presId="urn:microsoft.com/office/officeart/2005/8/layout/target3"/>
    <dgm:cxn modelId="{F5A4432C-78B0-4ABA-BDCE-3AB561413CA2}" type="presParOf" srcId="{C413B3DD-5416-4BE3-976D-00846F83D11C}" destId="{B2A43CA2-873D-47F2-86C5-7391D09498F4}" srcOrd="11" destOrd="0" presId="urn:microsoft.com/office/officeart/2005/8/layout/target3"/>
    <dgm:cxn modelId="{D8AA5383-CF62-4DA6-8835-30267BC65D10}" type="presParOf" srcId="{C413B3DD-5416-4BE3-976D-00846F83D11C}" destId="{F8F2063C-7263-494E-83C4-B9C6BF65BDD9}" srcOrd="12" destOrd="0" presId="urn:microsoft.com/office/officeart/2005/8/layout/target3"/>
    <dgm:cxn modelId="{CE54507A-0F95-468A-B0B1-2B0DC8875A66}" type="presParOf" srcId="{C413B3DD-5416-4BE3-976D-00846F83D11C}" destId="{2577CBAB-A0B1-4588-9649-1EF0FE01229A}" srcOrd="13" destOrd="0" presId="urn:microsoft.com/office/officeart/2005/8/layout/target3"/>
    <dgm:cxn modelId="{52762C26-D7E3-4B25-A6D5-E9B5F99E9809}" type="presParOf" srcId="{C413B3DD-5416-4BE3-976D-00846F83D11C}" destId="{6CE4CC2B-AB4C-415E-A9A5-303DEB2FF6FA}" srcOrd="14" destOrd="0" presId="urn:microsoft.com/office/officeart/2005/8/layout/target3"/>
    <dgm:cxn modelId="{94C6EE50-D5E3-4DCA-8FF8-C87D2416F258}" type="presParOf" srcId="{C413B3DD-5416-4BE3-976D-00846F83D11C}" destId="{10FFA686-528D-4739-A835-C149FB0321B2}" srcOrd="15" destOrd="0" presId="urn:microsoft.com/office/officeart/2005/8/layout/target3"/>
    <dgm:cxn modelId="{9E501C6A-FD05-49D6-9D95-4C0B6656019C}" type="presParOf" srcId="{C413B3DD-5416-4BE3-976D-00846F83D11C}" destId="{ED43E6F4-8B42-4877-B297-42F1DE6DE94B}" srcOrd="16" destOrd="0" presId="urn:microsoft.com/office/officeart/2005/8/layout/target3"/>
    <dgm:cxn modelId="{59AD8E6A-4270-46A8-8AF7-7C1403D1E9F5}" type="presParOf" srcId="{C413B3DD-5416-4BE3-976D-00846F83D11C}" destId="{1327CEA4-36A4-44C5-BE6B-21F73E4FEDC4}" srcOrd="17" destOrd="0" presId="urn:microsoft.com/office/officeart/2005/8/layout/target3"/>
    <dgm:cxn modelId="{961A0AEC-5013-4E56-B4B8-676577674700}" type="presParOf" srcId="{C413B3DD-5416-4BE3-976D-00846F83D11C}" destId="{2FD6BC94-F5DC-4D9F-AC70-8BB333552EF0}" srcOrd="18" destOrd="0" presId="urn:microsoft.com/office/officeart/2005/8/layout/target3"/>
    <dgm:cxn modelId="{41D1162F-E3C1-4A25-9B40-A39544A6FCAE}" type="presParOf" srcId="{C413B3DD-5416-4BE3-976D-00846F83D11C}" destId="{28E0EAA5-B59E-432C-9DD6-076081E2423D}" srcOrd="19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C1ED311-F967-46AD-8F1B-014972D6205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4873895-B2B6-4F30-A675-08DCD94FB442}">
      <dgm:prSet/>
      <dgm:spPr/>
      <dgm:t>
        <a:bodyPr/>
        <a:lstStyle/>
        <a:p>
          <a:pPr rtl="0"/>
          <a:r>
            <a:rPr lang="en-US" smtClean="0"/>
            <a:t>Rotation-acceleration forces</a:t>
          </a:r>
          <a:endParaRPr lang="en-US"/>
        </a:p>
      </dgm:t>
    </dgm:pt>
    <dgm:pt modelId="{C8E33402-2F52-4CEF-B1E3-6ABA615D2680}" type="parTrans" cxnId="{814481B9-A7E2-4BF2-9362-68B6610758A5}">
      <dgm:prSet/>
      <dgm:spPr/>
      <dgm:t>
        <a:bodyPr/>
        <a:lstStyle/>
        <a:p>
          <a:endParaRPr lang="en-US"/>
        </a:p>
      </dgm:t>
    </dgm:pt>
    <dgm:pt modelId="{6960DCD4-B756-402F-BB7A-58F938A33BC5}" type="sibTrans" cxnId="{814481B9-A7E2-4BF2-9362-68B6610758A5}">
      <dgm:prSet/>
      <dgm:spPr/>
      <dgm:t>
        <a:bodyPr/>
        <a:lstStyle/>
        <a:p>
          <a:endParaRPr lang="en-US"/>
        </a:p>
      </dgm:t>
    </dgm:pt>
    <dgm:pt modelId="{4773FB4F-5B2F-4FFF-938D-9780069CFB8D}">
      <dgm:prSet/>
      <dgm:spPr/>
      <dgm:t>
        <a:bodyPr/>
        <a:lstStyle/>
        <a:p>
          <a:pPr rtl="0"/>
          <a:r>
            <a:rPr lang="en-US" smtClean="0"/>
            <a:t>Tearing of bridging veins across subdural spaces</a:t>
          </a:r>
          <a:endParaRPr lang="en-US"/>
        </a:p>
      </dgm:t>
    </dgm:pt>
    <dgm:pt modelId="{8C49DA26-1D88-4C99-A567-EF7BBA7BD746}" type="parTrans" cxnId="{4C022C72-5F99-43DA-B1BE-DA7B3A4CABC2}">
      <dgm:prSet/>
      <dgm:spPr/>
      <dgm:t>
        <a:bodyPr/>
        <a:lstStyle/>
        <a:p>
          <a:endParaRPr lang="en-US"/>
        </a:p>
      </dgm:t>
    </dgm:pt>
    <dgm:pt modelId="{F5D40549-EDA6-4821-B914-39783958296C}" type="sibTrans" cxnId="{4C022C72-5F99-43DA-B1BE-DA7B3A4CABC2}">
      <dgm:prSet/>
      <dgm:spPr/>
      <dgm:t>
        <a:bodyPr/>
        <a:lstStyle/>
        <a:p>
          <a:endParaRPr lang="en-US"/>
        </a:p>
      </dgm:t>
    </dgm:pt>
    <dgm:pt modelId="{71343123-CEEC-48F5-90E3-CFCCF913BFE2}">
      <dgm:prSet/>
      <dgm:spPr/>
      <dgm:t>
        <a:bodyPr/>
        <a:lstStyle/>
        <a:p>
          <a:pPr rtl="0"/>
          <a:r>
            <a:rPr lang="en-US" smtClean="0"/>
            <a:t>Bleeding and subdural hematoma (SDH)</a:t>
          </a:r>
          <a:endParaRPr lang="en-US"/>
        </a:p>
      </dgm:t>
    </dgm:pt>
    <dgm:pt modelId="{9CC3063A-0B47-4A73-8C7E-E9E44E068E47}" type="parTrans" cxnId="{ECDF7038-BC27-4E31-B563-E505BECDD560}">
      <dgm:prSet/>
      <dgm:spPr/>
      <dgm:t>
        <a:bodyPr/>
        <a:lstStyle/>
        <a:p>
          <a:endParaRPr lang="en-US"/>
        </a:p>
      </dgm:t>
    </dgm:pt>
    <dgm:pt modelId="{757F15C9-5AE3-4B60-8687-BD19B06270CA}" type="sibTrans" cxnId="{ECDF7038-BC27-4E31-B563-E505BECDD560}">
      <dgm:prSet/>
      <dgm:spPr/>
      <dgm:t>
        <a:bodyPr/>
        <a:lstStyle/>
        <a:p>
          <a:endParaRPr lang="en-US"/>
        </a:p>
      </dgm:t>
    </dgm:pt>
    <dgm:pt modelId="{8A7367EB-AA18-4E15-91CA-6B7C568BD36D}">
      <dgm:prSet/>
      <dgm:spPr/>
      <dgm:t>
        <a:bodyPr/>
        <a:lstStyle/>
        <a:p>
          <a:pPr rtl="0"/>
          <a:r>
            <a:rPr lang="en-US" smtClean="0"/>
            <a:t>Diffuse brain dysfunction </a:t>
          </a:r>
          <a:endParaRPr lang="en-US"/>
        </a:p>
      </dgm:t>
    </dgm:pt>
    <dgm:pt modelId="{F76E2ADF-6D86-4F6E-953A-0CD81FB2B835}" type="parTrans" cxnId="{825A0116-AFF9-4343-B270-48628A3E7503}">
      <dgm:prSet/>
      <dgm:spPr/>
      <dgm:t>
        <a:bodyPr/>
        <a:lstStyle/>
        <a:p>
          <a:endParaRPr lang="en-US"/>
        </a:p>
      </dgm:t>
    </dgm:pt>
    <dgm:pt modelId="{BDDF4C10-7DBE-4FBC-A323-F8DB4B79AC63}" type="sibTrans" cxnId="{825A0116-AFF9-4343-B270-48628A3E7503}">
      <dgm:prSet/>
      <dgm:spPr/>
      <dgm:t>
        <a:bodyPr/>
        <a:lstStyle/>
        <a:p>
          <a:endParaRPr lang="en-US"/>
        </a:p>
      </dgm:t>
    </dgm:pt>
    <dgm:pt modelId="{D94E78A8-96BE-4709-8971-80430913D69C}">
      <dgm:prSet/>
      <dgm:spPr/>
      <dgm:t>
        <a:bodyPr/>
        <a:lstStyle/>
        <a:p>
          <a:pPr rtl="0"/>
          <a:r>
            <a:rPr lang="en-US" smtClean="0"/>
            <a:t>Cerebral edema, hypoxic-ischemic injury</a:t>
          </a:r>
          <a:endParaRPr lang="en-US"/>
        </a:p>
      </dgm:t>
    </dgm:pt>
    <dgm:pt modelId="{9029E5A6-688A-45FD-8A8F-764CC8E4FFB0}" type="parTrans" cxnId="{2E14C81F-049C-4BB1-A528-6B122B52F248}">
      <dgm:prSet/>
      <dgm:spPr/>
      <dgm:t>
        <a:bodyPr/>
        <a:lstStyle/>
        <a:p>
          <a:endParaRPr lang="en-US"/>
        </a:p>
      </dgm:t>
    </dgm:pt>
    <dgm:pt modelId="{A2E980AF-7741-466C-82EF-37F4CEE7C9AA}" type="sibTrans" cxnId="{2E14C81F-049C-4BB1-A528-6B122B52F248}">
      <dgm:prSet/>
      <dgm:spPr/>
      <dgm:t>
        <a:bodyPr/>
        <a:lstStyle/>
        <a:p>
          <a:endParaRPr lang="en-US"/>
        </a:p>
      </dgm:t>
    </dgm:pt>
    <dgm:pt modelId="{308EF1A0-5B09-4DB7-A779-9462BD85B927}">
      <dgm:prSet/>
      <dgm:spPr/>
      <dgm:t>
        <a:bodyPr/>
        <a:lstStyle/>
        <a:p>
          <a:pPr rtl="0"/>
          <a:r>
            <a:rPr lang="en-US" smtClean="0"/>
            <a:t>Retinal hemorrhages</a:t>
          </a:r>
          <a:endParaRPr lang="en-US"/>
        </a:p>
      </dgm:t>
    </dgm:pt>
    <dgm:pt modelId="{F3250FD3-77EF-4F5E-9A91-2CAFF92D14CA}" type="parTrans" cxnId="{AE3AABCB-ABCD-4B74-B687-4E4512D098CE}">
      <dgm:prSet/>
      <dgm:spPr/>
      <dgm:t>
        <a:bodyPr/>
        <a:lstStyle/>
        <a:p>
          <a:endParaRPr lang="en-US"/>
        </a:p>
      </dgm:t>
    </dgm:pt>
    <dgm:pt modelId="{BAAF1AAA-1EDB-47CF-9893-0DCEFAB2C27E}" type="sibTrans" cxnId="{AE3AABCB-ABCD-4B74-B687-4E4512D098CE}">
      <dgm:prSet/>
      <dgm:spPr/>
      <dgm:t>
        <a:bodyPr/>
        <a:lstStyle/>
        <a:p>
          <a:endParaRPr lang="en-US"/>
        </a:p>
      </dgm:t>
    </dgm:pt>
    <dgm:pt modelId="{33A56294-DE8F-4278-83DC-0FB76A381AFB}" type="pres">
      <dgm:prSet presAssocID="{8C1ED311-F967-46AD-8F1B-014972D62059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A6D9B40-29AF-4652-895F-77EFFA82F6D5}" type="pres">
      <dgm:prSet presAssocID="{A4873895-B2B6-4F30-A675-08DCD94FB442}" presName="composite" presStyleCnt="0"/>
      <dgm:spPr/>
    </dgm:pt>
    <dgm:pt modelId="{0F35A6D2-1311-42E8-9C3E-D38974D7E63E}" type="pres">
      <dgm:prSet presAssocID="{A4873895-B2B6-4F30-A675-08DCD94FB442}" presName="imgShp" presStyleLbl="fgImgPlace1" presStyleIdx="0" presStyleCnt="6"/>
      <dgm:spPr/>
    </dgm:pt>
    <dgm:pt modelId="{DA935328-7350-4BEB-8692-C0D4495C73BB}" type="pres">
      <dgm:prSet presAssocID="{A4873895-B2B6-4F30-A675-08DCD94FB442}" presName="txShp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62F3486-A8DA-478E-8B31-84D919E16994}" type="pres">
      <dgm:prSet presAssocID="{6960DCD4-B756-402F-BB7A-58F938A33BC5}" presName="spacing" presStyleCnt="0"/>
      <dgm:spPr/>
    </dgm:pt>
    <dgm:pt modelId="{BA51CE6D-DC78-4748-A042-20FE527EF927}" type="pres">
      <dgm:prSet presAssocID="{4773FB4F-5B2F-4FFF-938D-9780069CFB8D}" presName="composite" presStyleCnt="0"/>
      <dgm:spPr/>
    </dgm:pt>
    <dgm:pt modelId="{DDC95E13-0E97-4990-9D1E-BD5813AB2879}" type="pres">
      <dgm:prSet presAssocID="{4773FB4F-5B2F-4FFF-938D-9780069CFB8D}" presName="imgShp" presStyleLbl="fgImgPlace1" presStyleIdx="1" presStyleCnt="6"/>
      <dgm:spPr/>
    </dgm:pt>
    <dgm:pt modelId="{60502ECA-7E55-4105-AB56-04059BEF4677}" type="pres">
      <dgm:prSet presAssocID="{4773FB4F-5B2F-4FFF-938D-9780069CFB8D}" presName="txShp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557B218-A4A5-4817-9D48-0ABC37D9030C}" type="pres">
      <dgm:prSet presAssocID="{F5D40549-EDA6-4821-B914-39783958296C}" presName="spacing" presStyleCnt="0"/>
      <dgm:spPr/>
    </dgm:pt>
    <dgm:pt modelId="{E2BE688B-3E39-4BBB-9E62-0822EF49AA80}" type="pres">
      <dgm:prSet presAssocID="{71343123-CEEC-48F5-90E3-CFCCF913BFE2}" presName="composite" presStyleCnt="0"/>
      <dgm:spPr/>
    </dgm:pt>
    <dgm:pt modelId="{E1050D2F-CFA1-44C9-9C7B-E547E2CA6A8A}" type="pres">
      <dgm:prSet presAssocID="{71343123-CEEC-48F5-90E3-CFCCF913BFE2}" presName="imgShp" presStyleLbl="fgImgPlace1" presStyleIdx="2" presStyleCnt="6"/>
      <dgm:spPr/>
    </dgm:pt>
    <dgm:pt modelId="{950BD0B0-39E2-446E-A9C6-67C5E35704F7}" type="pres">
      <dgm:prSet presAssocID="{71343123-CEEC-48F5-90E3-CFCCF913BFE2}" presName="txShp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CB7AD-72F6-4466-94D8-B6AD9A849A28}" type="pres">
      <dgm:prSet presAssocID="{757F15C9-5AE3-4B60-8687-BD19B06270CA}" presName="spacing" presStyleCnt="0"/>
      <dgm:spPr/>
    </dgm:pt>
    <dgm:pt modelId="{EE1F2881-5C39-4E1F-93FE-954D6EEA940E}" type="pres">
      <dgm:prSet presAssocID="{8A7367EB-AA18-4E15-91CA-6B7C568BD36D}" presName="composite" presStyleCnt="0"/>
      <dgm:spPr/>
    </dgm:pt>
    <dgm:pt modelId="{42713E49-5166-42CD-901E-8DEC0736E6C2}" type="pres">
      <dgm:prSet presAssocID="{8A7367EB-AA18-4E15-91CA-6B7C568BD36D}" presName="imgShp" presStyleLbl="fgImgPlace1" presStyleIdx="3" presStyleCnt="6"/>
      <dgm:spPr/>
    </dgm:pt>
    <dgm:pt modelId="{710EB57C-8D64-4917-ABE0-CCC6338E5EE2}" type="pres">
      <dgm:prSet presAssocID="{8A7367EB-AA18-4E15-91CA-6B7C568BD36D}" presName="txShp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82C4A6-6FFC-49C2-BD98-F0A30BC40923}" type="pres">
      <dgm:prSet presAssocID="{BDDF4C10-7DBE-4FBC-A323-F8DB4B79AC63}" presName="spacing" presStyleCnt="0"/>
      <dgm:spPr/>
    </dgm:pt>
    <dgm:pt modelId="{91A6824B-1E2F-4367-AA16-E67584CB869F}" type="pres">
      <dgm:prSet presAssocID="{D94E78A8-96BE-4709-8971-80430913D69C}" presName="composite" presStyleCnt="0"/>
      <dgm:spPr/>
    </dgm:pt>
    <dgm:pt modelId="{D85F1919-8576-4ACA-A249-FCB5AD19BC01}" type="pres">
      <dgm:prSet presAssocID="{D94E78A8-96BE-4709-8971-80430913D69C}" presName="imgShp" presStyleLbl="fgImgPlace1" presStyleIdx="4" presStyleCnt="6"/>
      <dgm:spPr/>
    </dgm:pt>
    <dgm:pt modelId="{88897891-AA20-4F49-8569-A7FA70DA02C0}" type="pres">
      <dgm:prSet presAssocID="{D94E78A8-96BE-4709-8971-80430913D69C}" presName="txShp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62E5CD-069F-4385-87CE-BED3AAE93EAD}" type="pres">
      <dgm:prSet presAssocID="{A2E980AF-7741-466C-82EF-37F4CEE7C9AA}" presName="spacing" presStyleCnt="0"/>
      <dgm:spPr/>
    </dgm:pt>
    <dgm:pt modelId="{76385898-5381-4110-8195-25C0AC0C677F}" type="pres">
      <dgm:prSet presAssocID="{308EF1A0-5B09-4DB7-A779-9462BD85B927}" presName="composite" presStyleCnt="0"/>
      <dgm:spPr/>
    </dgm:pt>
    <dgm:pt modelId="{4CFA0497-3C4F-4C4B-B666-9CAE5A7DA166}" type="pres">
      <dgm:prSet presAssocID="{308EF1A0-5B09-4DB7-A779-9462BD85B927}" presName="imgShp" presStyleLbl="fgImgPlace1" presStyleIdx="5" presStyleCnt="6"/>
      <dgm:spPr/>
    </dgm:pt>
    <dgm:pt modelId="{A57A87E3-70FD-4C48-9079-DD8DD6CC8FCE}" type="pres">
      <dgm:prSet presAssocID="{308EF1A0-5B09-4DB7-A779-9462BD85B927}" presName="txShp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DB3DC04-3D45-4B89-B3E8-8E352EC5250B}" type="presOf" srcId="{D94E78A8-96BE-4709-8971-80430913D69C}" destId="{88897891-AA20-4F49-8569-A7FA70DA02C0}" srcOrd="0" destOrd="0" presId="urn:microsoft.com/office/officeart/2005/8/layout/vList3"/>
    <dgm:cxn modelId="{2B06136D-1A23-467E-A0DC-02509CB2CECE}" type="presOf" srcId="{308EF1A0-5B09-4DB7-A779-9462BD85B927}" destId="{A57A87E3-70FD-4C48-9079-DD8DD6CC8FCE}" srcOrd="0" destOrd="0" presId="urn:microsoft.com/office/officeart/2005/8/layout/vList3"/>
    <dgm:cxn modelId="{26765B79-F691-4AAE-9687-6526D918F039}" type="presOf" srcId="{8C1ED311-F967-46AD-8F1B-014972D62059}" destId="{33A56294-DE8F-4278-83DC-0FB76A381AFB}" srcOrd="0" destOrd="0" presId="urn:microsoft.com/office/officeart/2005/8/layout/vList3"/>
    <dgm:cxn modelId="{5D1BEE3F-7027-4228-AD1F-B3701434B975}" type="presOf" srcId="{71343123-CEEC-48F5-90E3-CFCCF913BFE2}" destId="{950BD0B0-39E2-446E-A9C6-67C5E35704F7}" srcOrd="0" destOrd="0" presId="urn:microsoft.com/office/officeart/2005/8/layout/vList3"/>
    <dgm:cxn modelId="{814481B9-A7E2-4BF2-9362-68B6610758A5}" srcId="{8C1ED311-F967-46AD-8F1B-014972D62059}" destId="{A4873895-B2B6-4F30-A675-08DCD94FB442}" srcOrd="0" destOrd="0" parTransId="{C8E33402-2F52-4CEF-B1E3-6ABA615D2680}" sibTransId="{6960DCD4-B756-402F-BB7A-58F938A33BC5}"/>
    <dgm:cxn modelId="{0217AEAB-3F85-424A-81D2-835168FF7986}" type="presOf" srcId="{A4873895-B2B6-4F30-A675-08DCD94FB442}" destId="{DA935328-7350-4BEB-8692-C0D4495C73BB}" srcOrd="0" destOrd="0" presId="urn:microsoft.com/office/officeart/2005/8/layout/vList3"/>
    <dgm:cxn modelId="{825A0116-AFF9-4343-B270-48628A3E7503}" srcId="{8C1ED311-F967-46AD-8F1B-014972D62059}" destId="{8A7367EB-AA18-4E15-91CA-6B7C568BD36D}" srcOrd="3" destOrd="0" parTransId="{F76E2ADF-6D86-4F6E-953A-0CD81FB2B835}" sibTransId="{BDDF4C10-7DBE-4FBC-A323-F8DB4B79AC63}"/>
    <dgm:cxn modelId="{4C022C72-5F99-43DA-B1BE-DA7B3A4CABC2}" srcId="{8C1ED311-F967-46AD-8F1B-014972D62059}" destId="{4773FB4F-5B2F-4FFF-938D-9780069CFB8D}" srcOrd="1" destOrd="0" parTransId="{8C49DA26-1D88-4C99-A567-EF7BBA7BD746}" sibTransId="{F5D40549-EDA6-4821-B914-39783958296C}"/>
    <dgm:cxn modelId="{2E14C81F-049C-4BB1-A528-6B122B52F248}" srcId="{8C1ED311-F967-46AD-8F1B-014972D62059}" destId="{D94E78A8-96BE-4709-8971-80430913D69C}" srcOrd="4" destOrd="0" parTransId="{9029E5A6-688A-45FD-8A8F-764CC8E4FFB0}" sibTransId="{A2E980AF-7741-466C-82EF-37F4CEE7C9AA}"/>
    <dgm:cxn modelId="{B96349E6-AE6F-4B50-9EB6-A927DE4C11BA}" type="presOf" srcId="{4773FB4F-5B2F-4FFF-938D-9780069CFB8D}" destId="{60502ECA-7E55-4105-AB56-04059BEF4677}" srcOrd="0" destOrd="0" presId="urn:microsoft.com/office/officeart/2005/8/layout/vList3"/>
    <dgm:cxn modelId="{C26EED9D-CA87-4B0B-9E96-BCFF5F717FDA}" type="presOf" srcId="{8A7367EB-AA18-4E15-91CA-6B7C568BD36D}" destId="{710EB57C-8D64-4917-ABE0-CCC6338E5EE2}" srcOrd="0" destOrd="0" presId="urn:microsoft.com/office/officeart/2005/8/layout/vList3"/>
    <dgm:cxn modelId="{AE3AABCB-ABCD-4B74-B687-4E4512D098CE}" srcId="{8C1ED311-F967-46AD-8F1B-014972D62059}" destId="{308EF1A0-5B09-4DB7-A779-9462BD85B927}" srcOrd="5" destOrd="0" parTransId="{F3250FD3-77EF-4F5E-9A91-2CAFF92D14CA}" sibTransId="{BAAF1AAA-1EDB-47CF-9893-0DCEFAB2C27E}"/>
    <dgm:cxn modelId="{ECDF7038-BC27-4E31-B563-E505BECDD560}" srcId="{8C1ED311-F967-46AD-8F1B-014972D62059}" destId="{71343123-CEEC-48F5-90E3-CFCCF913BFE2}" srcOrd="2" destOrd="0" parTransId="{9CC3063A-0B47-4A73-8C7E-E9E44E068E47}" sibTransId="{757F15C9-5AE3-4B60-8687-BD19B06270CA}"/>
    <dgm:cxn modelId="{31A3FFE2-12C7-4CC2-88A3-19D10F4C697D}" type="presParOf" srcId="{33A56294-DE8F-4278-83DC-0FB76A381AFB}" destId="{3A6D9B40-29AF-4652-895F-77EFFA82F6D5}" srcOrd="0" destOrd="0" presId="urn:microsoft.com/office/officeart/2005/8/layout/vList3"/>
    <dgm:cxn modelId="{FA7C2764-C521-40EF-8921-7A45D5F4DB8D}" type="presParOf" srcId="{3A6D9B40-29AF-4652-895F-77EFFA82F6D5}" destId="{0F35A6D2-1311-42E8-9C3E-D38974D7E63E}" srcOrd="0" destOrd="0" presId="urn:microsoft.com/office/officeart/2005/8/layout/vList3"/>
    <dgm:cxn modelId="{9EFF666E-673A-4C72-A7B0-C35EA3D79EB3}" type="presParOf" srcId="{3A6D9B40-29AF-4652-895F-77EFFA82F6D5}" destId="{DA935328-7350-4BEB-8692-C0D4495C73BB}" srcOrd="1" destOrd="0" presId="urn:microsoft.com/office/officeart/2005/8/layout/vList3"/>
    <dgm:cxn modelId="{435EA19E-776C-4A42-B1C6-6CB8B2E7D9FB}" type="presParOf" srcId="{33A56294-DE8F-4278-83DC-0FB76A381AFB}" destId="{362F3486-A8DA-478E-8B31-84D919E16994}" srcOrd="1" destOrd="0" presId="urn:microsoft.com/office/officeart/2005/8/layout/vList3"/>
    <dgm:cxn modelId="{8F57825C-7A7C-4499-9E1F-3FEA4BF6946E}" type="presParOf" srcId="{33A56294-DE8F-4278-83DC-0FB76A381AFB}" destId="{BA51CE6D-DC78-4748-A042-20FE527EF927}" srcOrd="2" destOrd="0" presId="urn:microsoft.com/office/officeart/2005/8/layout/vList3"/>
    <dgm:cxn modelId="{E56ECBBE-8E10-4752-A017-49A890B5259D}" type="presParOf" srcId="{BA51CE6D-DC78-4748-A042-20FE527EF927}" destId="{DDC95E13-0E97-4990-9D1E-BD5813AB2879}" srcOrd="0" destOrd="0" presId="urn:microsoft.com/office/officeart/2005/8/layout/vList3"/>
    <dgm:cxn modelId="{C4D04BB9-60AD-4043-8934-93A62281B029}" type="presParOf" srcId="{BA51CE6D-DC78-4748-A042-20FE527EF927}" destId="{60502ECA-7E55-4105-AB56-04059BEF4677}" srcOrd="1" destOrd="0" presId="urn:microsoft.com/office/officeart/2005/8/layout/vList3"/>
    <dgm:cxn modelId="{C652B51E-F4A6-440D-91C1-C41ADA96B5B2}" type="presParOf" srcId="{33A56294-DE8F-4278-83DC-0FB76A381AFB}" destId="{E557B218-A4A5-4817-9D48-0ABC37D9030C}" srcOrd="3" destOrd="0" presId="urn:microsoft.com/office/officeart/2005/8/layout/vList3"/>
    <dgm:cxn modelId="{8AD8D812-37FD-4107-AFD4-3EEF11EC79C8}" type="presParOf" srcId="{33A56294-DE8F-4278-83DC-0FB76A381AFB}" destId="{E2BE688B-3E39-4BBB-9E62-0822EF49AA80}" srcOrd="4" destOrd="0" presId="urn:microsoft.com/office/officeart/2005/8/layout/vList3"/>
    <dgm:cxn modelId="{3E04B0D9-325E-4CCE-89D6-9592AE6161E7}" type="presParOf" srcId="{E2BE688B-3E39-4BBB-9E62-0822EF49AA80}" destId="{E1050D2F-CFA1-44C9-9C7B-E547E2CA6A8A}" srcOrd="0" destOrd="0" presId="urn:microsoft.com/office/officeart/2005/8/layout/vList3"/>
    <dgm:cxn modelId="{D4E2BBFE-3D0B-4BE2-9EDC-84D621CA56D9}" type="presParOf" srcId="{E2BE688B-3E39-4BBB-9E62-0822EF49AA80}" destId="{950BD0B0-39E2-446E-A9C6-67C5E35704F7}" srcOrd="1" destOrd="0" presId="urn:microsoft.com/office/officeart/2005/8/layout/vList3"/>
    <dgm:cxn modelId="{9707A098-3F77-4F57-BF49-3294211EFFE9}" type="presParOf" srcId="{33A56294-DE8F-4278-83DC-0FB76A381AFB}" destId="{59DCB7AD-72F6-4466-94D8-B6AD9A849A28}" srcOrd="5" destOrd="0" presId="urn:microsoft.com/office/officeart/2005/8/layout/vList3"/>
    <dgm:cxn modelId="{D2601EE6-69DF-4CA9-A268-0625999F45C0}" type="presParOf" srcId="{33A56294-DE8F-4278-83DC-0FB76A381AFB}" destId="{EE1F2881-5C39-4E1F-93FE-954D6EEA940E}" srcOrd="6" destOrd="0" presId="urn:microsoft.com/office/officeart/2005/8/layout/vList3"/>
    <dgm:cxn modelId="{D68A538F-DA3C-481B-B0EB-D8AF90E0BA40}" type="presParOf" srcId="{EE1F2881-5C39-4E1F-93FE-954D6EEA940E}" destId="{42713E49-5166-42CD-901E-8DEC0736E6C2}" srcOrd="0" destOrd="0" presId="urn:microsoft.com/office/officeart/2005/8/layout/vList3"/>
    <dgm:cxn modelId="{1019D1D4-DD4C-4C5A-A2DF-FBCCA56DB0E6}" type="presParOf" srcId="{EE1F2881-5C39-4E1F-93FE-954D6EEA940E}" destId="{710EB57C-8D64-4917-ABE0-CCC6338E5EE2}" srcOrd="1" destOrd="0" presId="urn:microsoft.com/office/officeart/2005/8/layout/vList3"/>
    <dgm:cxn modelId="{60E5222A-9961-4579-9C93-AF6649F36BE1}" type="presParOf" srcId="{33A56294-DE8F-4278-83DC-0FB76A381AFB}" destId="{AD82C4A6-6FFC-49C2-BD98-F0A30BC40923}" srcOrd="7" destOrd="0" presId="urn:microsoft.com/office/officeart/2005/8/layout/vList3"/>
    <dgm:cxn modelId="{9187E8A1-711D-484B-AFD5-4FF2DF714E79}" type="presParOf" srcId="{33A56294-DE8F-4278-83DC-0FB76A381AFB}" destId="{91A6824B-1E2F-4367-AA16-E67584CB869F}" srcOrd="8" destOrd="0" presId="urn:microsoft.com/office/officeart/2005/8/layout/vList3"/>
    <dgm:cxn modelId="{A434B4AF-F1F3-4EC7-8A19-E5B82DF74E71}" type="presParOf" srcId="{91A6824B-1E2F-4367-AA16-E67584CB869F}" destId="{D85F1919-8576-4ACA-A249-FCB5AD19BC01}" srcOrd="0" destOrd="0" presId="urn:microsoft.com/office/officeart/2005/8/layout/vList3"/>
    <dgm:cxn modelId="{34EFD90D-7F6A-43C7-BD42-08E46C987241}" type="presParOf" srcId="{91A6824B-1E2F-4367-AA16-E67584CB869F}" destId="{88897891-AA20-4F49-8569-A7FA70DA02C0}" srcOrd="1" destOrd="0" presId="urn:microsoft.com/office/officeart/2005/8/layout/vList3"/>
    <dgm:cxn modelId="{1C52F85E-E646-4068-B71E-87D370EFF426}" type="presParOf" srcId="{33A56294-DE8F-4278-83DC-0FB76A381AFB}" destId="{DE62E5CD-069F-4385-87CE-BED3AAE93EAD}" srcOrd="9" destOrd="0" presId="urn:microsoft.com/office/officeart/2005/8/layout/vList3"/>
    <dgm:cxn modelId="{595336F9-335E-4BB5-9320-C1EEB03B4D14}" type="presParOf" srcId="{33A56294-DE8F-4278-83DC-0FB76A381AFB}" destId="{76385898-5381-4110-8195-25C0AC0C677F}" srcOrd="10" destOrd="0" presId="urn:microsoft.com/office/officeart/2005/8/layout/vList3"/>
    <dgm:cxn modelId="{1286A831-85D8-4EF9-9722-6E8239A19404}" type="presParOf" srcId="{76385898-5381-4110-8195-25C0AC0C677F}" destId="{4CFA0497-3C4F-4C4B-B666-9CAE5A7DA166}" srcOrd="0" destOrd="0" presId="urn:microsoft.com/office/officeart/2005/8/layout/vList3"/>
    <dgm:cxn modelId="{1B0F39C6-C3E1-448B-9198-DED1C33CC071}" type="presParOf" srcId="{76385898-5381-4110-8195-25C0AC0C677F}" destId="{A57A87E3-70FD-4C48-9079-DD8DD6CC8FC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93CD2F32-38C3-4C92-84D4-73420227512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6D637D1-29C4-43EA-850B-45B0D214E474}">
      <dgm:prSet/>
      <dgm:spPr/>
      <dgm:t>
        <a:bodyPr/>
        <a:lstStyle/>
        <a:p>
          <a:pPr rtl="0"/>
          <a:r>
            <a:rPr lang="en-US" smtClean="0"/>
            <a:t>Clinical presentation</a:t>
          </a:r>
          <a:endParaRPr lang="en-US"/>
        </a:p>
      </dgm:t>
    </dgm:pt>
    <dgm:pt modelId="{A2F99011-AA4D-4C9A-A698-895E21B443F8}" type="parTrans" cxnId="{DABB32B4-FE25-4F07-BB46-D5575E2D76BE}">
      <dgm:prSet/>
      <dgm:spPr/>
      <dgm:t>
        <a:bodyPr/>
        <a:lstStyle/>
        <a:p>
          <a:endParaRPr lang="en-US"/>
        </a:p>
      </dgm:t>
    </dgm:pt>
    <dgm:pt modelId="{AF793813-28E3-4235-A69D-5E211DDA46AF}" type="sibTrans" cxnId="{DABB32B4-FE25-4F07-BB46-D5575E2D76BE}">
      <dgm:prSet/>
      <dgm:spPr/>
      <dgm:t>
        <a:bodyPr/>
        <a:lstStyle/>
        <a:p>
          <a:endParaRPr lang="en-US"/>
        </a:p>
      </dgm:t>
    </dgm:pt>
    <dgm:pt modelId="{D297A834-28CA-4188-A616-A56BD8A89FD3}" type="pres">
      <dgm:prSet presAssocID="{93CD2F32-38C3-4C92-84D4-73420227512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B1FB991-48FB-45CA-8ED1-AEA8630BCAD3}" type="pres">
      <dgm:prSet presAssocID="{16D637D1-29C4-43EA-850B-45B0D214E47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C974FBF-48CA-4D4C-98C4-1F9C7EBA5C1E}" type="presOf" srcId="{93CD2F32-38C3-4C92-84D4-73420227512B}" destId="{D297A834-28CA-4188-A616-A56BD8A89FD3}" srcOrd="0" destOrd="0" presId="urn:microsoft.com/office/officeart/2005/8/layout/vList2"/>
    <dgm:cxn modelId="{A53D37EB-9240-44F7-84D2-863559466040}" type="presOf" srcId="{16D637D1-29C4-43EA-850B-45B0D214E474}" destId="{EB1FB991-48FB-45CA-8ED1-AEA8630BCAD3}" srcOrd="0" destOrd="0" presId="urn:microsoft.com/office/officeart/2005/8/layout/vList2"/>
    <dgm:cxn modelId="{DABB32B4-FE25-4F07-BB46-D5575E2D76BE}" srcId="{93CD2F32-38C3-4C92-84D4-73420227512B}" destId="{16D637D1-29C4-43EA-850B-45B0D214E474}" srcOrd="0" destOrd="0" parTransId="{A2F99011-AA4D-4C9A-A698-895E21B443F8}" sibTransId="{AF793813-28E3-4235-A69D-5E211DDA46AF}"/>
    <dgm:cxn modelId="{B279C581-C2DF-4BE0-A16D-B856005F5F15}" type="presParOf" srcId="{D297A834-28CA-4188-A616-A56BD8A89FD3}" destId="{EB1FB991-48FB-45CA-8ED1-AEA8630BCAD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EC93DC7-5107-46B0-A199-2BAE05C3245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DC0B4C0-F74B-4944-9EE5-52F63CB7187C}">
      <dgm:prSet/>
      <dgm:spPr/>
      <dgm:t>
        <a:bodyPr/>
        <a:lstStyle/>
        <a:p>
          <a:pPr rtl="0"/>
          <a:r>
            <a:rPr lang="en-US" smtClean="0"/>
            <a:t>Clinical presentation</a:t>
          </a:r>
          <a:endParaRPr lang="en-US"/>
        </a:p>
      </dgm:t>
    </dgm:pt>
    <dgm:pt modelId="{D78083E5-10D6-4A29-9A41-15FB8EB0B6BC}" type="parTrans" cxnId="{AF736A24-A7CC-48D2-8100-94576D8EBB82}">
      <dgm:prSet/>
      <dgm:spPr/>
      <dgm:t>
        <a:bodyPr/>
        <a:lstStyle/>
        <a:p>
          <a:endParaRPr lang="en-US"/>
        </a:p>
      </dgm:t>
    </dgm:pt>
    <dgm:pt modelId="{15DB1887-887A-40C4-95DB-1458E173E700}" type="sibTrans" cxnId="{AF736A24-A7CC-48D2-8100-94576D8EBB82}">
      <dgm:prSet/>
      <dgm:spPr/>
      <dgm:t>
        <a:bodyPr/>
        <a:lstStyle/>
        <a:p>
          <a:endParaRPr lang="en-US"/>
        </a:p>
      </dgm:t>
    </dgm:pt>
    <dgm:pt modelId="{215AF4EC-A8B0-4208-8A76-464CBB3C0FB6}" type="pres">
      <dgm:prSet presAssocID="{BEC93DC7-5107-46B0-A199-2BAE05C3245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DDBA5C-D555-4A8E-B36B-8BCAD379FFEE}" type="pres">
      <dgm:prSet presAssocID="{4DC0B4C0-F74B-4944-9EE5-52F63CB7187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B522E0-5B82-4455-9F51-26F87D6E7B1E}" type="presOf" srcId="{BEC93DC7-5107-46B0-A199-2BAE05C32453}" destId="{215AF4EC-A8B0-4208-8A76-464CBB3C0FB6}" srcOrd="0" destOrd="0" presId="urn:microsoft.com/office/officeart/2005/8/layout/vList2"/>
    <dgm:cxn modelId="{BE2A73EA-09A5-49E1-B21B-3A65163F3E13}" type="presOf" srcId="{4DC0B4C0-F74B-4944-9EE5-52F63CB7187C}" destId="{C1DDBA5C-D555-4A8E-B36B-8BCAD379FFEE}" srcOrd="0" destOrd="0" presId="urn:microsoft.com/office/officeart/2005/8/layout/vList2"/>
    <dgm:cxn modelId="{AF736A24-A7CC-48D2-8100-94576D8EBB82}" srcId="{BEC93DC7-5107-46B0-A199-2BAE05C32453}" destId="{4DC0B4C0-F74B-4944-9EE5-52F63CB7187C}" srcOrd="0" destOrd="0" parTransId="{D78083E5-10D6-4A29-9A41-15FB8EB0B6BC}" sibTransId="{15DB1887-887A-40C4-95DB-1458E173E700}"/>
    <dgm:cxn modelId="{EAEB91DD-02FC-4BC6-A041-77C2CE955BC2}" type="presParOf" srcId="{215AF4EC-A8B0-4208-8A76-464CBB3C0FB6}" destId="{C1DDBA5C-D555-4A8E-B36B-8BCAD379FFE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236EE5-42A2-4032-94AC-120569F32D3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A6C217-E59A-40D6-9BFF-CC2F20E1644D}">
      <dgm:prSet/>
      <dgm:spPr/>
      <dgm:t>
        <a:bodyPr/>
        <a:lstStyle/>
        <a:p>
          <a:pPr rtl="0"/>
          <a:r>
            <a:rPr lang="en-US" smtClean="0"/>
            <a:t>Epidemiology</a:t>
          </a:r>
          <a:endParaRPr lang="en-US"/>
        </a:p>
      </dgm:t>
    </dgm:pt>
    <dgm:pt modelId="{98165E99-9602-41ED-8C47-4F38F23233FB}" type="parTrans" cxnId="{7927E3AD-2F8E-4E85-9FDE-3DBC60BE0BAB}">
      <dgm:prSet/>
      <dgm:spPr/>
      <dgm:t>
        <a:bodyPr/>
        <a:lstStyle/>
        <a:p>
          <a:endParaRPr lang="en-US"/>
        </a:p>
      </dgm:t>
    </dgm:pt>
    <dgm:pt modelId="{817E5C30-C50A-4862-B64F-8737D4D36224}" type="sibTrans" cxnId="{7927E3AD-2F8E-4E85-9FDE-3DBC60BE0BAB}">
      <dgm:prSet/>
      <dgm:spPr/>
      <dgm:t>
        <a:bodyPr/>
        <a:lstStyle/>
        <a:p>
          <a:endParaRPr lang="en-US"/>
        </a:p>
      </dgm:t>
    </dgm:pt>
    <dgm:pt modelId="{F5F940C0-DA83-4E75-9362-050DB608C211}" type="pres">
      <dgm:prSet presAssocID="{7B236EE5-42A2-4032-94AC-120569F32D3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D0C79F1-483C-4473-A20B-F276A6763ACB}" type="pres">
      <dgm:prSet presAssocID="{46A6C217-E59A-40D6-9BFF-CC2F20E1644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1362FB-1434-42A3-B689-914FDDEE40BD}" type="presOf" srcId="{46A6C217-E59A-40D6-9BFF-CC2F20E1644D}" destId="{4D0C79F1-483C-4473-A20B-F276A6763ACB}" srcOrd="0" destOrd="0" presId="urn:microsoft.com/office/officeart/2005/8/layout/vList2"/>
    <dgm:cxn modelId="{7927E3AD-2F8E-4E85-9FDE-3DBC60BE0BAB}" srcId="{7B236EE5-42A2-4032-94AC-120569F32D35}" destId="{46A6C217-E59A-40D6-9BFF-CC2F20E1644D}" srcOrd="0" destOrd="0" parTransId="{98165E99-9602-41ED-8C47-4F38F23233FB}" sibTransId="{817E5C30-C50A-4862-B64F-8737D4D36224}"/>
    <dgm:cxn modelId="{AFF80EBD-DFCE-4A01-995E-734156028CA0}" type="presOf" srcId="{7B236EE5-42A2-4032-94AC-120569F32D35}" destId="{F5F940C0-DA83-4E75-9362-050DB608C211}" srcOrd="0" destOrd="0" presId="urn:microsoft.com/office/officeart/2005/8/layout/vList2"/>
    <dgm:cxn modelId="{3D7A5205-9085-4985-91D5-210851C4F4C4}" type="presParOf" srcId="{F5F940C0-DA83-4E75-9362-050DB608C211}" destId="{4D0C79F1-483C-4473-A20B-F276A6763AC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3A878BFD-5F20-40F9-A59C-826A23FAB7F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4DBB30-7566-4A6A-951B-2243B5B0F308}">
      <dgm:prSet custT="1"/>
      <dgm:spPr/>
      <dgm:t>
        <a:bodyPr/>
        <a:lstStyle/>
        <a:p>
          <a:pPr algn="ctr" rtl="0"/>
          <a:r>
            <a:rPr lang="en-US" sz="3800" dirty="0" smtClean="0"/>
            <a:t>Abusive head trauma should be considered in ALL young children presenting with neuro changes &amp; </a:t>
          </a:r>
          <a:r>
            <a:rPr lang="en-US" sz="3800" dirty="0" err="1" smtClean="0"/>
            <a:t>neurotrauma</a:t>
          </a:r>
          <a:r>
            <a:rPr lang="en-US" sz="3800" dirty="0" smtClean="0"/>
            <a:t>.</a:t>
          </a:r>
          <a:endParaRPr lang="en-US" sz="3800" dirty="0"/>
        </a:p>
      </dgm:t>
    </dgm:pt>
    <dgm:pt modelId="{6355879D-3C73-4E83-BAAF-9BDFB950EEE8}" type="parTrans" cxnId="{48DE62AA-5025-4F82-A579-A5344B4014D1}">
      <dgm:prSet/>
      <dgm:spPr/>
      <dgm:t>
        <a:bodyPr/>
        <a:lstStyle/>
        <a:p>
          <a:endParaRPr lang="en-US"/>
        </a:p>
      </dgm:t>
    </dgm:pt>
    <dgm:pt modelId="{09A9789D-FA1E-4562-97F5-0C4A5A87F0A2}" type="sibTrans" cxnId="{48DE62AA-5025-4F82-A579-A5344B4014D1}">
      <dgm:prSet/>
      <dgm:spPr/>
      <dgm:t>
        <a:bodyPr/>
        <a:lstStyle/>
        <a:p>
          <a:endParaRPr lang="en-US"/>
        </a:p>
      </dgm:t>
    </dgm:pt>
    <dgm:pt modelId="{91D210F5-EFA5-4A5D-B1A6-C620312DDAC8}" type="pres">
      <dgm:prSet presAssocID="{3A878BFD-5F20-40F9-A59C-826A23FAB7F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CDC8B2E-C17C-4653-8846-BE77D447BA60}" type="pres">
      <dgm:prSet presAssocID="{B94DBB30-7566-4A6A-951B-2243B5B0F308}" presName="parentText" presStyleLbl="node1" presStyleIdx="0" presStyleCnt="1" custLinFactNeighborX="926" custLinFactNeighborY="-18882">
        <dgm:presLayoutVars>
          <dgm:chMax val="0"/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</dgm:ptLst>
  <dgm:cxnLst>
    <dgm:cxn modelId="{48DE62AA-5025-4F82-A579-A5344B4014D1}" srcId="{3A878BFD-5F20-40F9-A59C-826A23FAB7F5}" destId="{B94DBB30-7566-4A6A-951B-2243B5B0F308}" srcOrd="0" destOrd="0" parTransId="{6355879D-3C73-4E83-BAAF-9BDFB950EEE8}" sibTransId="{09A9789D-FA1E-4562-97F5-0C4A5A87F0A2}"/>
    <dgm:cxn modelId="{DCFEBDAB-EA71-4F39-ACAD-A07158EE9926}" type="presOf" srcId="{3A878BFD-5F20-40F9-A59C-826A23FAB7F5}" destId="{91D210F5-EFA5-4A5D-B1A6-C620312DDAC8}" srcOrd="0" destOrd="0" presId="urn:microsoft.com/office/officeart/2005/8/layout/vList2"/>
    <dgm:cxn modelId="{29CEFFC6-77E5-40D0-B681-50B0CD2A4A44}" type="presOf" srcId="{B94DBB30-7566-4A6A-951B-2243B5B0F308}" destId="{2CDC8B2E-C17C-4653-8846-BE77D447BA60}" srcOrd="0" destOrd="0" presId="urn:microsoft.com/office/officeart/2005/8/layout/vList2"/>
    <dgm:cxn modelId="{AA1615DF-7AE6-41CC-8F6D-B846F58A9D32}" type="presParOf" srcId="{91D210F5-EFA5-4A5D-B1A6-C620312DDAC8}" destId="{2CDC8B2E-C17C-4653-8846-BE77D447BA6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AD12A82-7CC4-419C-AACA-8DFEC95DED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71D935F-7682-41A6-9642-33EE39A9427E}">
      <dgm:prSet/>
      <dgm:spPr/>
      <dgm:t>
        <a:bodyPr/>
        <a:lstStyle/>
        <a:p>
          <a:pPr rtl="0"/>
          <a:r>
            <a:rPr lang="en-US" smtClean="0"/>
            <a:t>Case #1</a:t>
          </a:r>
          <a:endParaRPr lang="en-US"/>
        </a:p>
      </dgm:t>
    </dgm:pt>
    <dgm:pt modelId="{7F8D824D-CC41-429C-B579-7E588D04338A}" type="parTrans" cxnId="{09AF1DF2-239D-45C3-A074-094F296AAAD1}">
      <dgm:prSet/>
      <dgm:spPr/>
      <dgm:t>
        <a:bodyPr/>
        <a:lstStyle/>
        <a:p>
          <a:endParaRPr lang="en-US"/>
        </a:p>
      </dgm:t>
    </dgm:pt>
    <dgm:pt modelId="{B23C0D40-154B-4433-8469-E7F7ED35A779}" type="sibTrans" cxnId="{09AF1DF2-239D-45C3-A074-094F296AAAD1}">
      <dgm:prSet/>
      <dgm:spPr/>
      <dgm:t>
        <a:bodyPr/>
        <a:lstStyle/>
        <a:p>
          <a:endParaRPr lang="en-US"/>
        </a:p>
      </dgm:t>
    </dgm:pt>
    <dgm:pt modelId="{CF0141DB-786A-47A5-AC20-946D5B24B541}" type="pres">
      <dgm:prSet presAssocID="{BAD12A82-7CC4-419C-AACA-8DFEC95DED7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2A8E8CF-E8C0-4497-8FDA-DA7EF2072548}" type="pres">
      <dgm:prSet presAssocID="{571D935F-7682-41A6-9642-33EE39A9427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47F3AF-3FA2-4A6F-891D-1349D1198B8F}" type="presOf" srcId="{BAD12A82-7CC4-419C-AACA-8DFEC95DED78}" destId="{CF0141DB-786A-47A5-AC20-946D5B24B541}" srcOrd="0" destOrd="0" presId="urn:microsoft.com/office/officeart/2005/8/layout/vList2"/>
    <dgm:cxn modelId="{09AF1DF2-239D-45C3-A074-094F296AAAD1}" srcId="{BAD12A82-7CC4-419C-AACA-8DFEC95DED78}" destId="{571D935F-7682-41A6-9642-33EE39A9427E}" srcOrd="0" destOrd="0" parTransId="{7F8D824D-CC41-429C-B579-7E588D04338A}" sibTransId="{B23C0D40-154B-4433-8469-E7F7ED35A779}"/>
    <dgm:cxn modelId="{1D3D39CE-69CB-4ADB-9F2B-D99639778322}" type="presOf" srcId="{571D935F-7682-41A6-9642-33EE39A9427E}" destId="{82A8E8CF-E8C0-4497-8FDA-DA7EF2072548}" srcOrd="0" destOrd="0" presId="urn:microsoft.com/office/officeart/2005/8/layout/vList2"/>
    <dgm:cxn modelId="{4FE5000D-194B-43A0-B4B1-8D385F603804}" type="presParOf" srcId="{CF0141DB-786A-47A5-AC20-946D5B24B541}" destId="{82A8E8CF-E8C0-4497-8FDA-DA7EF207254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BD8BF32-0750-4C73-98E5-4E385C7433D4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4C0E7E-8CA5-48F2-A6C3-830AE8994C6B}">
      <dgm:prSet/>
      <dgm:spPr/>
      <dgm:t>
        <a:bodyPr/>
        <a:lstStyle/>
        <a:p>
          <a:pPr rtl="0"/>
          <a:r>
            <a:rPr lang="en-US" dirty="0" smtClean="0"/>
            <a:t>Case #1</a:t>
          </a:r>
          <a:endParaRPr lang="en-US" dirty="0"/>
        </a:p>
      </dgm:t>
    </dgm:pt>
    <dgm:pt modelId="{6A735967-53FA-4741-8CC7-FF608EE842E3}" type="parTrans" cxnId="{BED2817C-904C-4B64-85F2-635B1D6B270F}">
      <dgm:prSet/>
      <dgm:spPr/>
      <dgm:t>
        <a:bodyPr/>
        <a:lstStyle/>
        <a:p>
          <a:endParaRPr lang="en-US"/>
        </a:p>
      </dgm:t>
    </dgm:pt>
    <dgm:pt modelId="{4AA9E6D5-6798-4581-BCF9-84E17E7BF8E0}" type="sibTrans" cxnId="{BED2817C-904C-4B64-85F2-635B1D6B270F}">
      <dgm:prSet/>
      <dgm:spPr/>
      <dgm:t>
        <a:bodyPr/>
        <a:lstStyle/>
        <a:p>
          <a:endParaRPr lang="en-US"/>
        </a:p>
      </dgm:t>
    </dgm:pt>
    <dgm:pt modelId="{24D41F29-E8B4-4461-BE9E-748E7119C6D6}" type="pres">
      <dgm:prSet presAssocID="{FBD8BF32-0750-4C73-98E5-4E385C7433D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55206A5-D334-4846-8E96-7CE2287421DC}" type="pres">
      <dgm:prSet presAssocID="{9B4C0E7E-8CA5-48F2-A6C3-830AE8994C6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AA2E07C-E18E-4194-8D53-ED5E189493D9}" type="presOf" srcId="{FBD8BF32-0750-4C73-98E5-4E385C7433D4}" destId="{24D41F29-E8B4-4461-BE9E-748E7119C6D6}" srcOrd="0" destOrd="0" presId="urn:microsoft.com/office/officeart/2005/8/layout/vList2"/>
    <dgm:cxn modelId="{BED2817C-904C-4B64-85F2-635B1D6B270F}" srcId="{FBD8BF32-0750-4C73-98E5-4E385C7433D4}" destId="{9B4C0E7E-8CA5-48F2-A6C3-830AE8994C6B}" srcOrd="0" destOrd="0" parTransId="{6A735967-53FA-4741-8CC7-FF608EE842E3}" sibTransId="{4AA9E6D5-6798-4581-BCF9-84E17E7BF8E0}"/>
    <dgm:cxn modelId="{428B8780-4E11-49CE-B275-E7085100C06E}" type="presOf" srcId="{9B4C0E7E-8CA5-48F2-A6C3-830AE8994C6B}" destId="{F55206A5-D334-4846-8E96-7CE2287421DC}" srcOrd="0" destOrd="0" presId="urn:microsoft.com/office/officeart/2005/8/layout/vList2"/>
    <dgm:cxn modelId="{FA6197B3-4D74-4328-88BA-89CC8CB592A8}" type="presParOf" srcId="{24D41F29-E8B4-4461-BE9E-748E7119C6D6}" destId="{F55206A5-D334-4846-8E96-7CE2287421D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9191BDAA-4524-44EF-8F9C-31168D0C68A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9E5C2E1-CCB0-4266-AA86-D2B2B4CD08C2}">
      <dgm:prSet/>
      <dgm:spPr/>
      <dgm:t>
        <a:bodyPr/>
        <a:lstStyle/>
        <a:p>
          <a:pPr rtl="0"/>
          <a:r>
            <a:rPr lang="en-US" smtClean="0"/>
            <a:t>Case #2</a:t>
          </a:r>
          <a:endParaRPr lang="en-US"/>
        </a:p>
      </dgm:t>
    </dgm:pt>
    <dgm:pt modelId="{EDCAFB4F-1312-4BFD-8AE7-A30FA3DC386A}" type="parTrans" cxnId="{524A8F1D-8B2D-4059-B60C-1F7CA7C27FE6}">
      <dgm:prSet/>
      <dgm:spPr/>
      <dgm:t>
        <a:bodyPr/>
        <a:lstStyle/>
        <a:p>
          <a:endParaRPr lang="en-US"/>
        </a:p>
      </dgm:t>
    </dgm:pt>
    <dgm:pt modelId="{98971534-1982-4473-9228-9C762DDA0EEA}" type="sibTrans" cxnId="{524A8F1D-8B2D-4059-B60C-1F7CA7C27FE6}">
      <dgm:prSet/>
      <dgm:spPr/>
      <dgm:t>
        <a:bodyPr/>
        <a:lstStyle/>
        <a:p>
          <a:endParaRPr lang="en-US"/>
        </a:p>
      </dgm:t>
    </dgm:pt>
    <dgm:pt modelId="{EE6631C5-0314-4B2E-BDB6-55A00CBCB4D6}" type="pres">
      <dgm:prSet presAssocID="{9191BDAA-4524-44EF-8F9C-31168D0C68A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C403843-F401-4DFA-8873-D4F5B92F60CE}" type="pres">
      <dgm:prSet presAssocID="{C9E5C2E1-CCB0-4266-AA86-D2B2B4CD08C2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4A8F1D-8B2D-4059-B60C-1F7CA7C27FE6}" srcId="{9191BDAA-4524-44EF-8F9C-31168D0C68A8}" destId="{C9E5C2E1-CCB0-4266-AA86-D2B2B4CD08C2}" srcOrd="0" destOrd="0" parTransId="{EDCAFB4F-1312-4BFD-8AE7-A30FA3DC386A}" sibTransId="{98971534-1982-4473-9228-9C762DDA0EEA}"/>
    <dgm:cxn modelId="{DF228945-6C36-48D2-AAAC-27287CB9BE4F}" type="presOf" srcId="{9191BDAA-4524-44EF-8F9C-31168D0C68A8}" destId="{EE6631C5-0314-4B2E-BDB6-55A00CBCB4D6}" srcOrd="0" destOrd="0" presId="urn:microsoft.com/office/officeart/2005/8/layout/vList2"/>
    <dgm:cxn modelId="{76567CAB-1B47-4025-94D3-8201438CDEA3}" type="presOf" srcId="{C9E5C2E1-CCB0-4266-AA86-D2B2B4CD08C2}" destId="{CC403843-F401-4DFA-8873-D4F5B92F60CE}" srcOrd="0" destOrd="0" presId="urn:microsoft.com/office/officeart/2005/8/layout/vList2"/>
    <dgm:cxn modelId="{0F1EC744-5703-47AE-B7B5-87F0DBD31797}" type="presParOf" srcId="{EE6631C5-0314-4B2E-BDB6-55A00CBCB4D6}" destId="{CC403843-F401-4DFA-8873-D4F5B92F60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7CB944F-3A19-41B9-A747-93260AD9AE6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B573736D-A07C-4180-9341-AE86AE3A0B26}">
      <dgm:prSet/>
      <dgm:spPr/>
      <dgm:t>
        <a:bodyPr/>
        <a:lstStyle/>
        <a:p>
          <a:pPr rtl="0"/>
          <a:r>
            <a:rPr lang="en-US" smtClean="0"/>
            <a:t>Case #2</a:t>
          </a:r>
          <a:endParaRPr lang="en-US"/>
        </a:p>
      </dgm:t>
    </dgm:pt>
    <dgm:pt modelId="{84188ED9-1A06-409B-A8D0-A6B7F19677A3}" type="parTrans" cxnId="{52382F12-E9CB-4402-BDAF-EBB22977BBDE}">
      <dgm:prSet/>
      <dgm:spPr/>
      <dgm:t>
        <a:bodyPr/>
        <a:lstStyle/>
        <a:p>
          <a:endParaRPr lang="en-US"/>
        </a:p>
      </dgm:t>
    </dgm:pt>
    <dgm:pt modelId="{9CDC09C0-F292-4308-83BE-542BAA091BD4}" type="sibTrans" cxnId="{52382F12-E9CB-4402-BDAF-EBB22977BBDE}">
      <dgm:prSet/>
      <dgm:spPr/>
      <dgm:t>
        <a:bodyPr/>
        <a:lstStyle/>
        <a:p>
          <a:endParaRPr lang="en-US"/>
        </a:p>
      </dgm:t>
    </dgm:pt>
    <dgm:pt modelId="{965DE28A-5DFF-4E42-81E1-BB45537392CA}" type="pres">
      <dgm:prSet presAssocID="{27CB944F-3A19-41B9-A747-93260AD9AE6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942CC2-3421-4169-9134-FE174B6208CC}" type="pres">
      <dgm:prSet presAssocID="{B573736D-A07C-4180-9341-AE86AE3A0B2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ECCF8E-CFF3-4A3E-9284-817694DDE8B5}" type="presOf" srcId="{B573736D-A07C-4180-9341-AE86AE3A0B26}" destId="{F4942CC2-3421-4169-9134-FE174B6208CC}" srcOrd="0" destOrd="0" presId="urn:microsoft.com/office/officeart/2005/8/layout/vList2"/>
    <dgm:cxn modelId="{52382F12-E9CB-4402-BDAF-EBB22977BBDE}" srcId="{27CB944F-3A19-41B9-A747-93260AD9AE6D}" destId="{B573736D-A07C-4180-9341-AE86AE3A0B26}" srcOrd="0" destOrd="0" parTransId="{84188ED9-1A06-409B-A8D0-A6B7F19677A3}" sibTransId="{9CDC09C0-F292-4308-83BE-542BAA091BD4}"/>
    <dgm:cxn modelId="{63BD2BD0-1308-466F-9819-8665B5002D88}" type="presOf" srcId="{27CB944F-3A19-41B9-A747-93260AD9AE6D}" destId="{965DE28A-5DFF-4E42-81E1-BB45537392CA}" srcOrd="0" destOrd="0" presId="urn:microsoft.com/office/officeart/2005/8/layout/vList2"/>
    <dgm:cxn modelId="{9C0BB81E-7F8C-40F2-9325-4E35D0B0E2DC}" type="presParOf" srcId="{965DE28A-5DFF-4E42-81E1-BB45537392CA}" destId="{F4942CC2-3421-4169-9134-FE174B6208C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9945F3F6-A150-4344-A2F0-FF79B7E23AE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2E9DB055-7C57-4EA1-84F6-8032F59FB1CB}">
      <dgm:prSet/>
      <dgm:spPr/>
      <dgm:t>
        <a:bodyPr/>
        <a:lstStyle/>
        <a:p>
          <a:pPr rtl="0"/>
          <a:r>
            <a:rPr lang="en-US" smtClean="0"/>
            <a:t>Case #3</a:t>
          </a:r>
          <a:endParaRPr lang="en-US"/>
        </a:p>
      </dgm:t>
    </dgm:pt>
    <dgm:pt modelId="{22217780-4A95-4BFB-8121-7EF1C914B67A}" type="parTrans" cxnId="{582F300B-9A4E-4311-BCDC-3ED83DE97AE0}">
      <dgm:prSet/>
      <dgm:spPr/>
      <dgm:t>
        <a:bodyPr/>
        <a:lstStyle/>
        <a:p>
          <a:endParaRPr lang="en-US"/>
        </a:p>
      </dgm:t>
    </dgm:pt>
    <dgm:pt modelId="{B28B7751-7B70-48F3-A066-07FAE31F1FEA}" type="sibTrans" cxnId="{582F300B-9A4E-4311-BCDC-3ED83DE97AE0}">
      <dgm:prSet/>
      <dgm:spPr/>
      <dgm:t>
        <a:bodyPr/>
        <a:lstStyle/>
        <a:p>
          <a:endParaRPr lang="en-US"/>
        </a:p>
      </dgm:t>
    </dgm:pt>
    <dgm:pt modelId="{391EF29A-A6BA-4B5F-B8E6-8B9F9D57268B}" type="pres">
      <dgm:prSet presAssocID="{9945F3F6-A150-4344-A2F0-FF79B7E23AE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BBAAC8-BD95-46F0-8335-D827957BDA2F}" type="pres">
      <dgm:prSet presAssocID="{2E9DB055-7C57-4EA1-84F6-8032F59FB1CB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2F300B-9A4E-4311-BCDC-3ED83DE97AE0}" srcId="{9945F3F6-A150-4344-A2F0-FF79B7E23AE8}" destId="{2E9DB055-7C57-4EA1-84F6-8032F59FB1CB}" srcOrd="0" destOrd="0" parTransId="{22217780-4A95-4BFB-8121-7EF1C914B67A}" sibTransId="{B28B7751-7B70-48F3-A066-07FAE31F1FEA}"/>
    <dgm:cxn modelId="{E8B36459-071F-48CC-AC70-A67104ADEA53}" type="presOf" srcId="{9945F3F6-A150-4344-A2F0-FF79B7E23AE8}" destId="{391EF29A-A6BA-4B5F-B8E6-8B9F9D57268B}" srcOrd="0" destOrd="0" presId="urn:microsoft.com/office/officeart/2005/8/layout/vList2"/>
    <dgm:cxn modelId="{76D7C175-CDAD-4513-BB8F-E90D5ABEBF9E}" type="presOf" srcId="{2E9DB055-7C57-4EA1-84F6-8032F59FB1CB}" destId="{AFBBAAC8-BD95-46F0-8335-D827957BDA2F}" srcOrd="0" destOrd="0" presId="urn:microsoft.com/office/officeart/2005/8/layout/vList2"/>
    <dgm:cxn modelId="{8FF25315-2737-4422-8E6C-CB6E86512488}" type="presParOf" srcId="{391EF29A-A6BA-4B5F-B8E6-8B9F9D57268B}" destId="{AFBBAAC8-BD95-46F0-8335-D827957BDA2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622335EB-1BDD-458D-BB0D-5D873A5E65C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DA1DEDC-94F6-4672-A565-95642CF1DA03}">
      <dgm:prSet/>
      <dgm:spPr/>
      <dgm:t>
        <a:bodyPr/>
        <a:lstStyle/>
        <a:p>
          <a:pPr rtl="0"/>
          <a:r>
            <a:rPr lang="en-US" dirty="0" smtClean="0"/>
            <a:t>Case #5</a:t>
          </a:r>
          <a:endParaRPr lang="en-US" dirty="0"/>
        </a:p>
      </dgm:t>
    </dgm:pt>
    <dgm:pt modelId="{2462C072-4016-4E99-938D-475AB0E11DA0}" type="parTrans" cxnId="{428E95E4-1B12-434B-AE69-9579E4432C2A}">
      <dgm:prSet/>
      <dgm:spPr/>
      <dgm:t>
        <a:bodyPr/>
        <a:lstStyle/>
        <a:p>
          <a:endParaRPr lang="en-US"/>
        </a:p>
      </dgm:t>
    </dgm:pt>
    <dgm:pt modelId="{36C7C8ED-B8D1-4A17-AD51-985AB3602BB1}" type="sibTrans" cxnId="{428E95E4-1B12-434B-AE69-9579E4432C2A}">
      <dgm:prSet/>
      <dgm:spPr/>
      <dgm:t>
        <a:bodyPr/>
        <a:lstStyle/>
        <a:p>
          <a:endParaRPr lang="en-US"/>
        </a:p>
      </dgm:t>
    </dgm:pt>
    <dgm:pt modelId="{612F8DB5-9B10-4904-A398-051EEE28C524}" type="pres">
      <dgm:prSet presAssocID="{622335EB-1BDD-458D-BB0D-5D873A5E65C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1EB8E17-0868-461F-9EBC-B873C6BF3C4B}" type="pres">
      <dgm:prSet presAssocID="{CDA1DEDC-94F6-4672-A565-95642CF1DA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22C56A-EB8F-4FF1-B910-1D2D34039025}" type="presOf" srcId="{622335EB-1BDD-458D-BB0D-5D873A5E65C0}" destId="{612F8DB5-9B10-4904-A398-051EEE28C524}" srcOrd="0" destOrd="0" presId="urn:microsoft.com/office/officeart/2005/8/layout/vList2"/>
    <dgm:cxn modelId="{2DBBBB98-7142-4165-B17A-FF07A43EFD9C}" type="presOf" srcId="{CDA1DEDC-94F6-4672-A565-95642CF1DA03}" destId="{C1EB8E17-0868-461F-9EBC-B873C6BF3C4B}" srcOrd="0" destOrd="0" presId="urn:microsoft.com/office/officeart/2005/8/layout/vList2"/>
    <dgm:cxn modelId="{428E95E4-1B12-434B-AE69-9579E4432C2A}" srcId="{622335EB-1BDD-458D-BB0D-5D873A5E65C0}" destId="{CDA1DEDC-94F6-4672-A565-95642CF1DA03}" srcOrd="0" destOrd="0" parTransId="{2462C072-4016-4E99-938D-475AB0E11DA0}" sibTransId="{36C7C8ED-B8D1-4A17-AD51-985AB3602BB1}"/>
    <dgm:cxn modelId="{0753A614-6F36-4DF6-B01A-A5D6E04D9AD5}" type="presParOf" srcId="{612F8DB5-9B10-4904-A398-051EEE28C524}" destId="{C1EB8E17-0868-461F-9EBC-B873C6BF3C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AF6A0E2B-3E55-4EC3-9AD9-E246AD05BB0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FD51996-52B5-4506-9EB5-0E61AFC592AC}">
      <dgm:prSet/>
      <dgm:spPr/>
      <dgm:t>
        <a:bodyPr/>
        <a:lstStyle/>
        <a:p>
          <a:pPr rtl="0"/>
          <a:r>
            <a:rPr lang="en-US" dirty="0" smtClean="0"/>
            <a:t>Case #5</a:t>
          </a:r>
          <a:endParaRPr lang="en-US" dirty="0"/>
        </a:p>
      </dgm:t>
    </dgm:pt>
    <dgm:pt modelId="{A3D6F0EC-6421-4D31-BFA4-34CB194868A1}" type="parTrans" cxnId="{F378B00A-3CC4-4B02-AA41-8E0BEFBB004A}">
      <dgm:prSet/>
      <dgm:spPr/>
      <dgm:t>
        <a:bodyPr/>
        <a:lstStyle/>
        <a:p>
          <a:endParaRPr lang="en-US"/>
        </a:p>
      </dgm:t>
    </dgm:pt>
    <dgm:pt modelId="{4FAEDAD5-ADBC-4599-A9C2-A16E02EC9070}" type="sibTrans" cxnId="{F378B00A-3CC4-4B02-AA41-8E0BEFBB004A}">
      <dgm:prSet/>
      <dgm:spPr/>
      <dgm:t>
        <a:bodyPr/>
        <a:lstStyle/>
        <a:p>
          <a:endParaRPr lang="en-US"/>
        </a:p>
      </dgm:t>
    </dgm:pt>
    <dgm:pt modelId="{517D7FBA-D1F4-40F4-BED4-4E5BFCC7B510}" type="pres">
      <dgm:prSet presAssocID="{AF6A0E2B-3E55-4EC3-9AD9-E246AD05BB0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82834FC-9AC4-4259-8959-1B7D24161297}" type="pres">
      <dgm:prSet presAssocID="{AFD51996-52B5-4506-9EB5-0E61AFC592A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78B00A-3CC4-4B02-AA41-8E0BEFBB004A}" srcId="{AF6A0E2B-3E55-4EC3-9AD9-E246AD05BB0C}" destId="{AFD51996-52B5-4506-9EB5-0E61AFC592AC}" srcOrd="0" destOrd="0" parTransId="{A3D6F0EC-6421-4D31-BFA4-34CB194868A1}" sibTransId="{4FAEDAD5-ADBC-4599-A9C2-A16E02EC9070}"/>
    <dgm:cxn modelId="{93BE2D5D-C06B-4CF3-AF79-EF37E1F3EF2A}" type="presOf" srcId="{AFD51996-52B5-4506-9EB5-0E61AFC592AC}" destId="{582834FC-9AC4-4259-8959-1B7D24161297}" srcOrd="0" destOrd="0" presId="urn:microsoft.com/office/officeart/2005/8/layout/vList2"/>
    <dgm:cxn modelId="{D6F29BBA-62E3-4852-9717-2AEE426CE3B9}" type="presOf" srcId="{AF6A0E2B-3E55-4EC3-9AD9-E246AD05BB0C}" destId="{517D7FBA-D1F4-40F4-BED4-4E5BFCC7B510}" srcOrd="0" destOrd="0" presId="urn:microsoft.com/office/officeart/2005/8/layout/vList2"/>
    <dgm:cxn modelId="{399B4F8A-2D7C-404B-A716-880334933645}" type="presParOf" srcId="{517D7FBA-D1F4-40F4-BED4-4E5BFCC7B510}" destId="{582834FC-9AC4-4259-8959-1B7D24161297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8CEB0B39-AB65-42B6-9FBF-4D8DE437571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9A22C16-8106-4AAD-BF18-BFCB04C0242A}">
      <dgm:prSet/>
      <dgm:spPr/>
      <dgm:t>
        <a:bodyPr/>
        <a:lstStyle/>
        <a:p>
          <a:pPr rtl="0"/>
          <a:r>
            <a:rPr lang="en-US" dirty="0" smtClean="0"/>
            <a:t>Case #5</a:t>
          </a:r>
          <a:endParaRPr lang="en-US" dirty="0"/>
        </a:p>
      </dgm:t>
    </dgm:pt>
    <dgm:pt modelId="{9CC255BF-12C9-41F2-8A06-CC983355AF05}" type="parTrans" cxnId="{11FD139F-93CB-4EEF-A706-C01EBD9D7E9F}">
      <dgm:prSet/>
      <dgm:spPr/>
      <dgm:t>
        <a:bodyPr/>
        <a:lstStyle/>
        <a:p>
          <a:endParaRPr lang="en-US"/>
        </a:p>
      </dgm:t>
    </dgm:pt>
    <dgm:pt modelId="{FDE12636-621C-46A3-B616-8A020116D3F3}" type="sibTrans" cxnId="{11FD139F-93CB-4EEF-A706-C01EBD9D7E9F}">
      <dgm:prSet/>
      <dgm:spPr/>
      <dgm:t>
        <a:bodyPr/>
        <a:lstStyle/>
        <a:p>
          <a:endParaRPr lang="en-US"/>
        </a:p>
      </dgm:t>
    </dgm:pt>
    <dgm:pt modelId="{C939461D-D9D3-429A-AA5C-56C781942C31}" type="pres">
      <dgm:prSet presAssocID="{8CEB0B39-AB65-42B6-9FBF-4D8DE4375710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263E5A9-DA30-47DE-A95A-82B83DBDE13F}" type="pres">
      <dgm:prSet presAssocID="{19A22C16-8106-4AAD-BF18-BFCB04C0242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1FD139F-93CB-4EEF-A706-C01EBD9D7E9F}" srcId="{8CEB0B39-AB65-42B6-9FBF-4D8DE4375710}" destId="{19A22C16-8106-4AAD-BF18-BFCB04C0242A}" srcOrd="0" destOrd="0" parTransId="{9CC255BF-12C9-41F2-8A06-CC983355AF05}" sibTransId="{FDE12636-621C-46A3-B616-8A020116D3F3}"/>
    <dgm:cxn modelId="{F8E94E6F-C624-4070-8E56-0EFCA04330D9}" type="presOf" srcId="{8CEB0B39-AB65-42B6-9FBF-4D8DE4375710}" destId="{C939461D-D9D3-429A-AA5C-56C781942C31}" srcOrd="0" destOrd="0" presId="urn:microsoft.com/office/officeart/2005/8/layout/vList2"/>
    <dgm:cxn modelId="{2BD3893D-6D93-4398-89F7-C45E88983E07}" type="presOf" srcId="{19A22C16-8106-4AAD-BF18-BFCB04C0242A}" destId="{F263E5A9-DA30-47DE-A95A-82B83DBDE13F}" srcOrd="0" destOrd="0" presId="urn:microsoft.com/office/officeart/2005/8/layout/vList2"/>
    <dgm:cxn modelId="{EE9F2D10-B215-4B26-898F-289D3F281E92}" type="presParOf" srcId="{C939461D-D9D3-429A-AA5C-56C781942C31}" destId="{F263E5A9-DA30-47DE-A95A-82B83DBDE13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BEAE506D-9A09-4CE9-AE57-5533AEDD464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501F2A2-65F8-41CD-B42D-95928ABD37ED}">
      <dgm:prSet/>
      <dgm:spPr/>
      <dgm:t>
        <a:bodyPr/>
        <a:lstStyle/>
        <a:p>
          <a:pPr rtl="0"/>
          <a:r>
            <a:rPr lang="en-US" b="1" smtClean="0"/>
            <a:t>High index of suspicion:</a:t>
          </a:r>
          <a:endParaRPr lang="en-US"/>
        </a:p>
      </dgm:t>
    </dgm:pt>
    <dgm:pt modelId="{0C801D76-7F14-499A-8F25-94173BB50BFB}" type="parTrans" cxnId="{9012770F-3545-4067-94BC-32258246B463}">
      <dgm:prSet/>
      <dgm:spPr/>
      <dgm:t>
        <a:bodyPr/>
        <a:lstStyle/>
        <a:p>
          <a:endParaRPr lang="en-US"/>
        </a:p>
      </dgm:t>
    </dgm:pt>
    <dgm:pt modelId="{339CAE00-96E6-4EAC-AE49-D81DE83275D3}" type="sibTrans" cxnId="{9012770F-3545-4067-94BC-32258246B463}">
      <dgm:prSet/>
      <dgm:spPr/>
      <dgm:t>
        <a:bodyPr/>
        <a:lstStyle/>
        <a:p>
          <a:endParaRPr lang="en-US"/>
        </a:p>
      </dgm:t>
    </dgm:pt>
    <dgm:pt modelId="{55AF1374-BA4B-44AB-B13D-1A36FC17B996}">
      <dgm:prSet/>
      <dgm:spPr/>
      <dgm:t>
        <a:bodyPr/>
        <a:lstStyle/>
        <a:p>
          <a:pPr rtl="0"/>
          <a:r>
            <a:rPr lang="en-US" smtClean="0"/>
            <a:t>Vomiting</a:t>
          </a:r>
          <a:endParaRPr lang="en-US"/>
        </a:p>
      </dgm:t>
    </dgm:pt>
    <dgm:pt modelId="{C19BB166-B3D0-4FEF-9997-B44C7F29099F}" type="parTrans" cxnId="{42545142-F972-4EF9-AF2E-364FF8A85620}">
      <dgm:prSet/>
      <dgm:spPr/>
      <dgm:t>
        <a:bodyPr/>
        <a:lstStyle/>
        <a:p>
          <a:endParaRPr lang="en-US"/>
        </a:p>
      </dgm:t>
    </dgm:pt>
    <dgm:pt modelId="{689B8244-BA22-4EBF-A84B-F9F89AF9F4F6}" type="sibTrans" cxnId="{42545142-F972-4EF9-AF2E-364FF8A85620}">
      <dgm:prSet/>
      <dgm:spPr/>
      <dgm:t>
        <a:bodyPr/>
        <a:lstStyle/>
        <a:p>
          <a:endParaRPr lang="en-US"/>
        </a:p>
      </dgm:t>
    </dgm:pt>
    <dgm:pt modelId="{83B93599-C4C1-4523-AC96-9268D34D7891}">
      <dgm:prSet/>
      <dgm:spPr/>
      <dgm:t>
        <a:bodyPr/>
        <a:lstStyle/>
        <a:p>
          <a:pPr rtl="0"/>
          <a:r>
            <a:rPr lang="en-US" smtClean="0"/>
            <a:t>Seizures</a:t>
          </a:r>
          <a:endParaRPr lang="en-US"/>
        </a:p>
      </dgm:t>
    </dgm:pt>
    <dgm:pt modelId="{76702E9E-8A40-46D9-849A-A05F193032FE}" type="parTrans" cxnId="{AE1C4DCF-3B88-4325-A2A2-C46233671070}">
      <dgm:prSet/>
      <dgm:spPr/>
      <dgm:t>
        <a:bodyPr/>
        <a:lstStyle/>
        <a:p>
          <a:endParaRPr lang="en-US"/>
        </a:p>
      </dgm:t>
    </dgm:pt>
    <dgm:pt modelId="{1DDFB555-73ED-493B-989F-4BE1EDAA5C9C}" type="sibTrans" cxnId="{AE1C4DCF-3B88-4325-A2A2-C46233671070}">
      <dgm:prSet/>
      <dgm:spPr/>
      <dgm:t>
        <a:bodyPr/>
        <a:lstStyle/>
        <a:p>
          <a:endParaRPr lang="en-US"/>
        </a:p>
      </dgm:t>
    </dgm:pt>
    <dgm:pt modelId="{51C20EF3-DF3D-4B2D-A5F0-A4FCDC997AF2}">
      <dgm:prSet/>
      <dgm:spPr/>
      <dgm:t>
        <a:bodyPr/>
        <a:lstStyle/>
        <a:p>
          <a:pPr rtl="0"/>
          <a:r>
            <a:rPr lang="en-US" dirty="0" smtClean="0"/>
            <a:t>Apnea, </a:t>
          </a:r>
          <a:r>
            <a:rPr lang="en-US" dirty="0" err="1" smtClean="0"/>
            <a:t>resp</a:t>
          </a:r>
          <a:r>
            <a:rPr lang="en-US" dirty="0" smtClean="0"/>
            <a:t> distress/arrest</a:t>
          </a:r>
          <a:endParaRPr lang="en-US" dirty="0"/>
        </a:p>
      </dgm:t>
    </dgm:pt>
    <dgm:pt modelId="{F54D5633-BE76-4951-9F05-DF8B3CF05D8C}" type="parTrans" cxnId="{58BFEB98-ABC2-4DBA-8261-9EFB3EF055BC}">
      <dgm:prSet/>
      <dgm:spPr/>
      <dgm:t>
        <a:bodyPr/>
        <a:lstStyle/>
        <a:p>
          <a:endParaRPr lang="en-US"/>
        </a:p>
      </dgm:t>
    </dgm:pt>
    <dgm:pt modelId="{03EFD84E-2156-4C67-87D7-8C0DC544F17A}" type="sibTrans" cxnId="{58BFEB98-ABC2-4DBA-8261-9EFB3EF055BC}">
      <dgm:prSet/>
      <dgm:spPr/>
      <dgm:t>
        <a:bodyPr/>
        <a:lstStyle/>
        <a:p>
          <a:endParaRPr lang="en-US"/>
        </a:p>
      </dgm:t>
    </dgm:pt>
    <dgm:pt modelId="{B90EB314-F2C5-4A72-9A9A-1B8C2E397C45}">
      <dgm:prSet/>
      <dgm:spPr/>
      <dgm:t>
        <a:bodyPr/>
        <a:lstStyle/>
        <a:p>
          <a:pPr rtl="0"/>
          <a:r>
            <a:rPr lang="en-US" dirty="0" smtClean="0"/>
            <a:t>Change in mental status</a:t>
          </a:r>
          <a:endParaRPr lang="en-US" dirty="0"/>
        </a:p>
      </dgm:t>
    </dgm:pt>
    <dgm:pt modelId="{DEB386F4-CB4C-4C9C-B77D-4AFCD58274A7}" type="parTrans" cxnId="{4DF26F48-B048-4814-BD05-F7D999AC01DA}">
      <dgm:prSet/>
      <dgm:spPr/>
    </dgm:pt>
    <dgm:pt modelId="{AD037D98-EFE5-456C-ADD6-42ABE11471D1}" type="sibTrans" cxnId="{4DF26F48-B048-4814-BD05-F7D999AC01DA}">
      <dgm:prSet/>
      <dgm:spPr/>
    </dgm:pt>
    <dgm:pt modelId="{8B8EDFCB-AB50-4860-B42B-D4ACC8696C63}" type="pres">
      <dgm:prSet presAssocID="{BEAE506D-9A09-4CE9-AE57-5533AEDD464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81458C-8BEA-4782-91DB-55413F233165}" type="pres">
      <dgm:prSet presAssocID="{6501F2A2-65F8-41CD-B42D-95928ABD37ED}" presName="linNode" presStyleCnt="0"/>
      <dgm:spPr/>
    </dgm:pt>
    <dgm:pt modelId="{4557C24E-9456-4AD9-9202-D1B628CB5B24}" type="pres">
      <dgm:prSet presAssocID="{6501F2A2-65F8-41CD-B42D-95928ABD37ED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55B719-6495-456E-8514-843667BC73B0}" type="pres">
      <dgm:prSet presAssocID="{6501F2A2-65F8-41CD-B42D-95928ABD37ED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BFEB98-ABC2-4DBA-8261-9EFB3EF055BC}" srcId="{6501F2A2-65F8-41CD-B42D-95928ABD37ED}" destId="{51C20EF3-DF3D-4B2D-A5F0-A4FCDC997AF2}" srcOrd="3" destOrd="0" parTransId="{F54D5633-BE76-4951-9F05-DF8B3CF05D8C}" sibTransId="{03EFD84E-2156-4C67-87D7-8C0DC544F17A}"/>
    <dgm:cxn modelId="{F20680C4-5904-4DFD-AE06-4D5DFFD51434}" type="presOf" srcId="{83B93599-C4C1-4523-AC96-9268D34D7891}" destId="{D855B719-6495-456E-8514-843667BC73B0}" srcOrd="0" destOrd="2" presId="urn:microsoft.com/office/officeart/2005/8/layout/vList5"/>
    <dgm:cxn modelId="{42545142-F972-4EF9-AF2E-364FF8A85620}" srcId="{6501F2A2-65F8-41CD-B42D-95928ABD37ED}" destId="{55AF1374-BA4B-44AB-B13D-1A36FC17B996}" srcOrd="0" destOrd="0" parTransId="{C19BB166-B3D0-4FEF-9997-B44C7F29099F}" sibTransId="{689B8244-BA22-4EBF-A84B-F9F89AF9F4F6}"/>
    <dgm:cxn modelId="{059BEAF6-B238-476E-8015-EE488FB0E0D4}" type="presOf" srcId="{6501F2A2-65F8-41CD-B42D-95928ABD37ED}" destId="{4557C24E-9456-4AD9-9202-D1B628CB5B24}" srcOrd="0" destOrd="0" presId="urn:microsoft.com/office/officeart/2005/8/layout/vList5"/>
    <dgm:cxn modelId="{B85D4530-C628-4F59-B671-8A6267D27D35}" type="presOf" srcId="{BEAE506D-9A09-4CE9-AE57-5533AEDD4642}" destId="{8B8EDFCB-AB50-4860-B42B-D4ACC8696C63}" srcOrd="0" destOrd="0" presId="urn:microsoft.com/office/officeart/2005/8/layout/vList5"/>
    <dgm:cxn modelId="{AE1C4DCF-3B88-4325-A2A2-C46233671070}" srcId="{6501F2A2-65F8-41CD-B42D-95928ABD37ED}" destId="{83B93599-C4C1-4523-AC96-9268D34D7891}" srcOrd="2" destOrd="0" parTransId="{76702E9E-8A40-46D9-849A-A05F193032FE}" sibTransId="{1DDFB555-73ED-493B-989F-4BE1EDAA5C9C}"/>
    <dgm:cxn modelId="{4DF26F48-B048-4814-BD05-F7D999AC01DA}" srcId="{6501F2A2-65F8-41CD-B42D-95928ABD37ED}" destId="{B90EB314-F2C5-4A72-9A9A-1B8C2E397C45}" srcOrd="1" destOrd="0" parTransId="{DEB386F4-CB4C-4C9C-B77D-4AFCD58274A7}" sibTransId="{AD037D98-EFE5-456C-ADD6-42ABE11471D1}"/>
    <dgm:cxn modelId="{E8982E50-89CD-498A-82E8-C71BDFC84947}" type="presOf" srcId="{51C20EF3-DF3D-4B2D-A5F0-A4FCDC997AF2}" destId="{D855B719-6495-456E-8514-843667BC73B0}" srcOrd="0" destOrd="3" presId="urn:microsoft.com/office/officeart/2005/8/layout/vList5"/>
    <dgm:cxn modelId="{9012770F-3545-4067-94BC-32258246B463}" srcId="{BEAE506D-9A09-4CE9-AE57-5533AEDD4642}" destId="{6501F2A2-65F8-41CD-B42D-95928ABD37ED}" srcOrd="0" destOrd="0" parTransId="{0C801D76-7F14-499A-8F25-94173BB50BFB}" sibTransId="{339CAE00-96E6-4EAC-AE49-D81DE83275D3}"/>
    <dgm:cxn modelId="{1139556F-E8D8-4161-AAA7-1880C9F6FD81}" type="presOf" srcId="{55AF1374-BA4B-44AB-B13D-1A36FC17B996}" destId="{D855B719-6495-456E-8514-843667BC73B0}" srcOrd="0" destOrd="0" presId="urn:microsoft.com/office/officeart/2005/8/layout/vList5"/>
    <dgm:cxn modelId="{189D0A63-A5A6-42CE-980C-E6E57986DF71}" type="presOf" srcId="{B90EB314-F2C5-4A72-9A9A-1B8C2E397C45}" destId="{D855B719-6495-456E-8514-843667BC73B0}" srcOrd="0" destOrd="1" presId="urn:microsoft.com/office/officeart/2005/8/layout/vList5"/>
    <dgm:cxn modelId="{31627642-5307-4A3D-AB0C-173AC1435A38}" type="presParOf" srcId="{8B8EDFCB-AB50-4860-B42B-D4ACC8696C63}" destId="{AC81458C-8BEA-4782-91DB-55413F233165}" srcOrd="0" destOrd="0" presId="urn:microsoft.com/office/officeart/2005/8/layout/vList5"/>
    <dgm:cxn modelId="{8D640186-0CA2-4A9E-A4FB-143B7B896EFF}" type="presParOf" srcId="{AC81458C-8BEA-4782-91DB-55413F233165}" destId="{4557C24E-9456-4AD9-9202-D1B628CB5B24}" srcOrd="0" destOrd="0" presId="urn:microsoft.com/office/officeart/2005/8/layout/vList5"/>
    <dgm:cxn modelId="{6FDBC222-B608-45D4-853D-B5AA351A1DDE}" type="presParOf" srcId="{AC81458C-8BEA-4782-91DB-55413F233165}" destId="{D855B719-6495-456E-8514-843667BC73B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F7A62BD-7BDB-42EA-952C-33B6CEA68E04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F283E3D-9007-4738-81D2-B85899EA431C}">
      <dgm:prSet/>
      <dgm:spPr/>
      <dgm:t>
        <a:bodyPr/>
        <a:lstStyle/>
        <a:p>
          <a:pPr rtl="0"/>
          <a:r>
            <a:rPr lang="en-US" smtClean="0"/>
            <a:t>Soft tissue injury – most common type of injury</a:t>
          </a:r>
          <a:endParaRPr lang="en-US"/>
        </a:p>
      </dgm:t>
    </dgm:pt>
    <dgm:pt modelId="{40F71551-336F-4ADF-AC89-C9A845CE976F}" type="parTrans" cxnId="{C51F72BC-09F1-4B97-9034-241D851B6EFA}">
      <dgm:prSet/>
      <dgm:spPr/>
      <dgm:t>
        <a:bodyPr/>
        <a:lstStyle/>
        <a:p>
          <a:endParaRPr lang="en-US"/>
        </a:p>
      </dgm:t>
    </dgm:pt>
    <dgm:pt modelId="{DBF51F3C-8B36-4C71-87C5-F9ABB2183AFC}" type="sibTrans" cxnId="{C51F72BC-09F1-4B97-9034-241D851B6EFA}">
      <dgm:prSet/>
      <dgm:spPr/>
      <dgm:t>
        <a:bodyPr/>
        <a:lstStyle/>
        <a:p>
          <a:endParaRPr lang="en-US"/>
        </a:p>
      </dgm:t>
    </dgm:pt>
    <dgm:pt modelId="{A2E656BE-FA84-49EE-A860-1F669B7CD0AB}">
      <dgm:prSet/>
      <dgm:spPr/>
      <dgm:t>
        <a:bodyPr/>
        <a:lstStyle/>
        <a:p>
          <a:pPr rtl="0"/>
          <a:r>
            <a:rPr lang="en-US" smtClean="0"/>
            <a:t>Bruising, bites, burns, pattern injuries</a:t>
          </a:r>
          <a:endParaRPr lang="en-US"/>
        </a:p>
      </dgm:t>
    </dgm:pt>
    <dgm:pt modelId="{2501A84F-54D7-48D2-8BE4-B1546FB4EB43}" type="parTrans" cxnId="{26F4AABE-82C2-43CB-902D-CD9E8D2F2229}">
      <dgm:prSet/>
      <dgm:spPr/>
      <dgm:t>
        <a:bodyPr/>
        <a:lstStyle/>
        <a:p>
          <a:endParaRPr lang="en-US"/>
        </a:p>
      </dgm:t>
    </dgm:pt>
    <dgm:pt modelId="{D7F4ACDA-0F52-411D-B0B6-AE15A7E42ACE}" type="sibTrans" cxnId="{26F4AABE-82C2-43CB-902D-CD9E8D2F2229}">
      <dgm:prSet/>
      <dgm:spPr/>
      <dgm:t>
        <a:bodyPr/>
        <a:lstStyle/>
        <a:p>
          <a:endParaRPr lang="en-US"/>
        </a:p>
      </dgm:t>
    </dgm:pt>
    <dgm:pt modelId="{AAA8A12F-2025-4ECC-81D1-66BFEC654183}">
      <dgm:prSet/>
      <dgm:spPr/>
      <dgm:t>
        <a:bodyPr/>
        <a:lstStyle/>
        <a:p>
          <a:pPr rtl="0"/>
          <a:r>
            <a:rPr lang="en-US" smtClean="0"/>
            <a:t>Face, neck, ears, torso, buttocks</a:t>
          </a:r>
          <a:endParaRPr lang="en-US"/>
        </a:p>
      </dgm:t>
    </dgm:pt>
    <dgm:pt modelId="{216D3C78-9DC0-4AA1-9DBD-755F8B8488B1}" type="parTrans" cxnId="{ED3C0F1D-DED8-4848-B468-759DE58FE3CD}">
      <dgm:prSet/>
      <dgm:spPr/>
      <dgm:t>
        <a:bodyPr/>
        <a:lstStyle/>
        <a:p>
          <a:endParaRPr lang="en-US"/>
        </a:p>
      </dgm:t>
    </dgm:pt>
    <dgm:pt modelId="{D0A4EF40-DD29-4326-BABD-0CBF0551DF29}" type="sibTrans" cxnId="{ED3C0F1D-DED8-4848-B468-759DE58FE3CD}">
      <dgm:prSet/>
      <dgm:spPr/>
      <dgm:t>
        <a:bodyPr/>
        <a:lstStyle/>
        <a:p>
          <a:endParaRPr lang="en-US"/>
        </a:p>
      </dgm:t>
    </dgm:pt>
    <dgm:pt modelId="{CDBAF3B0-6E0C-4304-B7A2-E1F2116794B3}">
      <dgm:prSet/>
      <dgm:spPr/>
      <dgm:t>
        <a:bodyPr/>
        <a:lstStyle/>
        <a:p>
          <a:pPr rtl="0"/>
          <a:r>
            <a:rPr lang="en-US" smtClean="0"/>
            <a:t>Intraoral trauma</a:t>
          </a:r>
          <a:endParaRPr lang="en-US"/>
        </a:p>
      </dgm:t>
    </dgm:pt>
    <dgm:pt modelId="{D7FFDBC9-2A18-4664-8318-58B03F80B718}" type="parTrans" cxnId="{3882BB70-1126-4F41-9C4F-5324E27172A8}">
      <dgm:prSet/>
      <dgm:spPr/>
      <dgm:t>
        <a:bodyPr/>
        <a:lstStyle/>
        <a:p>
          <a:endParaRPr lang="en-US"/>
        </a:p>
      </dgm:t>
    </dgm:pt>
    <dgm:pt modelId="{8FB0FB39-B6FD-4BEA-BAAF-931FF5030B44}" type="sibTrans" cxnId="{3882BB70-1126-4F41-9C4F-5324E27172A8}">
      <dgm:prSet/>
      <dgm:spPr/>
      <dgm:t>
        <a:bodyPr/>
        <a:lstStyle/>
        <a:p>
          <a:endParaRPr lang="en-US"/>
        </a:p>
      </dgm:t>
    </dgm:pt>
    <dgm:pt modelId="{F1988D3A-9905-4853-B271-282697BD171C}">
      <dgm:prSet/>
      <dgm:spPr/>
      <dgm:t>
        <a:bodyPr/>
        <a:lstStyle/>
        <a:p>
          <a:pPr rtl="0"/>
          <a:r>
            <a:rPr lang="en-US" smtClean="0"/>
            <a:t>Petechiae</a:t>
          </a:r>
          <a:endParaRPr lang="en-US"/>
        </a:p>
      </dgm:t>
    </dgm:pt>
    <dgm:pt modelId="{BC88F5E9-EF78-46B6-83E2-22A79B1F3142}" type="parTrans" cxnId="{FACF176E-EFF8-407D-A4D0-94897A56DA7E}">
      <dgm:prSet/>
      <dgm:spPr/>
      <dgm:t>
        <a:bodyPr/>
        <a:lstStyle/>
        <a:p>
          <a:endParaRPr lang="en-US"/>
        </a:p>
      </dgm:t>
    </dgm:pt>
    <dgm:pt modelId="{A2B569D0-BD97-4CB8-9509-CD720E60D445}" type="sibTrans" cxnId="{FACF176E-EFF8-407D-A4D0-94897A56DA7E}">
      <dgm:prSet/>
      <dgm:spPr/>
      <dgm:t>
        <a:bodyPr/>
        <a:lstStyle/>
        <a:p>
          <a:endParaRPr lang="en-US"/>
        </a:p>
      </dgm:t>
    </dgm:pt>
    <dgm:pt modelId="{4EB20CFA-0920-4145-9AB7-B1F4BC65F0B0}" type="pres">
      <dgm:prSet presAssocID="{FF7A62BD-7BDB-42EA-952C-33B6CEA68E0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73640C1-02CC-4A93-9102-D6B22DCE8E50}" type="pres">
      <dgm:prSet presAssocID="{DF283E3D-9007-4738-81D2-B85899EA431C}" presName="linNode" presStyleCnt="0"/>
      <dgm:spPr/>
    </dgm:pt>
    <dgm:pt modelId="{97815DAC-C8FB-47F0-BED6-4FABFE6B1349}" type="pres">
      <dgm:prSet presAssocID="{DF283E3D-9007-4738-81D2-B85899EA431C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12CD0D-7CBF-45B1-AA23-F75908005559}" type="pres">
      <dgm:prSet presAssocID="{DF283E3D-9007-4738-81D2-B85899EA431C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369BD9-7332-40DB-942A-3941B671BA90}" type="presOf" srcId="{FF7A62BD-7BDB-42EA-952C-33B6CEA68E04}" destId="{4EB20CFA-0920-4145-9AB7-B1F4BC65F0B0}" srcOrd="0" destOrd="0" presId="urn:microsoft.com/office/officeart/2005/8/layout/vList5"/>
    <dgm:cxn modelId="{3882BB70-1126-4F41-9C4F-5324E27172A8}" srcId="{DF283E3D-9007-4738-81D2-B85899EA431C}" destId="{CDBAF3B0-6E0C-4304-B7A2-E1F2116794B3}" srcOrd="2" destOrd="0" parTransId="{D7FFDBC9-2A18-4664-8318-58B03F80B718}" sibTransId="{8FB0FB39-B6FD-4BEA-BAAF-931FF5030B44}"/>
    <dgm:cxn modelId="{C51F72BC-09F1-4B97-9034-241D851B6EFA}" srcId="{FF7A62BD-7BDB-42EA-952C-33B6CEA68E04}" destId="{DF283E3D-9007-4738-81D2-B85899EA431C}" srcOrd="0" destOrd="0" parTransId="{40F71551-336F-4ADF-AC89-C9A845CE976F}" sibTransId="{DBF51F3C-8B36-4C71-87C5-F9ABB2183AFC}"/>
    <dgm:cxn modelId="{DAB345FD-8C5E-4E56-90DE-1CDBB859B7FB}" type="presOf" srcId="{AAA8A12F-2025-4ECC-81D1-66BFEC654183}" destId="{6212CD0D-7CBF-45B1-AA23-F75908005559}" srcOrd="0" destOrd="1" presId="urn:microsoft.com/office/officeart/2005/8/layout/vList5"/>
    <dgm:cxn modelId="{66936D09-0CFD-4FC5-8CF0-64798D4568DB}" type="presOf" srcId="{A2E656BE-FA84-49EE-A860-1F669B7CD0AB}" destId="{6212CD0D-7CBF-45B1-AA23-F75908005559}" srcOrd="0" destOrd="0" presId="urn:microsoft.com/office/officeart/2005/8/layout/vList5"/>
    <dgm:cxn modelId="{ED3C0F1D-DED8-4848-B468-759DE58FE3CD}" srcId="{DF283E3D-9007-4738-81D2-B85899EA431C}" destId="{AAA8A12F-2025-4ECC-81D1-66BFEC654183}" srcOrd="1" destOrd="0" parTransId="{216D3C78-9DC0-4AA1-9DBD-755F8B8488B1}" sibTransId="{D0A4EF40-DD29-4326-BABD-0CBF0551DF29}"/>
    <dgm:cxn modelId="{C3271E6B-B5C3-4008-AFA8-20BEE4B85BF7}" type="presOf" srcId="{DF283E3D-9007-4738-81D2-B85899EA431C}" destId="{97815DAC-C8FB-47F0-BED6-4FABFE6B1349}" srcOrd="0" destOrd="0" presId="urn:microsoft.com/office/officeart/2005/8/layout/vList5"/>
    <dgm:cxn modelId="{FACF176E-EFF8-407D-A4D0-94897A56DA7E}" srcId="{DF283E3D-9007-4738-81D2-B85899EA431C}" destId="{F1988D3A-9905-4853-B271-282697BD171C}" srcOrd="3" destOrd="0" parTransId="{BC88F5E9-EF78-46B6-83E2-22A79B1F3142}" sibTransId="{A2B569D0-BD97-4CB8-9509-CD720E60D445}"/>
    <dgm:cxn modelId="{26F4AABE-82C2-43CB-902D-CD9E8D2F2229}" srcId="{DF283E3D-9007-4738-81D2-B85899EA431C}" destId="{A2E656BE-FA84-49EE-A860-1F669B7CD0AB}" srcOrd="0" destOrd="0" parTransId="{2501A84F-54D7-48D2-8BE4-B1546FB4EB43}" sibTransId="{D7F4ACDA-0F52-411D-B0B6-AE15A7E42ACE}"/>
    <dgm:cxn modelId="{CB4A7A77-1412-4E0C-A15D-1AC52C7C9929}" type="presOf" srcId="{F1988D3A-9905-4853-B271-282697BD171C}" destId="{6212CD0D-7CBF-45B1-AA23-F75908005559}" srcOrd="0" destOrd="3" presId="urn:microsoft.com/office/officeart/2005/8/layout/vList5"/>
    <dgm:cxn modelId="{4AEC986B-0892-4EF2-93D5-07BCA11D1A3C}" type="presOf" srcId="{CDBAF3B0-6E0C-4304-B7A2-E1F2116794B3}" destId="{6212CD0D-7CBF-45B1-AA23-F75908005559}" srcOrd="0" destOrd="2" presId="urn:microsoft.com/office/officeart/2005/8/layout/vList5"/>
    <dgm:cxn modelId="{CCB5BF55-C173-4C57-9442-F57452F9A4F9}" type="presParOf" srcId="{4EB20CFA-0920-4145-9AB7-B1F4BC65F0B0}" destId="{473640C1-02CC-4A93-9102-D6B22DCE8E50}" srcOrd="0" destOrd="0" presId="urn:microsoft.com/office/officeart/2005/8/layout/vList5"/>
    <dgm:cxn modelId="{E6FD15E9-D686-4C27-88DC-813AF11AE6F8}" type="presParOf" srcId="{473640C1-02CC-4A93-9102-D6B22DCE8E50}" destId="{97815DAC-C8FB-47F0-BED6-4FABFE6B1349}" srcOrd="0" destOrd="0" presId="urn:microsoft.com/office/officeart/2005/8/layout/vList5"/>
    <dgm:cxn modelId="{B26E6B3B-0072-42F0-8004-EA120BAC6FA5}" type="presParOf" srcId="{473640C1-02CC-4A93-9102-D6B22DCE8E50}" destId="{6212CD0D-7CBF-45B1-AA23-F7590800555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A9FCC360-D405-47C6-9213-ED24628D4859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8301FF1-AC81-428A-A885-ED2304D39117}">
      <dgm:prSet/>
      <dgm:spPr/>
      <dgm:t>
        <a:bodyPr/>
        <a:lstStyle/>
        <a:p>
          <a:pPr rtl="0"/>
          <a:r>
            <a:rPr lang="en-US" smtClean="0"/>
            <a:t>Identify abuse in early stages</a:t>
          </a:r>
          <a:endParaRPr lang="en-US"/>
        </a:p>
      </dgm:t>
    </dgm:pt>
    <dgm:pt modelId="{9D4E8810-BA29-4214-B7E2-217F0A3763C4}" type="parTrans" cxnId="{EDFDBA69-81EF-47F3-BAD6-1306C4178C8C}">
      <dgm:prSet/>
      <dgm:spPr/>
      <dgm:t>
        <a:bodyPr/>
        <a:lstStyle/>
        <a:p>
          <a:endParaRPr lang="en-US"/>
        </a:p>
      </dgm:t>
    </dgm:pt>
    <dgm:pt modelId="{F4D29EC7-FB6C-4EB0-817B-C9FA1E0F83CB}" type="sibTrans" cxnId="{EDFDBA69-81EF-47F3-BAD6-1306C4178C8C}">
      <dgm:prSet/>
      <dgm:spPr/>
      <dgm:t>
        <a:bodyPr/>
        <a:lstStyle/>
        <a:p>
          <a:endParaRPr lang="en-US"/>
        </a:p>
      </dgm:t>
    </dgm:pt>
    <dgm:pt modelId="{C949ED32-EEDF-46A7-860C-C49F45CD7C9D}">
      <dgm:prSet/>
      <dgm:spPr/>
      <dgm:t>
        <a:bodyPr/>
        <a:lstStyle/>
        <a:p>
          <a:pPr rtl="0"/>
          <a:r>
            <a:rPr lang="en-US" dirty="0" smtClean="0"/>
            <a:t>Examine patients head to toe </a:t>
          </a:r>
          <a:endParaRPr lang="en-US" dirty="0"/>
        </a:p>
      </dgm:t>
    </dgm:pt>
    <dgm:pt modelId="{58D858A2-DC3B-4A7E-AE21-DB7FA4281370}" type="parTrans" cxnId="{16B1EA5B-AE8D-4652-A3D4-C99AC9E5F321}">
      <dgm:prSet/>
      <dgm:spPr/>
      <dgm:t>
        <a:bodyPr/>
        <a:lstStyle/>
        <a:p>
          <a:endParaRPr lang="en-US"/>
        </a:p>
      </dgm:t>
    </dgm:pt>
    <dgm:pt modelId="{D5219D65-2236-4B2D-AB33-39730FD2D882}" type="sibTrans" cxnId="{16B1EA5B-AE8D-4652-A3D4-C99AC9E5F321}">
      <dgm:prSet/>
      <dgm:spPr/>
      <dgm:t>
        <a:bodyPr/>
        <a:lstStyle/>
        <a:p>
          <a:endParaRPr lang="en-US"/>
        </a:p>
      </dgm:t>
    </dgm:pt>
    <dgm:pt modelId="{6BA3E067-0933-479A-A6B0-5C016F9634BB}">
      <dgm:prSet/>
      <dgm:spPr/>
      <dgm:t>
        <a:bodyPr/>
        <a:lstStyle/>
        <a:p>
          <a:pPr rtl="0"/>
          <a:r>
            <a:rPr lang="en-US" smtClean="0"/>
            <a:t>Skeletal survey</a:t>
          </a:r>
          <a:endParaRPr lang="en-US"/>
        </a:p>
      </dgm:t>
    </dgm:pt>
    <dgm:pt modelId="{0235AF6C-0CF0-419A-8563-2DF6E98393FF}" type="parTrans" cxnId="{EC21D821-F504-4012-AAB0-504C507EDDC8}">
      <dgm:prSet/>
      <dgm:spPr/>
      <dgm:t>
        <a:bodyPr/>
        <a:lstStyle/>
        <a:p>
          <a:endParaRPr lang="en-US"/>
        </a:p>
      </dgm:t>
    </dgm:pt>
    <dgm:pt modelId="{0211E134-B22A-4F0C-A0D0-57050BD4917C}" type="sibTrans" cxnId="{EC21D821-F504-4012-AAB0-504C507EDDC8}">
      <dgm:prSet/>
      <dgm:spPr/>
      <dgm:t>
        <a:bodyPr/>
        <a:lstStyle/>
        <a:p>
          <a:endParaRPr lang="en-US"/>
        </a:p>
      </dgm:t>
    </dgm:pt>
    <dgm:pt modelId="{6D9D39A1-01D1-4BC5-8582-2F7F88DA035E}" type="pres">
      <dgm:prSet presAssocID="{A9FCC360-D405-47C6-9213-ED24628D4859}" presName="linearFlow" presStyleCnt="0">
        <dgm:presLayoutVars>
          <dgm:dir/>
          <dgm:resizeHandles val="exact"/>
        </dgm:presLayoutVars>
      </dgm:prSet>
      <dgm:spPr/>
    </dgm:pt>
    <dgm:pt modelId="{C3539290-BCAB-4CBC-925F-D6714A1E06DD}" type="pres">
      <dgm:prSet presAssocID="{E8301FF1-AC81-428A-A885-ED2304D39117}" presName="composite" presStyleCnt="0"/>
      <dgm:spPr/>
    </dgm:pt>
    <dgm:pt modelId="{67EB49DA-E48C-41B0-91CE-14E5FE7D3439}" type="pres">
      <dgm:prSet presAssocID="{E8301FF1-AC81-428A-A885-ED2304D39117}" presName="imgShp" presStyleLbl="fgImgPlace1" presStyleIdx="0" presStyleCnt="3"/>
      <dgm:spPr/>
    </dgm:pt>
    <dgm:pt modelId="{CA1459BB-EE23-45EA-9F8B-446CA8A2093E}" type="pres">
      <dgm:prSet presAssocID="{E8301FF1-AC81-428A-A885-ED2304D39117}" presName="txShp" presStyleLbl="node1" presStyleIdx="0" presStyleCnt="3">
        <dgm:presLayoutVars>
          <dgm:bulletEnabled val="1"/>
        </dgm:presLayoutVars>
      </dgm:prSet>
      <dgm:spPr/>
    </dgm:pt>
    <dgm:pt modelId="{80D243B3-49AC-49A9-80A4-8DD983D8334A}" type="pres">
      <dgm:prSet presAssocID="{F4D29EC7-FB6C-4EB0-817B-C9FA1E0F83CB}" presName="spacing" presStyleCnt="0"/>
      <dgm:spPr/>
    </dgm:pt>
    <dgm:pt modelId="{FFDD3041-3AF5-476B-A89E-DEFAAA2B5765}" type="pres">
      <dgm:prSet presAssocID="{C949ED32-EEDF-46A7-860C-C49F45CD7C9D}" presName="composite" presStyleCnt="0"/>
      <dgm:spPr/>
    </dgm:pt>
    <dgm:pt modelId="{C209A59F-FA22-4E35-80F6-5ACED3B0D83A}" type="pres">
      <dgm:prSet presAssocID="{C949ED32-EEDF-46A7-860C-C49F45CD7C9D}" presName="imgShp" presStyleLbl="fgImgPlace1" presStyleIdx="1" presStyleCnt="3"/>
      <dgm:spPr/>
    </dgm:pt>
    <dgm:pt modelId="{DCBC6F2E-9D2A-4FB6-99AC-260D7C2F80E5}" type="pres">
      <dgm:prSet presAssocID="{C949ED32-EEDF-46A7-860C-C49F45CD7C9D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692C4B-F085-406E-8A35-400F9E640844}" type="pres">
      <dgm:prSet presAssocID="{D5219D65-2236-4B2D-AB33-39730FD2D882}" presName="spacing" presStyleCnt="0"/>
      <dgm:spPr/>
    </dgm:pt>
    <dgm:pt modelId="{50346926-251F-4ED2-9C6D-F55126F2233C}" type="pres">
      <dgm:prSet presAssocID="{6BA3E067-0933-479A-A6B0-5C016F9634BB}" presName="composite" presStyleCnt="0"/>
      <dgm:spPr/>
    </dgm:pt>
    <dgm:pt modelId="{04705A65-466C-412D-9101-DA2E5175F46C}" type="pres">
      <dgm:prSet presAssocID="{6BA3E067-0933-479A-A6B0-5C016F9634BB}" presName="imgShp" presStyleLbl="fgImgPlace1" presStyleIdx="2" presStyleCnt="3"/>
      <dgm:spPr/>
    </dgm:pt>
    <dgm:pt modelId="{BA0784ED-57BE-49FC-A8D7-9967355AF82E}" type="pres">
      <dgm:prSet presAssocID="{6BA3E067-0933-479A-A6B0-5C016F9634BB}" presName="txShp" presStyleLbl="node1" presStyleIdx="2" presStyleCnt="3">
        <dgm:presLayoutVars>
          <dgm:bulletEnabled val="1"/>
        </dgm:presLayoutVars>
      </dgm:prSet>
      <dgm:spPr/>
    </dgm:pt>
  </dgm:ptLst>
  <dgm:cxnLst>
    <dgm:cxn modelId="{EC21D821-F504-4012-AAB0-504C507EDDC8}" srcId="{A9FCC360-D405-47C6-9213-ED24628D4859}" destId="{6BA3E067-0933-479A-A6B0-5C016F9634BB}" srcOrd="2" destOrd="0" parTransId="{0235AF6C-0CF0-419A-8563-2DF6E98393FF}" sibTransId="{0211E134-B22A-4F0C-A0D0-57050BD4917C}"/>
    <dgm:cxn modelId="{EDFDBA69-81EF-47F3-BAD6-1306C4178C8C}" srcId="{A9FCC360-D405-47C6-9213-ED24628D4859}" destId="{E8301FF1-AC81-428A-A885-ED2304D39117}" srcOrd="0" destOrd="0" parTransId="{9D4E8810-BA29-4214-B7E2-217F0A3763C4}" sibTransId="{F4D29EC7-FB6C-4EB0-817B-C9FA1E0F83CB}"/>
    <dgm:cxn modelId="{AB52586E-D5F8-42BC-962E-FACD07476431}" type="presOf" srcId="{6BA3E067-0933-479A-A6B0-5C016F9634BB}" destId="{BA0784ED-57BE-49FC-A8D7-9967355AF82E}" srcOrd="0" destOrd="0" presId="urn:microsoft.com/office/officeart/2005/8/layout/vList3"/>
    <dgm:cxn modelId="{A3183ECD-638E-4F2B-B337-2C923BD1ECF5}" type="presOf" srcId="{E8301FF1-AC81-428A-A885-ED2304D39117}" destId="{CA1459BB-EE23-45EA-9F8B-446CA8A2093E}" srcOrd="0" destOrd="0" presId="urn:microsoft.com/office/officeart/2005/8/layout/vList3"/>
    <dgm:cxn modelId="{16B1EA5B-AE8D-4652-A3D4-C99AC9E5F321}" srcId="{A9FCC360-D405-47C6-9213-ED24628D4859}" destId="{C949ED32-EEDF-46A7-860C-C49F45CD7C9D}" srcOrd="1" destOrd="0" parTransId="{58D858A2-DC3B-4A7E-AE21-DB7FA4281370}" sibTransId="{D5219D65-2236-4B2D-AB33-39730FD2D882}"/>
    <dgm:cxn modelId="{D6F82615-D32D-4E56-96D1-23A6CA8533F6}" type="presOf" srcId="{A9FCC360-D405-47C6-9213-ED24628D4859}" destId="{6D9D39A1-01D1-4BC5-8582-2F7F88DA035E}" srcOrd="0" destOrd="0" presId="urn:microsoft.com/office/officeart/2005/8/layout/vList3"/>
    <dgm:cxn modelId="{6C40AB63-DF88-488D-9174-152E7C67EB3F}" type="presOf" srcId="{C949ED32-EEDF-46A7-860C-C49F45CD7C9D}" destId="{DCBC6F2E-9D2A-4FB6-99AC-260D7C2F80E5}" srcOrd="0" destOrd="0" presId="urn:microsoft.com/office/officeart/2005/8/layout/vList3"/>
    <dgm:cxn modelId="{66DD4A3B-F481-4162-9322-CC3F79B64192}" type="presParOf" srcId="{6D9D39A1-01D1-4BC5-8582-2F7F88DA035E}" destId="{C3539290-BCAB-4CBC-925F-D6714A1E06DD}" srcOrd="0" destOrd="0" presId="urn:microsoft.com/office/officeart/2005/8/layout/vList3"/>
    <dgm:cxn modelId="{75F2B529-8470-473C-9395-1C4EF3D6D18D}" type="presParOf" srcId="{C3539290-BCAB-4CBC-925F-D6714A1E06DD}" destId="{67EB49DA-E48C-41B0-91CE-14E5FE7D3439}" srcOrd="0" destOrd="0" presId="urn:microsoft.com/office/officeart/2005/8/layout/vList3"/>
    <dgm:cxn modelId="{37DB5900-D8BF-47A8-B1DF-81C259B12BCC}" type="presParOf" srcId="{C3539290-BCAB-4CBC-925F-D6714A1E06DD}" destId="{CA1459BB-EE23-45EA-9F8B-446CA8A2093E}" srcOrd="1" destOrd="0" presId="urn:microsoft.com/office/officeart/2005/8/layout/vList3"/>
    <dgm:cxn modelId="{737E20E4-380D-4BF6-89D1-21677B14DF64}" type="presParOf" srcId="{6D9D39A1-01D1-4BC5-8582-2F7F88DA035E}" destId="{80D243B3-49AC-49A9-80A4-8DD983D8334A}" srcOrd="1" destOrd="0" presId="urn:microsoft.com/office/officeart/2005/8/layout/vList3"/>
    <dgm:cxn modelId="{F0C626AF-A89C-458F-A523-29E4A396B6D1}" type="presParOf" srcId="{6D9D39A1-01D1-4BC5-8582-2F7F88DA035E}" destId="{FFDD3041-3AF5-476B-A89E-DEFAAA2B5765}" srcOrd="2" destOrd="0" presId="urn:microsoft.com/office/officeart/2005/8/layout/vList3"/>
    <dgm:cxn modelId="{86F898E4-969F-44C8-BE04-0DD902CB4063}" type="presParOf" srcId="{FFDD3041-3AF5-476B-A89E-DEFAAA2B5765}" destId="{C209A59F-FA22-4E35-80F6-5ACED3B0D83A}" srcOrd="0" destOrd="0" presId="urn:microsoft.com/office/officeart/2005/8/layout/vList3"/>
    <dgm:cxn modelId="{3A28D63F-71A2-4C01-8666-0F8DCAF86DF1}" type="presParOf" srcId="{FFDD3041-3AF5-476B-A89E-DEFAAA2B5765}" destId="{DCBC6F2E-9D2A-4FB6-99AC-260D7C2F80E5}" srcOrd="1" destOrd="0" presId="urn:microsoft.com/office/officeart/2005/8/layout/vList3"/>
    <dgm:cxn modelId="{E43C718D-FC1B-4222-AD40-82631852327A}" type="presParOf" srcId="{6D9D39A1-01D1-4BC5-8582-2F7F88DA035E}" destId="{CC692C4B-F085-406E-8A35-400F9E640844}" srcOrd="3" destOrd="0" presId="urn:microsoft.com/office/officeart/2005/8/layout/vList3"/>
    <dgm:cxn modelId="{E3CF23E3-F1E1-4BA8-A8BB-71EF352F8481}" type="presParOf" srcId="{6D9D39A1-01D1-4BC5-8582-2F7F88DA035E}" destId="{50346926-251F-4ED2-9C6D-F55126F2233C}" srcOrd="4" destOrd="0" presId="urn:microsoft.com/office/officeart/2005/8/layout/vList3"/>
    <dgm:cxn modelId="{902C6276-28D6-4898-B62D-C718DA58E4E9}" type="presParOf" srcId="{50346926-251F-4ED2-9C6D-F55126F2233C}" destId="{04705A65-466C-412D-9101-DA2E5175F46C}" srcOrd="0" destOrd="0" presId="urn:microsoft.com/office/officeart/2005/8/layout/vList3"/>
    <dgm:cxn modelId="{57AADB68-64C1-4932-93F9-22350F906C16}" type="presParOf" srcId="{50346926-251F-4ED2-9C6D-F55126F2233C}" destId="{BA0784ED-57BE-49FC-A8D7-9967355AF8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DE0FE2-7846-4126-AD3C-6C46E061C7BA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BB52146-A2AB-4914-B510-43242FE55194}">
      <dgm:prSet/>
      <dgm:spPr/>
      <dgm:t>
        <a:bodyPr/>
        <a:lstStyle/>
        <a:p>
          <a:pPr rtl="0"/>
          <a:r>
            <a:rPr lang="en-US" smtClean="0"/>
            <a:t>Fractures – 2</a:t>
          </a:r>
          <a:r>
            <a:rPr lang="en-US" baseline="30000" smtClean="0"/>
            <a:t>nd</a:t>
          </a:r>
          <a:r>
            <a:rPr lang="en-US" smtClean="0"/>
            <a:t> most common type of injury</a:t>
          </a:r>
          <a:endParaRPr lang="en-US"/>
        </a:p>
      </dgm:t>
    </dgm:pt>
    <dgm:pt modelId="{55017DA2-EE60-4C92-B13A-410FE834EB0D}" type="parTrans" cxnId="{C19BA962-4A3C-4135-85C9-4525182716E0}">
      <dgm:prSet/>
      <dgm:spPr/>
      <dgm:t>
        <a:bodyPr/>
        <a:lstStyle/>
        <a:p>
          <a:endParaRPr lang="en-US"/>
        </a:p>
      </dgm:t>
    </dgm:pt>
    <dgm:pt modelId="{F8CB670E-8A8D-4F6A-A360-CEB3EAC19807}" type="sibTrans" cxnId="{C19BA962-4A3C-4135-85C9-4525182716E0}">
      <dgm:prSet/>
      <dgm:spPr/>
      <dgm:t>
        <a:bodyPr/>
        <a:lstStyle/>
        <a:p>
          <a:endParaRPr lang="en-US"/>
        </a:p>
      </dgm:t>
    </dgm:pt>
    <dgm:pt modelId="{95FF11EA-AE89-491F-84D0-5124698BA673}">
      <dgm:prSet/>
      <dgm:spPr/>
      <dgm:t>
        <a:bodyPr/>
        <a:lstStyle/>
        <a:p>
          <a:pPr rtl="0"/>
          <a:r>
            <a:rPr lang="en-US" smtClean="0"/>
            <a:t>55% of abused children</a:t>
          </a:r>
          <a:endParaRPr lang="en-US"/>
        </a:p>
      </dgm:t>
    </dgm:pt>
    <dgm:pt modelId="{71E4CFCC-AF0D-47D4-89BC-53B9F56F0F92}" type="parTrans" cxnId="{44E8C1C6-315C-402D-B403-582DF9A3B9EF}">
      <dgm:prSet/>
      <dgm:spPr/>
      <dgm:t>
        <a:bodyPr/>
        <a:lstStyle/>
        <a:p>
          <a:endParaRPr lang="en-US"/>
        </a:p>
      </dgm:t>
    </dgm:pt>
    <dgm:pt modelId="{ED086C12-383D-40A4-A2C3-85DE336B5AE6}" type="sibTrans" cxnId="{44E8C1C6-315C-402D-B403-582DF9A3B9EF}">
      <dgm:prSet/>
      <dgm:spPr/>
      <dgm:t>
        <a:bodyPr/>
        <a:lstStyle/>
        <a:p>
          <a:endParaRPr lang="en-US"/>
        </a:p>
      </dgm:t>
    </dgm:pt>
    <dgm:pt modelId="{BDADB594-F6AB-426C-9DB4-2558D5644033}">
      <dgm:prSet/>
      <dgm:spPr/>
      <dgm:t>
        <a:bodyPr/>
        <a:lstStyle/>
        <a:p>
          <a:pPr rtl="0"/>
          <a:r>
            <a:rPr lang="en-US" smtClean="0"/>
            <a:t>Multiple fractures more common with abuse</a:t>
          </a:r>
          <a:endParaRPr lang="en-US"/>
        </a:p>
      </dgm:t>
    </dgm:pt>
    <dgm:pt modelId="{08DB742E-4151-4B87-ACCC-C63C4E2D054F}" type="parTrans" cxnId="{4CFD4348-DA90-4882-AC05-A1930D04169F}">
      <dgm:prSet/>
      <dgm:spPr/>
      <dgm:t>
        <a:bodyPr/>
        <a:lstStyle/>
        <a:p>
          <a:endParaRPr lang="en-US"/>
        </a:p>
      </dgm:t>
    </dgm:pt>
    <dgm:pt modelId="{16D33ABA-0835-4E0C-ACAC-4DD280D849E4}" type="sibTrans" cxnId="{4CFD4348-DA90-4882-AC05-A1930D04169F}">
      <dgm:prSet/>
      <dgm:spPr/>
      <dgm:t>
        <a:bodyPr/>
        <a:lstStyle/>
        <a:p>
          <a:endParaRPr lang="en-US"/>
        </a:p>
      </dgm:t>
    </dgm:pt>
    <dgm:pt modelId="{0A5D67C5-1D92-4BB9-AD0A-1F0607F85EC8}">
      <dgm:prSet/>
      <dgm:spPr/>
      <dgm:t>
        <a:bodyPr/>
        <a:lstStyle/>
        <a:p>
          <a:pPr rtl="0"/>
          <a:r>
            <a:rPr lang="en-US" i="1" smtClean="0"/>
            <a:t>Ribs</a:t>
          </a:r>
          <a:r>
            <a:rPr lang="en-US" smtClean="0"/>
            <a:t>, radius/ulna, tib/fib, humerus, femur, clavicle, skull </a:t>
          </a:r>
          <a:endParaRPr lang="en-US"/>
        </a:p>
      </dgm:t>
    </dgm:pt>
    <dgm:pt modelId="{63C2C536-8178-4D4F-85A6-CB6991E578F9}" type="parTrans" cxnId="{D319D42C-46F8-4B6D-A233-344CEEBDB01E}">
      <dgm:prSet/>
      <dgm:spPr/>
      <dgm:t>
        <a:bodyPr/>
        <a:lstStyle/>
        <a:p>
          <a:endParaRPr lang="en-US"/>
        </a:p>
      </dgm:t>
    </dgm:pt>
    <dgm:pt modelId="{34037A4E-A973-4600-A7A1-41E083997099}" type="sibTrans" cxnId="{D319D42C-46F8-4B6D-A233-344CEEBDB01E}">
      <dgm:prSet/>
      <dgm:spPr/>
      <dgm:t>
        <a:bodyPr/>
        <a:lstStyle/>
        <a:p>
          <a:endParaRPr lang="en-US"/>
        </a:p>
      </dgm:t>
    </dgm:pt>
    <dgm:pt modelId="{314E2C65-07DA-401A-B2E5-C53181FFC7E8}">
      <dgm:prSet/>
      <dgm:spPr/>
      <dgm:t>
        <a:bodyPr/>
        <a:lstStyle/>
        <a:p>
          <a:pPr rtl="0"/>
          <a:r>
            <a:rPr lang="en-US" smtClean="0"/>
            <a:t>Transverse, spiral, oblique</a:t>
          </a:r>
          <a:endParaRPr lang="en-US"/>
        </a:p>
      </dgm:t>
    </dgm:pt>
    <dgm:pt modelId="{863DC581-4A5F-4265-9B3F-3A52EEAEE004}" type="parTrans" cxnId="{59558455-4D49-4323-B9E0-756A1A414034}">
      <dgm:prSet/>
      <dgm:spPr/>
      <dgm:t>
        <a:bodyPr/>
        <a:lstStyle/>
        <a:p>
          <a:endParaRPr lang="en-US"/>
        </a:p>
      </dgm:t>
    </dgm:pt>
    <dgm:pt modelId="{7ECAE713-3F76-46C0-9BC3-5B8E2CDCD481}" type="sibTrans" cxnId="{59558455-4D49-4323-B9E0-756A1A414034}">
      <dgm:prSet/>
      <dgm:spPr/>
      <dgm:t>
        <a:bodyPr/>
        <a:lstStyle/>
        <a:p>
          <a:endParaRPr lang="en-US"/>
        </a:p>
      </dgm:t>
    </dgm:pt>
    <dgm:pt modelId="{928240CE-D80A-477B-B626-8AABCF00F32E}">
      <dgm:prSet/>
      <dgm:spPr/>
      <dgm:t>
        <a:bodyPr/>
        <a:lstStyle/>
        <a:p>
          <a:pPr rtl="0"/>
          <a:r>
            <a:rPr lang="en-US" i="1" smtClean="0"/>
            <a:t>Metaphyseal fractures</a:t>
          </a:r>
          <a:endParaRPr lang="en-US"/>
        </a:p>
      </dgm:t>
    </dgm:pt>
    <dgm:pt modelId="{A9262FB1-DCEA-414F-844F-50178F9A24D0}" type="parTrans" cxnId="{FC778F83-8DA3-42F5-BA76-AF4B286ECCFA}">
      <dgm:prSet/>
      <dgm:spPr/>
      <dgm:t>
        <a:bodyPr/>
        <a:lstStyle/>
        <a:p>
          <a:endParaRPr lang="en-US"/>
        </a:p>
      </dgm:t>
    </dgm:pt>
    <dgm:pt modelId="{806B11BE-20DB-4D42-9859-86260A51DC6A}" type="sibTrans" cxnId="{FC778F83-8DA3-42F5-BA76-AF4B286ECCFA}">
      <dgm:prSet/>
      <dgm:spPr/>
      <dgm:t>
        <a:bodyPr/>
        <a:lstStyle/>
        <a:p>
          <a:endParaRPr lang="en-US"/>
        </a:p>
      </dgm:t>
    </dgm:pt>
    <dgm:pt modelId="{A643D2C6-1B03-4A02-9894-1F8662117D7B}">
      <dgm:prSet/>
      <dgm:spPr/>
      <dgm:t>
        <a:bodyPr/>
        <a:lstStyle/>
        <a:p>
          <a:pPr rtl="0"/>
          <a:endParaRPr lang="en-US"/>
        </a:p>
      </dgm:t>
    </dgm:pt>
    <dgm:pt modelId="{ABE30C19-BE99-4750-8833-AB5B4E60C1CF}" type="parTrans" cxnId="{21897B88-B2E4-4EAD-8DE0-F3CCA97D3035}">
      <dgm:prSet/>
      <dgm:spPr/>
      <dgm:t>
        <a:bodyPr/>
        <a:lstStyle/>
        <a:p>
          <a:endParaRPr lang="en-US"/>
        </a:p>
      </dgm:t>
    </dgm:pt>
    <dgm:pt modelId="{1ED0E8BE-8E1E-4ACE-A216-72C9BBCEB014}" type="sibTrans" cxnId="{21897B88-B2E4-4EAD-8DE0-F3CCA97D3035}">
      <dgm:prSet/>
      <dgm:spPr/>
      <dgm:t>
        <a:bodyPr/>
        <a:lstStyle/>
        <a:p>
          <a:endParaRPr lang="en-US"/>
        </a:p>
      </dgm:t>
    </dgm:pt>
    <dgm:pt modelId="{F6F01179-F33C-4D32-8A6B-A6FEBA00F430}" type="pres">
      <dgm:prSet presAssocID="{A4DE0FE2-7846-4126-AD3C-6C46E061C7B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67108FE-6ECD-454D-B406-902393056135}" type="pres">
      <dgm:prSet presAssocID="{5BB52146-A2AB-4914-B510-43242FE55194}" presName="linNode" presStyleCnt="0"/>
      <dgm:spPr/>
    </dgm:pt>
    <dgm:pt modelId="{A76A00F3-5F1A-4C79-ACB3-7A69F2730E1F}" type="pres">
      <dgm:prSet presAssocID="{5BB52146-A2AB-4914-B510-43242FE55194}" presName="parentText" presStyleLbl="node1" presStyleIdx="0" presStyleCnt="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255C06-E821-4ED0-8279-27E5700F97D1}" type="pres">
      <dgm:prSet presAssocID="{5BB52146-A2AB-4914-B510-43242FE55194}" presName="descendantText" presStyleLbl="align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1897B88-B2E4-4EAD-8DE0-F3CCA97D3035}" srcId="{928240CE-D80A-477B-B626-8AABCF00F32E}" destId="{A643D2C6-1B03-4A02-9894-1F8662117D7B}" srcOrd="0" destOrd="0" parTransId="{ABE30C19-BE99-4750-8833-AB5B4E60C1CF}" sibTransId="{1ED0E8BE-8E1E-4ACE-A216-72C9BBCEB014}"/>
    <dgm:cxn modelId="{25241111-2190-497B-B037-36F24737D8A4}" type="presOf" srcId="{95FF11EA-AE89-491F-84D0-5124698BA673}" destId="{9A255C06-E821-4ED0-8279-27E5700F97D1}" srcOrd="0" destOrd="0" presId="urn:microsoft.com/office/officeart/2005/8/layout/vList5"/>
    <dgm:cxn modelId="{D6574D3E-C31B-4A0E-8B0B-CE3BA3155252}" type="presOf" srcId="{A643D2C6-1B03-4A02-9894-1F8662117D7B}" destId="{9A255C06-E821-4ED0-8279-27E5700F97D1}" srcOrd="0" destOrd="5" presId="urn:microsoft.com/office/officeart/2005/8/layout/vList5"/>
    <dgm:cxn modelId="{59558455-4D49-4323-B9E0-756A1A414034}" srcId="{5BB52146-A2AB-4914-B510-43242FE55194}" destId="{314E2C65-07DA-401A-B2E5-C53181FFC7E8}" srcOrd="3" destOrd="0" parTransId="{863DC581-4A5F-4265-9B3F-3A52EEAEE004}" sibTransId="{7ECAE713-3F76-46C0-9BC3-5B8E2CDCD481}"/>
    <dgm:cxn modelId="{D319D42C-46F8-4B6D-A233-344CEEBDB01E}" srcId="{5BB52146-A2AB-4914-B510-43242FE55194}" destId="{0A5D67C5-1D92-4BB9-AD0A-1F0607F85EC8}" srcOrd="2" destOrd="0" parTransId="{63C2C536-8178-4D4F-85A6-CB6991E578F9}" sibTransId="{34037A4E-A973-4600-A7A1-41E083997099}"/>
    <dgm:cxn modelId="{243C701B-1E26-4779-91EB-F167C37D2C7A}" type="presOf" srcId="{314E2C65-07DA-401A-B2E5-C53181FFC7E8}" destId="{9A255C06-E821-4ED0-8279-27E5700F97D1}" srcOrd="0" destOrd="3" presId="urn:microsoft.com/office/officeart/2005/8/layout/vList5"/>
    <dgm:cxn modelId="{8777AAE7-7CBE-4A18-8994-9BD5811D076A}" type="presOf" srcId="{BDADB594-F6AB-426C-9DB4-2558D5644033}" destId="{9A255C06-E821-4ED0-8279-27E5700F97D1}" srcOrd="0" destOrd="1" presId="urn:microsoft.com/office/officeart/2005/8/layout/vList5"/>
    <dgm:cxn modelId="{5B69B5B0-43FF-44DC-BC22-0224825953AF}" type="presOf" srcId="{A4DE0FE2-7846-4126-AD3C-6C46E061C7BA}" destId="{F6F01179-F33C-4D32-8A6B-A6FEBA00F430}" srcOrd="0" destOrd="0" presId="urn:microsoft.com/office/officeart/2005/8/layout/vList5"/>
    <dgm:cxn modelId="{44E8C1C6-315C-402D-B403-582DF9A3B9EF}" srcId="{5BB52146-A2AB-4914-B510-43242FE55194}" destId="{95FF11EA-AE89-491F-84D0-5124698BA673}" srcOrd="0" destOrd="0" parTransId="{71E4CFCC-AF0D-47D4-89BC-53B9F56F0F92}" sibTransId="{ED086C12-383D-40A4-A2C3-85DE336B5AE6}"/>
    <dgm:cxn modelId="{FC778F83-8DA3-42F5-BA76-AF4B286ECCFA}" srcId="{5BB52146-A2AB-4914-B510-43242FE55194}" destId="{928240CE-D80A-477B-B626-8AABCF00F32E}" srcOrd="4" destOrd="0" parTransId="{A9262FB1-DCEA-414F-844F-50178F9A24D0}" sibTransId="{806B11BE-20DB-4D42-9859-86260A51DC6A}"/>
    <dgm:cxn modelId="{2252983A-CB4C-43AE-BA53-E20FB2400270}" type="presOf" srcId="{5BB52146-A2AB-4914-B510-43242FE55194}" destId="{A76A00F3-5F1A-4C79-ACB3-7A69F2730E1F}" srcOrd="0" destOrd="0" presId="urn:microsoft.com/office/officeart/2005/8/layout/vList5"/>
    <dgm:cxn modelId="{328BAA7B-A52F-40E8-9953-E199C9E0B605}" type="presOf" srcId="{928240CE-D80A-477B-B626-8AABCF00F32E}" destId="{9A255C06-E821-4ED0-8279-27E5700F97D1}" srcOrd="0" destOrd="4" presId="urn:microsoft.com/office/officeart/2005/8/layout/vList5"/>
    <dgm:cxn modelId="{0B640396-91FA-4D1F-BE9F-1E463EB32625}" type="presOf" srcId="{0A5D67C5-1D92-4BB9-AD0A-1F0607F85EC8}" destId="{9A255C06-E821-4ED0-8279-27E5700F97D1}" srcOrd="0" destOrd="2" presId="urn:microsoft.com/office/officeart/2005/8/layout/vList5"/>
    <dgm:cxn modelId="{C19BA962-4A3C-4135-85C9-4525182716E0}" srcId="{A4DE0FE2-7846-4126-AD3C-6C46E061C7BA}" destId="{5BB52146-A2AB-4914-B510-43242FE55194}" srcOrd="0" destOrd="0" parTransId="{55017DA2-EE60-4C92-B13A-410FE834EB0D}" sibTransId="{F8CB670E-8A8D-4F6A-A360-CEB3EAC19807}"/>
    <dgm:cxn modelId="{4CFD4348-DA90-4882-AC05-A1930D04169F}" srcId="{5BB52146-A2AB-4914-B510-43242FE55194}" destId="{BDADB594-F6AB-426C-9DB4-2558D5644033}" srcOrd="1" destOrd="0" parTransId="{08DB742E-4151-4B87-ACCC-C63C4E2D054F}" sibTransId="{16D33ABA-0835-4E0C-ACAC-4DD280D849E4}"/>
    <dgm:cxn modelId="{C23A36A9-15AF-4228-9E52-468E787C2C94}" type="presParOf" srcId="{F6F01179-F33C-4D32-8A6B-A6FEBA00F430}" destId="{C67108FE-6ECD-454D-B406-902393056135}" srcOrd="0" destOrd="0" presId="urn:microsoft.com/office/officeart/2005/8/layout/vList5"/>
    <dgm:cxn modelId="{F9C204A6-3E32-4816-900F-66DDD84FA206}" type="presParOf" srcId="{C67108FE-6ECD-454D-B406-902393056135}" destId="{A76A00F3-5F1A-4C79-ACB3-7A69F2730E1F}" srcOrd="0" destOrd="0" presId="urn:microsoft.com/office/officeart/2005/8/layout/vList5"/>
    <dgm:cxn modelId="{3EA4E44D-75F2-40D9-BF4E-2A96746F764F}" type="presParOf" srcId="{C67108FE-6ECD-454D-B406-902393056135}" destId="{9A255C06-E821-4ED0-8279-27E5700F97D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8DC787E-DC90-4610-9C88-4ABD9B630ED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AC08B60-616F-4DEB-88F1-E8200D9161F9}">
      <dgm:prSet/>
      <dgm:spPr/>
      <dgm:t>
        <a:bodyPr/>
        <a:lstStyle/>
        <a:p>
          <a:pPr rtl="0"/>
          <a:r>
            <a:rPr lang="en-US" smtClean="0"/>
            <a:t>Corner fracture</a:t>
          </a:r>
          <a:endParaRPr lang="en-US"/>
        </a:p>
      </dgm:t>
    </dgm:pt>
    <dgm:pt modelId="{1AA157D3-97A8-421A-A9EC-6EF42B85655E}" type="parTrans" cxnId="{AAFECA00-575D-4BFF-88C6-DBFD71C91C03}">
      <dgm:prSet/>
      <dgm:spPr/>
      <dgm:t>
        <a:bodyPr/>
        <a:lstStyle/>
        <a:p>
          <a:endParaRPr lang="en-US"/>
        </a:p>
      </dgm:t>
    </dgm:pt>
    <dgm:pt modelId="{54BEED23-C7D4-4F9C-990B-23F897841871}" type="sibTrans" cxnId="{AAFECA00-575D-4BFF-88C6-DBFD71C91C03}">
      <dgm:prSet/>
      <dgm:spPr/>
      <dgm:t>
        <a:bodyPr/>
        <a:lstStyle/>
        <a:p>
          <a:endParaRPr lang="en-US"/>
        </a:p>
      </dgm:t>
    </dgm:pt>
    <dgm:pt modelId="{1BD810F0-B752-4404-BFF1-244306064201}" type="pres">
      <dgm:prSet presAssocID="{98DC787E-DC90-4610-9C88-4ABD9B630E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BDCAD8C-6DAE-48B5-9177-96C759BF66F6}" type="pres">
      <dgm:prSet presAssocID="{AAC08B60-616F-4DEB-88F1-E8200D9161F9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0C0B81D-22DA-43FA-9FF9-56BD59B61C18}" type="presOf" srcId="{98DC787E-DC90-4610-9C88-4ABD9B630EDF}" destId="{1BD810F0-B752-4404-BFF1-244306064201}" srcOrd="0" destOrd="0" presId="urn:microsoft.com/office/officeart/2005/8/layout/vList2"/>
    <dgm:cxn modelId="{AAFECA00-575D-4BFF-88C6-DBFD71C91C03}" srcId="{98DC787E-DC90-4610-9C88-4ABD9B630EDF}" destId="{AAC08B60-616F-4DEB-88F1-E8200D9161F9}" srcOrd="0" destOrd="0" parTransId="{1AA157D3-97A8-421A-A9EC-6EF42B85655E}" sibTransId="{54BEED23-C7D4-4F9C-990B-23F897841871}"/>
    <dgm:cxn modelId="{0D10F635-34DA-4BBA-AA38-6CCD3FEE41E3}" type="presOf" srcId="{AAC08B60-616F-4DEB-88F1-E8200D9161F9}" destId="{5BDCAD8C-6DAE-48B5-9177-96C759BF66F6}" srcOrd="0" destOrd="0" presId="urn:microsoft.com/office/officeart/2005/8/layout/vList2"/>
    <dgm:cxn modelId="{699DD437-9F0C-4215-971B-8ECF4124C766}" type="presParOf" srcId="{1BD810F0-B752-4404-BFF1-244306064201}" destId="{5BDCAD8C-6DAE-48B5-9177-96C759BF66F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FD0DD2-8298-4F59-8DC6-9578619EB3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A1AF67D-07E7-46A0-8A83-47B4441CF200}">
      <dgm:prSet/>
      <dgm:spPr/>
      <dgm:t>
        <a:bodyPr/>
        <a:lstStyle/>
        <a:p>
          <a:pPr rtl="0"/>
          <a:r>
            <a:rPr lang="en-US" smtClean="0"/>
            <a:t>“Bucket handle” fracture</a:t>
          </a:r>
          <a:endParaRPr lang="en-US"/>
        </a:p>
      </dgm:t>
    </dgm:pt>
    <dgm:pt modelId="{0AD038BF-D875-4426-A70D-82B7F3B8471E}" type="parTrans" cxnId="{0CB40E08-B989-460A-9033-4D12D6A4FDDA}">
      <dgm:prSet/>
      <dgm:spPr/>
      <dgm:t>
        <a:bodyPr/>
        <a:lstStyle/>
        <a:p>
          <a:endParaRPr lang="en-US"/>
        </a:p>
      </dgm:t>
    </dgm:pt>
    <dgm:pt modelId="{A6E72D25-44BB-437A-B301-6A4882EFFFC5}" type="sibTrans" cxnId="{0CB40E08-B989-460A-9033-4D12D6A4FDDA}">
      <dgm:prSet/>
      <dgm:spPr/>
      <dgm:t>
        <a:bodyPr/>
        <a:lstStyle/>
        <a:p>
          <a:endParaRPr lang="en-US"/>
        </a:p>
      </dgm:t>
    </dgm:pt>
    <dgm:pt modelId="{54834244-846B-4F65-A047-324494DA5C6B}" type="pres">
      <dgm:prSet presAssocID="{8BFD0DD2-8298-4F59-8DC6-9578619EB3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C094273-9DB0-42C4-BAE3-F5202D20DB1B}" type="pres">
      <dgm:prSet presAssocID="{1A1AF67D-07E7-46A0-8A83-47B4441CF20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CB40E08-B989-460A-9033-4D12D6A4FDDA}" srcId="{8BFD0DD2-8298-4F59-8DC6-9578619EB3E1}" destId="{1A1AF67D-07E7-46A0-8A83-47B4441CF200}" srcOrd="0" destOrd="0" parTransId="{0AD038BF-D875-4426-A70D-82B7F3B8471E}" sibTransId="{A6E72D25-44BB-437A-B301-6A4882EFFFC5}"/>
    <dgm:cxn modelId="{865CEC3A-5CB3-49F2-AAED-8984E8E9B939}" type="presOf" srcId="{1A1AF67D-07E7-46A0-8A83-47B4441CF200}" destId="{4C094273-9DB0-42C4-BAE3-F5202D20DB1B}" srcOrd="0" destOrd="0" presId="urn:microsoft.com/office/officeart/2005/8/layout/vList2"/>
    <dgm:cxn modelId="{919ED873-4144-4A5A-8A5B-DE932A686DB6}" type="presOf" srcId="{8BFD0DD2-8298-4F59-8DC6-9578619EB3E1}" destId="{54834244-846B-4F65-A047-324494DA5C6B}" srcOrd="0" destOrd="0" presId="urn:microsoft.com/office/officeart/2005/8/layout/vList2"/>
    <dgm:cxn modelId="{23CC5671-1400-4CE7-9172-BF28B199A84D}" type="presParOf" srcId="{54834244-846B-4F65-A047-324494DA5C6B}" destId="{4C094273-9DB0-42C4-BAE3-F5202D20DB1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887BBC6-84C6-4B84-9694-38E5056CE72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461ED187-6B88-4997-B120-15A83BEE745C}">
      <dgm:prSet/>
      <dgm:spPr/>
      <dgm:t>
        <a:bodyPr/>
        <a:lstStyle/>
        <a:p>
          <a:pPr rtl="0"/>
          <a:r>
            <a:rPr lang="en-US" smtClean="0"/>
            <a:t>Healing posterior rib fractures</a:t>
          </a:r>
          <a:endParaRPr lang="en-US"/>
        </a:p>
      </dgm:t>
    </dgm:pt>
    <dgm:pt modelId="{834110F7-BECE-4BB1-B062-9ACC274A0709}" type="parTrans" cxnId="{450B8865-7E08-4873-8370-9D9D1C6554CF}">
      <dgm:prSet/>
      <dgm:spPr/>
      <dgm:t>
        <a:bodyPr/>
        <a:lstStyle/>
        <a:p>
          <a:endParaRPr lang="en-US"/>
        </a:p>
      </dgm:t>
    </dgm:pt>
    <dgm:pt modelId="{63D48673-42C4-43D6-9C19-AAE95FF96728}" type="sibTrans" cxnId="{450B8865-7E08-4873-8370-9D9D1C6554CF}">
      <dgm:prSet/>
      <dgm:spPr/>
      <dgm:t>
        <a:bodyPr/>
        <a:lstStyle/>
        <a:p>
          <a:endParaRPr lang="en-US"/>
        </a:p>
      </dgm:t>
    </dgm:pt>
    <dgm:pt modelId="{38E92CE6-9C82-45BB-9A17-039BA3D9C1FC}" type="pres">
      <dgm:prSet presAssocID="{6887BBC6-84C6-4B84-9694-38E5056CE72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C697CE-77B4-43AE-BA83-12FAC572A269}" type="pres">
      <dgm:prSet presAssocID="{461ED187-6B88-4997-B120-15A83BEE745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50B8865-7E08-4873-8370-9D9D1C6554CF}" srcId="{6887BBC6-84C6-4B84-9694-38E5056CE72E}" destId="{461ED187-6B88-4997-B120-15A83BEE745C}" srcOrd="0" destOrd="0" parTransId="{834110F7-BECE-4BB1-B062-9ACC274A0709}" sibTransId="{63D48673-42C4-43D6-9C19-AAE95FF96728}"/>
    <dgm:cxn modelId="{7F1DB910-3B41-4E92-ACE8-D9494FF98EAD}" type="presOf" srcId="{461ED187-6B88-4997-B120-15A83BEE745C}" destId="{08C697CE-77B4-43AE-BA83-12FAC572A269}" srcOrd="0" destOrd="0" presId="urn:microsoft.com/office/officeart/2005/8/layout/vList2"/>
    <dgm:cxn modelId="{09D26791-BDFB-4F97-8071-DF9234966505}" type="presOf" srcId="{6887BBC6-84C6-4B84-9694-38E5056CE72E}" destId="{38E92CE6-9C82-45BB-9A17-039BA3D9C1FC}" srcOrd="0" destOrd="0" presId="urn:microsoft.com/office/officeart/2005/8/layout/vList2"/>
    <dgm:cxn modelId="{9741316E-7380-4EB6-8EEC-1FC569E41FDB}" type="presParOf" srcId="{38E92CE6-9C82-45BB-9A17-039BA3D9C1FC}" destId="{08C697CE-77B4-43AE-BA83-12FAC572A269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D3FCA82-E8DA-4B9F-BE1E-11910FF108E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17F01810-4A77-45C8-BBE9-391F4EA35386}">
      <dgm:prSet/>
      <dgm:spPr/>
      <dgm:t>
        <a:bodyPr/>
        <a:lstStyle/>
        <a:p>
          <a:pPr rtl="0"/>
          <a:r>
            <a:rPr lang="en-US" smtClean="0"/>
            <a:t>Case #1</a:t>
          </a:r>
          <a:endParaRPr lang="en-US"/>
        </a:p>
      </dgm:t>
    </dgm:pt>
    <dgm:pt modelId="{2D5A46B2-C9C2-4ED6-A2EA-6F10C6401F4C}" type="parTrans" cxnId="{79FC2277-C2D4-405C-B9ED-06E6C5EF47A0}">
      <dgm:prSet/>
      <dgm:spPr/>
      <dgm:t>
        <a:bodyPr/>
        <a:lstStyle/>
        <a:p>
          <a:endParaRPr lang="en-US"/>
        </a:p>
      </dgm:t>
    </dgm:pt>
    <dgm:pt modelId="{06DF3B27-1F28-4D2C-AEF6-D269974E4CA2}" type="sibTrans" cxnId="{79FC2277-C2D4-405C-B9ED-06E6C5EF47A0}">
      <dgm:prSet/>
      <dgm:spPr/>
      <dgm:t>
        <a:bodyPr/>
        <a:lstStyle/>
        <a:p>
          <a:endParaRPr lang="en-US"/>
        </a:p>
      </dgm:t>
    </dgm:pt>
    <dgm:pt modelId="{26D6E297-7EA2-4FEE-AB7F-FCFABD70DE57}" type="pres">
      <dgm:prSet presAssocID="{6D3FCA82-E8DA-4B9F-BE1E-11910FF108E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966F76B-BAE1-4E4D-A47B-2B32A6B7C5A3}" type="pres">
      <dgm:prSet presAssocID="{17F01810-4A77-45C8-BBE9-391F4EA35386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4F13B62-91C8-482F-81E7-1A73B9A7A5B3}" type="presOf" srcId="{17F01810-4A77-45C8-BBE9-391F4EA35386}" destId="{0966F76B-BAE1-4E4D-A47B-2B32A6B7C5A3}" srcOrd="0" destOrd="0" presId="urn:microsoft.com/office/officeart/2005/8/layout/vList2"/>
    <dgm:cxn modelId="{8E24F45F-48A8-408C-B6EE-F9F19B2E3179}" type="presOf" srcId="{6D3FCA82-E8DA-4B9F-BE1E-11910FF108E1}" destId="{26D6E297-7EA2-4FEE-AB7F-FCFABD70DE57}" srcOrd="0" destOrd="0" presId="urn:microsoft.com/office/officeart/2005/8/layout/vList2"/>
    <dgm:cxn modelId="{79FC2277-C2D4-405C-B9ED-06E6C5EF47A0}" srcId="{6D3FCA82-E8DA-4B9F-BE1E-11910FF108E1}" destId="{17F01810-4A77-45C8-BBE9-391F4EA35386}" srcOrd="0" destOrd="0" parTransId="{2D5A46B2-C9C2-4ED6-A2EA-6F10C6401F4C}" sibTransId="{06DF3B27-1F28-4D2C-AEF6-D269974E4CA2}"/>
    <dgm:cxn modelId="{3483F5AB-DCDC-40DE-BC27-7077623F1FBF}" type="presParOf" srcId="{26D6E297-7EA2-4FEE-AB7F-FCFABD70DE57}" destId="{0966F76B-BAE1-4E4D-A47B-2B32A6B7C5A3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DB88360-B027-4F8C-8FEB-83FB4E8BEACF}" type="doc">
      <dgm:prSet loTypeId="urn:microsoft.com/office/officeart/2005/8/layout/target3" loCatId="relationship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00542C2-785B-4BC2-A908-C3B42586D4A3}">
      <dgm:prSet/>
      <dgm:spPr/>
      <dgm:t>
        <a:bodyPr/>
        <a:lstStyle/>
        <a:p>
          <a:pPr rtl="0"/>
          <a:r>
            <a:rPr lang="en-US" smtClean="0"/>
            <a:t>Injury inconsistent with mechanism</a:t>
          </a:r>
          <a:endParaRPr lang="en-US"/>
        </a:p>
      </dgm:t>
    </dgm:pt>
    <dgm:pt modelId="{220748B4-6D89-4B14-9CDC-887842D4B462}" type="parTrans" cxnId="{5C363E49-F19B-405D-B668-DEBA7E2C8583}">
      <dgm:prSet/>
      <dgm:spPr/>
      <dgm:t>
        <a:bodyPr/>
        <a:lstStyle/>
        <a:p>
          <a:endParaRPr lang="en-US"/>
        </a:p>
      </dgm:t>
    </dgm:pt>
    <dgm:pt modelId="{3A0E1D8C-2292-4A15-87A0-535DFDD0B485}" type="sibTrans" cxnId="{5C363E49-F19B-405D-B668-DEBA7E2C8583}">
      <dgm:prSet/>
      <dgm:spPr/>
      <dgm:t>
        <a:bodyPr/>
        <a:lstStyle/>
        <a:p>
          <a:endParaRPr lang="en-US"/>
        </a:p>
      </dgm:t>
    </dgm:pt>
    <dgm:pt modelId="{77496BF0-58ED-4370-8A4A-8820F0DB9700}">
      <dgm:prSet/>
      <dgm:spPr/>
      <dgm:t>
        <a:bodyPr/>
        <a:lstStyle/>
        <a:p>
          <a:pPr rtl="0"/>
          <a:r>
            <a:rPr lang="en-US" smtClean="0"/>
            <a:t>Vague/varying history, delay in care</a:t>
          </a:r>
          <a:endParaRPr lang="en-US"/>
        </a:p>
      </dgm:t>
    </dgm:pt>
    <dgm:pt modelId="{FB5E70D3-849B-4AC7-85A6-A0A81EB7AA2D}" type="parTrans" cxnId="{A4590065-9A3B-4526-B7E9-D22A82147FE3}">
      <dgm:prSet/>
      <dgm:spPr/>
      <dgm:t>
        <a:bodyPr/>
        <a:lstStyle/>
        <a:p>
          <a:endParaRPr lang="en-US"/>
        </a:p>
      </dgm:t>
    </dgm:pt>
    <dgm:pt modelId="{B007A4B9-AEE4-49D7-935E-AE1AEE41DECD}" type="sibTrans" cxnId="{A4590065-9A3B-4526-B7E9-D22A82147FE3}">
      <dgm:prSet/>
      <dgm:spPr/>
      <dgm:t>
        <a:bodyPr/>
        <a:lstStyle/>
        <a:p>
          <a:endParaRPr lang="en-US"/>
        </a:p>
      </dgm:t>
    </dgm:pt>
    <dgm:pt modelId="{54E17C75-2EC3-4164-BD65-260DA86E47A7}">
      <dgm:prSet/>
      <dgm:spPr/>
      <dgm:t>
        <a:bodyPr/>
        <a:lstStyle/>
        <a:p>
          <a:pPr rtl="0"/>
          <a:r>
            <a:rPr lang="en-US" smtClean="0"/>
            <a:t>Developmentally incompatible history</a:t>
          </a:r>
          <a:endParaRPr lang="en-US"/>
        </a:p>
      </dgm:t>
    </dgm:pt>
    <dgm:pt modelId="{384FD084-749A-4226-B369-1F0A71D10523}" type="parTrans" cxnId="{BC0BD3E9-4653-4425-BE88-9EE92D75A19A}">
      <dgm:prSet/>
      <dgm:spPr/>
      <dgm:t>
        <a:bodyPr/>
        <a:lstStyle/>
        <a:p>
          <a:endParaRPr lang="en-US"/>
        </a:p>
      </dgm:t>
    </dgm:pt>
    <dgm:pt modelId="{0643648E-D3A2-40BA-AD15-51694E7B50CE}" type="sibTrans" cxnId="{BC0BD3E9-4653-4425-BE88-9EE92D75A19A}">
      <dgm:prSet/>
      <dgm:spPr/>
      <dgm:t>
        <a:bodyPr/>
        <a:lstStyle/>
        <a:p>
          <a:endParaRPr lang="en-US"/>
        </a:p>
      </dgm:t>
    </dgm:pt>
    <dgm:pt modelId="{31D52C3C-28F1-4F3B-9F06-F5FB18E6EA26}" type="pres">
      <dgm:prSet presAssocID="{5DB88360-B027-4F8C-8FEB-83FB4E8BEACF}" presName="Name0" presStyleCnt="0">
        <dgm:presLayoutVars>
          <dgm:chMax val="7"/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359DB23-2E29-4D81-B984-4CF445C24CDC}" type="pres">
      <dgm:prSet presAssocID="{D00542C2-785B-4BC2-A908-C3B42586D4A3}" presName="circle1" presStyleLbl="node1" presStyleIdx="0" presStyleCnt="3"/>
      <dgm:spPr/>
    </dgm:pt>
    <dgm:pt modelId="{A7152B14-9A9D-479F-A811-6BBBDB0DD851}" type="pres">
      <dgm:prSet presAssocID="{D00542C2-785B-4BC2-A908-C3B42586D4A3}" presName="space" presStyleCnt="0"/>
      <dgm:spPr/>
    </dgm:pt>
    <dgm:pt modelId="{741EE9EF-F3F0-4F03-BAD2-22705EA490F9}" type="pres">
      <dgm:prSet presAssocID="{D00542C2-785B-4BC2-A908-C3B42586D4A3}" presName="rect1" presStyleLbl="alignAcc1" presStyleIdx="0" presStyleCnt="3"/>
      <dgm:spPr/>
      <dgm:t>
        <a:bodyPr/>
        <a:lstStyle/>
        <a:p>
          <a:endParaRPr lang="en-US"/>
        </a:p>
      </dgm:t>
    </dgm:pt>
    <dgm:pt modelId="{53A3040E-870C-45C2-994B-48F4B2498894}" type="pres">
      <dgm:prSet presAssocID="{77496BF0-58ED-4370-8A4A-8820F0DB9700}" presName="vertSpace2" presStyleLbl="node1" presStyleIdx="0" presStyleCnt="3"/>
      <dgm:spPr/>
    </dgm:pt>
    <dgm:pt modelId="{D23D16DC-DA8D-46D8-93C4-F199696B73D6}" type="pres">
      <dgm:prSet presAssocID="{77496BF0-58ED-4370-8A4A-8820F0DB9700}" presName="circle2" presStyleLbl="node1" presStyleIdx="1" presStyleCnt="3"/>
      <dgm:spPr/>
    </dgm:pt>
    <dgm:pt modelId="{92B8F318-1EDD-46F8-8DA3-0BEF74DBE5A4}" type="pres">
      <dgm:prSet presAssocID="{77496BF0-58ED-4370-8A4A-8820F0DB9700}" presName="rect2" presStyleLbl="alignAcc1" presStyleIdx="1" presStyleCnt="3"/>
      <dgm:spPr/>
      <dgm:t>
        <a:bodyPr/>
        <a:lstStyle/>
        <a:p>
          <a:endParaRPr lang="en-US"/>
        </a:p>
      </dgm:t>
    </dgm:pt>
    <dgm:pt modelId="{7FB0BE60-131C-4CBD-AB51-20023088E737}" type="pres">
      <dgm:prSet presAssocID="{54E17C75-2EC3-4164-BD65-260DA86E47A7}" presName="vertSpace3" presStyleLbl="node1" presStyleIdx="1" presStyleCnt="3"/>
      <dgm:spPr/>
    </dgm:pt>
    <dgm:pt modelId="{F480C9F3-0535-485A-99A2-22573B46FE31}" type="pres">
      <dgm:prSet presAssocID="{54E17C75-2EC3-4164-BD65-260DA86E47A7}" presName="circle3" presStyleLbl="node1" presStyleIdx="2" presStyleCnt="3"/>
      <dgm:spPr/>
    </dgm:pt>
    <dgm:pt modelId="{E05823C3-DC51-4665-A8DD-6DCFDBEAF439}" type="pres">
      <dgm:prSet presAssocID="{54E17C75-2EC3-4164-BD65-260DA86E47A7}" presName="rect3" presStyleLbl="alignAcc1" presStyleIdx="2" presStyleCnt="3"/>
      <dgm:spPr/>
      <dgm:t>
        <a:bodyPr/>
        <a:lstStyle/>
        <a:p>
          <a:endParaRPr lang="en-US"/>
        </a:p>
      </dgm:t>
    </dgm:pt>
    <dgm:pt modelId="{48E753BD-8B3B-4E5C-BEAB-01C19C7A9CBC}" type="pres">
      <dgm:prSet presAssocID="{D00542C2-785B-4BC2-A908-C3B42586D4A3}" presName="rect1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05D0C35-18E5-4FB9-BE15-AC4DAC0D178B}" type="pres">
      <dgm:prSet presAssocID="{77496BF0-58ED-4370-8A4A-8820F0DB9700}" presName="rect2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D8AC3F-4F58-47EA-ABE2-C18205F1913C}" type="pres">
      <dgm:prSet presAssocID="{54E17C75-2EC3-4164-BD65-260DA86E47A7}" presName="rect3ParTxNoCh" presStyleLbl="alignAcc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A5580F5-A55F-48B5-A218-6FA1CCD54AE6}" type="presOf" srcId="{D00542C2-785B-4BC2-A908-C3B42586D4A3}" destId="{741EE9EF-F3F0-4F03-BAD2-22705EA490F9}" srcOrd="0" destOrd="0" presId="urn:microsoft.com/office/officeart/2005/8/layout/target3"/>
    <dgm:cxn modelId="{F548915B-A4EB-4EA8-B3B4-F9ACFF83CE9E}" type="presOf" srcId="{54E17C75-2EC3-4164-BD65-260DA86E47A7}" destId="{E05823C3-DC51-4665-A8DD-6DCFDBEAF439}" srcOrd="0" destOrd="0" presId="urn:microsoft.com/office/officeart/2005/8/layout/target3"/>
    <dgm:cxn modelId="{A4590065-9A3B-4526-B7E9-D22A82147FE3}" srcId="{5DB88360-B027-4F8C-8FEB-83FB4E8BEACF}" destId="{77496BF0-58ED-4370-8A4A-8820F0DB9700}" srcOrd="1" destOrd="0" parTransId="{FB5E70D3-849B-4AC7-85A6-A0A81EB7AA2D}" sibTransId="{B007A4B9-AEE4-49D7-935E-AE1AEE41DECD}"/>
    <dgm:cxn modelId="{CAB9E454-B449-4DBE-8955-B98C56BDD54A}" type="presOf" srcId="{54E17C75-2EC3-4164-BD65-260DA86E47A7}" destId="{60D8AC3F-4F58-47EA-ABE2-C18205F1913C}" srcOrd="1" destOrd="0" presId="urn:microsoft.com/office/officeart/2005/8/layout/target3"/>
    <dgm:cxn modelId="{6E66E935-5156-4534-AF09-6E9973A8C3CE}" type="presOf" srcId="{5DB88360-B027-4F8C-8FEB-83FB4E8BEACF}" destId="{31D52C3C-28F1-4F3B-9F06-F5FB18E6EA26}" srcOrd="0" destOrd="0" presId="urn:microsoft.com/office/officeart/2005/8/layout/target3"/>
    <dgm:cxn modelId="{8FED0E75-F75E-4D21-B7B4-018AD4283FC2}" type="presOf" srcId="{77496BF0-58ED-4370-8A4A-8820F0DB9700}" destId="{92B8F318-1EDD-46F8-8DA3-0BEF74DBE5A4}" srcOrd="0" destOrd="0" presId="urn:microsoft.com/office/officeart/2005/8/layout/target3"/>
    <dgm:cxn modelId="{D90252BB-F339-4909-811C-5EAADFCA1179}" type="presOf" srcId="{77496BF0-58ED-4370-8A4A-8820F0DB9700}" destId="{B05D0C35-18E5-4FB9-BE15-AC4DAC0D178B}" srcOrd="1" destOrd="0" presId="urn:microsoft.com/office/officeart/2005/8/layout/target3"/>
    <dgm:cxn modelId="{CD3F15FC-4DEB-473C-B73F-4E4B8DC88A24}" type="presOf" srcId="{D00542C2-785B-4BC2-A908-C3B42586D4A3}" destId="{48E753BD-8B3B-4E5C-BEAB-01C19C7A9CBC}" srcOrd="1" destOrd="0" presId="urn:microsoft.com/office/officeart/2005/8/layout/target3"/>
    <dgm:cxn modelId="{BC0BD3E9-4653-4425-BE88-9EE92D75A19A}" srcId="{5DB88360-B027-4F8C-8FEB-83FB4E8BEACF}" destId="{54E17C75-2EC3-4164-BD65-260DA86E47A7}" srcOrd="2" destOrd="0" parTransId="{384FD084-749A-4226-B369-1F0A71D10523}" sibTransId="{0643648E-D3A2-40BA-AD15-51694E7B50CE}"/>
    <dgm:cxn modelId="{5C363E49-F19B-405D-B668-DEBA7E2C8583}" srcId="{5DB88360-B027-4F8C-8FEB-83FB4E8BEACF}" destId="{D00542C2-785B-4BC2-A908-C3B42586D4A3}" srcOrd="0" destOrd="0" parTransId="{220748B4-6D89-4B14-9CDC-887842D4B462}" sibTransId="{3A0E1D8C-2292-4A15-87A0-535DFDD0B485}"/>
    <dgm:cxn modelId="{875D087D-0E03-41FE-BC00-325AE7FAA624}" type="presParOf" srcId="{31D52C3C-28F1-4F3B-9F06-F5FB18E6EA26}" destId="{B359DB23-2E29-4D81-B984-4CF445C24CDC}" srcOrd="0" destOrd="0" presId="urn:microsoft.com/office/officeart/2005/8/layout/target3"/>
    <dgm:cxn modelId="{2A091F7E-DF6F-4EB0-AAEB-E149CB2D14EE}" type="presParOf" srcId="{31D52C3C-28F1-4F3B-9F06-F5FB18E6EA26}" destId="{A7152B14-9A9D-479F-A811-6BBBDB0DD851}" srcOrd="1" destOrd="0" presId="urn:microsoft.com/office/officeart/2005/8/layout/target3"/>
    <dgm:cxn modelId="{914E87E9-9FE3-4178-898F-5C7ADD4BF16C}" type="presParOf" srcId="{31D52C3C-28F1-4F3B-9F06-F5FB18E6EA26}" destId="{741EE9EF-F3F0-4F03-BAD2-22705EA490F9}" srcOrd="2" destOrd="0" presId="urn:microsoft.com/office/officeart/2005/8/layout/target3"/>
    <dgm:cxn modelId="{9C57C2C6-8CA2-4E09-98C3-B2D295295E02}" type="presParOf" srcId="{31D52C3C-28F1-4F3B-9F06-F5FB18E6EA26}" destId="{53A3040E-870C-45C2-994B-48F4B2498894}" srcOrd="3" destOrd="0" presId="urn:microsoft.com/office/officeart/2005/8/layout/target3"/>
    <dgm:cxn modelId="{811C4F32-9CC0-4D96-A497-741C0912CFA4}" type="presParOf" srcId="{31D52C3C-28F1-4F3B-9F06-F5FB18E6EA26}" destId="{D23D16DC-DA8D-46D8-93C4-F199696B73D6}" srcOrd="4" destOrd="0" presId="urn:microsoft.com/office/officeart/2005/8/layout/target3"/>
    <dgm:cxn modelId="{6CB9BDCF-FF79-4ED7-BC2F-AC402D4E18AF}" type="presParOf" srcId="{31D52C3C-28F1-4F3B-9F06-F5FB18E6EA26}" destId="{92B8F318-1EDD-46F8-8DA3-0BEF74DBE5A4}" srcOrd="5" destOrd="0" presId="urn:microsoft.com/office/officeart/2005/8/layout/target3"/>
    <dgm:cxn modelId="{B5D4676A-B73A-428C-8D9A-38BB969A4117}" type="presParOf" srcId="{31D52C3C-28F1-4F3B-9F06-F5FB18E6EA26}" destId="{7FB0BE60-131C-4CBD-AB51-20023088E737}" srcOrd="6" destOrd="0" presId="urn:microsoft.com/office/officeart/2005/8/layout/target3"/>
    <dgm:cxn modelId="{0C9ADF30-6E4A-453E-BF06-0413509AD4C4}" type="presParOf" srcId="{31D52C3C-28F1-4F3B-9F06-F5FB18E6EA26}" destId="{F480C9F3-0535-485A-99A2-22573B46FE31}" srcOrd="7" destOrd="0" presId="urn:microsoft.com/office/officeart/2005/8/layout/target3"/>
    <dgm:cxn modelId="{BC9E6DAA-1F32-4C72-97D0-0ED6212A776B}" type="presParOf" srcId="{31D52C3C-28F1-4F3B-9F06-F5FB18E6EA26}" destId="{E05823C3-DC51-4665-A8DD-6DCFDBEAF439}" srcOrd="8" destOrd="0" presId="urn:microsoft.com/office/officeart/2005/8/layout/target3"/>
    <dgm:cxn modelId="{CB9B60B8-A6C1-4474-9F91-685FFF206BC4}" type="presParOf" srcId="{31D52C3C-28F1-4F3B-9F06-F5FB18E6EA26}" destId="{48E753BD-8B3B-4E5C-BEAB-01C19C7A9CBC}" srcOrd="9" destOrd="0" presId="urn:microsoft.com/office/officeart/2005/8/layout/target3"/>
    <dgm:cxn modelId="{A4C09A42-B1BC-4C00-9220-03D1BF72D6B7}" type="presParOf" srcId="{31D52C3C-28F1-4F3B-9F06-F5FB18E6EA26}" destId="{B05D0C35-18E5-4FB9-BE15-AC4DAC0D178B}" srcOrd="10" destOrd="0" presId="urn:microsoft.com/office/officeart/2005/8/layout/target3"/>
    <dgm:cxn modelId="{4263FB40-ED65-4A98-B27C-DE4D8134D660}" type="presParOf" srcId="{31D52C3C-28F1-4F3B-9F06-F5FB18E6EA26}" destId="{60D8AC3F-4F58-47EA-ABE2-C18205F1913C}" srcOrd="11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94DD96-825E-4A08-BA44-283326A0D93C}">
      <dsp:nvSpPr>
        <dsp:cNvPr id="0" name=""/>
        <dsp:cNvSpPr/>
      </dsp:nvSpPr>
      <dsp:spPr>
        <a:xfrm>
          <a:off x="0" y="76589"/>
          <a:ext cx="75438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Describe the prevalence of NAT and distinguish the signs and symptoms of non-accidental vs accidental trauma in children.</a:t>
          </a:r>
          <a:endParaRPr lang="en-US" sz="2100" kern="1200" dirty="0"/>
        </a:p>
      </dsp:txBody>
      <dsp:txXfrm>
        <a:off x="40780" y="117369"/>
        <a:ext cx="7462240" cy="753819"/>
      </dsp:txXfrm>
    </dsp:sp>
    <dsp:sp modelId="{2C8DA43F-3AD1-42CC-BA18-9ACF9359E667}">
      <dsp:nvSpPr>
        <dsp:cNvPr id="0" name=""/>
        <dsp:cNvSpPr/>
      </dsp:nvSpPr>
      <dsp:spPr>
        <a:xfrm>
          <a:off x="0" y="972449"/>
          <a:ext cx="75438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Justify the use of non-biased screening for NAT using an objective and systematic algorithm.</a:t>
          </a:r>
          <a:endParaRPr lang="en-US" sz="2100" kern="1200"/>
        </a:p>
      </dsp:txBody>
      <dsp:txXfrm>
        <a:off x="40780" y="1013229"/>
        <a:ext cx="7462240" cy="753819"/>
      </dsp:txXfrm>
    </dsp:sp>
    <dsp:sp modelId="{A71ED314-DE17-42D6-B889-EA134B295588}">
      <dsp:nvSpPr>
        <dsp:cNvPr id="0" name=""/>
        <dsp:cNvSpPr/>
      </dsp:nvSpPr>
      <dsp:spPr>
        <a:xfrm>
          <a:off x="0" y="1868309"/>
          <a:ext cx="75438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Review radiologic findings in skeletal injuries and abusive head trauma and discuss multiple case scenarios.</a:t>
          </a:r>
          <a:endParaRPr lang="en-US" sz="2100" kern="1200"/>
        </a:p>
      </dsp:txBody>
      <dsp:txXfrm>
        <a:off x="40780" y="1909089"/>
        <a:ext cx="7462240" cy="753819"/>
      </dsp:txXfrm>
    </dsp:sp>
    <dsp:sp modelId="{2CDAC61A-B552-4FAA-BF29-FA6844B1DCB9}">
      <dsp:nvSpPr>
        <dsp:cNvPr id="0" name=""/>
        <dsp:cNvSpPr/>
      </dsp:nvSpPr>
      <dsp:spPr>
        <a:xfrm>
          <a:off x="0" y="2764170"/>
          <a:ext cx="75438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Illustrate the importance of identifying abuse in its early stages, before fatal or near fatal abuse occurs.</a:t>
          </a:r>
          <a:endParaRPr lang="en-US" sz="2100" kern="1200"/>
        </a:p>
      </dsp:txBody>
      <dsp:txXfrm>
        <a:off x="40780" y="2804950"/>
        <a:ext cx="7462240" cy="753819"/>
      </dsp:txXfrm>
    </dsp:sp>
    <dsp:sp modelId="{E8AED33E-3C62-4FB6-8340-7474C7281537}">
      <dsp:nvSpPr>
        <dsp:cNvPr id="0" name=""/>
        <dsp:cNvSpPr/>
      </dsp:nvSpPr>
      <dsp:spPr>
        <a:xfrm>
          <a:off x="0" y="3660030"/>
          <a:ext cx="7543800" cy="83537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Argue the importance of a high index of suspicion for abusive head trauma (AHT) with non-specific presenting symptoms. </a:t>
          </a:r>
          <a:endParaRPr lang="en-US" sz="2100" kern="1200"/>
        </a:p>
      </dsp:txBody>
      <dsp:txXfrm>
        <a:off x="40780" y="3700810"/>
        <a:ext cx="7462240" cy="7538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A277D3-414F-4CC2-B95F-C3D8CE9907C3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</a:t>
          </a:r>
          <a:r>
            <a:rPr lang="en-US" sz="4700" kern="1200" dirty="0" smtClean="0"/>
            <a:t>#2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D14345-E81A-4200-94BD-ACDC834DBEA8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</a:t>
          </a:r>
          <a:r>
            <a:rPr lang="en-US" sz="4700" kern="1200" dirty="0" smtClean="0"/>
            <a:t>#3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395640-AB37-4B2A-9CA6-190EB9D4C625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</a:t>
          </a:r>
          <a:r>
            <a:rPr lang="en-US" sz="4700" kern="1200" dirty="0" smtClean="0"/>
            <a:t>#4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41D99-517D-408B-8AA6-F4CE61A85DB9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Abusive head trauma  (AHT)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AAF488-483E-4572-B2EA-A6D01FFFD2CE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Abusive head trauma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60FD89-3414-4B85-A2F8-EEF0DF3CE6B9}">
      <dsp:nvSpPr>
        <dsp:cNvPr id="0" name=""/>
        <dsp:cNvSpPr/>
      </dsp:nvSpPr>
      <dsp:spPr>
        <a:xfrm rot="10800000">
          <a:off x="1484130" y="1217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Prematurity</a:t>
          </a:r>
          <a:endParaRPr lang="en-US" sz="1900" kern="1200"/>
        </a:p>
      </dsp:txBody>
      <dsp:txXfrm rot="10800000">
        <a:off x="1589803" y="1217"/>
        <a:ext cx="5367011" cy="422691"/>
      </dsp:txXfrm>
    </dsp:sp>
    <dsp:sp modelId="{B08BFF52-D3C9-46FB-B1CA-5A5677D37C11}">
      <dsp:nvSpPr>
        <dsp:cNvPr id="0" name=""/>
        <dsp:cNvSpPr/>
      </dsp:nvSpPr>
      <dsp:spPr>
        <a:xfrm>
          <a:off x="1272785" y="1217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811E2-2809-44FD-BFD3-3C59ECB0860B}">
      <dsp:nvSpPr>
        <dsp:cNvPr id="0" name=""/>
        <dsp:cNvSpPr/>
      </dsp:nvSpPr>
      <dsp:spPr>
        <a:xfrm rot="10800000">
          <a:off x="1484130" y="550085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Physical/mental disability</a:t>
          </a:r>
          <a:endParaRPr lang="en-US" sz="1900" kern="1200"/>
        </a:p>
      </dsp:txBody>
      <dsp:txXfrm rot="10800000">
        <a:off x="1589803" y="550085"/>
        <a:ext cx="5367011" cy="422691"/>
      </dsp:txXfrm>
    </dsp:sp>
    <dsp:sp modelId="{587A8054-3DB8-4ABF-AAB7-409A573CFF4C}">
      <dsp:nvSpPr>
        <dsp:cNvPr id="0" name=""/>
        <dsp:cNvSpPr/>
      </dsp:nvSpPr>
      <dsp:spPr>
        <a:xfrm>
          <a:off x="1272785" y="550085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C9CE6A-41BF-4CEE-B0FC-D168DD110F03}">
      <dsp:nvSpPr>
        <dsp:cNvPr id="0" name=""/>
        <dsp:cNvSpPr/>
      </dsp:nvSpPr>
      <dsp:spPr>
        <a:xfrm rot="10800000">
          <a:off x="1484130" y="1098952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Male</a:t>
          </a:r>
          <a:endParaRPr lang="en-US" sz="1900" kern="1200"/>
        </a:p>
      </dsp:txBody>
      <dsp:txXfrm rot="10800000">
        <a:off x="1589803" y="1098952"/>
        <a:ext cx="5367011" cy="422691"/>
      </dsp:txXfrm>
    </dsp:sp>
    <dsp:sp modelId="{27121223-45A5-4764-971F-9F066D52E606}">
      <dsp:nvSpPr>
        <dsp:cNvPr id="0" name=""/>
        <dsp:cNvSpPr/>
      </dsp:nvSpPr>
      <dsp:spPr>
        <a:xfrm>
          <a:off x="1272785" y="1098952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68FD97-EA95-4C1D-999A-E0E06563CF2B}">
      <dsp:nvSpPr>
        <dsp:cNvPr id="0" name=""/>
        <dsp:cNvSpPr/>
      </dsp:nvSpPr>
      <dsp:spPr>
        <a:xfrm rot="10800000">
          <a:off x="1484130" y="1647820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Age 2-6 months </a:t>
          </a:r>
          <a:endParaRPr lang="en-US" sz="1900" kern="1200"/>
        </a:p>
      </dsp:txBody>
      <dsp:txXfrm rot="10800000">
        <a:off x="1589803" y="1647820"/>
        <a:ext cx="5367011" cy="422691"/>
      </dsp:txXfrm>
    </dsp:sp>
    <dsp:sp modelId="{2B43CD4C-99B9-4D6C-B980-8F91B520E402}">
      <dsp:nvSpPr>
        <dsp:cNvPr id="0" name=""/>
        <dsp:cNvSpPr/>
      </dsp:nvSpPr>
      <dsp:spPr>
        <a:xfrm>
          <a:off x="1272785" y="1647820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51BDE-A24C-4273-9474-00F99672EA5D}">
      <dsp:nvSpPr>
        <dsp:cNvPr id="0" name=""/>
        <dsp:cNvSpPr/>
      </dsp:nvSpPr>
      <dsp:spPr>
        <a:xfrm rot="10800000">
          <a:off x="1484130" y="2196688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Young parents, lower SE status</a:t>
          </a:r>
          <a:endParaRPr lang="en-US" sz="1900" kern="1200"/>
        </a:p>
      </dsp:txBody>
      <dsp:txXfrm rot="10800000">
        <a:off x="1589803" y="2196688"/>
        <a:ext cx="5367011" cy="422691"/>
      </dsp:txXfrm>
    </dsp:sp>
    <dsp:sp modelId="{DDE9D0CE-C77C-4099-9BEF-E3D77415B346}">
      <dsp:nvSpPr>
        <dsp:cNvPr id="0" name=""/>
        <dsp:cNvSpPr/>
      </dsp:nvSpPr>
      <dsp:spPr>
        <a:xfrm>
          <a:off x="1272785" y="2196688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F2A0D7-BA1A-489E-9426-2E0F9F8C44E3}">
      <dsp:nvSpPr>
        <dsp:cNvPr id="0" name=""/>
        <dsp:cNvSpPr/>
      </dsp:nvSpPr>
      <dsp:spPr>
        <a:xfrm rot="10800000">
          <a:off x="1484130" y="2745555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Unstable family situation, military service</a:t>
          </a:r>
          <a:endParaRPr lang="en-US" sz="1900" kern="1200"/>
        </a:p>
      </dsp:txBody>
      <dsp:txXfrm rot="10800000">
        <a:off x="1589803" y="2745555"/>
        <a:ext cx="5367011" cy="422691"/>
      </dsp:txXfrm>
    </dsp:sp>
    <dsp:sp modelId="{BDA67B5A-61A8-4A29-A516-749027C105EF}">
      <dsp:nvSpPr>
        <dsp:cNvPr id="0" name=""/>
        <dsp:cNvSpPr/>
      </dsp:nvSpPr>
      <dsp:spPr>
        <a:xfrm>
          <a:off x="1272785" y="2745555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C98B6D-4321-4ED2-9C88-437498651E55}">
      <dsp:nvSpPr>
        <dsp:cNvPr id="0" name=""/>
        <dsp:cNvSpPr/>
      </dsp:nvSpPr>
      <dsp:spPr>
        <a:xfrm rot="10800000">
          <a:off x="1484130" y="3294423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Substance abuse, mental disorders</a:t>
          </a:r>
          <a:endParaRPr lang="en-US" sz="1900" kern="1200"/>
        </a:p>
      </dsp:txBody>
      <dsp:txXfrm rot="10800000">
        <a:off x="1589803" y="3294423"/>
        <a:ext cx="5367011" cy="422691"/>
      </dsp:txXfrm>
    </dsp:sp>
    <dsp:sp modelId="{22545E01-3702-44FC-A084-61504D29B555}">
      <dsp:nvSpPr>
        <dsp:cNvPr id="0" name=""/>
        <dsp:cNvSpPr/>
      </dsp:nvSpPr>
      <dsp:spPr>
        <a:xfrm>
          <a:off x="1272785" y="3294423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991D62-2669-440C-B76D-4688DED1AA41}">
      <dsp:nvSpPr>
        <dsp:cNvPr id="0" name=""/>
        <dsp:cNvSpPr/>
      </dsp:nvSpPr>
      <dsp:spPr>
        <a:xfrm rot="10800000">
          <a:off x="1484130" y="3843291"/>
          <a:ext cx="5472684" cy="42269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639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Unreasonable developmental expectations</a:t>
          </a:r>
          <a:endParaRPr lang="en-US" sz="1900" kern="1200"/>
        </a:p>
      </dsp:txBody>
      <dsp:txXfrm rot="10800000">
        <a:off x="1589803" y="3843291"/>
        <a:ext cx="5367011" cy="422691"/>
      </dsp:txXfrm>
    </dsp:sp>
    <dsp:sp modelId="{6A447020-132D-4796-BC56-7AE58CDED4DA}">
      <dsp:nvSpPr>
        <dsp:cNvPr id="0" name=""/>
        <dsp:cNvSpPr/>
      </dsp:nvSpPr>
      <dsp:spPr>
        <a:xfrm>
          <a:off x="1272785" y="3843291"/>
          <a:ext cx="422691" cy="422691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7EE2C2-C028-4C10-BBDA-B4C630ECB354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E426D-7816-4678-8FD3-AECF83A31D5D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#1 - Father</a:t>
          </a:r>
          <a:endParaRPr lang="en-US" sz="2700" kern="1200"/>
        </a:p>
      </dsp:txBody>
      <dsp:txXfrm>
        <a:off x="2262981" y="0"/>
        <a:ext cx="2983309" cy="961767"/>
      </dsp:txXfrm>
    </dsp:sp>
    <dsp:sp modelId="{B523FA2F-B2C4-4407-9A3F-21D6223F7AA0}">
      <dsp:nvSpPr>
        <dsp:cNvPr id="0" name=""/>
        <dsp:cNvSpPr/>
      </dsp:nvSpPr>
      <dsp:spPr>
        <a:xfrm>
          <a:off x="594032" y="961767"/>
          <a:ext cx="3337897" cy="333789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C6FE3E-BFD1-4304-AFA3-F4FC627CF7E8}">
      <dsp:nvSpPr>
        <dsp:cNvPr id="0" name=""/>
        <dsp:cNvSpPr/>
      </dsp:nvSpPr>
      <dsp:spPr>
        <a:xfrm>
          <a:off x="2262981" y="961767"/>
          <a:ext cx="5966618" cy="333789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#2 - Mother’s boyfriend</a:t>
          </a:r>
          <a:endParaRPr lang="en-US" sz="2700" kern="1200"/>
        </a:p>
      </dsp:txBody>
      <dsp:txXfrm>
        <a:off x="2262981" y="961767"/>
        <a:ext cx="2983309" cy="961767"/>
      </dsp:txXfrm>
    </dsp:sp>
    <dsp:sp modelId="{47AAB65A-31F0-4100-8B7D-2EE8A6392A34}">
      <dsp:nvSpPr>
        <dsp:cNvPr id="0" name=""/>
        <dsp:cNvSpPr/>
      </dsp:nvSpPr>
      <dsp:spPr>
        <a:xfrm>
          <a:off x="1188065" y="1923534"/>
          <a:ext cx="2149832" cy="2149832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AB091D-F2BE-46AF-B948-73B2573D2920}">
      <dsp:nvSpPr>
        <dsp:cNvPr id="0" name=""/>
        <dsp:cNvSpPr/>
      </dsp:nvSpPr>
      <dsp:spPr>
        <a:xfrm>
          <a:off x="2262981" y="1923534"/>
          <a:ext cx="5966618" cy="214983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#3 - Female babysitter</a:t>
          </a:r>
          <a:endParaRPr lang="en-US" sz="2700" kern="1200"/>
        </a:p>
      </dsp:txBody>
      <dsp:txXfrm>
        <a:off x="2262981" y="1923534"/>
        <a:ext cx="2983309" cy="961767"/>
      </dsp:txXfrm>
    </dsp:sp>
    <dsp:sp modelId="{6DC10DFB-A3D7-48B5-905E-2AA628814604}">
      <dsp:nvSpPr>
        <dsp:cNvPr id="0" name=""/>
        <dsp:cNvSpPr/>
      </dsp:nvSpPr>
      <dsp:spPr>
        <a:xfrm>
          <a:off x="1782097" y="2885301"/>
          <a:ext cx="961767" cy="96176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A43CA2-873D-47F2-86C5-7391D09498F4}">
      <dsp:nvSpPr>
        <dsp:cNvPr id="0" name=""/>
        <dsp:cNvSpPr/>
      </dsp:nvSpPr>
      <dsp:spPr>
        <a:xfrm>
          <a:off x="2262981" y="2885301"/>
          <a:ext cx="5966618" cy="96176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smtClean="0"/>
            <a:t>#4 – Mother</a:t>
          </a:r>
          <a:endParaRPr lang="en-US" sz="2700" kern="1200"/>
        </a:p>
      </dsp:txBody>
      <dsp:txXfrm>
        <a:off x="2262981" y="2885301"/>
        <a:ext cx="2983309" cy="961767"/>
      </dsp:txXfrm>
    </dsp:sp>
    <dsp:sp modelId="{28E0EAA5-B59E-432C-9DD6-076081E2423D}">
      <dsp:nvSpPr>
        <dsp:cNvPr id="0" name=""/>
        <dsp:cNvSpPr/>
      </dsp:nvSpPr>
      <dsp:spPr>
        <a:xfrm>
          <a:off x="5246290" y="2885301"/>
          <a:ext cx="2983309" cy="961767"/>
        </a:xfrm>
        <a:prstGeom prst="rect">
          <a:avLst/>
        </a:prstGeom>
        <a:noFill/>
        <a:ln w="25400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4400" kern="1200"/>
        </a:p>
      </dsp:txBody>
      <dsp:txXfrm>
        <a:off x="5246290" y="2885301"/>
        <a:ext cx="2983309" cy="961767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935328-7350-4BEB-8692-C0D4495C73BB}">
      <dsp:nvSpPr>
        <dsp:cNvPr id="0" name=""/>
        <dsp:cNvSpPr/>
      </dsp:nvSpPr>
      <dsp:spPr>
        <a:xfrm rot="10800000">
          <a:off x="1543697" y="366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Rotation-acceleration forces</a:t>
          </a:r>
          <a:endParaRPr lang="en-US" sz="1900" kern="1200"/>
        </a:p>
      </dsp:txBody>
      <dsp:txXfrm rot="10800000">
        <a:off x="1708937" y="366"/>
        <a:ext cx="5307444" cy="660959"/>
      </dsp:txXfrm>
    </dsp:sp>
    <dsp:sp modelId="{0F35A6D2-1311-42E8-9C3E-D38974D7E63E}">
      <dsp:nvSpPr>
        <dsp:cNvPr id="0" name=""/>
        <dsp:cNvSpPr/>
      </dsp:nvSpPr>
      <dsp:spPr>
        <a:xfrm>
          <a:off x="1213218" y="366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502ECA-7E55-4105-AB56-04059BEF4677}">
      <dsp:nvSpPr>
        <dsp:cNvPr id="0" name=""/>
        <dsp:cNvSpPr/>
      </dsp:nvSpPr>
      <dsp:spPr>
        <a:xfrm rot="10800000">
          <a:off x="1543697" y="858628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Tearing of bridging veins across subdural spaces</a:t>
          </a:r>
          <a:endParaRPr lang="en-US" sz="1900" kern="1200"/>
        </a:p>
      </dsp:txBody>
      <dsp:txXfrm rot="10800000">
        <a:off x="1708937" y="858628"/>
        <a:ext cx="5307444" cy="660959"/>
      </dsp:txXfrm>
    </dsp:sp>
    <dsp:sp modelId="{DDC95E13-0E97-4990-9D1E-BD5813AB2879}">
      <dsp:nvSpPr>
        <dsp:cNvPr id="0" name=""/>
        <dsp:cNvSpPr/>
      </dsp:nvSpPr>
      <dsp:spPr>
        <a:xfrm>
          <a:off x="1213218" y="858628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50BD0B0-39E2-446E-A9C6-67C5E35704F7}">
      <dsp:nvSpPr>
        <dsp:cNvPr id="0" name=""/>
        <dsp:cNvSpPr/>
      </dsp:nvSpPr>
      <dsp:spPr>
        <a:xfrm rot="10800000">
          <a:off x="1543697" y="1716889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Bleeding and subdural hematoma (SDH)</a:t>
          </a:r>
          <a:endParaRPr lang="en-US" sz="1900" kern="1200"/>
        </a:p>
      </dsp:txBody>
      <dsp:txXfrm rot="10800000">
        <a:off x="1708937" y="1716889"/>
        <a:ext cx="5307444" cy="660959"/>
      </dsp:txXfrm>
    </dsp:sp>
    <dsp:sp modelId="{E1050D2F-CFA1-44C9-9C7B-E547E2CA6A8A}">
      <dsp:nvSpPr>
        <dsp:cNvPr id="0" name=""/>
        <dsp:cNvSpPr/>
      </dsp:nvSpPr>
      <dsp:spPr>
        <a:xfrm>
          <a:off x="1213218" y="1716889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0EB57C-8D64-4917-ABE0-CCC6338E5EE2}">
      <dsp:nvSpPr>
        <dsp:cNvPr id="0" name=""/>
        <dsp:cNvSpPr/>
      </dsp:nvSpPr>
      <dsp:spPr>
        <a:xfrm rot="10800000">
          <a:off x="1543697" y="2575150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Diffuse brain dysfunction </a:t>
          </a:r>
          <a:endParaRPr lang="en-US" sz="1900" kern="1200"/>
        </a:p>
      </dsp:txBody>
      <dsp:txXfrm rot="10800000">
        <a:off x="1708937" y="2575150"/>
        <a:ext cx="5307444" cy="660959"/>
      </dsp:txXfrm>
    </dsp:sp>
    <dsp:sp modelId="{42713E49-5166-42CD-901E-8DEC0736E6C2}">
      <dsp:nvSpPr>
        <dsp:cNvPr id="0" name=""/>
        <dsp:cNvSpPr/>
      </dsp:nvSpPr>
      <dsp:spPr>
        <a:xfrm>
          <a:off x="1213218" y="2575150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897891-AA20-4F49-8569-A7FA70DA02C0}">
      <dsp:nvSpPr>
        <dsp:cNvPr id="0" name=""/>
        <dsp:cNvSpPr/>
      </dsp:nvSpPr>
      <dsp:spPr>
        <a:xfrm rot="10800000">
          <a:off x="1543697" y="3433412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Cerebral edema, hypoxic-ischemic injury</a:t>
          </a:r>
          <a:endParaRPr lang="en-US" sz="1900" kern="1200"/>
        </a:p>
      </dsp:txBody>
      <dsp:txXfrm rot="10800000">
        <a:off x="1708937" y="3433412"/>
        <a:ext cx="5307444" cy="660959"/>
      </dsp:txXfrm>
    </dsp:sp>
    <dsp:sp modelId="{D85F1919-8576-4ACA-A249-FCB5AD19BC01}">
      <dsp:nvSpPr>
        <dsp:cNvPr id="0" name=""/>
        <dsp:cNvSpPr/>
      </dsp:nvSpPr>
      <dsp:spPr>
        <a:xfrm>
          <a:off x="1213218" y="3433412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7A87E3-70FD-4C48-9079-DD8DD6CC8FCE}">
      <dsp:nvSpPr>
        <dsp:cNvPr id="0" name=""/>
        <dsp:cNvSpPr/>
      </dsp:nvSpPr>
      <dsp:spPr>
        <a:xfrm rot="10800000">
          <a:off x="1543697" y="4291673"/>
          <a:ext cx="5472684" cy="66095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465" tIns="72390" rIns="135128" bIns="72390" numCol="1" spcCol="1270" anchor="ctr" anchorCtr="0">
          <a:noAutofit/>
        </a:bodyPr>
        <a:lstStyle/>
        <a:p>
          <a:pPr lvl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smtClean="0"/>
            <a:t>Retinal hemorrhages</a:t>
          </a:r>
          <a:endParaRPr lang="en-US" sz="1900" kern="1200"/>
        </a:p>
      </dsp:txBody>
      <dsp:txXfrm rot="10800000">
        <a:off x="1708937" y="4291673"/>
        <a:ext cx="5307444" cy="660959"/>
      </dsp:txXfrm>
    </dsp:sp>
    <dsp:sp modelId="{4CFA0497-3C4F-4C4B-B666-9CAE5A7DA166}">
      <dsp:nvSpPr>
        <dsp:cNvPr id="0" name=""/>
        <dsp:cNvSpPr/>
      </dsp:nvSpPr>
      <dsp:spPr>
        <a:xfrm>
          <a:off x="1213218" y="4291673"/>
          <a:ext cx="660959" cy="66095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1FB991-48FB-45CA-8ED1-AEA8630BCAD3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Clinical presentation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DDBA5C-D555-4A8E-B36B-8BCAD379FFEE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Clinical presentation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0C79F1-483C-4473-A20B-F276A6763ACB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Epidemiology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C8B2E-C17C-4653-8846-BE77D447BA60}">
      <dsp:nvSpPr>
        <dsp:cNvPr id="0" name=""/>
        <dsp:cNvSpPr/>
      </dsp:nvSpPr>
      <dsp:spPr>
        <a:xfrm>
          <a:off x="0" y="0"/>
          <a:ext cx="8229600" cy="41827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Abusive head trauma should be considered in ALL young children presenting with neuro changes &amp; </a:t>
          </a:r>
          <a:r>
            <a:rPr lang="en-US" sz="3800" kern="1200" dirty="0" err="1" smtClean="0"/>
            <a:t>neurotrauma</a:t>
          </a:r>
          <a:r>
            <a:rPr lang="en-US" sz="3800" kern="1200" dirty="0" smtClean="0"/>
            <a:t>.</a:t>
          </a:r>
          <a:endParaRPr lang="en-US" sz="3800" kern="1200" dirty="0"/>
        </a:p>
      </dsp:txBody>
      <dsp:txXfrm>
        <a:off x="1205197" y="612550"/>
        <a:ext cx="5819206" cy="295765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A8E8CF-E8C0-4497-8FDA-DA7EF2072548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Case #1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206A5-D334-4846-8E96-7CE2287421DC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#1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403843-F401-4DFA-8873-D4F5B92F60CE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Case #2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942CC2-3421-4169-9134-FE174B6208CC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Case #2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BBAAC8-BD95-46F0-8335-D827957BDA2F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Case #3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B8E17-0868-461F-9EBC-B873C6BF3C4B}">
      <dsp:nvSpPr>
        <dsp:cNvPr id="0" name=""/>
        <dsp:cNvSpPr/>
      </dsp:nvSpPr>
      <dsp:spPr>
        <a:xfrm>
          <a:off x="0" y="7852"/>
          <a:ext cx="76962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#5</a:t>
          </a:r>
          <a:endParaRPr lang="en-US" sz="4700" kern="1200" dirty="0"/>
        </a:p>
      </dsp:txBody>
      <dsp:txXfrm>
        <a:off x="55030" y="62882"/>
        <a:ext cx="7586140" cy="1017235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2834FC-9AC4-4259-8959-1B7D24161297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#5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63E5A9-DA30-47DE-A95A-82B83DBDE13F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dirty="0" smtClean="0"/>
            <a:t>Case #5</a:t>
          </a:r>
          <a:endParaRPr lang="en-US" sz="4700" kern="1200" dirty="0"/>
        </a:p>
      </dsp:txBody>
      <dsp:txXfrm>
        <a:off x="55030" y="62882"/>
        <a:ext cx="8119540" cy="101723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55B719-6495-456E-8514-843667BC73B0}">
      <dsp:nvSpPr>
        <dsp:cNvPr id="0" name=""/>
        <dsp:cNvSpPr/>
      </dsp:nvSpPr>
      <dsp:spPr>
        <a:xfrm rot="5400000">
          <a:off x="4678680" y="-1203960"/>
          <a:ext cx="2560320" cy="560832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smtClean="0"/>
            <a:t>Vomiting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Change in mental status</a:t>
          </a:r>
          <a:endParaRPr lang="en-US" sz="3400" kern="1200" dirty="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smtClean="0"/>
            <a:t>Seizures</a:t>
          </a:r>
          <a:endParaRPr lang="en-US" sz="3400" kern="1200"/>
        </a:p>
        <a:p>
          <a:pPr marL="285750" lvl="1" indent="-285750" algn="l" defTabSz="1511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400" kern="1200" dirty="0" smtClean="0"/>
            <a:t>Apnea, </a:t>
          </a:r>
          <a:r>
            <a:rPr lang="en-US" sz="3400" kern="1200" dirty="0" err="1" smtClean="0"/>
            <a:t>resp</a:t>
          </a:r>
          <a:r>
            <a:rPr lang="en-US" sz="3400" kern="1200" dirty="0" smtClean="0"/>
            <a:t> distress/arrest</a:t>
          </a:r>
          <a:endParaRPr lang="en-US" sz="3400" kern="1200" dirty="0"/>
        </a:p>
      </dsp:txBody>
      <dsp:txXfrm rot="-5400000">
        <a:off x="3154681" y="445024"/>
        <a:ext cx="5483335" cy="2310350"/>
      </dsp:txXfrm>
    </dsp:sp>
    <dsp:sp modelId="{4557C24E-9456-4AD9-9202-D1B628CB5B24}">
      <dsp:nvSpPr>
        <dsp:cNvPr id="0" name=""/>
        <dsp:cNvSpPr/>
      </dsp:nvSpPr>
      <dsp:spPr>
        <a:xfrm>
          <a:off x="0" y="0"/>
          <a:ext cx="3154680" cy="320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b="1" kern="1200" smtClean="0"/>
            <a:t>High index of suspicion:</a:t>
          </a:r>
          <a:endParaRPr lang="en-US" sz="4700" kern="1200"/>
        </a:p>
      </dsp:txBody>
      <dsp:txXfrm>
        <a:off x="153999" y="153999"/>
        <a:ext cx="2846682" cy="28924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12CD0D-7CBF-45B1-AA23-F75908005559}">
      <dsp:nvSpPr>
        <dsp:cNvPr id="0" name=""/>
        <dsp:cNvSpPr/>
      </dsp:nvSpPr>
      <dsp:spPr>
        <a:xfrm rot="5400000">
          <a:off x="3718560" y="-609600"/>
          <a:ext cx="2926079" cy="487680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51435" rIns="102870" bIns="51435" numCol="1" spcCol="1270" anchor="ctr" anchorCtr="0">
          <a:noAutofit/>
        </a:bodyPr>
        <a:lstStyle/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Bruising, bites, burns, pattern injuries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Face, neck, ears, torso, buttocks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Intraoral trauma</a:t>
          </a:r>
          <a:endParaRPr lang="en-US" sz="2700" kern="1200"/>
        </a:p>
        <a:p>
          <a:pPr marL="228600" lvl="1" indent="-228600" algn="l" defTabSz="12001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700" kern="1200" smtClean="0"/>
            <a:t>Petechiae</a:t>
          </a:r>
          <a:endParaRPr lang="en-US" sz="2700" kern="1200"/>
        </a:p>
      </dsp:txBody>
      <dsp:txXfrm rot="-5400000">
        <a:off x="2743200" y="508599"/>
        <a:ext cx="4733961" cy="2640401"/>
      </dsp:txXfrm>
    </dsp:sp>
    <dsp:sp modelId="{97815DAC-C8FB-47F0-BED6-4FABFE6B1349}">
      <dsp:nvSpPr>
        <dsp:cNvPr id="0" name=""/>
        <dsp:cNvSpPr/>
      </dsp:nvSpPr>
      <dsp:spPr>
        <a:xfrm>
          <a:off x="0" y="0"/>
          <a:ext cx="2743200" cy="36575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72390" rIns="144780" bIns="7239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smtClean="0"/>
            <a:t>Soft tissue injury – most common type of injury</a:t>
          </a:r>
          <a:endParaRPr lang="en-US" sz="3800" kern="1200"/>
        </a:p>
      </dsp:txBody>
      <dsp:txXfrm>
        <a:off x="133912" y="133912"/>
        <a:ext cx="2475376" cy="3389775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1459BB-EE23-45EA-9F8B-446CA8A2093E}">
      <dsp:nvSpPr>
        <dsp:cNvPr id="0" name=""/>
        <dsp:cNvSpPr/>
      </dsp:nvSpPr>
      <dsp:spPr>
        <a:xfrm rot="10800000">
          <a:off x="1692784" y="1710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133350" rIns="24892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Identify abuse in early stages</a:t>
          </a:r>
          <a:endParaRPr lang="en-US" sz="3500" kern="1200"/>
        </a:p>
      </dsp:txBody>
      <dsp:txXfrm rot="10800000">
        <a:off x="2007110" y="1710"/>
        <a:ext cx="5158358" cy="1257304"/>
      </dsp:txXfrm>
    </dsp:sp>
    <dsp:sp modelId="{67EB49DA-E48C-41B0-91CE-14E5FE7D3439}">
      <dsp:nvSpPr>
        <dsp:cNvPr id="0" name=""/>
        <dsp:cNvSpPr/>
      </dsp:nvSpPr>
      <dsp:spPr>
        <a:xfrm>
          <a:off x="1064131" y="1710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BC6F2E-9D2A-4FB6-99AC-260D7C2F80E5}">
      <dsp:nvSpPr>
        <dsp:cNvPr id="0" name=""/>
        <dsp:cNvSpPr/>
      </dsp:nvSpPr>
      <dsp:spPr>
        <a:xfrm rot="10800000">
          <a:off x="1692784" y="1634329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133350" rIns="24892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Examine patients head to toe </a:t>
          </a:r>
          <a:endParaRPr lang="en-US" sz="3500" kern="1200" dirty="0"/>
        </a:p>
      </dsp:txBody>
      <dsp:txXfrm rot="10800000">
        <a:off x="2007110" y="1634329"/>
        <a:ext cx="5158358" cy="1257304"/>
      </dsp:txXfrm>
    </dsp:sp>
    <dsp:sp modelId="{C209A59F-FA22-4E35-80F6-5ACED3B0D83A}">
      <dsp:nvSpPr>
        <dsp:cNvPr id="0" name=""/>
        <dsp:cNvSpPr/>
      </dsp:nvSpPr>
      <dsp:spPr>
        <a:xfrm>
          <a:off x="1064131" y="1634329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784ED-57BE-49FC-A8D7-9967355AF82E}">
      <dsp:nvSpPr>
        <dsp:cNvPr id="0" name=""/>
        <dsp:cNvSpPr/>
      </dsp:nvSpPr>
      <dsp:spPr>
        <a:xfrm rot="10800000">
          <a:off x="1692784" y="3266948"/>
          <a:ext cx="5472684" cy="1257304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4436" tIns="133350" rIns="248920" bIns="133350" numCol="1" spcCol="1270" anchor="ctr" anchorCtr="0">
          <a:noAutofit/>
        </a:bodyPr>
        <a:lstStyle/>
        <a:p>
          <a:pPr lvl="0" algn="ctr" defTabSz="1555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smtClean="0"/>
            <a:t>Skeletal survey</a:t>
          </a:r>
          <a:endParaRPr lang="en-US" sz="3500" kern="1200"/>
        </a:p>
      </dsp:txBody>
      <dsp:txXfrm rot="10800000">
        <a:off x="2007110" y="3266948"/>
        <a:ext cx="5158358" cy="1257304"/>
      </dsp:txXfrm>
    </dsp:sp>
    <dsp:sp modelId="{04705A65-466C-412D-9101-DA2E5175F46C}">
      <dsp:nvSpPr>
        <dsp:cNvPr id="0" name=""/>
        <dsp:cNvSpPr/>
      </dsp:nvSpPr>
      <dsp:spPr>
        <a:xfrm>
          <a:off x="1064131" y="3266948"/>
          <a:ext cx="1257304" cy="125730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255C06-E821-4ED0-8279-27E5700F97D1}">
      <dsp:nvSpPr>
        <dsp:cNvPr id="0" name=""/>
        <dsp:cNvSpPr/>
      </dsp:nvSpPr>
      <dsp:spPr>
        <a:xfrm rot="5400000">
          <a:off x="3785742" y="-370490"/>
          <a:ext cx="3620770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smtClean="0"/>
            <a:t>55% of abused children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smtClean="0"/>
            <a:t>Multiple fractures more common with abuse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i="1" kern="1200" smtClean="0"/>
            <a:t>Ribs</a:t>
          </a:r>
          <a:r>
            <a:rPr lang="en-US" sz="2500" kern="1200" smtClean="0"/>
            <a:t>, radius/ulna, tib/fib, humerus, femur, clavicle, skull 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kern="1200" smtClean="0"/>
            <a:t>Transverse, spiral, oblique</a:t>
          </a:r>
          <a:endParaRPr lang="en-US" sz="2500" kern="1200"/>
        </a:p>
        <a:p>
          <a:pPr marL="228600" lvl="1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500" i="1" kern="1200" smtClean="0"/>
            <a:t>Metaphyseal fractures</a:t>
          </a:r>
          <a:endParaRPr lang="en-US" sz="2500" kern="1200"/>
        </a:p>
        <a:p>
          <a:pPr marL="457200" lvl="2" indent="-228600" algn="l" defTabSz="1111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2500" kern="1200"/>
        </a:p>
      </dsp:txBody>
      <dsp:txXfrm rot="-5400000">
        <a:off x="2962656" y="629347"/>
        <a:ext cx="5090193" cy="3267268"/>
      </dsp:txXfrm>
    </dsp:sp>
    <dsp:sp modelId="{A76A00F3-5F1A-4C79-ACB3-7A69F2730E1F}">
      <dsp:nvSpPr>
        <dsp:cNvPr id="0" name=""/>
        <dsp:cNvSpPr/>
      </dsp:nvSpPr>
      <dsp:spPr>
        <a:xfrm>
          <a:off x="0" y="0"/>
          <a:ext cx="2962656" cy="452596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smtClean="0"/>
            <a:t>Fractures – 2</a:t>
          </a:r>
          <a:r>
            <a:rPr lang="en-US" sz="4800" kern="1200" baseline="30000" smtClean="0"/>
            <a:t>nd</a:t>
          </a:r>
          <a:r>
            <a:rPr lang="en-US" sz="4800" kern="1200" smtClean="0"/>
            <a:t> most common type of injury</a:t>
          </a:r>
          <a:endParaRPr lang="en-US" sz="4800" kern="1200"/>
        </a:p>
      </dsp:txBody>
      <dsp:txXfrm>
        <a:off x="144625" y="144625"/>
        <a:ext cx="2673406" cy="423671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DCAD8C-6DAE-48B5-9177-96C759BF66F6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Corner fracture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094273-9DB0-42C4-BAE3-F5202D20DB1B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“Bucket handle” fracture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C697CE-77B4-43AE-BA83-12FAC572A269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Healing posterior rib fractures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66F76B-BAE1-4E4D-A47B-2B32A6B7C5A3}">
      <dsp:nvSpPr>
        <dsp:cNvPr id="0" name=""/>
        <dsp:cNvSpPr/>
      </dsp:nvSpPr>
      <dsp:spPr>
        <a:xfrm>
          <a:off x="0" y="7852"/>
          <a:ext cx="8229600" cy="112729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lvl="0" algn="l" defTabSz="20891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700" kern="1200" smtClean="0"/>
            <a:t>Case #1</a:t>
          </a:r>
          <a:endParaRPr lang="en-US" sz="4700" kern="1200"/>
        </a:p>
      </dsp:txBody>
      <dsp:txXfrm>
        <a:off x="55030" y="62882"/>
        <a:ext cx="8119540" cy="101723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59DB23-2E29-4D81-B984-4CF445C24CDC}">
      <dsp:nvSpPr>
        <dsp:cNvPr id="0" name=""/>
        <dsp:cNvSpPr/>
      </dsp:nvSpPr>
      <dsp:spPr>
        <a:xfrm>
          <a:off x="0" y="0"/>
          <a:ext cx="4525963" cy="452596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EE9EF-F3F0-4F03-BAD2-22705EA490F9}">
      <dsp:nvSpPr>
        <dsp:cNvPr id="0" name=""/>
        <dsp:cNvSpPr/>
      </dsp:nvSpPr>
      <dsp:spPr>
        <a:xfrm>
          <a:off x="2262981" y="0"/>
          <a:ext cx="5966618" cy="452596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smtClean="0"/>
            <a:t>Injury inconsistent with mechanism</a:t>
          </a:r>
          <a:endParaRPr lang="en-US" sz="3800" kern="1200"/>
        </a:p>
      </dsp:txBody>
      <dsp:txXfrm>
        <a:off x="2262981" y="0"/>
        <a:ext cx="5966618" cy="1357791"/>
      </dsp:txXfrm>
    </dsp:sp>
    <dsp:sp modelId="{D23D16DC-DA8D-46D8-93C4-F199696B73D6}">
      <dsp:nvSpPr>
        <dsp:cNvPr id="0" name=""/>
        <dsp:cNvSpPr/>
      </dsp:nvSpPr>
      <dsp:spPr>
        <a:xfrm>
          <a:off x="792044" y="1357791"/>
          <a:ext cx="2941873" cy="2941873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2B8F318-1EDD-46F8-8DA3-0BEF74DBE5A4}">
      <dsp:nvSpPr>
        <dsp:cNvPr id="0" name=""/>
        <dsp:cNvSpPr/>
      </dsp:nvSpPr>
      <dsp:spPr>
        <a:xfrm>
          <a:off x="2262981" y="1357791"/>
          <a:ext cx="5966618" cy="2941873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smtClean="0"/>
            <a:t>Vague/varying history, delay in care</a:t>
          </a:r>
          <a:endParaRPr lang="en-US" sz="3800" kern="1200"/>
        </a:p>
      </dsp:txBody>
      <dsp:txXfrm>
        <a:off x="2262981" y="1357791"/>
        <a:ext cx="5966618" cy="1357787"/>
      </dsp:txXfrm>
    </dsp:sp>
    <dsp:sp modelId="{F480C9F3-0535-485A-99A2-22573B46FE31}">
      <dsp:nvSpPr>
        <dsp:cNvPr id="0" name=""/>
        <dsp:cNvSpPr/>
      </dsp:nvSpPr>
      <dsp:spPr>
        <a:xfrm>
          <a:off x="1584087" y="2715579"/>
          <a:ext cx="1357787" cy="1357787"/>
        </a:xfrm>
        <a:prstGeom prst="pie">
          <a:avLst>
            <a:gd name="adj1" fmla="val 54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05823C3-DC51-4665-A8DD-6DCFDBEAF439}">
      <dsp:nvSpPr>
        <dsp:cNvPr id="0" name=""/>
        <dsp:cNvSpPr/>
      </dsp:nvSpPr>
      <dsp:spPr>
        <a:xfrm>
          <a:off x="2262981" y="2715579"/>
          <a:ext cx="5966618" cy="13577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ctr" defTabSz="1689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smtClean="0"/>
            <a:t>Developmentally incompatible history</a:t>
          </a:r>
          <a:endParaRPr lang="en-US" sz="3800" kern="1200"/>
        </a:p>
      </dsp:txBody>
      <dsp:txXfrm>
        <a:off x="2262981" y="2715579"/>
        <a:ext cx="5966618" cy="13577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7FC5A-D8BB-42D5-AE85-0BF6D5A3A5EF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F8702C-9249-481F-8E9E-7A8F0FAA1D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528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49C90EF-E8E7-4E23-9C02-C4E1FB0F5DAB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8A24BC4-5EB9-4CA7-875E-E10908962A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95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7477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Distal femur </a:t>
            </a:r>
            <a:r>
              <a:rPr lang="en-US" dirty="0" err="1" smtClean="0"/>
              <a:t>fx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Shearing forces on fragile growth plate; tiny avulsed bone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Metaphyseal</a:t>
            </a:r>
            <a:r>
              <a:rPr lang="en-US" dirty="0" smtClean="0"/>
              <a:t> </a:t>
            </a:r>
            <a:r>
              <a:rPr lang="en-US" dirty="0" err="1" smtClean="0"/>
              <a:t>fxs</a:t>
            </a:r>
            <a:r>
              <a:rPr lang="en-US" dirty="0" smtClean="0"/>
              <a:t> do not typically show callous formation with healing b/c no periosteal disruption</a:t>
            </a: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B304C2-254B-4660-9327-719EFE0FE9E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Proximal tibia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Essentially same as corner </a:t>
            </a:r>
            <a:r>
              <a:rPr lang="en-US" dirty="0" err="1" smtClean="0"/>
              <a:t>fx</a:t>
            </a:r>
            <a:r>
              <a:rPr lang="en-US" dirty="0" smtClean="0"/>
              <a:t> with larger avulsed bone fragment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Minimal pain/swelling as with shaft </a:t>
            </a:r>
            <a:r>
              <a:rPr lang="en-US" dirty="0" err="1" smtClean="0"/>
              <a:t>fx</a:t>
            </a:r>
            <a:endParaRPr lang="en-US" dirty="0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89344F-BB74-4338-A772-45FFC5111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Rib fractures have the highest probability of abuse (71%), outside of MVC or confirmed trauma</a:t>
            </a:r>
            <a:r>
              <a:rPr lang="en-US" baseline="0" dirty="0" smtClean="0"/>
              <a:t> (Kemp et al 2008)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Little displacement so often not evident in acute stages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Repeat skeletal survey helpful –</a:t>
            </a:r>
            <a:r>
              <a:rPr lang="en-US" baseline="0" dirty="0" smtClean="0"/>
              <a:t> 14-21</a:t>
            </a:r>
            <a:r>
              <a:rPr lang="en-US" dirty="0" smtClean="0"/>
              <a:t> days later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Diaphyseal</a:t>
            </a:r>
            <a:r>
              <a:rPr lang="en-US" dirty="0" smtClean="0"/>
              <a:t> </a:t>
            </a:r>
            <a:r>
              <a:rPr lang="en-US" dirty="0" err="1" smtClean="0"/>
              <a:t>fxs</a:t>
            </a:r>
            <a:r>
              <a:rPr lang="en-US" dirty="0" smtClean="0"/>
              <a:t> - callous formation/healing – 5 days to 14 days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Violent shaking – child held very tightly around the chest and squeezed while being shaken. </a:t>
            </a:r>
            <a:br>
              <a:rPr lang="en-US" dirty="0" smtClean="0"/>
            </a:br>
            <a:r>
              <a:rPr lang="en-US" dirty="0" smtClean="0"/>
              <a:t>Compression of ribs front to back; tends to break them posteriorly, near vertebral attachment and laterally where they are being literally almost folded in half. </a:t>
            </a:r>
            <a:br>
              <a:rPr lang="en-US" dirty="0" smtClean="0"/>
            </a:br>
            <a:r>
              <a:rPr lang="en-US" dirty="0" smtClean="0"/>
              <a:t>Lateral and posterior rib fractures are highly specific for abuse</a:t>
            </a:r>
            <a:r>
              <a:rPr lang="en-US" baseline="0" dirty="0" smtClean="0"/>
              <a:t> – conflicting studies</a:t>
            </a:r>
            <a:endParaRPr lang="en-US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3E9E942-9ECF-41A7-94C4-44F3A45A9DA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Admitted 3</a:t>
            </a:r>
            <a:r>
              <a:rPr lang="en-US" baseline="0" dirty="0" smtClean="0"/>
              <a:t> days prior x 24 hours with </a:t>
            </a:r>
            <a:r>
              <a:rPr lang="en-US" baseline="0" dirty="0" err="1" smtClean="0"/>
              <a:t>resp</a:t>
            </a:r>
            <a:r>
              <a:rPr lang="en-US" baseline="0" dirty="0" smtClean="0"/>
              <a:t> distress, vomiting “GERD” – </a:t>
            </a:r>
            <a:r>
              <a:rPr lang="en-US" baseline="0" dirty="0" err="1" smtClean="0"/>
              <a:t>petechiae</a:t>
            </a:r>
            <a:r>
              <a:rPr lang="en-US" baseline="0" dirty="0" smtClean="0"/>
              <a:t> noted around eyes</a:t>
            </a:r>
          </a:p>
          <a:p>
            <a:r>
              <a:rPr lang="en-US" baseline="0" dirty="0" smtClean="0"/>
              <a:t>2 months prior, PCP visit with </a:t>
            </a:r>
            <a:r>
              <a:rPr lang="en-US" baseline="0" dirty="0" err="1" smtClean="0"/>
              <a:t>petechiae</a:t>
            </a:r>
            <a:r>
              <a:rPr lang="en-US" baseline="0" dirty="0" smtClean="0"/>
              <a:t> noted around eyes – r/t constipation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87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Linear</a:t>
            </a:r>
            <a:r>
              <a:rPr lang="en-US" baseline="0" dirty="0" smtClean="0"/>
              <a:t> pattern bruise</a:t>
            </a:r>
          </a:p>
          <a:p>
            <a:r>
              <a:rPr lang="en-US" baseline="0" dirty="0" smtClean="0"/>
              <a:t>Fingernail mark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27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CXR demonstrates</a:t>
            </a:r>
            <a:r>
              <a:rPr lang="en-US" baseline="0" dirty="0" smtClean="0"/>
              <a:t> m</a:t>
            </a:r>
            <a:r>
              <a:rPr lang="en-US" dirty="0" smtClean="0"/>
              <a:t>ultiple anterolateral mid-lower rib </a:t>
            </a:r>
            <a:r>
              <a:rPr lang="en-US" dirty="0" err="1" smtClean="0"/>
              <a:t>fxs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*Follow up skeletal survey 10 days later demonstrated</a:t>
            </a:r>
          </a:p>
          <a:p>
            <a:r>
              <a:rPr lang="en-US" dirty="0" err="1" smtClean="0"/>
              <a:t>Bilat</a:t>
            </a:r>
            <a:r>
              <a:rPr lang="en-US" dirty="0" smtClean="0"/>
              <a:t> 3</a:t>
            </a:r>
            <a:r>
              <a:rPr lang="en-US" baseline="30000" dirty="0" smtClean="0"/>
              <a:t>rd</a:t>
            </a:r>
            <a:r>
              <a:rPr lang="en-US" dirty="0" smtClean="0"/>
              <a:t>-10</a:t>
            </a:r>
            <a:r>
              <a:rPr lang="en-US" baseline="30000" dirty="0" smtClean="0"/>
              <a:t>th</a:t>
            </a:r>
            <a:r>
              <a:rPr lang="en-US" dirty="0" smtClean="0"/>
              <a:t> lateral healing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fxs</a:t>
            </a:r>
            <a:r>
              <a:rPr lang="en-US" baseline="0" dirty="0" smtClean="0"/>
              <a:t> (callous formation)</a:t>
            </a:r>
          </a:p>
          <a:p>
            <a:r>
              <a:rPr lang="en-US" baseline="0" dirty="0" smtClean="0"/>
              <a:t>Posterior healing 6</a:t>
            </a:r>
            <a:r>
              <a:rPr lang="en-US" baseline="30000" dirty="0" smtClean="0"/>
              <a:t>th</a:t>
            </a:r>
            <a:r>
              <a:rPr lang="en-US" baseline="0" dirty="0" smtClean="0"/>
              <a:t>-7</a:t>
            </a:r>
            <a:r>
              <a:rPr lang="en-US" baseline="30000" dirty="0" smtClean="0"/>
              <a:t>th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fxs</a:t>
            </a:r>
            <a:endParaRPr lang="en-US" baseline="0" dirty="0" smtClean="0"/>
          </a:p>
          <a:p>
            <a:r>
              <a:rPr lang="en-US" baseline="0" dirty="0" smtClean="0"/>
              <a:t>Also showed multiple healing </a:t>
            </a:r>
            <a:r>
              <a:rPr lang="en-US" baseline="0" dirty="0" err="1" smtClean="0"/>
              <a:t>fxs</a:t>
            </a:r>
            <a:r>
              <a:rPr lang="en-US" baseline="0" dirty="0" smtClean="0"/>
              <a:t> – distal right radial shaft (sclerosis), </a:t>
            </a:r>
            <a:r>
              <a:rPr lang="en-US" baseline="0" dirty="0" err="1" smtClean="0"/>
              <a:t>bilat</a:t>
            </a:r>
            <a:r>
              <a:rPr lang="en-US" baseline="0" dirty="0" smtClean="0"/>
              <a:t> fem shaft (periosteal </a:t>
            </a:r>
            <a:r>
              <a:rPr lang="en-US" baseline="0" dirty="0" err="1" smtClean="0"/>
              <a:t>rx</a:t>
            </a:r>
            <a:r>
              <a:rPr lang="en-US" baseline="0" dirty="0" smtClean="0"/>
              <a:t>), as well as right </a:t>
            </a:r>
            <a:r>
              <a:rPr lang="en-US" baseline="0" dirty="0" err="1" smtClean="0"/>
              <a:t>tibial</a:t>
            </a:r>
            <a:r>
              <a:rPr lang="en-US" baseline="0" dirty="0" smtClean="0"/>
              <a:t> shaft and left fibula shaft</a:t>
            </a:r>
          </a:p>
          <a:p>
            <a:r>
              <a:rPr lang="en-US" baseline="0" dirty="0" smtClean="0"/>
              <a:t>2 prior opportunities missed, but still SAVE – no intracranial hemorrhage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1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Non-ambulator</a:t>
            </a:r>
            <a:r>
              <a:rPr lang="en-US" baseline="0" dirty="0" smtClean="0"/>
              <a:t>y child with a fracture</a:t>
            </a:r>
            <a:endParaRPr lang="en-US" dirty="0" smtClean="0"/>
          </a:p>
          <a:p>
            <a:pPr eaLnBrk="1" hangingPunct="1"/>
            <a:r>
              <a:rPr lang="en-US" dirty="0" smtClean="0"/>
              <a:t>Red flags or lack thereof should not change the decision to follow the protocol – any skeletal injury &lt;12 months but also injuries suspicious for abuse – judgment required to initiate protocol</a:t>
            </a:r>
          </a:p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D08D7CC-3F2B-4681-A3F2-FAF1FBB0ACD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2 additional </a:t>
            </a:r>
            <a:r>
              <a:rPr lang="en-US" dirty="0" err="1" smtClean="0"/>
              <a:t>lucencies</a:t>
            </a:r>
            <a:r>
              <a:rPr lang="en-US" dirty="0" smtClean="0"/>
              <a:t> on tibias bilaterally; right fibula </a:t>
            </a:r>
            <a:r>
              <a:rPr lang="en-US" dirty="0" err="1" smtClean="0"/>
              <a:t>lucency</a:t>
            </a:r>
            <a:endParaRPr lang="en-US" dirty="0" smtClean="0"/>
          </a:p>
          <a:p>
            <a:pPr eaLnBrk="1" hangingPunct="1"/>
            <a:r>
              <a:rPr lang="en-US" dirty="0" smtClean="0"/>
              <a:t>LFTs, UA unremarkable but bruising triggered CT </a:t>
            </a:r>
            <a:r>
              <a:rPr lang="en-US" dirty="0" err="1" smtClean="0"/>
              <a:t>abd</a:t>
            </a:r>
            <a:r>
              <a:rPr lang="en-US" dirty="0" smtClean="0"/>
              <a:t>/pelvis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F7312EE-B9DF-4B16-9C5F-332C5B74101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Right parietal skull fracture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Parietal – most common bone </a:t>
            </a:r>
            <a:r>
              <a:rPr lang="en-US" dirty="0" err="1" smtClean="0"/>
              <a:t>fx</a:t>
            </a:r>
            <a:r>
              <a:rPr lang="en-US" baseline="0" dirty="0" smtClean="0"/>
              <a:t> in abuse and non-abuse</a:t>
            </a:r>
            <a:endParaRPr lang="en-US" dirty="0" smtClean="0"/>
          </a:p>
        </p:txBody>
      </p:sp>
      <p:sp>
        <p:nvSpPr>
          <p:cNvPr id="450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B2A8ABD-AE72-4F5D-8591-34EC444ED9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Bilateral distal tibia metaphyseal (corner) fractures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Left proximal tibia metaphyseal (corner) fracture</a:t>
            </a:r>
          </a:p>
        </p:txBody>
      </p:sp>
      <p:sp>
        <p:nvSpPr>
          <p:cNvPr id="471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5C28ED7-6A78-43AA-813D-EDCE4370C61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i="0" dirty="0" smtClean="0"/>
              <a:t>US </a:t>
            </a:r>
            <a:r>
              <a:rPr lang="en-US" i="0" dirty="0" err="1" smtClean="0"/>
              <a:t>Dept</a:t>
            </a:r>
            <a:r>
              <a:rPr lang="en-US" i="0" dirty="0" smtClean="0"/>
              <a:t> Health &amp; Human Services Child</a:t>
            </a:r>
            <a:r>
              <a:rPr lang="en-US" i="0" baseline="0" dirty="0" smtClean="0"/>
              <a:t> Maltreatment 2014</a:t>
            </a:r>
            <a:endParaRPr lang="en-US" i="0" dirty="0" smtClean="0"/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Deaths – 80% are &lt; 3 </a:t>
            </a:r>
            <a:r>
              <a:rPr lang="en-US" i="0" dirty="0" err="1" smtClean="0"/>
              <a:t>yrs</a:t>
            </a:r>
            <a:r>
              <a:rPr lang="en-US" i="0" dirty="0" smtClean="0"/>
              <a:t> of age; 80% perpetrators are a</a:t>
            </a:r>
            <a:r>
              <a:rPr lang="en-US" i="0" baseline="0" dirty="0" smtClean="0"/>
              <a:t> parent</a:t>
            </a:r>
            <a:endParaRPr lang="en-US" i="0" dirty="0" smtClean="0"/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Estimated - &lt;5% of physical abuse episodes reported to CPS – Gilbert et al – studies linking self reports to official stats provide direct evidence of under-reporting.</a:t>
            </a:r>
          </a:p>
          <a:p>
            <a:pPr eaLnBrk="1" hangingPunct="1">
              <a:spcBef>
                <a:spcPct val="0"/>
              </a:spcBef>
            </a:pPr>
            <a:r>
              <a:rPr lang="en-US" i="0" dirty="0" smtClean="0"/>
              <a:t>50-80% with prior abuse – documented confessions of perpetrators describe multiple episodes</a:t>
            </a:r>
            <a:r>
              <a:rPr lang="en-US" i="0" baseline="0" dirty="0" smtClean="0"/>
              <a:t> of shaking (Clarke)</a:t>
            </a:r>
          </a:p>
          <a:p>
            <a:pPr eaLnBrk="1" hangingPunct="1">
              <a:spcBef>
                <a:spcPct val="0"/>
              </a:spcBef>
            </a:pPr>
            <a:r>
              <a:rPr lang="en-US" b="1" i="0" baseline="0" dirty="0" err="1" smtClean="0"/>
              <a:t>Letson</a:t>
            </a:r>
            <a:r>
              <a:rPr lang="en-US" b="1" i="0" baseline="0" dirty="0" smtClean="0"/>
              <a:t> et al (2016) – AHT over 2 </a:t>
            </a:r>
            <a:r>
              <a:rPr lang="en-US" b="1" i="0" baseline="0" dirty="0" err="1" smtClean="0"/>
              <a:t>yrs</a:t>
            </a:r>
            <a:r>
              <a:rPr lang="en-US" b="1" i="0" baseline="0" dirty="0" smtClean="0"/>
              <a:t> at four tertiary children’s hospitals. 232 pts with 22 deaths (10%); 31% had a total of 120 prior opportunities to </a:t>
            </a:r>
            <a:r>
              <a:rPr lang="en-US" b="1" i="0" baseline="0" dirty="0" err="1" smtClean="0"/>
              <a:t>idenitfy</a:t>
            </a:r>
            <a:r>
              <a:rPr lang="en-US" b="1" i="0" baseline="0" dirty="0" smtClean="0"/>
              <a:t> abuse. The most common prior opportunity was vomiting 31.6%, prior CPS contact 20%, bruising 11.7%.</a:t>
            </a:r>
            <a:endParaRPr lang="en-US" b="1" i="0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7% children experience abuse at some point during childhood – </a:t>
            </a:r>
            <a:r>
              <a:rPr lang="en-US" dirty="0" err="1" smtClean="0"/>
              <a:t>Rajarem</a:t>
            </a:r>
            <a:r>
              <a:rPr lang="en-US" dirty="0" smtClean="0"/>
              <a:t> et al, 2011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5-35% experience abuse at some</a:t>
            </a:r>
            <a:r>
              <a:rPr lang="en-US" baseline="0" dirty="0" smtClean="0"/>
              <a:t> point during childhood – studies in high income countries US&lt; UK&lt; New Zealand, Italy, Finland, Portugal (Gilbert)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Last</a:t>
            </a:r>
            <a:r>
              <a:rPr lang="en-US" baseline="0" dirty="0" smtClean="0"/>
              <a:t> quote – frequently quoted estimate dating back to </a:t>
            </a:r>
            <a:r>
              <a:rPr lang="en-US" baseline="0" dirty="0" err="1" smtClean="0"/>
              <a:t>pedi</a:t>
            </a:r>
            <a:r>
              <a:rPr lang="en-US" baseline="0" dirty="0" smtClean="0"/>
              <a:t> textbooks – 1968 (Saunders). Still holds true.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Texas leads nation in child abuse deaths with 150-200/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and 50% deaths are in families with previous CPS history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180 CPS workers for 15,000 reports to investigate; sadly many abuse deaths happen in Texas in foster homes (13 in 2013-2014)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Recommended caseload/person – 17; Texas average - 28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6A76401-89CE-42E4-BED3-AD832D8A80E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3031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DCMC study</a:t>
            </a:r>
          </a:p>
          <a:p>
            <a:r>
              <a:rPr lang="en-US" dirty="0" smtClean="0"/>
              <a:t>Eliminate bias</a:t>
            </a:r>
          </a:p>
          <a:p>
            <a:r>
              <a:rPr lang="en-US" dirty="0" smtClean="0"/>
              <a:t>Screening lower SES children or based</a:t>
            </a:r>
            <a:r>
              <a:rPr lang="en-US" baseline="0" dirty="0" smtClean="0"/>
              <a:t> on race/ethnicity</a:t>
            </a:r>
          </a:p>
          <a:p>
            <a:r>
              <a:rPr lang="en-US" baseline="0" dirty="0" smtClean="0"/>
              <a:t>ALL non-</a:t>
            </a:r>
            <a:r>
              <a:rPr lang="en-US" baseline="0" dirty="0" err="1" smtClean="0"/>
              <a:t>amb</a:t>
            </a:r>
            <a:r>
              <a:rPr lang="en-US" baseline="0" dirty="0" smtClean="0"/>
              <a:t> or &lt;1 yr. with 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 – follow algorithm, skeletal survey</a:t>
            </a:r>
          </a:p>
          <a:p>
            <a:r>
              <a:rPr lang="en-US" baseline="0" dirty="0" smtClean="0"/>
              <a:t>DCMC study – 18 </a:t>
            </a:r>
            <a:r>
              <a:rPr lang="en-US" baseline="0" dirty="0" err="1" smtClean="0"/>
              <a:t>mos</a:t>
            </a:r>
            <a:r>
              <a:rPr lang="en-US" baseline="0" dirty="0" smtClean="0"/>
              <a:t> before and after initiation of algorithm, eliminated bias to screen lower SES pts.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Race, ethnicity, SE status – ultimately should not guide decision making or whether or not to evaluate for abuse; in toddlers, seems to be an increased ethnic disparity in children evaluated and referred for abuse.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43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Skull fracture – common in falls from 3-6 </a:t>
            </a:r>
            <a:r>
              <a:rPr lang="en-US" dirty="0" err="1" smtClean="0"/>
              <a:t>ft</a:t>
            </a:r>
            <a:r>
              <a:rPr lang="en-US" dirty="0" smtClean="0"/>
              <a:t>; no serious head injury</a:t>
            </a:r>
          </a:p>
          <a:p>
            <a:pPr eaLnBrk="1" hangingPunct="1"/>
            <a:r>
              <a:rPr lang="en-US" dirty="0" smtClean="0"/>
              <a:t>Linear skull fractures – as likely to occur from falls less than 4 </a:t>
            </a:r>
            <a:r>
              <a:rPr lang="en-US" dirty="0" err="1" smtClean="0"/>
              <a:t>ft</a:t>
            </a:r>
            <a:r>
              <a:rPr lang="en-US" dirty="0" smtClean="0"/>
              <a:t> as from falls greater than 4 </a:t>
            </a:r>
            <a:r>
              <a:rPr lang="en-US" dirty="0" err="1" smtClean="0"/>
              <a:t>ft</a:t>
            </a:r>
            <a:r>
              <a:rPr lang="en-US" dirty="0" smtClean="0"/>
              <a:t>, stair</a:t>
            </a:r>
            <a:r>
              <a:rPr lang="en-US" baseline="0" dirty="0" smtClean="0"/>
              <a:t> falls, walker down stairs, etc.</a:t>
            </a:r>
            <a:endParaRPr lang="en-US" dirty="0" smtClean="0"/>
          </a:p>
          <a:p>
            <a:pPr eaLnBrk="1" hangingPunct="1"/>
            <a:r>
              <a:rPr lang="en-US" dirty="0" smtClean="0"/>
              <a:t>Many similar cases – </a:t>
            </a:r>
            <a:r>
              <a:rPr lang="en-US" dirty="0" err="1" smtClean="0"/>
              <a:t>neg</a:t>
            </a:r>
            <a:r>
              <a:rPr lang="en-US" dirty="0" smtClean="0"/>
              <a:t> screening and no referral to CAT or CPS</a:t>
            </a:r>
          </a:p>
          <a:p>
            <a:pPr eaLnBrk="1" hangingPunct="1"/>
            <a:r>
              <a:rPr lang="en-US" dirty="0" smtClean="0"/>
              <a:t>More you screen, more likely to identify abuse; but many </a:t>
            </a:r>
            <a:r>
              <a:rPr lang="en-US" dirty="0" err="1" smtClean="0"/>
              <a:t>many</a:t>
            </a:r>
            <a:r>
              <a:rPr lang="en-US" dirty="0" smtClean="0"/>
              <a:t> will be negative.</a:t>
            </a:r>
          </a:p>
          <a:p>
            <a:pPr eaLnBrk="1" hangingPunct="1"/>
            <a:r>
              <a:rPr lang="en-US" dirty="0" smtClean="0"/>
              <a:t>Common scenario – several cases every week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79C7AF2-15F7-4A3C-A362-F3D5C81286C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Left tibia proximal </a:t>
            </a:r>
            <a:r>
              <a:rPr lang="en-US" dirty="0" err="1" smtClean="0"/>
              <a:t>metaphyseal</a:t>
            </a:r>
            <a:r>
              <a:rPr lang="en-US" dirty="0" smtClean="0"/>
              <a:t> </a:t>
            </a:r>
            <a:r>
              <a:rPr lang="en-US" dirty="0" err="1" smtClean="0"/>
              <a:t>fx</a:t>
            </a:r>
            <a:r>
              <a:rPr lang="en-US" dirty="0" smtClean="0"/>
              <a:t>, </a:t>
            </a:r>
            <a:r>
              <a:rPr lang="en-US" dirty="0" err="1" smtClean="0"/>
              <a:t>metaphyseal</a:t>
            </a:r>
            <a:r>
              <a:rPr lang="en-US" dirty="0" smtClean="0"/>
              <a:t> corner </a:t>
            </a:r>
            <a:r>
              <a:rPr lang="en-US" dirty="0" err="1" smtClean="0"/>
              <a:t>fx</a:t>
            </a:r>
            <a:r>
              <a:rPr lang="en-US" dirty="0" smtClean="0"/>
              <a:t> of </a:t>
            </a:r>
            <a:r>
              <a:rPr lang="en-US" dirty="0" err="1" smtClean="0"/>
              <a:t>bilat</a:t>
            </a:r>
            <a:r>
              <a:rPr lang="en-US" dirty="0" smtClean="0"/>
              <a:t> </a:t>
            </a:r>
            <a:r>
              <a:rPr lang="en-US" dirty="0" err="1" smtClean="0"/>
              <a:t>prox</a:t>
            </a:r>
            <a:r>
              <a:rPr lang="en-US" dirty="0" smtClean="0"/>
              <a:t> </a:t>
            </a:r>
            <a:r>
              <a:rPr lang="en-US" dirty="0" err="1" smtClean="0"/>
              <a:t>humeri</a:t>
            </a:r>
            <a:r>
              <a:rPr lang="en-US" dirty="0" smtClean="0"/>
              <a:t> and right distal tibia</a:t>
            </a:r>
          </a:p>
          <a:p>
            <a:pPr eaLnBrk="1" hangingPunct="1"/>
            <a:r>
              <a:rPr lang="en-US" dirty="0" smtClean="0"/>
              <a:t>Scapula </a:t>
            </a:r>
            <a:r>
              <a:rPr lang="en-US" dirty="0" err="1" smtClean="0"/>
              <a:t>fx</a:t>
            </a:r>
            <a:r>
              <a:rPr lang="en-US" dirty="0" smtClean="0"/>
              <a:t> with slight angulation and </a:t>
            </a:r>
            <a:r>
              <a:rPr lang="en-US" dirty="0" err="1" smtClean="0"/>
              <a:t>subacute</a:t>
            </a:r>
            <a:r>
              <a:rPr lang="en-US" dirty="0" smtClean="0"/>
              <a:t> in nature with minimal healing/periosteal new bone formation</a:t>
            </a:r>
          </a:p>
          <a:p>
            <a:pPr eaLnBrk="1" hangingPunct="1"/>
            <a:r>
              <a:rPr lang="en-US" dirty="0" smtClean="0"/>
              <a:t>Rib </a:t>
            </a:r>
            <a:r>
              <a:rPr lang="en-US" dirty="0" err="1" smtClean="0"/>
              <a:t>fx</a:t>
            </a:r>
            <a:r>
              <a:rPr lang="en-US" dirty="0" smtClean="0"/>
              <a:t> also </a:t>
            </a:r>
            <a:r>
              <a:rPr lang="en-US" dirty="0" err="1" smtClean="0"/>
              <a:t>subacute</a:t>
            </a:r>
            <a:r>
              <a:rPr lang="en-US" dirty="0" smtClean="0"/>
              <a:t> with early signs of healing</a:t>
            </a:r>
          </a:p>
          <a:p>
            <a:pPr eaLnBrk="1" hangingPunct="1"/>
            <a:r>
              <a:rPr lang="en-US" dirty="0" smtClean="0"/>
              <a:t>Various stages of healing – repeated episodes</a:t>
            </a:r>
            <a:r>
              <a:rPr lang="en-US" baseline="0" dirty="0" smtClean="0"/>
              <a:t> of abuse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Distal shaft transverse </a:t>
            </a:r>
            <a:r>
              <a:rPr lang="en-US" dirty="0" err="1" smtClean="0"/>
              <a:t>vs</a:t>
            </a:r>
            <a:r>
              <a:rPr lang="en-US" dirty="0" smtClean="0"/>
              <a:t> oblique displaced </a:t>
            </a:r>
            <a:r>
              <a:rPr lang="en-US" dirty="0" err="1" smtClean="0"/>
              <a:t>fx</a:t>
            </a:r>
            <a:endParaRPr lang="en-US" dirty="0" smtClean="0"/>
          </a:p>
          <a:p>
            <a:pPr eaLnBrk="1" hangingPunct="1"/>
            <a:r>
              <a:rPr lang="en-US" dirty="0" smtClean="0"/>
              <a:t>A child with a femoral fracture has a 1 in 3-4 chance of having been abused (28%) – Kemp et al (2008); confirmed abuse, outside</a:t>
            </a:r>
            <a:r>
              <a:rPr lang="en-US" baseline="0" dirty="0" smtClean="0"/>
              <a:t> of MVC or confirmed major trauma.</a:t>
            </a:r>
            <a:endParaRPr lang="en-US" dirty="0" smtClean="0"/>
          </a:p>
          <a:p>
            <a:pPr eaLnBrk="1" hangingPunct="1"/>
            <a:r>
              <a:rPr lang="en-US" dirty="0" smtClean="0"/>
              <a:t>Increased likelihood</a:t>
            </a:r>
            <a:r>
              <a:rPr lang="en-US" baseline="0" dirty="0" smtClean="0"/>
              <a:t> if non-ambulatory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449365-5FDE-4116-B54F-D94DC32E440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Proximal humerus metaphyseal corner/bucket handle fx</a:t>
            </a:r>
          </a:p>
          <a:p>
            <a:pPr eaLnBrk="1" hangingPunct="1"/>
            <a:r>
              <a:rPr lang="en-US" smtClean="0"/>
              <a:t>Distal tibia metaphyseal corner fx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Herman et al (2011)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Seiswerda</a:t>
            </a:r>
            <a:r>
              <a:rPr lang="en-US" dirty="0" smtClean="0"/>
              <a:t> et al (2011)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Keenan et al (2003)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Adamsbaum</a:t>
            </a:r>
            <a:r>
              <a:rPr lang="en-US" dirty="0" smtClean="0"/>
              <a:t> et al (2010)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AHT – replaces shaken baby syndrome – shaking</a:t>
            </a:r>
            <a:r>
              <a:rPr lang="en-US" baseline="0" dirty="0" smtClean="0"/>
              <a:t> or shaking with impact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80% of deaths from TBI in kids &lt; 2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is from AHT.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b="1" dirty="0" smtClean="0"/>
              <a:t>True incidence unknown – underreporting and </a:t>
            </a:r>
            <a:r>
              <a:rPr lang="en-US" b="1" dirty="0" err="1" smtClean="0"/>
              <a:t>underrecognition</a:t>
            </a:r>
            <a:r>
              <a:rPr lang="en-US" b="1" dirty="0" smtClean="0"/>
              <a:t>.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First population-based American study on severe/fatal AHT, Keenan, et al, JAMA (2003)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Range 14-40 per 100,000 – various studies – Scotland, Britain, Switzerland; higher in infants&lt;6mos</a:t>
            </a:r>
            <a:r>
              <a:rPr lang="en-US" baseline="0" dirty="0" smtClean="0"/>
              <a:t> – 36/100,000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i="1" dirty="0" smtClean="0"/>
              <a:t>Prevalent as neonatal meningitis - 25-32 per 100,000 live births; ALL - 28.7-36.6 per 100,000 &lt;1 yr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Likely very much underestimated – limitations of study many never present for medical care, many are not identified as abuse (SIDS, accidental), poor surveillance</a:t>
            </a:r>
            <a:r>
              <a:rPr lang="en-US" baseline="0" dirty="0" smtClean="0"/>
              <a:t> due to lack of standard coding</a:t>
            </a:r>
            <a:r>
              <a:rPr lang="en-US" dirty="0" smtClean="0"/>
              <a:t>, some not identified till later in life with </a:t>
            </a:r>
            <a:r>
              <a:rPr lang="en-US" dirty="0" err="1" smtClean="0"/>
              <a:t>dev</a:t>
            </a:r>
            <a:r>
              <a:rPr lang="en-US" dirty="0" smtClean="0"/>
              <a:t> delay, increased FOC – head CT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152 undiagnosed – Theodore et al, Pediatrics (2005)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3% parents report shaking, slapping or smothering their baby at least once; Dutch study of primary health care visitors 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Reijneveld</a:t>
            </a:r>
            <a:r>
              <a:rPr lang="en-US" dirty="0" smtClean="0"/>
              <a:t> et al (2004)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Most of these do not need medical attention – not represented; not all cases in hospitals are recognized; misdiagnosis – SIDS, accidental trauma; lack of standard case definitions making surveillance difficult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 </a:t>
            </a: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DF0281-14A8-4176-9AB9-6DB88CFB1A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632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Parks et al (2011)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Sieswerda</a:t>
            </a:r>
            <a:r>
              <a:rPr lang="en-US" baseline="0" dirty="0" smtClean="0"/>
              <a:t> et al (2011)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Death within hours to days – likely underestimated; survivors have severe handicaps with shorter life expectancy (not counted in numbers)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1/3 severe impairment, 1/3 moderate, 1/3 mild or no impairment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Compared with non-inflicted head trauma &lt;10% have significant neuro deficits (mod-severe)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DC87A4-85B0-4FDA-B476-F4863152E8A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Disability including hyperactivity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Stepchildren  &amp; adopted children - more likely to be abused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62-77% of victims are boys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Age correlates with peak of normal crying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Parental history of abuse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Stressors – divorce, illness, job loss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Social isolation; lack of support system</a:t>
            </a:r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6F1966-FC55-4102-8A21-F3331F33D4A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Screen based on objective data – not SES, race/ethnicity</a:t>
            </a:r>
          </a:p>
          <a:p>
            <a:r>
              <a:rPr lang="en-US" dirty="0" smtClean="0"/>
              <a:t>Tendency</a:t>
            </a:r>
            <a:r>
              <a:rPr lang="en-US" baseline="0" dirty="0" smtClean="0"/>
              <a:t> for health care providers to NOT report concern in white families and high SE families so abuse is missed in these populations.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3905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500" dirty="0" smtClean="0"/>
              <a:t>Herman et al (2011)</a:t>
            </a:r>
          </a:p>
          <a:p>
            <a:r>
              <a:rPr lang="en-US" dirty="0" smtClean="0"/>
              <a:t>80% deaths – parent is perpetrator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97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TEN region – torso (covered by girls’ bathing suit), ears, neck</a:t>
            </a:r>
          </a:p>
          <a:p>
            <a:r>
              <a:rPr lang="en-US" dirty="0" smtClean="0"/>
              <a:t>Torn frenulum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35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Shaking or shaking with impact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Bilateral thin-film SDH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Repeated episodes with apnea, seizures etc. leads to HII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Delay in care – no opportunity to prevent secondary brain injury – may present with significant edema, ischemia and even herniation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Thick gelatinous vitreous is tightly adherent to retina; shaking forces set vitreous in motion – traction and shearing forces to retinal vessels – retinal hemorrhages of varying severity; most severe – </a:t>
            </a:r>
            <a:r>
              <a:rPr lang="en-US" dirty="0" err="1" smtClean="0"/>
              <a:t>retinoschisis</a:t>
            </a:r>
            <a:r>
              <a:rPr lang="en-US" dirty="0" smtClean="0"/>
              <a:t> (splitting of retinal layers)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Ret hem – </a:t>
            </a:r>
            <a:r>
              <a:rPr lang="en-US" dirty="0" err="1" smtClean="0"/>
              <a:t>bilat</a:t>
            </a:r>
            <a:r>
              <a:rPr lang="en-US" dirty="0" smtClean="0"/>
              <a:t>., multiple layers and to the periphery</a:t>
            </a:r>
          </a:p>
          <a:p>
            <a:pPr eaLnBrk="1" hangingPunct="1">
              <a:spcBef>
                <a:spcPct val="0"/>
              </a:spcBef>
            </a:pPr>
            <a:endParaRPr lang="en-US" baseline="0" dirty="0" smtClean="0"/>
          </a:p>
        </p:txBody>
      </p:sp>
      <p:sp>
        <p:nvSpPr>
          <p:cNvPr id="2457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259C41C-C908-4528-BCE4-84C45450E18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Hettler</a:t>
            </a:r>
            <a:r>
              <a:rPr lang="en-US" dirty="0" smtClean="0"/>
              <a:t> et al (2003) PPV statistic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Sieswerda</a:t>
            </a:r>
            <a:r>
              <a:rPr lang="en-US" dirty="0" smtClean="0"/>
              <a:t> et al (2011)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Short falls – 1 in a million chance of dying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Even moderate fall – bunk beds, shopping carts, down stairs – 0-8% chance of ICH – typically focal with skull fracture; no devastating brain trauma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Mechanism not consistent with injury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Inconsistent or changing history; developmentally incompatible history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Blaming sibling or another child – frequently abuse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No trauma </a:t>
            </a:r>
            <a:r>
              <a:rPr lang="en-US" dirty="0" err="1" smtClean="0"/>
              <a:t>a/w</a:t>
            </a:r>
            <a:r>
              <a:rPr lang="en-US" dirty="0" smtClean="0"/>
              <a:t> 92% PPV abuse (</a:t>
            </a:r>
            <a:r>
              <a:rPr lang="en-US" dirty="0" err="1" smtClean="0"/>
              <a:t>Hettler</a:t>
            </a:r>
            <a:r>
              <a:rPr lang="en-US" dirty="0" smtClean="0"/>
              <a:t> et al) – 100% PPV if </a:t>
            </a:r>
            <a:r>
              <a:rPr lang="en-US" dirty="0" err="1" smtClean="0"/>
              <a:t>neuro</a:t>
            </a:r>
            <a:r>
              <a:rPr lang="en-US" dirty="0" smtClean="0"/>
              <a:t> deficits at discharge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Diagnosis is very difficult – no outward signs of abuse with non-specific</a:t>
            </a:r>
            <a:r>
              <a:rPr lang="en-US" baseline="0" dirty="0" smtClean="0"/>
              <a:t> CC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Percentages based on &lt;3 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with acute ICH admitted to </a:t>
            </a:r>
            <a:r>
              <a:rPr lang="en-US" baseline="0" dirty="0" err="1" smtClean="0"/>
              <a:t>pedi</a:t>
            </a:r>
            <a:r>
              <a:rPr lang="en-US" baseline="0" dirty="0" smtClean="0"/>
              <a:t> hospital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6627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30BEB8A-BE2A-47E1-B6F6-9F5C8343D6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Sieswerda</a:t>
            </a:r>
            <a:r>
              <a:rPr lang="en-US" dirty="0" smtClean="0"/>
              <a:t> et al (2011)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Kemp et</a:t>
            </a:r>
            <a:r>
              <a:rPr lang="en-US" baseline="0" dirty="0" smtClean="0"/>
              <a:t> al (2011)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93% PPV (c/w accidental</a:t>
            </a:r>
            <a:r>
              <a:rPr lang="en-US" baseline="0" dirty="0" smtClean="0"/>
              <a:t> head injury)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Confessions of shaking in AHT cases are frequently (55%) reported to be multiple over weeks/months (2-30 times);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100% report violent shaking because</a:t>
            </a:r>
            <a:r>
              <a:rPr lang="en-US" baseline="0" dirty="0" smtClean="0"/>
              <a:t> it STOPS the crying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Seizures may further exacerbate </a:t>
            </a:r>
            <a:r>
              <a:rPr lang="en-US" dirty="0" err="1" smtClean="0"/>
              <a:t>resp</a:t>
            </a:r>
            <a:r>
              <a:rPr lang="en-US" dirty="0" smtClean="0"/>
              <a:t> insufficiency/apnea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93%PPV cited in </a:t>
            </a:r>
            <a:r>
              <a:rPr lang="en-US" dirty="0" err="1" smtClean="0"/>
              <a:t>Sieswerda-Hoogendoorn</a:t>
            </a:r>
            <a:r>
              <a:rPr lang="en-US" dirty="0" smtClean="0"/>
              <a:t> et al (2011)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82FCD5-0544-4FFD-9124-A64FC3B65D9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*Outside of MVC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Neurotrauma</a:t>
            </a:r>
            <a:r>
              <a:rPr lang="en-US" baseline="0" dirty="0" smtClean="0"/>
              <a:t> - ICH</a:t>
            </a:r>
            <a:endParaRPr lang="en-US" dirty="0" smtClean="0"/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4E191DA-3E16-4A6B-890A-F0C13DD894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Initially there was no reported trauma, but then father described a fall out of a bouncy seat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4841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Subdural hematoma in the tentorium and </a:t>
            </a:r>
            <a:r>
              <a:rPr lang="en-US" dirty="0" err="1" smtClean="0"/>
              <a:t>falx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Bone windows: left stellate skull fracture, right linear skull </a:t>
            </a:r>
            <a:r>
              <a:rPr lang="en-US" dirty="0" err="1" smtClean="0"/>
              <a:t>fx</a:t>
            </a:r>
            <a:r>
              <a:rPr lang="en-US" dirty="0" smtClean="0"/>
              <a:t> near mastoid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6694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healing rib </a:t>
            </a:r>
            <a:r>
              <a:rPr lang="en-US" baseline="0" dirty="0" err="1" smtClean="0"/>
              <a:t>fxs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0248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Healing radius/ulna </a:t>
            </a:r>
            <a:r>
              <a:rPr lang="en-US" dirty="0" err="1" smtClean="0"/>
              <a:t>fxs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081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Mother reported past “accidents” while in dad’s care – taken to OSH with bruising &amp; told he was too young for films or scans.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She described the twin as having a “cry that no one can deal with.”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90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EMS asked</a:t>
            </a:r>
            <a:r>
              <a:rPr lang="en-US" baseline="0" dirty="0" smtClean="0"/>
              <a:t> caregivers about recent trauma, striking child, falls, car accidents, etc. but denied; family stated 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 “self abuses” – hits self, throws self on floor.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UA showed +ketones, trace protein, positive LE, negative nitrites; micro 21-50 WBCs, few bacteria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Culture pending; ultimately grew 10-50,000 mixed growth c/w skin flora</a:t>
            </a:r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9F98B15-4ED5-4493-BFF5-577FD10B6A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“burned face in shower” and scratched himself with fingernails </a:t>
            </a:r>
            <a:r>
              <a:rPr lang="en-US" dirty="0" err="1" smtClean="0"/>
              <a:t>vs</a:t>
            </a:r>
            <a:r>
              <a:rPr lang="en-US" dirty="0" smtClean="0"/>
              <a:t> dog scratched him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SDH – </a:t>
            </a:r>
            <a:r>
              <a:rPr lang="en-US" dirty="0" err="1" smtClean="0"/>
              <a:t>interhemispheric</a:t>
            </a:r>
            <a:r>
              <a:rPr lang="en-US" dirty="0" smtClean="0"/>
              <a:t> and convexity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Midline shift, ventricles disappearing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SDH in the tentorium, midline shift, herniation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Cerebral edema, tight, HII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A04619-F2B2-4D3C-ACB5-ACA5A20566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Renal, pancreatic, duodenal injuries/hematomas</a:t>
            </a:r>
          </a:p>
          <a:p>
            <a:pPr eaLnBrk="1" hangingPunct="1"/>
            <a:r>
              <a:rPr lang="en-US" dirty="0" smtClean="0"/>
              <a:t>Bilateral severe retinal hemorrhage to the periphery</a:t>
            </a:r>
          </a:p>
          <a:p>
            <a:pPr eaLnBrk="1" hangingPunct="1"/>
            <a:r>
              <a:rPr lang="en-US" dirty="0" smtClean="0"/>
              <a:t>Skeletal survey negative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10 days of TBI protocol including </a:t>
            </a:r>
            <a:r>
              <a:rPr lang="en-US" dirty="0" err="1" smtClean="0"/>
              <a:t>pentobarb</a:t>
            </a:r>
            <a:r>
              <a:rPr lang="en-US" dirty="0" smtClean="0"/>
              <a:t> coma</a:t>
            </a:r>
          </a:p>
          <a:p>
            <a:pPr eaLnBrk="1" hangingPunct="1"/>
            <a:r>
              <a:rPr lang="en-US" dirty="0" smtClean="0"/>
              <a:t>Refractory ICPs</a:t>
            </a:r>
          </a:p>
          <a:p>
            <a:pPr eaLnBrk="1" hangingPunct="1"/>
            <a:r>
              <a:rPr lang="en-US" dirty="0" err="1" smtClean="0"/>
              <a:t>Extubated</a:t>
            </a:r>
            <a:r>
              <a:rPr lang="en-US" dirty="0" smtClean="0"/>
              <a:t> successfully HD#19</a:t>
            </a:r>
          </a:p>
          <a:p>
            <a:pPr eaLnBrk="1" hangingPunct="1"/>
            <a:r>
              <a:rPr lang="en-US" dirty="0" err="1" smtClean="0"/>
              <a:t>Gtube</a:t>
            </a:r>
            <a:r>
              <a:rPr lang="en-US" dirty="0" smtClean="0"/>
              <a:t> placement</a:t>
            </a:r>
          </a:p>
          <a:p>
            <a:pPr eaLnBrk="1" hangingPunct="1"/>
            <a:r>
              <a:rPr lang="en-US" dirty="0" smtClean="0"/>
              <a:t>Right </a:t>
            </a:r>
            <a:r>
              <a:rPr lang="en-US" dirty="0" err="1" smtClean="0"/>
              <a:t>hemiparesis</a:t>
            </a:r>
            <a:r>
              <a:rPr lang="en-US" dirty="0" smtClean="0"/>
              <a:t>, non-verbal</a:t>
            </a:r>
          </a:p>
          <a:p>
            <a:pPr eaLnBrk="1" hangingPunct="1"/>
            <a:r>
              <a:rPr lang="en-US" dirty="0" err="1" smtClean="0"/>
              <a:t>Transfered</a:t>
            </a:r>
            <a:r>
              <a:rPr lang="en-US" dirty="0" smtClean="0"/>
              <a:t> to rehab</a:t>
            </a:r>
          </a:p>
          <a:p>
            <a:pPr eaLnBrk="1" hangingPunct="1"/>
            <a:r>
              <a:rPr lang="en-US" dirty="0" smtClean="0"/>
              <a:t>Bone flap replacement/VP shunt approx 4 weeks after admission</a:t>
            </a:r>
          </a:p>
          <a:p>
            <a:pPr eaLnBrk="1" hangingPunct="1"/>
            <a:r>
              <a:rPr lang="en-US" dirty="0" smtClean="0"/>
              <a:t>Rehab</a:t>
            </a:r>
            <a:r>
              <a:rPr lang="en-US" baseline="0" dirty="0" smtClean="0"/>
              <a:t> </a:t>
            </a:r>
            <a:r>
              <a:rPr lang="en-US" dirty="0" smtClean="0"/>
              <a:t>with mother around HD#42</a:t>
            </a: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ED visit (OSH) – given </a:t>
            </a:r>
            <a:r>
              <a:rPr lang="en-US" baseline="0" dirty="0" err="1" smtClean="0"/>
              <a:t>zofran</a:t>
            </a:r>
            <a:r>
              <a:rPr lang="en-US" baseline="0" dirty="0" smtClean="0"/>
              <a:t> and sent home</a:t>
            </a:r>
          </a:p>
          <a:p>
            <a:r>
              <a:rPr lang="en-US" baseline="0" dirty="0" smtClean="0"/>
              <a:t>Phoned PCP for refill a week or two later</a:t>
            </a:r>
          </a:p>
          <a:p>
            <a:r>
              <a:rPr lang="en-US" baseline="0" dirty="0" smtClean="0"/>
              <a:t>Visit with PCP and referred to DCMC ED for vomiting/lethargy</a:t>
            </a:r>
            <a:endParaRPr lang="en-US" dirty="0" smtClean="0"/>
          </a:p>
          <a:p>
            <a:r>
              <a:rPr lang="en-US" dirty="0" smtClean="0"/>
              <a:t>Pt had started daycare just</a:t>
            </a:r>
            <a:r>
              <a:rPr lang="en-US" baseline="0" dirty="0" smtClean="0"/>
              <a:t> prior to onset of vomiting</a:t>
            </a:r>
          </a:p>
          <a:p>
            <a:r>
              <a:rPr lang="en-US" baseline="0" dirty="0" smtClean="0"/>
              <a:t>Abuse team consulted and began pulling records – FOC increased from 85</a:t>
            </a:r>
            <a:r>
              <a:rPr lang="en-US" baseline="30000" dirty="0" smtClean="0"/>
              <a:t>th</a:t>
            </a:r>
            <a:r>
              <a:rPr lang="en-US" baseline="0" dirty="0" smtClean="0"/>
              <a:t>% to off charts in 6 week period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694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Retinal hemorrhages also noted</a:t>
            </a:r>
          </a:p>
          <a:p>
            <a:r>
              <a:rPr lang="en-US" dirty="0" smtClean="0"/>
              <a:t>Skeletal survey negative</a:t>
            </a:r>
          </a:p>
          <a:p>
            <a:r>
              <a:rPr lang="en-US" dirty="0" smtClean="0"/>
              <a:t>No bruising head to toe</a:t>
            </a:r>
          </a:p>
          <a:p>
            <a:r>
              <a:rPr lang="en-US" dirty="0" smtClean="0"/>
              <a:t>To OR for subdural drain</a:t>
            </a:r>
          </a:p>
          <a:p>
            <a:r>
              <a:rPr lang="en-US" dirty="0" smtClean="0"/>
              <a:t>Discharged</a:t>
            </a:r>
            <a:r>
              <a:rPr lang="en-US" baseline="0" dirty="0" smtClean="0"/>
              <a:t> with supervision of parents per CPS with ongoing daycare investigation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6395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Pupils became unequal with dilated right pupil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447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Remainder of NAT workup negative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To OR for evacuation of EDH; home day 3 with no </a:t>
            </a:r>
            <a:r>
              <a:rPr lang="en-US" dirty="0" err="1" smtClean="0"/>
              <a:t>neuro</a:t>
            </a:r>
            <a:r>
              <a:rPr lang="en-US" dirty="0" smtClean="0"/>
              <a:t> deficits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EDH – associated with non-AHT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SAH – equally associated with both AHT and non-AHT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Focal </a:t>
            </a:r>
            <a:r>
              <a:rPr lang="en-US" dirty="0" err="1" smtClean="0"/>
              <a:t>parenchymal</a:t>
            </a:r>
            <a:r>
              <a:rPr lang="en-US" dirty="0" smtClean="0"/>
              <a:t> injury – not discriminatory (can be either)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BD6D67-9DD6-4987-9BFB-7073F8C8BC2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EMS did place </a:t>
            </a:r>
            <a:r>
              <a:rPr lang="en-US" dirty="0" err="1" smtClean="0"/>
              <a:t>Ccollar</a:t>
            </a:r>
            <a:endParaRPr lang="en-US" dirty="0" smtClean="0"/>
          </a:p>
          <a:p>
            <a:r>
              <a:rPr lang="en-US" dirty="0" smtClean="0"/>
              <a:t>Small hematoma to temporal-parietal area – otherwise no outward signs of trauma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9047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Mixed density blood</a:t>
            </a:r>
          </a:p>
          <a:p>
            <a:r>
              <a:rPr lang="en-US" dirty="0" smtClean="0"/>
              <a:t>Multiple rib </a:t>
            </a:r>
            <a:r>
              <a:rPr lang="en-US" dirty="0" err="1" smtClean="0"/>
              <a:t>fxs</a:t>
            </a:r>
            <a:r>
              <a:rPr lang="en-US" dirty="0" smtClean="0"/>
              <a:t> in various stages of</a:t>
            </a:r>
            <a:r>
              <a:rPr lang="en-US" baseline="0" dirty="0" smtClean="0"/>
              <a:t> healing</a:t>
            </a:r>
          </a:p>
          <a:p>
            <a:r>
              <a:rPr lang="en-US" baseline="0" dirty="0" err="1" smtClean="0"/>
              <a:t>Bilat</a:t>
            </a:r>
            <a:r>
              <a:rPr lang="en-US" baseline="0" dirty="0" smtClean="0"/>
              <a:t> retinal hemorrhages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1419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 film SDH</a:t>
            </a:r>
          </a:p>
          <a:p>
            <a:r>
              <a:rPr lang="en-US" dirty="0" smtClean="0"/>
              <a:t>Brain herniating thru </a:t>
            </a:r>
            <a:r>
              <a:rPr lang="en-US" dirty="0" err="1" smtClean="0"/>
              <a:t>diastatic</a:t>
            </a:r>
            <a:r>
              <a:rPr lang="en-US" dirty="0" smtClean="0"/>
              <a:t> skull </a:t>
            </a:r>
            <a:r>
              <a:rPr lang="en-US" dirty="0" err="1" smtClean="0"/>
              <a:t>fxs</a:t>
            </a:r>
            <a:endParaRPr lang="en-US" dirty="0" smtClean="0"/>
          </a:p>
          <a:p>
            <a:r>
              <a:rPr lang="en-US" dirty="0" smtClean="0"/>
              <a:t>Cerebral</a:t>
            </a:r>
            <a:r>
              <a:rPr lang="en-US" baseline="0" dirty="0" smtClean="0"/>
              <a:t> edema and HII</a:t>
            </a:r>
          </a:p>
          <a:p>
            <a:r>
              <a:rPr lang="en-US" baseline="0" dirty="0" smtClean="0"/>
              <a:t>Skull </a:t>
            </a:r>
            <a:r>
              <a:rPr lang="en-US" baseline="0" dirty="0" err="1" smtClean="0"/>
              <a:t>fxs</a:t>
            </a:r>
            <a:r>
              <a:rPr lang="en-US" baseline="0" dirty="0" smtClean="0"/>
              <a:t> – shaking with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42405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Abuse </a:t>
            </a:r>
            <a:r>
              <a:rPr lang="en-US" baseline="0" dirty="0" smtClean="0"/>
              <a:t>is pattern of behavior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Head CT for any of above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If abuse is not in the differential for ALL cases of non-specific presenting s/</a:t>
            </a:r>
            <a:r>
              <a:rPr lang="en-US" baseline="0" dirty="0" err="1" smtClean="0"/>
              <a:t>sx</a:t>
            </a:r>
            <a:r>
              <a:rPr lang="en-US" baseline="0" dirty="0" smtClean="0"/>
              <a:t> in young children, we’re missing an opportunity to protect a child and potentially save a life.</a:t>
            </a:r>
            <a:endParaRPr lang="en-US" dirty="0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0B8718-5054-47DA-9F2B-9697BF264FFD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4637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Identify abuse in early stages (bruising, soft tissue injuries, fractures) before neurological changes and fatal or near fatal abuse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Remove all clothing and put patients in hospital gowns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8841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Port Aransas</a:t>
            </a:r>
          </a:p>
        </p:txBody>
      </p:sp>
      <p:sp>
        <p:nvSpPr>
          <p:cNvPr id="7168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77C9B4B-A578-41EA-BA50-30A08E21EC7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8F52D40-B1A9-4477-ACB3-02959B3A616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79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Mastoid bruising; </a:t>
            </a:r>
            <a:r>
              <a:rPr lang="en-US" dirty="0" err="1" smtClean="0"/>
              <a:t>petechial</a:t>
            </a:r>
            <a:r>
              <a:rPr lang="en-US" dirty="0" smtClean="0"/>
              <a:t> ear bruising</a:t>
            </a:r>
            <a:r>
              <a:rPr lang="en-US" baseline="0" dirty="0" smtClean="0"/>
              <a:t> from punch/blow to head</a:t>
            </a:r>
          </a:p>
          <a:p>
            <a:r>
              <a:rPr lang="en-US" baseline="0" dirty="0" smtClean="0"/>
              <a:t>(Lower) Bruising to </a:t>
            </a:r>
            <a:r>
              <a:rPr lang="en-US" baseline="0" dirty="0" err="1" smtClean="0"/>
              <a:t>pinna</a:t>
            </a:r>
            <a:r>
              <a:rPr lang="en-US" baseline="0" dirty="0" smtClean="0"/>
              <a:t> from blow to head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FA375-3931-4D2C-B588-BB9056A71024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Linear pattern bruising from cord on 2 </a:t>
            </a:r>
            <a:r>
              <a:rPr lang="en-US" dirty="0" err="1" smtClean="0"/>
              <a:t>yo</a:t>
            </a:r>
            <a:r>
              <a:rPr lang="en-US" dirty="0" smtClean="0"/>
              <a:t> with multiple bruises, bites, burns (face)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5FA375-3931-4D2C-B588-BB9056A71024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err="1" smtClean="0"/>
              <a:t>Scherl</a:t>
            </a:r>
            <a:r>
              <a:rPr lang="en-US" dirty="0" smtClean="0"/>
              <a:t> et al 2011</a:t>
            </a:r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Leventhal</a:t>
            </a:r>
            <a:r>
              <a:rPr lang="en-US" baseline="0" dirty="0" smtClean="0"/>
              <a:t> et al 2008</a:t>
            </a:r>
          </a:p>
          <a:p>
            <a:pPr eaLnBrk="1" hangingPunct="1">
              <a:spcBef>
                <a:spcPct val="0"/>
              </a:spcBef>
            </a:pPr>
            <a:r>
              <a:rPr lang="en-US" baseline="0" dirty="0" smtClean="0"/>
              <a:t>Kemp et al 2008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In order from most commonly </a:t>
            </a:r>
            <a:r>
              <a:rPr lang="en-US" dirty="0" err="1" smtClean="0"/>
              <a:t>a/w</a:t>
            </a:r>
            <a:r>
              <a:rPr lang="en-US" dirty="0" smtClean="0"/>
              <a:t> abuse to least 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A child under 3 yrs. with a humeral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 – 1 in 2 chance of being abused; less common with SCH (Kemp et al 2008)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None are pathognomonic</a:t>
            </a:r>
            <a:r>
              <a:rPr lang="en-US" baseline="0" dirty="0" smtClean="0"/>
              <a:t> – occur in non-abusive trauma as well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Metaphyseal</a:t>
            </a:r>
            <a:r>
              <a:rPr lang="en-US" dirty="0" smtClean="0"/>
              <a:t> </a:t>
            </a:r>
            <a:r>
              <a:rPr lang="en-US" dirty="0" err="1" smtClean="0"/>
              <a:t>fxs</a:t>
            </a:r>
            <a:r>
              <a:rPr lang="en-US" dirty="0" smtClean="0"/>
              <a:t> – yank/pull/twist on extremity or shaking type injury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Separation at growth plate; corner, bucket handle </a:t>
            </a:r>
            <a:r>
              <a:rPr lang="en-US" dirty="0" err="1" smtClean="0"/>
              <a:t>fxs</a:t>
            </a: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err="1" smtClean="0"/>
              <a:t>Microfractures</a:t>
            </a:r>
            <a:r>
              <a:rPr lang="en-US" dirty="0" smtClean="0"/>
              <a:t> from shearing force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To &amp; fro motion/whiplash with shaking, held via chest or foot/hand and shaking</a:t>
            </a:r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Not possible with blunt force or fall</a:t>
            </a:r>
          </a:p>
        </p:txBody>
      </p:sp>
      <p:sp>
        <p:nvSpPr>
          <p:cNvPr id="30723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0F6118E-4FAF-4982-B730-B4BB6B21820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Leventhal</a:t>
            </a:r>
            <a:r>
              <a:rPr lang="en-US" dirty="0" smtClean="0"/>
              <a:t> et al 2008</a:t>
            </a:r>
          </a:p>
          <a:p>
            <a:r>
              <a:rPr lang="en-US" dirty="0" smtClean="0"/>
              <a:t>Kids Inpatient Database – hospitalized</a:t>
            </a:r>
            <a:r>
              <a:rPr lang="en-US" baseline="0" dirty="0" smtClean="0"/>
              <a:t> children &lt;3 yrs. with </a:t>
            </a:r>
            <a:r>
              <a:rPr lang="en-US" baseline="0" dirty="0" err="1" smtClean="0"/>
              <a:t>fx</a:t>
            </a:r>
            <a:r>
              <a:rPr lang="en-US" baseline="0" dirty="0" smtClean="0"/>
              <a:t>; 3438 hospitals in 36 states - &gt;85% of US population</a:t>
            </a:r>
          </a:p>
          <a:p>
            <a:r>
              <a:rPr lang="en-US" baseline="0" dirty="0" smtClean="0"/>
              <a:t>Inverse relationship with 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A24BC4-5EB9-4CA7-875E-E10908962ABA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372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2286000" y="9347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  <a:latin typeface="Century Gothic" panose="020B0502020202020204" pitchFamily="34" charset="0"/>
              </a:rPr>
              <a:t> </a:t>
            </a:r>
            <a:r>
              <a:rPr lang="en-US" sz="2400" b="1" i="0" u="none" strike="noStrike" baseline="0" dirty="0">
                <a:solidFill>
                  <a:srgbClr val="E44C3E"/>
                </a:solidFill>
                <a:latin typeface="Century Gothic" panose="020B0502020202020204" pitchFamily="34" charset="0"/>
              </a:rPr>
              <a:t>38</a:t>
            </a:r>
            <a:r>
              <a:rPr lang="en-US" sz="2400" b="1" i="0" u="none" strike="noStrike" baseline="30000" dirty="0">
                <a:solidFill>
                  <a:srgbClr val="E44C3E"/>
                </a:solidFill>
                <a:latin typeface="Century Gothic" panose="020B0502020202020204" pitchFamily="34" charset="0"/>
              </a:rPr>
              <a:t>th </a:t>
            </a:r>
            <a:r>
              <a:rPr lang="en-US" sz="2400" b="1" i="0" u="none" strike="noStrike" baseline="0" dirty="0">
                <a:solidFill>
                  <a:srgbClr val="E44C3E"/>
                </a:solidFill>
                <a:latin typeface="Century Gothic" panose="020B0502020202020204" pitchFamily="34" charset="0"/>
              </a:rPr>
              <a:t>National Conference 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E44C3E"/>
                </a:solidFill>
                <a:latin typeface="Century Gothic" panose="020B0502020202020204" pitchFamily="34" charset="0"/>
              </a:rPr>
              <a:t>on Pediatric Health Care</a:t>
            </a:r>
          </a:p>
          <a:p>
            <a:pPr algn="ctr"/>
            <a:r>
              <a:rPr lang="en-US" sz="2400" b="1" i="0" u="none" strike="noStrike" baseline="0" dirty="0">
                <a:solidFill>
                  <a:srgbClr val="E44C3E"/>
                </a:solidFill>
                <a:latin typeface="Century Gothic" panose="020B0502020202020204" pitchFamily="34" charset="0"/>
              </a:rPr>
              <a:t>March 16-19, 2017 </a:t>
            </a:r>
            <a:endParaRPr lang="en-US" sz="2400" b="0" i="0" u="none" strike="noStrike" baseline="0" dirty="0">
              <a:solidFill>
                <a:srgbClr val="00000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1379832"/>
            <a:ext cx="914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/>
        </p:blipFill>
        <p:spPr>
          <a:xfrm>
            <a:off x="171450" y="98098"/>
            <a:ext cx="1714500" cy="1191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76200"/>
            <a:ext cx="1123950" cy="1234866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 flipH="1">
            <a:off x="2" y="6553203"/>
            <a:ext cx="545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©2017</a:t>
            </a:r>
          </a:p>
        </p:txBody>
      </p:sp>
    </p:spTree>
    <p:extLst>
      <p:ext uri="{BB962C8B-B14F-4D97-AF65-F5344CB8AC3E}">
        <p14:creationId xmlns:p14="http://schemas.microsoft.com/office/powerpoint/2010/main" val="1990250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547789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8"/>
            <a:ext cx="80772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4740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/>
        </p:blipFill>
        <p:spPr>
          <a:xfrm>
            <a:off x="57152" y="6248404"/>
            <a:ext cx="848025" cy="58912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841081" y="6629405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©2017</a:t>
            </a:r>
          </a:p>
        </p:txBody>
      </p:sp>
    </p:spTree>
    <p:extLst>
      <p:ext uri="{BB962C8B-B14F-4D97-AF65-F5344CB8AC3E}">
        <p14:creationId xmlns:p14="http://schemas.microsoft.com/office/powerpoint/2010/main" val="353302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070056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600206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AB0777-4C60-462E-A92C-CDAFD498799C}" type="datetimeFigureOut">
              <a:rPr lang="en-US" smtClean="0"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1"/>
          <a:stretch/>
        </p:blipFill>
        <p:spPr>
          <a:xfrm>
            <a:off x="57152" y="6248404"/>
            <a:ext cx="848025" cy="589127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841081" y="6629405"/>
            <a:ext cx="5549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©2017</a:t>
            </a:r>
          </a:p>
        </p:txBody>
      </p:sp>
    </p:spTree>
    <p:extLst>
      <p:ext uri="{BB962C8B-B14F-4D97-AF65-F5344CB8AC3E}">
        <p14:creationId xmlns:p14="http://schemas.microsoft.com/office/powerpoint/2010/main" val="3400712175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341243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379290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335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548018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640628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67E32-9920-4AB4-B859-EE0871D8AD17}" type="datetimeFigureOut">
              <a:rPr lang="en-US" smtClean="0"/>
              <a:pPr/>
              <a:t>10/23/2017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2B383F-2B8A-4859-958D-E8004CFDE5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1425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6.xml"/><Relationship Id="rId7" Type="http://schemas.microsoft.com/office/2007/relationships/diagramDrawing" Target="../diagrams/drawing16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6.xml"/><Relationship Id="rId5" Type="http://schemas.openxmlformats.org/officeDocument/2006/relationships/diagramQuickStyle" Target="../diagrams/quickStyle16.xml"/><Relationship Id="rId4" Type="http://schemas.openxmlformats.org/officeDocument/2006/relationships/diagramLayout" Target="../diagrams/layout1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diagramData" Target="../diagrams/data17.xml"/><Relationship Id="rId7" Type="http://schemas.microsoft.com/office/2007/relationships/diagramDrawing" Target="../diagrams/drawing17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7.xml"/><Relationship Id="rId5" Type="http://schemas.openxmlformats.org/officeDocument/2006/relationships/diagramQuickStyle" Target="../diagrams/quickStyle17.xml"/><Relationship Id="rId4" Type="http://schemas.openxmlformats.org/officeDocument/2006/relationships/diagramLayout" Target="../diagrams/layout1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8.xml"/><Relationship Id="rId7" Type="http://schemas.microsoft.com/office/2007/relationships/diagramDrawing" Target="../diagrams/drawing18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8.xml"/><Relationship Id="rId5" Type="http://schemas.openxmlformats.org/officeDocument/2006/relationships/diagramQuickStyle" Target="../diagrams/quickStyle18.xml"/><Relationship Id="rId4" Type="http://schemas.openxmlformats.org/officeDocument/2006/relationships/diagramLayout" Target="../diagrams/layout1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4.xml"/><Relationship Id="rId7" Type="http://schemas.microsoft.com/office/2007/relationships/diagramDrawing" Target="../diagrams/drawing24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4.xml"/><Relationship Id="rId5" Type="http://schemas.openxmlformats.org/officeDocument/2006/relationships/diagramQuickStyle" Target="../diagrams/quickStyle24.xml"/><Relationship Id="rId4" Type="http://schemas.openxmlformats.org/officeDocument/2006/relationships/diagramLayout" Target="../diagrams/layout24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5.xml"/><Relationship Id="rId7" Type="http://schemas.microsoft.com/office/2007/relationships/diagramDrawing" Target="../diagrams/drawing25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5.xml"/><Relationship Id="rId5" Type="http://schemas.openxmlformats.org/officeDocument/2006/relationships/diagramQuickStyle" Target="../diagrams/quickStyle25.xml"/><Relationship Id="rId4" Type="http://schemas.openxmlformats.org/officeDocument/2006/relationships/diagramLayout" Target="../diagrams/layout25.xml"/><Relationship Id="rId9" Type="http://schemas.openxmlformats.org/officeDocument/2006/relationships/image" Target="../media/image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0.xml"/><Relationship Id="rId5" Type="http://schemas.openxmlformats.org/officeDocument/2006/relationships/diagramQuickStyle" Target="../diagrams/quickStyle30.xml"/><Relationship Id="rId4" Type="http://schemas.openxmlformats.org/officeDocument/2006/relationships/diagramLayout" Target="../diagrams/layout3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uptodate.com/" TargetMode="Externa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cf.hhs.gov/sites/default/files/opre/nis4_report_congress_full_pdf_jan2010.pdf" TargetMode="External"/><Relationship Id="rId2" Type="http://schemas.openxmlformats.org/officeDocument/2006/relationships/hyperlink" Target="http://www.uptodate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1000"/>
            <a:ext cx="8229600" cy="5745169"/>
          </a:xfrm>
        </p:spPr>
        <p:txBody>
          <a:bodyPr/>
          <a:lstStyle/>
          <a:p>
            <a:pPr marL="0" indent="0" algn="ctr">
              <a:buNone/>
            </a:pPr>
            <a:endParaRPr lang="en-US" sz="4000" dirty="0" smtClean="0"/>
          </a:p>
          <a:p>
            <a:pPr marL="0" indent="0" algn="ctr">
              <a:buNone/>
            </a:pPr>
            <a:r>
              <a:rPr lang="en-US" sz="4800" dirty="0" smtClean="0"/>
              <a:t>Abusive </a:t>
            </a:r>
            <a:r>
              <a:rPr lang="en-US" sz="4800" dirty="0"/>
              <a:t>H</a:t>
            </a:r>
            <a:r>
              <a:rPr lang="en-US" sz="4800" dirty="0" smtClean="0"/>
              <a:t>ead Trauma</a:t>
            </a:r>
            <a:endParaRPr lang="en-US" sz="4800" dirty="0"/>
          </a:p>
          <a:p>
            <a:pPr marL="0" indent="0" algn="ctr">
              <a:buNone/>
            </a:pPr>
            <a:r>
              <a:rPr lang="en-US" sz="3400" dirty="0"/>
              <a:t>W</a:t>
            </a:r>
            <a:r>
              <a:rPr lang="en-US" sz="3400" dirty="0" smtClean="0"/>
              <a:t>hat </a:t>
            </a:r>
            <a:r>
              <a:rPr lang="en-US" sz="3400" dirty="0"/>
              <a:t>every </a:t>
            </a:r>
            <a:r>
              <a:rPr lang="en-US" sz="3400" dirty="0" smtClean="0"/>
              <a:t>nurse </a:t>
            </a:r>
            <a:r>
              <a:rPr lang="en-US" sz="3400" dirty="0"/>
              <a:t>should </a:t>
            </a:r>
            <a:r>
              <a:rPr lang="en-US" sz="3400" dirty="0" smtClean="0"/>
              <a:t>know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2600" dirty="0" smtClean="0"/>
              <a:t>Kelly Gettig, APRN, MSN, CPNP-PC/AC</a:t>
            </a:r>
          </a:p>
          <a:p>
            <a:pPr marL="0" indent="0" algn="ctr">
              <a:buNone/>
            </a:pPr>
            <a:r>
              <a:rPr lang="en-US" sz="2600" dirty="0" smtClean="0"/>
              <a:t>CHAT conference</a:t>
            </a:r>
          </a:p>
          <a:p>
            <a:pPr marL="0" indent="0" algn="ctr">
              <a:buNone/>
            </a:pPr>
            <a:r>
              <a:rPr lang="en-US" sz="2600" dirty="0" smtClean="0"/>
              <a:t>October 27, 2017</a:t>
            </a:r>
            <a:endParaRPr lang="en-US" sz="2600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3" y="5257800"/>
            <a:ext cx="28194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13347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55176230"/>
              </p:ext>
            </p:extLst>
          </p:nvPr>
        </p:nvGraphicFramePr>
        <p:xfrm>
          <a:off x="381000" y="13716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/>
          <p:cNvSpPr/>
          <p:nvPr/>
        </p:nvSpPr>
        <p:spPr>
          <a:xfrm>
            <a:off x="457200" y="457200"/>
            <a:ext cx="8686800" cy="838200"/>
          </a:xfrm>
          <a:prstGeom prst="rect">
            <a:avLst/>
          </a:prstGeom>
        </p:spPr>
        <p:txBody>
          <a:bodyPr/>
          <a:lstStyle/>
          <a:p>
            <a:pPr lvl="0" rtl="0">
              <a:buChar char="•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62000" y="328118"/>
            <a:ext cx="6553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Clinical Manifestations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6766558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40035"/>
              </p:ext>
            </p:extLst>
          </p:nvPr>
        </p:nvGraphicFramePr>
        <p:xfrm>
          <a:off x="345358" y="2057400"/>
          <a:ext cx="8148481" cy="4390444"/>
        </p:xfrm>
        <a:graphic>
          <a:graphicData uri="http://schemas.openxmlformats.org/drawingml/2006/table">
            <a:tbl>
              <a:tblPr/>
              <a:tblGrid>
                <a:gridCol w="1319491"/>
                <a:gridCol w="766519"/>
                <a:gridCol w="905886"/>
                <a:gridCol w="766519"/>
                <a:gridCol w="1045254"/>
                <a:gridCol w="766519"/>
                <a:gridCol w="895348"/>
                <a:gridCol w="777058"/>
                <a:gridCol w="905887"/>
              </a:tblGrid>
              <a:tr h="437801">
                <a:tc rowSpan="2">
                  <a:txBody>
                    <a:bodyPr/>
                    <a:lstStyle/>
                    <a:p>
                      <a:pPr algn="ctr"/>
                      <a:endParaRPr lang="en-US" sz="1300" dirty="0"/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0–11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200" b="1" dirty="0">
                        <a:solidFill>
                          <a:srgbClr val="0070C0"/>
                        </a:solidFill>
                      </a:endParaRP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12–23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200" b="1" dirty="0">
                        <a:solidFill>
                          <a:srgbClr val="0070C0"/>
                        </a:solidFill>
                      </a:endParaRP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 smtClean="0">
                          <a:solidFill>
                            <a:srgbClr val="0070C0"/>
                          </a:solidFill>
                        </a:rPr>
                        <a:t>24–35 </a:t>
                      </a:r>
                      <a:r>
                        <a:rPr lang="en-US" sz="2200" b="1" dirty="0" err="1" smtClean="0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200" b="1" dirty="0">
                        <a:solidFill>
                          <a:srgbClr val="0070C0"/>
                        </a:solidFill>
                      </a:endParaRP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200" b="1" dirty="0">
                          <a:solidFill>
                            <a:srgbClr val="0070C0"/>
                          </a:solidFill>
                        </a:rPr>
                        <a:t>0–36 </a:t>
                      </a:r>
                      <a:r>
                        <a:rPr lang="en-US" sz="2200" b="1" dirty="0" err="1">
                          <a:solidFill>
                            <a:srgbClr val="0070C0"/>
                          </a:solidFill>
                        </a:rPr>
                        <a:t>mo</a:t>
                      </a:r>
                      <a:endParaRPr lang="en-US" sz="2200" b="1" dirty="0">
                        <a:solidFill>
                          <a:srgbClr val="0070C0"/>
                        </a:solidFill>
                      </a:endParaRP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4276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Fractures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B0F0"/>
                          </a:solidFill>
                        </a:rPr>
                        <a:t>Proportion From Abuse, %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Fractures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B0F0"/>
                          </a:solidFill>
                        </a:rPr>
                        <a:t>Proportion From </a:t>
                      </a:r>
                      <a:endParaRPr lang="en-US" sz="1300" b="1" dirty="0" smtClean="0">
                        <a:solidFill>
                          <a:srgbClr val="00B0F0"/>
                        </a:solidFill>
                      </a:endParaRPr>
                    </a:p>
                    <a:p>
                      <a:pPr algn="ctr"/>
                      <a:r>
                        <a:rPr lang="en-US" sz="1300" b="1" dirty="0" smtClean="0">
                          <a:solidFill>
                            <a:srgbClr val="00B0F0"/>
                          </a:solidFill>
                        </a:rPr>
                        <a:t>Abuse</a:t>
                      </a:r>
                      <a:r>
                        <a:rPr lang="en-US" sz="1300" b="1" dirty="0">
                          <a:solidFill>
                            <a:srgbClr val="00B0F0"/>
                          </a:solidFill>
                        </a:rPr>
                        <a:t>, %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No. of Fractures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B0F0"/>
                          </a:solidFill>
                        </a:rPr>
                        <a:t>Proportion From Abuse, %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No. of Fractures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dirty="0">
                          <a:solidFill>
                            <a:srgbClr val="00B0F0"/>
                          </a:solidFill>
                        </a:rPr>
                        <a:t>Proportion From Abuse, %</a:t>
                      </a:r>
                    </a:p>
                  </a:txBody>
                  <a:tcPr marL="64770" marR="64770" marT="32385" marB="32385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Ribs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809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69.4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28.5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96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27.6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1001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61.4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29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Radius/ulna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261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62.1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103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19.8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293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solidFill>
                            <a:srgbClr val="00B0F0"/>
                          </a:solidFill>
                        </a:rPr>
                        <a:t>4.7</a:t>
                      </a:r>
                      <a:endParaRPr lang="en-US" sz="2000" b="1" dirty="0">
                        <a:solidFill>
                          <a:srgbClr val="00B0F0"/>
                        </a:solidFill>
                      </a:endParaRP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657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29.8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29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Tibia/fibula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493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58.0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192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16.1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384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4.7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1069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31.1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29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 err="1">
                          <a:solidFill>
                            <a:srgbClr val="00B0F0"/>
                          </a:solidFill>
                        </a:rPr>
                        <a:t>Humerus</a:t>
                      </a:r>
                      <a:endParaRPr lang="en-US" sz="1800" b="1" dirty="0">
                        <a:solidFill>
                          <a:srgbClr val="00B0F0"/>
                        </a:solidFill>
                      </a:endParaRP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518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43.1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545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6.8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2108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1.6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3172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9.3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Femur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1257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30.5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761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4.8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2008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2.5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4026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11.7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00292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Clavicle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227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28.1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65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16.7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95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6.0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388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20.7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3889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rgbClr val="00B0F0"/>
                          </a:solidFill>
                        </a:rPr>
                        <a:t>Skull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3363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17.1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948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8.6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0" dirty="0">
                          <a:solidFill>
                            <a:schemeClr val="tx1"/>
                          </a:solidFill>
                        </a:rPr>
                        <a:t>1575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3.7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5886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</a:rPr>
                        <a:t>12.1</a:t>
                      </a:r>
                    </a:p>
                  </a:txBody>
                  <a:tcPr marL="64770" marR="64770" marT="32385" marB="3238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609600" y="290899"/>
            <a:ext cx="7619999" cy="1523494"/>
          </a:xfrm>
          <a:prstGeom prst="rect">
            <a:avLst/>
          </a:prstGeom>
          <a:solidFill>
            <a:srgbClr val="EEEEE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1" i="0" u="none" strike="noStrike" cap="none" normalizeH="0" baseline="0" dirty="0" smtClean="0">
              <a:ln>
                <a:noFill/>
              </a:ln>
              <a:solidFill>
                <a:srgbClr val="005F4F"/>
              </a:solidFill>
              <a:effectLst/>
              <a:latin typeface="inheri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b="1" dirty="0">
              <a:solidFill>
                <a:srgbClr val="005F4F"/>
              </a:solidFill>
              <a:latin typeface="inherit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rgbClr val="005F4F"/>
                </a:solidFill>
                <a:effectLst/>
                <a:latin typeface="inherit"/>
              </a:rPr>
              <a:t>Incidence of Fractures Attributable to Abuse in Young Hospitalized Children: Results From Analysis of a United States Database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endParaRPr kumimoji="0" lang="en-US" sz="8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inheri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943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1219200" y="1295400"/>
            <a:ext cx="6324600" cy="4974212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0956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1066800" y="1295400"/>
            <a:ext cx="6858000" cy="461524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9380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8" cstate="print"/>
          <a:stretch>
            <a:fillRect/>
          </a:stretch>
        </p:blipFill>
        <p:spPr>
          <a:xfrm>
            <a:off x="685800" y="1600200"/>
            <a:ext cx="7585188" cy="4648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80421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81200"/>
            <a:ext cx="7315200" cy="365759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3 </a:t>
            </a:r>
            <a:r>
              <a:rPr lang="en-US" sz="2400" dirty="0" err="1" smtClean="0"/>
              <a:t>mo</a:t>
            </a:r>
            <a:r>
              <a:rPr lang="en-US" sz="2400" dirty="0" smtClean="0"/>
              <a:t> male, 30 </a:t>
            </a:r>
            <a:r>
              <a:rPr lang="en-US" sz="2400" dirty="0" err="1" smtClean="0"/>
              <a:t>wk</a:t>
            </a:r>
            <a:r>
              <a:rPr lang="en-US" sz="2400" dirty="0" smtClean="0"/>
              <a:t> preemie</a:t>
            </a:r>
          </a:p>
          <a:p>
            <a:r>
              <a:rPr lang="en-US" sz="2400" dirty="0" smtClean="0"/>
              <a:t>Admitted to PICU in </a:t>
            </a:r>
            <a:r>
              <a:rPr lang="en-US" sz="2400" dirty="0" err="1" smtClean="0"/>
              <a:t>resp</a:t>
            </a:r>
            <a:r>
              <a:rPr lang="en-US" sz="2400" dirty="0" smtClean="0"/>
              <a:t> distress</a:t>
            </a:r>
          </a:p>
          <a:p>
            <a:r>
              <a:rPr lang="en-US" sz="2400" dirty="0" smtClean="0"/>
              <a:t>Viral illness, high flow NC oxygen, nebs</a:t>
            </a:r>
          </a:p>
          <a:p>
            <a:r>
              <a:rPr lang="en-US" sz="2400" dirty="0" smtClean="0"/>
              <a:t>Exam shows multiple small/mild bruises, abrasions – forehead, trunk, penis/scrotum</a:t>
            </a:r>
          </a:p>
          <a:p>
            <a:r>
              <a:rPr lang="en-US" sz="2400" dirty="0" smtClean="0"/>
              <a:t>Linear pattern bruise to abdomen</a:t>
            </a:r>
          </a:p>
          <a:p>
            <a:r>
              <a:rPr lang="en-US" sz="2400" dirty="0" smtClean="0"/>
              <a:t>Hematologic and metabolic workups started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1266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NAT pics\pattern bruise - abdome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1000"/>
            <a:ext cx="86106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0395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6122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3600" kern="1200" cap="all" dirty="0">
                <a:effectLst>
                  <a:reflection blurRad="12700" stA="48000" endA="300" endPos="55000" dir="5400000" sy="-90000" algn="bl" rotWithShape="0"/>
                </a:effectLst>
              </a:rPr>
              <a:t>Red flags</a:t>
            </a:r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34877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4661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217287350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5 wk old male brought in for URI symptoms-Flu A+ </a:t>
            </a:r>
            <a:endParaRPr lang="en-US" sz="26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RN </a:t>
            </a:r>
            <a:r>
              <a:rPr lang="en-US" sz="2600" dirty="0"/>
              <a:t>noted bruising to </a:t>
            </a:r>
            <a:r>
              <a:rPr lang="en-US" sz="2600" dirty="0" smtClean="0"/>
              <a:t>abdomen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NAT work-up completed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Skeletal survey: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200" dirty="0" smtClean="0"/>
              <a:t>2 right parietal skull </a:t>
            </a:r>
            <a:r>
              <a:rPr lang="en-US" sz="2200" dirty="0" err="1" smtClean="0"/>
              <a:t>fxs</a:t>
            </a:r>
            <a:endParaRPr lang="en-US" sz="2200" dirty="0" smtClean="0"/>
          </a:p>
          <a:p>
            <a:pPr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200" dirty="0" smtClean="0"/>
              <a:t>Bilateral distal </a:t>
            </a:r>
            <a:r>
              <a:rPr lang="en-US" sz="2200" dirty="0" err="1" smtClean="0"/>
              <a:t>tibial</a:t>
            </a:r>
            <a:r>
              <a:rPr lang="en-US" sz="2200" dirty="0" smtClean="0"/>
              <a:t> </a:t>
            </a:r>
            <a:r>
              <a:rPr lang="en-US" sz="2200" dirty="0" err="1" smtClean="0"/>
              <a:t>metaphyseal</a:t>
            </a:r>
            <a:r>
              <a:rPr lang="en-US" sz="2200" dirty="0" smtClean="0"/>
              <a:t> </a:t>
            </a:r>
            <a:r>
              <a:rPr lang="en-US" sz="2200" dirty="0" err="1" smtClean="0"/>
              <a:t>fx</a:t>
            </a:r>
            <a:endParaRPr lang="en-US" sz="2200" dirty="0" smtClean="0"/>
          </a:p>
          <a:p>
            <a:pPr lvl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200" dirty="0" smtClean="0"/>
              <a:t>L proximal tibia </a:t>
            </a:r>
            <a:r>
              <a:rPr lang="en-US" sz="2200" dirty="0" err="1" smtClean="0"/>
              <a:t>metaphyseal</a:t>
            </a:r>
            <a:r>
              <a:rPr lang="en-US" sz="2200" dirty="0" smtClean="0"/>
              <a:t> </a:t>
            </a:r>
            <a:r>
              <a:rPr lang="en-US" sz="2200" dirty="0" err="1" smtClean="0"/>
              <a:t>fx</a:t>
            </a:r>
            <a:endParaRPr lang="en-US" sz="22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CT head: </a:t>
            </a:r>
            <a:r>
              <a:rPr lang="en-US" sz="2600" dirty="0" err="1" smtClean="0"/>
              <a:t>neg</a:t>
            </a:r>
            <a:endParaRPr lang="en-US" sz="2600" dirty="0" smtClean="0"/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CT </a:t>
            </a:r>
            <a:r>
              <a:rPr lang="en-US" sz="2600" dirty="0" err="1" smtClean="0"/>
              <a:t>abd</a:t>
            </a:r>
            <a:r>
              <a:rPr lang="en-US" sz="2600" dirty="0" smtClean="0"/>
              <a:t>/pelvis: </a:t>
            </a:r>
            <a:r>
              <a:rPr lang="en-US" sz="2600" dirty="0" err="1" smtClean="0"/>
              <a:t>bilat</a:t>
            </a:r>
            <a:r>
              <a:rPr lang="en-US" sz="2600" dirty="0" smtClean="0"/>
              <a:t> posterior 6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/7</a:t>
            </a:r>
            <a:r>
              <a:rPr lang="en-US" sz="2600" baseline="30000" dirty="0" smtClean="0"/>
              <a:t>th</a:t>
            </a:r>
            <a:r>
              <a:rPr lang="en-US" sz="2600" dirty="0" smtClean="0"/>
              <a:t> rib </a:t>
            </a:r>
            <a:r>
              <a:rPr lang="en-US" sz="2600" dirty="0" err="1" smtClean="0"/>
              <a:t>fxs</a:t>
            </a:r>
            <a:r>
              <a:rPr lang="en-US" sz="2600" dirty="0"/>
              <a:t/>
            </a:r>
            <a:br>
              <a:rPr lang="en-US" sz="2600" dirty="0"/>
            </a:b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761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Objectives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671148"/>
              </p:ext>
            </p:extLst>
          </p:nvPr>
        </p:nvGraphicFramePr>
        <p:xfrm>
          <a:off x="685800" y="1447800"/>
          <a:ext cx="75438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1961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 descr="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371600" y="152400"/>
            <a:ext cx="6172200" cy="61722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6165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648200" y="310625"/>
            <a:ext cx="3352800" cy="6153176"/>
          </a:xfrm>
        </p:spPr>
      </p:pic>
      <p:pic>
        <p:nvPicPr>
          <p:cNvPr id="53251" name="Picture 4" descr="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" y="491613"/>
            <a:ext cx="3732107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841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010400" cy="6793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026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86697"/>
            <a:ext cx="7966363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4055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228600"/>
            <a:ext cx="8486775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2422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23" y="1140542"/>
            <a:ext cx="875476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7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77" y="1447800"/>
            <a:ext cx="85915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4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6550802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4 </a:t>
            </a:r>
            <a:r>
              <a:rPr lang="en-US" sz="2600" dirty="0" err="1"/>
              <a:t>mo</a:t>
            </a:r>
            <a:r>
              <a:rPr lang="en-US" sz="2600" dirty="0"/>
              <a:t> infant presents with scalp swelling following a fall off the changing table onto </a:t>
            </a:r>
            <a:r>
              <a:rPr lang="en-US" sz="2600" dirty="0" smtClean="0"/>
              <a:t>tile.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 smtClean="0"/>
              <a:t>Alert, </a:t>
            </a:r>
            <a:r>
              <a:rPr lang="en-US" sz="2600" dirty="0" err="1"/>
              <a:t>neuro</a:t>
            </a:r>
            <a:r>
              <a:rPr lang="en-US" sz="2600" dirty="0"/>
              <a:t> intact and tolerating PO well. 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CT head - left parietal non-displaced linear skull fracture with no underlying hemorrhage.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H &amp; P – unremarkable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Skeletal survey – otherwise negative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UA – negative for blood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ALT/AST – normal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SW consult – no concerns</a:t>
            </a:r>
          </a:p>
          <a:p>
            <a:pPr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en-US" sz="2600" dirty="0"/>
              <a:t>Neurosurgery consult – follow up in clinic in 2 </a:t>
            </a:r>
            <a:r>
              <a:rPr lang="en-US" sz="2600" dirty="0" err="1" smtClean="0"/>
              <a:t>wks</a:t>
            </a:r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0549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4013388015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3490" name="Rectangle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600" dirty="0"/>
              <a:t>9 month female presents to ED with mother</a:t>
            </a:r>
          </a:p>
          <a:p>
            <a:pPr eaLnBrk="1" hangingPunct="1">
              <a:defRPr/>
            </a:pPr>
            <a:r>
              <a:rPr lang="en-US" sz="2600" dirty="0"/>
              <a:t>Cc: right leg swelling &amp; pain s/p fall from bed</a:t>
            </a:r>
          </a:p>
          <a:p>
            <a:pPr eaLnBrk="1" hangingPunct="1">
              <a:defRPr/>
            </a:pPr>
            <a:r>
              <a:rPr lang="en-US" sz="2600" dirty="0"/>
              <a:t>Displaced femur </a:t>
            </a:r>
            <a:r>
              <a:rPr lang="en-US" sz="2600" dirty="0" err="1"/>
              <a:t>fx</a:t>
            </a:r>
            <a:r>
              <a:rPr lang="en-US" sz="2600" dirty="0"/>
              <a:t> identified</a:t>
            </a:r>
          </a:p>
          <a:p>
            <a:pPr eaLnBrk="1" hangingPunct="1">
              <a:defRPr/>
            </a:pPr>
            <a:r>
              <a:rPr lang="en-US" sz="2600" dirty="0"/>
              <a:t>NAT protocol followed</a:t>
            </a:r>
          </a:p>
          <a:p>
            <a:pPr eaLnBrk="1" hangingPunct="1">
              <a:defRPr/>
            </a:pPr>
            <a:r>
              <a:rPr lang="en-US" sz="2600" dirty="0"/>
              <a:t>Skeletal survey: multiple </a:t>
            </a:r>
            <a:r>
              <a:rPr lang="en-US" sz="2600" dirty="0" err="1"/>
              <a:t>metaphyseal</a:t>
            </a:r>
            <a:r>
              <a:rPr lang="en-US" sz="2600" dirty="0"/>
              <a:t> </a:t>
            </a:r>
            <a:r>
              <a:rPr lang="en-US" sz="2600" dirty="0" err="1"/>
              <a:t>fxs</a:t>
            </a:r>
            <a:r>
              <a:rPr lang="en-US" sz="2600" dirty="0"/>
              <a:t> </a:t>
            </a:r>
          </a:p>
          <a:p>
            <a:pPr eaLnBrk="1" hangingPunct="1">
              <a:defRPr/>
            </a:pPr>
            <a:r>
              <a:rPr lang="en-US" sz="2600" dirty="0"/>
              <a:t>Chest CT: right scapula </a:t>
            </a:r>
            <a:r>
              <a:rPr lang="en-US" sz="2600" dirty="0" err="1"/>
              <a:t>fx</a:t>
            </a:r>
            <a:r>
              <a:rPr lang="en-US" sz="2600" dirty="0"/>
              <a:t> &amp; 6</a:t>
            </a:r>
            <a:r>
              <a:rPr lang="en-US" sz="2600" baseline="30000" dirty="0"/>
              <a:t>th</a:t>
            </a:r>
            <a:r>
              <a:rPr lang="en-US" sz="2600" dirty="0"/>
              <a:t> rib </a:t>
            </a:r>
            <a:r>
              <a:rPr lang="en-US" sz="2600" dirty="0" err="1"/>
              <a:t>fx</a:t>
            </a:r>
            <a:endParaRPr lang="en-US" sz="2600" dirty="0"/>
          </a:p>
          <a:p>
            <a:pPr eaLnBrk="1" hangingPunct="1">
              <a:defRPr/>
            </a:pPr>
            <a:r>
              <a:rPr lang="en-US" sz="2600" dirty="0"/>
              <a:t>Discharged with foster family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880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152400"/>
            <a:ext cx="64008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084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Kelly\Pictures\Backyard butterflies; hike &amp; bike trails - 288 Haupt, Kyle\03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14400" y="457200"/>
            <a:ext cx="7332518" cy="5562600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1" name="Picture 4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7200" y="410496"/>
            <a:ext cx="4813805" cy="5914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Picture 6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989" y="381000"/>
            <a:ext cx="3842702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935738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760429582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133600"/>
            <a:ext cx="8229600" cy="4525963"/>
          </a:xfrm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Most common cause of traumatic death under 2 </a:t>
            </a:r>
            <a:r>
              <a:rPr lang="en-US" sz="2600" dirty="0" err="1" smtClean="0"/>
              <a:t>yrs</a:t>
            </a:r>
            <a:endParaRPr lang="en-US" sz="2600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Most common cause of </a:t>
            </a:r>
            <a:r>
              <a:rPr lang="en-US" sz="2600" dirty="0" err="1" smtClean="0"/>
              <a:t>neurotrauma</a:t>
            </a:r>
            <a:r>
              <a:rPr lang="en-US" sz="2600" dirty="0" smtClean="0"/>
              <a:t> &lt;2 yrs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30 in 100,000 children in first year of life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Underestimated, underreported, </a:t>
            </a:r>
            <a:r>
              <a:rPr lang="en-US" sz="2600" dirty="0" err="1" smtClean="0"/>
              <a:t>underrecognized</a:t>
            </a:r>
            <a:endParaRPr lang="en-US" sz="2600" dirty="0" smtClean="0"/>
          </a:p>
          <a:p>
            <a:pPr marL="813816" lvl="1" indent="-384048">
              <a:buFont typeface="Wingdings 2"/>
              <a:buChar char=""/>
              <a:defRPr/>
            </a:pPr>
            <a:r>
              <a:rPr lang="en-US" sz="2400" dirty="0" smtClean="0"/>
              <a:t>For every identified case, 152 go undiagnosed</a:t>
            </a:r>
          </a:p>
          <a:p>
            <a:pPr marL="813816" lvl="1" indent="-384048">
              <a:buFont typeface="Wingdings 2"/>
              <a:buChar char=""/>
              <a:defRPr/>
            </a:pPr>
            <a:r>
              <a:rPr lang="en-US" sz="2400" dirty="0" smtClean="0"/>
              <a:t>3-6% of parents self-report shaking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lvl="8">
              <a:buFont typeface="Wingdings 2"/>
              <a:buNone/>
              <a:defRPr/>
            </a:pPr>
            <a:r>
              <a:rPr lang="en-US" dirty="0" smtClean="0"/>
              <a:t>			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1435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543800" cy="3200400"/>
          </a:xfrm>
        </p:spPr>
        <p:txBody>
          <a:bodyPr>
            <a:normAutofit fontScale="85000" lnSpcReduction="20000"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700" dirty="0" smtClean="0"/>
              <a:t>13-35% victims die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3700" dirty="0" smtClean="0"/>
              <a:t>Survivors</a:t>
            </a:r>
          </a:p>
          <a:p>
            <a:pPr marL="822960" lvl="1" eaLnBrk="1" fontAlgn="auto" hangingPunct="1">
              <a:spcAft>
                <a:spcPts val="0"/>
              </a:spcAft>
              <a:buFont typeface="Verdana"/>
              <a:buChar char="›"/>
              <a:defRPr/>
            </a:pPr>
            <a:r>
              <a:rPr lang="en-US" sz="3000" dirty="0" smtClean="0"/>
              <a:t>&gt;60% significant </a:t>
            </a:r>
            <a:r>
              <a:rPr lang="en-US" sz="3000" dirty="0" err="1" smtClean="0"/>
              <a:t>neuro</a:t>
            </a:r>
            <a:r>
              <a:rPr lang="en-US" sz="3000" dirty="0" smtClean="0"/>
              <a:t> impairment</a:t>
            </a:r>
          </a:p>
          <a:p>
            <a:pPr marL="822960" lvl="1" eaLnBrk="1" fontAlgn="auto" hangingPunct="1">
              <a:spcAft>
                <a:spcPts val="0"/>
              </a:spcAft>
              <a:buFont typeface="Verdana"/>
              <a:buChar char="›"/>
              <a:defRPr/>
            </a:pPr>
            <a:r>
              <a:rPr lang="en-US" sz="3000" dirty="0" smtClean="0"/>
              <a:t>Considerably worse outcomes than non-inflicted</a:t>
            </a:r>
          </a:p>
          <a:p>
            <a:pPr marL="822960" lvl="1" eaLnBrk="1" fontAlgn="auto" hangingPunct="1">
              <a:spcAft>
                <a:spcPts val="0"/>
              </a:spcAft>
              <a:buFont typeface="Verdana"/>
              <a:buChar char="›"/>
              <a:defRPr/>
            </a:pPr>
            <a:endParaRPr lang="en-US" dirty="0"/>
          </a:p>
          <a:p>
            <a:pPr marL="822960" lvl="1" eaLnBrk="1" fontAlgn="auto" hangingPunct="1">
              <a:spcAft>
                <a:spcPts val="0"/>
              </a:spcAft>
              <a:buFont typeface="Verdana"/>
              <a:buChar char="›"/>
              <a:defRPr/>
            </a:pPr>
            <a:endParaRPr lang="en-US" dirty="0" smtClean="0"/>
          </a:p>
          <a:p>
            <a:pPr marL="822960" lvl="1" eaLnBrk="1" fontAlgn="auto" hangingPunct="1">
              <a:spcAft>
                <a:spcPts val="0"/>
              </a:spcAft>
              <a:buFont typeface="Verdana"/>
              <a:buChar char="›"/>
              <a:defRPr/>
            </a:pPr>
            <a:endParaRPr lang="en-US" dirty="0"/>
          </a:p>
          <a:p>
            <a:pPr lvl="8">
              <a:buFont typeface="Wingdings 2"/>
              <a:buNone/>
              <a:defRPr/>
            </a:pPr>
            <a:r>
              <a:rPr lang="en-US" sz="2400" dirty="0" smtClean="0"/>
              <a:t>			</a:t>
            </a: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/>
              <a:t>Risk factors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8287408"/>
              </p:ext>
            </p:extLst>
          </p:nvPr>
        </p:nvGraphicFramePr>
        <p:xfrm>
          <a:off x="381000" y="1371600"/>
          <a:ext cx="82296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905000" y="762000"/>
            <a:ext cx="5334000" cy="5334000"/>
            <a:chOff x="1371600" y="0"/>
            <a:chExt cx="5334000" cy="5334000"/>
          </a:xfrm>
          <a:scene3d>
            <a:camera prst="orthographicFront"/>
            <a:lightRig rig="threePt" dir="t"/>
          </a:scene3d>
        </p:grpSpPr>
        <p:sp>
          <p:nvSpPr>
            <p:cNvPr id="3" name="Oval 2"/>
            <p:cNvSpPr/>
            <p:nvPr/>
          </p:nvSpPr>
          <p:spPr>
            <a:xfrm>
              <a:off x="1371600" y="0"/>
              <a:ext cx="5334000" cy="5334000"/>
            </a:xfrm>
            <a:prstGeom prst="ellipse">
              <a:avLst/>
            </a:prstGeom>
            <a:solidFill>
              <a:schemeClr val="tx2">
                <a:lumMod val="40000"/>
                <a:lumOff val="60000"/>
                <a:alpha val="50000"/>
              </a:schemeClr>
            </a:solidFill>
            <a:sp3d>
              <a:bevelT/>
            </a:sp3d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4" name="Oval 4"/>
            <p:cNvSpPr/>
            <p:nvPr/>
          </p:nvSpPr>
          <p:spPr>
            <a:xfrm>
              <a:off x="2152746" y="781146"/>
              <a:ext cx="3771708" cy="3771708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20002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4500" b="1" i="1" kern="1200" dirty="0" smtClean="0"/>
                <a:t>Epidemiological factors cannot guide decision-making</a:t>
              </a:r>
              <a:r>
                <a:rPr lang="en-US" sz="4500" b="1" kern="1200" dirty="0" smtClean="0"/>
                <a:t>.</a:t>
              </a:r>
              <a:endParaRPr lang="en-US" sz="45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23864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/>
              <a:t>Perpetrators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5175407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err="1" smtClean="0"/>
              <a:t>Pathophysiology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5303137"/>
              </p:ext>
            </p:extLst>
          </p:nvPr>
        </p:nvGraphicFramePr>
        <p:xfrm>
          <a:off x="381000" y="1676400"/>
          <a:ext cx="82296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6763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09800"/>
            <a:ext cx="8229600" cy="4525963"/>
          </a:xfrm>
        </p:spPr>
        <p:txBody>
          <a:bodyPr>
            <a:normAutofit/>
          </a:bodyPr>
          <a:lstStyle/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History of minor trauma or no trauma</a:t>
            </a:r>
          </a:p>
          <a:p>
            <a:pPr marL="822706" lvl="1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dirty="0" smtClean="0"/>
              <a:t>No trauma – 92% PPV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r>
              <a:rPr lang="en-US" sz="2600" b="1" i="1" dirty="0" smtClean="0"/>
              <a:t>Neurological impairment</a:t>
            </a:r>
          </a:p>
          <a:p>
            <a:pPr marL="1179576" lvl="2" indent="-384048">
              <a:buFont typeface="Wingdings 2"/>
              <a:buChar char=""/>
              <a:defRPr/>
            </a:pPr>
            <a:r>
              <a:rPr lang="en-US" sz="2200" dirty="0" smtClean="0"/>
              <a:t>Altered LOC (77%)</a:t>
            </a:r>
          </a:p>
          <a:p>
            <a:pPr marL="1179576" lvl="2" indent="-384048">
              <a:buFont typeface="Wingdings 2"/>
              <a:buChar char=""/>
              <a:defRPr/>
            </a:pPr>
            <a:r>
              <a:rPr lang="en-US" sz="2200" dirty="0" smtClean="0"/>
              <a:t>Seizures (43-50%)</a:t>
            </a:r>
          </a:p>
          <a:p>
            <a:pPr marL="1179576" lvl="2" indent="-384048">
              <a:buFont typeface="Wingdings 2"/>
              <a:buChar char=""/>
              <a:defRPr/>
            </a:pPr>
            <a:r>
              <a:rPr lang="en-US" sz="2200" dirty="0" smtClean="0"/>
              <a:t>Vomiting (15%)</a:t>
            </a:r>
          </a:p>
          <a:p>
            <a:pPr marL="2514981" lvl="8" indent="-384048">
              <a:buNone/>
              <a:defRPr/>
            </a:pPr>
            <a:endParaRPr lang="en-US" sz="1000" dirty="0" smtClean="0"/>
          </a:p>
          <a:p>
            <a:pPr marL="2514981" lvl="8" indent="-384048">
              <a:buNone/>
              <a:defRPr/>
            </a:pPr>
            <a:endParaRPr lang="en-US" sz="1000" dirty="0"/>
          </a:p>
          <a:p>
            <a:pPr marL="2514981" lvl="8" indent="-384048">
              <a:buNone/>
              <a:defRPr/>
            </a:pPr>
            <a:r>
              <a:rPr lang="en-US" sz="1000" dirty="0" smtClean="0"/>
              <a:t>			</a:t>
            </a:r>
            <a:r>
              <a:rPr lang="en-US" sz="1500" dirty="0" smtClean="0"/>
              <a:t>						</a:t>
            </a:r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  <a:p>
            <a:pPr marL="448056" indent="-384048" eaLnBrk="1" fontAlgn="auto" hangingPunct="1">
              <a:spcAft>
                <a:spcPts val="0"/>
              </a:spcAft>
              <a:buFont typeface="Wingdings 2"/>
              <a:buChar char=""/>
              <a:defRPr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7543800" cy="3886200"/>
          </a:xfrm>
        </p:spPr>
        <p:txBody>
          <a:bodyPr>
            <a:normAutofit fontScale="92500" lnSpcReduction="20000"/>
          </a:bodyPr>
          <a:lstStyle/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Apnea - critical distinguishing factor 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3000" dirty="0" smtClean="0"/>
              <a:t>93% PPV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3000" dirty="0" smtClean="0"/>
              <a:t>Respiratory insufficiency complicated by delayed care</a:t>
            </a:r>
          </a:p>
          <a:p>
            <a:pPr marL="742950" lvl="2" indent="-342900" eaLnBrk="1" fontAlgn="auto" hangingPunct="1">
              <a:spcAft>
                <a:spcPts val="0"/>
              </a:spcAft>
              <a:buFont typeface="Wingdings 2"/>
              <a:buChar char=""/>
              <a:defRPr/>
            </a:pPr>
            <a:r>
              <a:rPr lang="en-US" sz="3000" dirty="0" smtClean="0"/>
              <a:t>Repeated trauma to respiratory centers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Out of hospital CPR</a:t>
            </a:r>
          </a:p>
          <a:p>
            <a:pPr marL="342900" lvl="1" indent="-342900"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3000" dirty="0" smtClean="0"/>
              <a:t>Hypoxic-ischemic brain injury</a:t>
            </a:r>
          </a:p>
          <a:p>
            <a:pPr lvl="8">
              <a:buFont typeface="Wingdings 2"/>
              <a:buNone/>
              <a:defRPr/>
            </a:pPr>
            <a:r>
              <a:rPr lang="en-US" dirty="0" smtClean="0"/>
              <a:t>			</a:t>
            </a:r>
          </a:p>
          <a:p>
            <a:pPr lvl="8">
              <a:buFont typeface="Wingdings 2"/>
              <a:buNone/>
              <a:defRPr/>
            </a:pPr>
            <a:endParaRPr lang="en-US" sz="1500" dirty="0"/>
          </a:p>
          <a:p>
            <a:pPr lvl="8">
              <a:buFont typeface="Wingdings 2"/>
              <a:buNone/>
              <a:defRPr/>
            </a:pPr>
            <a:r>
              <a:rPr lang="en-US" sz="1500" dirty="0" smtClean="0"/>
              <a:t>			</a:t>
            </a:r>
            <a:endParaRPr lang="en-US" sz="15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6681703"/>
              </p:ext>
            </p:extLst>
          </p:nvPr>
        </p:nvGraphicFramePr>
        <p:xfrm>
          <a:off x="457200" y="1066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525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kern="1200" dirty="0" smtClean="0">
                <a:effectLst/>
              </a:rPr>
              <a:t>702,000 substantiated cases of child abuse in</a:t>
            </a:r>
            <a:r>
              <a:rPr lang="en-US" sz="2600" dirty="0" smtClean="0">
                <a:effectLst/>
              </a:rPr>
              <a:t> 2014 </a:t>
            </a:r>
          </a:p>
          <a:p>
            <a:pPr lvl="1"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400" kern="1200" dirty="0" smtClean="0">
                <a:effectLst/>
              </a:rPr>
              <a:t>1546 deaths</a:t>
            </a:r>
          </a:p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 smtClean="0"/>
              <a:t>Estimated &lt;5% of physical abuse reported to CPS</a:t>
            </a:r>
            <a:endParaRPr lang="en-US" sz="2600" kern="1200" dirty="0">
              <a:solidFill>
                <a:schemeClr val="tx2"/>
              </a:solidFill>
              <a:effectLst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dirty="0" smtClean="0"/>
              <a:t>50-80% of fatal/near fatal cases – evidence of prior abuse</a:t>
            </a:r>
            <a:endParaRPr lang="en-US" sz="2600" kern="1200" dirty="0">
              <a:solidFill>
                <a:schemeClr val="tx2"/>
              </a:solidFill>
              <a:effectLst/>
            </a:endParaRPr>
          </a:p>
          <a:p>
            <a:pPr eaLnBrk="1" fontAlgn="auto" hangingPunct="1"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/>
            </a:pPr>
            <a:r>
              <a:rPr lang="en-US" sz="2600" b="1" i="1" kern="1200" dirty="0" smtClean="0">
                <a:effectLst/>
              </a:rPr>
              <a:t>Past </a:t>
            </a:r>
            <a:r>
              <a:rPr lang="en-US" sz="2600" b="1" i="1" kern="1200" dirty="0">
                <a:effectLst/>
              </a:rPr>
              <a:t>history of abuse – 50% chance repeat abuse; 10% chance of </a:t>
            </a:r>
            <a:r>
              <a:rPr lang="en-US" sz="2600" b="1" i="1" kern="1200" dirty="0" smtClean="0">
                <a:effectLst/>
              </a:rPr>
              <a:t>death</a:t>
            </a:r>
            <a:r>
              <a:rPr lang="en-US" sz="1400" kern="1200" dirty="0">
                <a:effectLst/>
                <a:ea typeface="+mn-ea"/>
                <a:cs typeface="+mn-cs"/>
              </a:rPr>
              <a:t>	</a:t>
            </a:r>
            <a:r>
              <a:rPr lang="en-US" sz="1400" kern="1200" dirty="0">
                <a:solidFill>
                  <a:schemeClr val="tx2"/>
                </a:solidFill>
                <a:effectLst/>
                <a:ea typeface="+mn-ea"/>
                <a:cs typeface="+mn-cs"/>
              </a:rPr>
              <a:t>	</a:t>
            </a:r>
            <a:endParaRPr lang="en-US" sz="1400" kern="1200" dirty="0" smtClean="0">
              <a:solidFill>
                <a:schemeClr val="tx2"/>
              </a:solidFill>
              <a:effectLst/>
              <a:ea typeface="+mn-ea"/>
              <a:cs typeface="+mn-cs"/>
            </a:endParaRPr>
          </a:p>
          <a:p>
            <a:pPr lvl="8" fontAlgn="auto">
              <a:spcAft>
                <a:spcPts val="0"/>
              </a:spcAft>
              <a:buClr>
                <a:schemeClr val="accent1"/>
              </a:buClr>
              <a:buSzPct val="60000"/>
              <a:buFont typeface="Wingdings 2"/>
              <a:buNone/>
              <a:defRPr/>
            </a:pPr>
            <a:r>
              <a:rPr lang="en-US" sz="1400" kern="1200" dirty="0" smtClean="0">
                <a:solidFill>
                  <a:schemeClr val="tx2"/>
                </a:solidFill>
                <a:effectLst/>
                <a:ea typeface="+mn-ea"/>
                <a:cs typeface="+mn-cs"/>
              </a:rPr>
              <a:t>		</a:t>
            </a:r>
          </a:p>
          <a:p>
            <a:pPr lvl="8" fontAlgn="auto">
              <a:spcAft>
                <a:spcPts val="0"/>
              </a:spcAft>
              <a:buClr>
                <a:schemeClr val="accent1"/>
              </a:buClr>
              <a:buSzPct val="60000"/>
              <a:buFont typeface="Wingdings 2"/>
              <a:buNone/>
              <a:defRPr/>
            </a:pPr>
            <a:r>
              <a:rPr lang="en-US" sz="1400" dirty="0">
                <a:solidFill>
                  <a:schemeClr val="tx2"/>
                </a:solidFill>
              </a:rPr>
              <a:t>	</a:t>
            </a:r>
            <a:r>
              <a:rPr lang="en-US" sz="1400" dirty="0" smtClean="0">
                <a:solidFill>
                  <a:schemeClr val="tx2"/>
                </a:solidFill>
              </a:rPr>
              <a:t>	</a:t>
            </a:r>
            <a:endParaRPr lang="en-US" sz="1400" kern="1200" dirty="0">
              <a:solidFill>
                <a:schemeClr val="tx2"/>
              </a:solidFill>
              <a:effectLst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707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3 mo female ex 33 week twin, in care of father and reported to be “not acting </a:t>
            </a:r>
            <a:r>
              <a:rPr lang="en-US" dirty="0" smtClean="0"/>
              <a:t>right.”</a:t>
            </a:r>
            <a:endParaRPr lang="en-US" dirty="0"/>
          </a:p>
          <a:p>
            <a:r>
              <a:rPr lang="en-US" dirty="0" smtClean="0"/>
              <a:t>Presented </a:t>
            </a:r>
            <a:r>
              <a:rPr lang="en-US" dirty="0"/>
              <a:t>to ED </a:t>
            </a:r>
            <a:r>
              <a:rPr lang="en-US" dirty="0" smtClean="0"/>
              <a:t>with </a:t>
            </a:r>
            <a:r>
              <a:rPr lang="en-US" dirty="0"/>
              <a:t>eye deviation concerning for seizure </a:t>
            </a:r>
            <a:r>
              <a:rPr lang="en-US" dirty="0" smtClean="0"/>
              <a:t>activity.</a:t>
            </a:r>
            <a:endParaRPr lang="en-US" dirty="0"/>
          </a:p>
          <a:p>
            <a:r>
              <a:rPr lang="en-US" dirty="0"/>
              <a:t>Fussy with multiple episodes of </a:t>
            </a:r>
            <a:r>
              <a:rPr lang="en-US" dirty="0" smtClean="0"/>
              <a:t>vomiting.</a:t>
            </a:r>
          </a:p>
          <a:p>
            <a:r>
              <a:rPr lang="en-US" dirty="0" smtClean="0"/>
              <a:t>Minor facial/scalp bruising noted.</a:t>
            </a:r>
            <a:endParaRPr lang="en-US" dirty="0"/>
          </a:p>
          <a:p>
            <a:r>
              <a:rPr lang="en-US" dirty="0"/>
              <a:t>Loaded with 3% </a:t>
            </a:r>
            <a:r>
              <a:rPr lang="en-US" dirty="0" err="1"/>
              <a:t>NaCl</a:t>
            </a:r>
            <a:r>
              <a:rPr lang="en-US" dirty="0"/>
              <a:t> and </a:t>
            </a:r>
            <a:r>
              <a:rPr lang="en-US" dirty="0" err="1"/>
              <a:t>keppra</a:t>
            </a:r>
            <a:r>
              <a:rPr lang="en-US" dirty="0"/>
              <a:t> and to CT scanner</a:t>
            </a:r>
          </a:p>
          <a:p>
            <a:r>
              <a:rPr lang="en-US" dirty="0"/>
              <a:t>SDH, SAH, </a:t>
            </a:r>
            <a:r>
              <a:rPr lang="en-US" dirty="0" err="1"/>
              <a:t>bilat</a:t>
            </a:r>
            <a:r>
              <a:rPr lang="en-US" dirty="0"/>
              <a:t>. skull fractures, cervical ligamentous injury, healing radius/ulna </a:t>
            </a:r>
            <a:r>
              <a:rPr lang="en-US" dirty="0" err="1"/>
              <a:t>fxs</a:t>
            </a:r>
            <a:r>
              <a:rPr lang="en-US" dirty="0"/>
              <a:t>, rib </a:t>
            </a:r>
            <a:r>
              <a:rPr lang="en-US" dirty="0" err="1"/>
              <a:t>fxs</a:t>
            </a:r>
            <a:r>
              <a:rPr lang="en-US" dirty="0"/>
              <a:t>, </a:t>
            </a:r>
            <a:r>
              <a:rPr lang="en-US" dirty="0" err="1"/>
              <a:t>bilat</a:t>
            </a:r>
            <a:r>
              <a:rPr lang="en-US" dirty="0"/>
              <a:t>. retinal hemorrhages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179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838200"/>
            <a:ext cx="6078793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31955"/>
            <a:ext cx="5985388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699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22" y="228600"/>
            <a:ext cx="7216877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0949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609600"/>
            <a:ext cx="7696200" cy="551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597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017259726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4525963"/>
          </a:xfrm>
        </p:spPr>
        <p:txBody>
          <a:bodyPr/>
          <a:lstStyle/>
          <a:p>
            <a:r>
              <a:rPr lang="en-US" dirty="0"/>
              <a:t>9 day hospital stay, seizures resolved</a:t>
            </a:r>
          </a:p>
          <a:p>
            <a:r>
              <a:rPr lang="en-US" dirty="0"/>
              <a:t>Patient discharged with no neuro deficits</a:t>
            </a:r>
          </a:p>
          <a:p>
            <a:r>
              <a:rPr lang="en-US" dirty="0"/>
              <a:t>Twin removed and both placed in foster care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283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1746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720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4 </a:t>
            </a:r>
            <a:r>
              <a:rPr lang="en-US" sz="2600" dirty="0" err="1" smtClean="0"/>
              <a:t>yo</a:t>
            </a:r>
            <a:r>
              <a:rPr lang="en-US" sz="2600" dirty="0" smtClean="0"/>
              <a:t> female presents to ED with Cc: vomiting.                 No diarrhea or fever.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err="1" smtClean="0"/>
              <a:t>Petechiae</a:t>
            </a:r>
            <a:r>
              <a:rPr lang="en-US" sz="2600" dirty="0" smtClean="0"/>
              <a:t> noted around eyes.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err="1" smtClean="0"/>
              <a:t>Dx</a:t>
            </a:r>
            <a:r>
              <a:rPr lang="en-US" sz="2600" dirty="0" smtClean="0"/>
              <a:t> with UTI and sent home.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48 </a:t>
            </a:r>
            <a:r>
              <a:rPr lang="en-US" sz="2600" dirty="0" err="1" smtClean="0"/>
              <a:t>hrs</a:t>
            </a:r>
            <a:r>
              <a:rPr lang="en-US" sz="2600" dirty="0" smtClean="0"/>
              <a:t> later, found unresponsive by caregiver. 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EMS to scene - GCS 4, posturing, blown right pupil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 Extensive abdominal bruising; facial and extremity bruising.</a:t>
            </a:r>
          </a:p>
          <a:p>
            <a:pPr eaLnBrk="1" hangingPunct="1">
              <a:lnSpc>
                <a:spcPct val="90000"/>
              </a:lnSpc>
            </a:pPr>
            <a:r>
              <a:rPr lang="en-US" sz="2600" dirty="0" smtClean="0"/>
              <a:t>100% BVM, spine immobilized, transported to ED  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439265" y="1219200"/>
            <a:ext cx="4724400" cy="4876800"/>
          </a:xfrm>
          <a:prstGeom prst="rect">
            <a:avLst/>
          </a:prstGeom>
        </p:spPr>
      </p:pic>
      <p:pic>
        <p:nvPicPr>
          <p:cNvPr id="5" name="Picture 6" descr="1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-462782" y="457200"/>
            <a:ext cx="4906963" cy="50292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7890" name="Content Placeholder 2"/>
          <p:cNvSpPr>
            <a:spLocks noGrp="1"/>
          </p:cNvSpPr>
          <p:nvPr>
            <p:ph idx="1"/>
          </p:nvPr>
        </p:nvSpPr>
        <p:spPr>
          <a:xfrm>
            <a:off x="533400" y="1905000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CT head with diffuse edema, loss of gray-white differentiation, SDH, and extensive herniation. CT </a:t>
            </a:r>
            <a:r>
              <a:rPr lang="en-US" sz="2800" dirty="0" err="1" smtClean="0"/>
              <a:t>abd</a:t>
            </a:r>
            <a:r>
              <a:rPr lang="en-US" sz="2800" dirty="0" smtClean="0"/>
              <a:t>/pelvis with mesenteric hematoma.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To OR for evacuation and </a:t>
            </a:r>
            <a:r>
              <a:rPr lang="en-US" sz="2800" dirty="0" err="1" smtClean="0"/>
              <a:t>hemicraniectomy</a:t>
            </a:r>
            <a:r>
              <a:rPr lang="en-US" sz="2800" dirty="0" smtClean="0"/>
              <a:t>, </a:t>
            </a:r>
            <a:r>
              <a:rPr lang="en-US" sz="2800" dirty="0" err="1" smtClean="0"/>
              <a:t>ventriculostomy</a:t>
            </a:r>
            <a:r>
              <a:rPr lang="en-US" sz="2800" dirty="0" smtClean="0"/>
              <a:t>, ICP monitor; exploratory laparotomy.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/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 mo female with vomiting x 1 mo</a:t>
            </a:r>
          </a:p>
          <a:p>
            <a:r>
              <a:rPr lang="en-US" dirty="0" smtClean="0"/>
              <a:t>No fever or diarrhea, no </a:t>
            </a:r>
            <a:r>
              <a:rPr lang="en-US" dirty="0" err="1" smtClean="0"/>
              <a:t>hx</a:t>
            </a:r>
            <a:r>
              <a:rPr lang="en-US" dirty="0" smtClean="0"/>
              <a:t> of GERD</a:t>
            </a:r>
          </a:p>
          <a:p>
            <a:r>
              <a:rPr lang="en-US" dirty="0" smtClean="0"/>
              <a:t>To ED and PCP multiple times</a:t>
            </a:r>
          </a:p>
          <a:p>
            <a:r>
              <a:rPr lang="en-US" dirty="0" smtClean="0"/>
              <a:t>Given </a:t>
            </a:r>
            <a:r>
              <a:rPr lang="en-US" dirty="0"/>
              <a:t>Z</a:t>
            </a:r>
            <a:r>
              <a:rPr lang="en-US" dirty="0" smtClean="0"/>
              <a:t>ofran </a:t>
            </a:r>
            <a:r>
              <a:rPr lang="en-US" dirty="0"/>
              <a:t>R</a:t>
            </a:r>
            <a:r>
              <a:rPr lang="en-US" dirty="0" smtClean="0"/>
              <a:t>x, refilled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C:\Users\kgettig\AppData\Local\Microsoft\Windows\Temporary Internet Files\Content.Outlook\B4SMYDFI\head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4052" y="3456960"/>
            <a:ext cx="3657600" cy="3448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248400" y="3368470"/>
            <a:ext cx="2133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8595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52400"/>
            <a:ext cx="63246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941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manifestations</a:t>
            </a:r>
            <a:endParaRPr lang="en-US" dirty="0"/>
          </a:p>
        </p:txBody>
      </p:sp>
      <p:graphicFrame>
        <p:nvGraphicFramePr>
          <p:cNvPr id="2" name="Content Placeholder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8722173"/>
              </p:ext>
            </p:extLst>
          </p:nvPr>
        </p:nvGraphicFramePr>
        <p:xfrm>
          <a:off x="533400" y="1676400"/>
          <a:ext cx="7620000" cy="36575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631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017609364"/>
              </p:ext>
            </p:extLst>
          </p:nvPr>
        </p:nvGraphicFramePr>
        <p:xfrm>
          <a:off x="457200" y="274638"/>
          <a:ext cx="76962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6082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267200"/>
          </a:xfrm>
        </p:spPr>
        <p:txBody>
          <a:bodyPr/>
          <a:lstStyle/>
          <a:p>
            <a:pPr eaLnBrk="1" hangingPunct="1"/>
            <a:r>
              <a:rPr lang="en-US" sz="2600" dirty="0" smtClean="0"/>
              <a:t>5 month old male - fall off bed 3-4 ft. </a:t>
            </a:r>
          </a:p>
          <a:p>
            <a:pPr eaLnBrk="1" hangingPunct="1"/>
            <a:r>
              <a:rPr lang="en-US" sz="2600" dirty="0" smtClean="0"/>
              <a:t>No LOC, but fussy, vomited</a:t>
            </a:r>
          </a:p>
          <a:p>
            <a:pPr eaLnBrk="1" hangingPunct="1"/>
            <a:r>
              <a:rPr lang="en-US" sz="2600" dirty="0" smtClean="0"/>
              <a:t>Brought to ED by parents later in day</a:t>
            </a:r>
          </a:p>
          <a:p>
            <a:pPr eaLnBrk="1" hangingPunct="1"/>
            <a:r>
              <a:rPr lang="en-US" sz="2600" dirty="0" smtClean="0"/>
              <a:t>Presented alert but very quickly deteriorated</a:t>
            </a:r>
          </a:p>
          <a:p>
            <a:pPr eaLnBrk="1" hangingPunct="1"/>
            <a:r>
              <a:rPr lang="en-US" sz="2600" dirty="0" smtClean="0"/>
              <a:t>Minor bruising to left cheek/FH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62484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62553516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828800"/>
            <a:ext cx="7543800" cy="4267200"/>
          </a:xfrm>
        </p:spPr>
        <p:txBody>
          <a:bodyPr>
            <a:normAutofit/>
          </a:bodyPr>
          <a:lstStyle/>
          <a:p>
            <a:r>
              <a:rPr lang="en-US" sz="2600" dirty="0" smtClean="0"/>
              <a:t>2 month old reported to fall off the couch at babysitter’s.</a:t>
            </a:r>
          </a:p>
          <a:p>
            <a:r>
              <a:rPr lang="en-US" sz="2600" dirty="0" smtClean="0"/>
              <a:t>Caregiver stated “he’s not breathing right.”</a:t>
            </a:r>
          </a:p>
          <a:p>
            <a:r>
              <a:rPr lang="en-US" sz="2600" dirty="0" smtClean="0"/>
              <a:t>EMS found </a:t>
            </a:r>
            <a:r>
              <a:rPr lang="en-US" sz="2600" dirty="0" err="1" smtClean="0"/>
              <a:t>pt</a:t>
            </a:r>
            <a:r>
              <a:rPr lang="en-US" sz="2600" dirty="0" smtClean="0"/>
              <a:t> apneic and responsive only to pain</a:t>
            </a:r>
          </a:p>
          <a:p>
            <a:r>
              <a:rPr lang="en-US" sz="2600" dirty="0" smtClean="0"/>
              <a:t>100% BVM with color improved</a:t>
            </a:r>
          </a:p>
          <a:p>
            <a:r>
              <a:rPr lang="en-US" sz="2600" dirty="0" smtClean="0"/>
              <a:t>Posturing en route, right pupil dilated, deviated gaze</a:t>
            </a:r>
          </a:p>
          <a:p>
            <a:r>
              <a:rPr lang="en-US" sz="2600" dirty="0" smtClean="0"/>
              <a:t>IO placed, valium given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004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316611639"/>
              </p:ext>
            </p:extLst>
          </p:nvPr>
        </p:nvGraphicFramePr>
        <p:xfrm>
          <a:off x="457200" y="274638"/>
          <a:ext cx="8229600" cy="114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28800"/>
            <a:ext cx="7543800" cy="3886199"/>
          </a:xfrm>
        </p:spPr>
        <p:txBody>
          <a:bodyPr>
            <a:normAutofit/>
          </a:bodyPr>
          <a:lstStyle/>
          <a:p>
            <a:r>
              <a:rPr lang="en-US" sz="2600" dirty="0" smtClean="0"/>
              <a:t>Arrived in the ED; intubated and to CT scanner</a:t>
            </a:r>
          </a:p>
          <a:p>
            <a:r>
              <a:rPr lang="en-US" sz="2600" dirty="0" smtClean="0"/>
              <a:t>Left parietal skull fracture, SDH with herniation</a:t>
            </a:r>
          </a:p>
          <a:p>
            <a:r>
              <a:rPr lang="en-US" sz="2600" dirty="0" smtClean="0"/>
              <a:t>3% </a:t>
            </a:r>
            <a:r>
              <a:rPr lang="en-US" sz="2600" dirty="0" err="1" smtClean="0"/>
              <a:t>NaCl</a:t>
            </a:r>
            <a:r>
              <a:rPr lang="en-US" sz="2600" dirty="0" smtClean="0"/>
              <a:t>, </a:t>
            </a:r>
            <a:r>
              <a:rPr lang="en-US" sz="2600" dirty="0" err="1" smtClean="0"/>
              <a:t>phenobarb</a:t>
            </a:r>
            <a:r>
              <a:rPr lang="en-US" sz="2600" dirty="0" smtClean="0"/>
              <a:t>, PRBCs</a:t>
            </a:r>
          </a:p>
          <a:p>
            <a:r>
              <a:rPr lang="en-US" sz="2600" dirty="0" smtClean="0"/>
              <a:t>To OR for </a:t>
            </a:r>
            <a:r>
              <a:rPr lang="en-US" sz="2600" dirty="0" err="1" smtClean="0"/>
              <a:t>decompressive</a:t>
            </a:r>
            <a:r>
              <a:rPr lang="en-US" sz="2600" dirty="0" smtClean="0"/>
              <a:t> </a:t>
            </a:r>
            <a:r>
              <a:rPr lang="en-US" sz="2600" dirty="0" err="1" smtClean="0"/>
              <a:t>craniectomy</a:t>
            </a:r>
            <a:r>
              <a:rPr lang="en-US" sz="2600" dirty="0" smtClean="0"/>
              <a:t>, ICP monitor</a:t>
            </a:r>
          </a:p>
          <a:p>
            <a:r>
              <a:rPr lang="en-US" sz="2600" dirty="0" smtClean="0"/>
              <a:t>ICPs 50s despite maximum medical management</a:t>
            </a:r>
          </a:p>
          <a:p>
            <a:r>
              <a:rPr lang="en-US" sz="2600" dirty="0" smtClean="0"/>
              <a:t>Parents decide to withdraw care on HD# 7</a:t>
            </a:r>
            <a:endParaRPr lang="en-US" sz="2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5580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116" y="304800"/>
            <a:ext cx="5318413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0216" y="304800"/>
            <a:ext cx="4869872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957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r>
              <a:rPr lang="en-US" dirty="0" smtClean="0"/>
              <a:t>Abusive head trauma</a:t>
            </a:r>
            <a:endParaRPr lang="en-US" dirty="0"/>
          </a:p>
        </p:txBody>
      </p:sp>
      <p:graphicFrame>
        <p:nvGraphicFramePr>
          <p:cNvPr id="3" name="Content Placeholder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041611"/>
              </p:ext>
            </p:extLst>
          </p:nvPr>
        </p:nvGraphicFramePr>
        <p:xfrm>
          <a:off x="381000" y="1676400"/>
          <a:ext cx="8763000" cy="32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points…..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8883112"/>
              </p:ext>
            </p:extLst>
          </p:nvPr>
        </p:nvGraphicFramePr>
        <p:xfrm>
          <a:off x="457200" y="160020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35332"/>
      </p:ext>
    </p:extLst>
  </p:cSld>
  <p:clrMapOvr>
    <a:masterClrMapping/>
  </p:clrMapOvr>
  <p:transition spd="slow">
    <p:wip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607" y="139984"/>
            <a:ext cx="8183880" cy="1051560"/>
          </a:xfrm>
        </p:spPr>
        <p:txBody>
          <a:bodyPr/>
          <a:lstStyle/>
          <a:p>
            <a:r>
              <a:rPr lang="en-US" dirty="0" smtClean="0"/>
              <a:t>Child Protector APP</a:t>
            </a:r>
            <a:endParaRPr lang="en-US" dirty="0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7" y="5320078"/>
            <a:ext cx="2212975" cy="1183005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40" y="5320078"/>
            <a:ext cx="2355850" cy="127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20" name="Picture 4" descr="Inlin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477" y="1402915"/>
            <a:ext cx="3955831" cy="5583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7" y="1402915"/>
            <a:ext cx="3650067" cy="5455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9075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345866"/>
            <a:ext cx="8183880" cy="1051560"/>
          </a:xfrm>
        </p:spPr>
        <p:txBody>
          <a:bodyPr/>
          <a:lstStyle/>
          <a:p>
            <a:r>
              <a:rPr lang="en-US" dirty="0" smtClean="0"/>
              <a:t>Child Protector APP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lvl="2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lvl="2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lvl="2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lvl="2" eaLnBrk="1" hangingPunct="1"/>
            <a:endParaRPr lang="en-US" sz="2000" dirty="0">
              <a:latin typeface="Arial" charset="0"/>
              <a:ea typeface="ＭＳ Ｐゴシック" charset="0"/>
            </a:endParaRPr>
          </a:p>
          <a:p>
            <a:pPr lvl="3" eaLnBrk="1" hangingPunct="1"/>
            <a:endParaRPr lang="en-US" sz="1800" dirty="0">
              <a:latin typeface="Arial" charset="0"/>
              <a:ea typeface="ＭＳ Ｐゴシック" charset="0"/>
            </a:endParaRPr>
          </a:p>
          <a:p>
            <a:pPr lvl="3" eaLnBrk="1" hangingPunct="1"/>
            <a:endParaRPr lang="en-US" sz="1800" dirty="0">
              <a:latin typeface="Arial" charset="0"/>
              <a:ea typeface="ＭＳ Ｐゴシック" charset="0"/>
            </a:endParaRPr>
          </a:p>
          <a:p>
            <a:pPr lvl="3" eaLnBrk="1" hangingPunct="1"/>
            <a:endParaRPr lang="en-US" sz="1800" dirty="0">
              <a:latin typeface="Arial" charset="0"/>
              <a:ea typeface="ＭＳ Ｐゴシック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7" y="5320078"/>
            <a:ext cx="2212975" cy="1183005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5340" y="5320078"/>
            <a:ext cx="2355850" cy="1275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94" name="Picture 2" descr="Inlin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077" y="1493250"/>
            <a:ext cx="3913113" cy="54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97" y="1493250"/>
            <a:ext cx="3937555" cy="536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1795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kgettig\Desktop\Shel &amp; Ben backya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68118" y="841682"/>
            <a:ext cx="6617106" cy="5238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elly\AppData\Local\Temp\as linear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457200"/>
            <a:ext cx="7182091" cy="556260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8288"/>
            <a:ext cx="8229600" cy="1398587"/>
          </a:xfrm>
        </p:spPr>
        <p:txBody>
          <a:bodyPr/>
          <a:lstStyle/>
          <a:p>
            <a:pPr marL="484632" indent="0" eaLnBrk="1" fontAlgn="auto" hangingPunct="1">
              <a:spcAft>
                <a:spcPts val="0"/>
              </a:spcAft>
              <a:defRPr/>
            </a:pPr>
            <a:endParaRPr lang="en-US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C:\Users\kgettig\Desktop\Shel &amp; Ben oce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References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5181600"/>
          </a:xfrm>
        </p:spPr>
        <p:txBody>
          <a:bodyPr>
            <a:normAutofit fontScale="47500" lnSpcReduction="20000"/>
          </a:bodyPr>
          <a:lstStyle/>
          <a:p>
            <a:pPr marL="448056" indent="-384048">
              <a:buFont typeface="Wingdings 2"/>
              <a:buChar char=""/>
              <a:defRPr/>
            </a:pPr>
            <a:r>
              <a:rPr lang="en-US" sz="3400" dirty="0" err="1" smtClean="0"/>
              <a:t>Adamsbaum</a:t>
            </a:r>
            <a:r>
              <a:rPr lang="en-US" sz="3400" dirty="0" smtClean="0"/>
              <a:t>, C. Grabar, S., </a:t>
            </a:r>
            <a:r>
              <a:rPr lang="en-US" sz="3400" dirty="0" err="1" smtClean="0"/>
              <a:t>Mejean</a:t>
            </a:r>
            <a:r>
              <a:rPr lang="en-US" sz="3400" dirty="0" smtClean="0"/>
              <a:t>, N., Rev-Salmon, C. (2010). Abusive Head Trauma: Judicial Admission Highlight Violent and Repetitive Shaking. </a:t>
            </a:r>
            <a:r>
              <a:rPr lang="en-US" sz="3400" i="1" dirty="0" smtClean="0"/>
              <a:t>Pediatrics, </a:t>
            </a:r>
            <a:r>
              <a:rPr lang="en-US" sz="3400" dirty="0" smtClean="0"/>
              <a:t>126(3), 546-555.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Abusive head trauma: an epidemiological and cost analysis. </a:t>
            </a:r>
            <a:r>
              <a:rPr lang="en-US" sz="3400" i="1" dirty="0" smtClean="0"/>
              <a:t>J </a:t>
            </a:r>
            <a:r>
              <a:rPr lang="en-US" sz="3400" i="1" dirty="0" err="1" smtClean="0"/>
              <a:t>Neurosurg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Pediatr</a:t>
            </a:r>
            <a:r>
              <a:rPr lang="en-US" sz="3400" dirty="0" smtClean="0"/>
              <a:t>. 2016; 18(5): 542-549.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Boos, SC, </a:t>
            </a:r>
            <a:r>
              <a:rPr lang="en-US" sz="3400" dirty="0" err="1" smtClean="0"/>
              <a:t>Endom</a:t>
            </a:r>
            <a:r>
              <a:rPr lang="en-US" sz="3400" dirty="0" smtClean="0"/>
              <a:t>, EE, Lindberg, DM, </a:t>
            </a:r>
            <a:r>
              <a:rPr lang="en-US" sz="3400" dirty="0" err="1" smtClean="0"/>
              <a:t>Drutz</a:t>
            </a:r>
            <a:r>
              <a:rPr lang="en-US" sz="3400" dirty="0" smtClean="0"/>
              <a:t>, JE &amp; Wiley, JF. Physical abuse in children: Epidemiology and clinical manifestations. Retrieved from </a:t>
            </a:r>
            <a:r>
              <a:rPr lang="en-US" sz="3400" dirty="0" smtClean="0">
                <a:hlinkClick r:id="rId2"/>
              </a:rPr>
              <a:t>www.uptodate.com</a:t>
            </a:r>
            <a:r>
              <a:rPr lang="en-US" sz="3400" dirty="0" smtClean="0"/>
              <a:t> on 8/29/2014.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Christian, C, </a:t>
            </a:r>
            <a:r>
              <a:rPr lang="en-US" sz="3400" dirty="0" err="1" smtClean="0"/>
              <a:t>Greenbaum</a:t>
            </a:r>
            <a:r>
              <a:rPr lang="en-US" sz="3400" dirty="0" smtClean="0"/>
              <a:t>, JV, Lindberg, DM, </a:t>
            </a:r>
            <a:r>
              <a:rPr lang="en-US" sz="3400" dirty="0" err="1" smtClean="0"/>
              <a:t>Drutz</a:t>
            </a:r>
            <a:r>
              <a:rPr lang="en-US" sz="3400" dirty="0" smtClean="0"/>
              <a:t>, DE, </a:t>
            </a:r>
            <a:r>
              <a:rPr lang="en-US" sz="3400" dirty="0" err="1" smtClean="0"/>
              <a:t>Nordli</a:t>
            </a:r>
            <a:r>
              <a:rPr lang="en-US" sz="3400" dirty="0" smtClean="0"/>
              <a:t>, DR &amp; Wiley, JF. Child abuse: Epidemiology, mechanisms, and types of abusive head trauma in infants and children. Retrieved from </a:t>
            </a:r>
            <a:r>
              <a:rPr lang="en-US" sz="3400" dirty="0" smtClean="0">
                <a:hlinkClick r:id="rId2"/>
              </a:rPr>
              <a:t>www.uptodate.com</a:t>
            </a:r>
            <a:r>
              <a:rPr lang="en-US" sz="3400" dirty="0" smtClean="0"/>
              <a:t> on 8/29/2014.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Clarke</a:t>
            </a:r>
            <a:r>
              <a:rPr lang="en-US" sz="3400" dirty="0"/>
              <a:t>, NMP, Shelton, F, Taylor, CC, Khan, T &amp; </a:t>
            </a:r>
            <a:r>
              <a:rPr lang="en-US" sz="3400" dirty="0" err="1"/>
              <a:t>Needhirajan</a:t>
            </a:r>
            <a:r>
              <a:rPr lang="en-US" sz="3400" dirty="0"/>
              <a:t>, S</a:t>
            </a:r>
            <a:r>
              <a:rPr lang="en-US" sz="3400" i="1" dirty="0"/>
              <a:t>. </a:t>
            </a:r>
            <a:r>
              <a:rPr lang="en-US" sz="3400" dirty="0"/>
              <a:t>The incidence of fractures in children under the age of 24 months – In relation to non-accidental injury. </a:t>
            </a:r>
            <a:r>
              <a:rPr lang="en-US" sz="3400" i="1" dirty="0"/>
              <a:t>Journal of Injury</a:t>
            </a:r>
            <a:r>
              <a:rPr lang="en-US" sz="3400" dirty="0"/>
              <a:t>. </a:t>
            </a:r>
            <a:r>
              <a:rPr lang="en-US" sz="3400" dirty="0" smtClean="0"/>
              <a:t>2011; 08.024</a:t>
            </a:r>
            <a:r>
              <a:rPr lang="en-US" sz="3400" dirty="0"/>
              <a:t>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Gilbert, R. et al. Burden and consequences of child maltreatment in high-income countries. </a:t>
            </a:r>
            <a:r>
              <a:rPr lang="en-US" sz="3400" i="1" dirty="0" smtClean="0"/>
              <a:t>Child Maltreatment</a:t>
            </a:r>
            <a:r>
              <a:rPr lang="en-US" sz="3400" dirty="0" smtClean="0"/>
              <a:t>. 2009; 373(3)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Haney, SB, Starling, SP, </a:t>
            </a:r>
            <a:r>
              <a:rPr lang="en-US" sz="3400" dirty="0" err="1" smtClean="0"/>
              <a:t>Heisler</a:t>
            </a:r>
            <a:r>
              <a:rPr lang="en-US" sz="3400" dirty="0" smtClean="0"/>
              <a:t>, KW, </a:t>
            </a:r>
            <a:r>
              <a:rPr lang="en-US" sz="3400" dirty="0" err="1" smtClean="0"/>
              <a:t>Okwara</a:t>
            </a:r>
            <a:r>
              <a:rPr lang="en-US" sz="3400" dirty="0" smtClean="0"/>
              <a:t>, L. Characteristics of Falls and Risk of Injury in Children Younger Than 2 Years. Pediatric Emergency Care 2010; 26:12.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Hansen, JB et al. Evaluation of the Hypothesis That Choking/ALTE May Mimic Abusive Head Trauma. </a:t>
            </a:r>
            <a:r>
              <a:rPr lang="en-US" sz="3400" i="1" dirty="0" err="1" smtClean="0"/>
              <a:t>Acad</a:t>
            </a:r>
            <a:r>
              <a:rPr lang="en-US" sz="3400" i="1" dirty="0" smtClean="0"/>
              <a:t> </a:t>
            </a:r>
            <a:r>
              <a:rPr lang="en-US" sz="3400" i="1" dirty="0" err="1" smtClean="0"/>
              <a:t>Pediatr</a:t>
            </a:r>
            <a:r>
              <a:rPr lang="en-US" sz="3400" dirty="0" smtClean="0"/>
              <a:t>. 2016; Dec 22. 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3400" dirty="0" smtClean="0"/>
              <a:t>Harris</a:t>
            </a:r>
            <a:r>
              <a:rPr lang="en-US" sz="3400" dirty="0"/>
              <a:t>, TS. Bruises in children: normal or child abuse? </a:t>
            </a:r>
            <a:r>
              <a:rPr lang="en-US" sz="3400" i="1" dirty="0"/>
              <a:t>Journal of pediatric health care.</a:t>
            </a:r>
            <a:r>
              <a:rPr lang="en-US" sz="3400" dirty="0"/>
              <a:t> </a:t>
            </a:r>
            <a:r>
              <a:rPr lang="en-US" sz="3400" dirty="0" smtClean="0"/>
              <a:t>2009; </a:t>
            </a:r>
            <a:r>
              <a:rPr lang="en-US" sz="3400" dirty="0"/>
              <a:t>24:4, 216-220.</a:t>
            </a:r>
          </a:p>
          <a:p>
            <a:pPr marL="448056" indent="-384048">
              <a:buFont typeface="Wingdings 2"/>
              <a:buChar char=""/>
              <a:defRPr/>
            </a:pPr>
            <a:endParaRPr lang="en-US" dirty="0" smtClean="0"/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3984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marL="484632" indent="0"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accent1">
                    <a:tint val="83000"/>
                    <a:satMod val="150000"/>
                  </a:schemeClr>
                </a:solidFill>
              </a:rPr>
              <a:t>References</a:t>
            </a:r>
            <a:endParaRPr lang="en-US" dirty="0">
              <a:solidFill>
                <a:schemeClr val="accent1">
                  <a:tint val="83000"/>
                  <a:satMod val="1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371600"/>
            <a:ext cx="8229600" cy="4800600"/>
          </a:xfrm>
        </p:spPr>
        <p:txBody>
          <a:bodyPr>
            <a:normAutofit fontScale="85000" lnSpcReduction="10000"/>
          </a:bodyPr>
          <a:lstStyle/>
          <a:p>
            <a:pPr marL="448056" indent="-384048">
              <a:buFont typeface="Wingdings 2"/>
              <a:buChar char=""/>
              <a:defRPr/>
            </a:pPr>
            <a:r>
              <a:rPr lang="en-US" sz="1900" dirty="0"/>
              <a:t>Herman, BE, </a:t>
            </a:r>
            <a:r>
              <a:rPr lang="en-US" sz="1900" dirty="0" err="1"/>
              <a:t>Makoroff</a:t>
            </a:r>
            <a:r>
              <a:rPr lang="en-US" sz="1900" dirty="0"/>
              <a:t>, KL &amp; </a:t>
            </a:r>
            <a:r>
              <a:rPr lang="en-US" sz="1900" dirty="0" err="1"/>
              <a:t>Croneli</a:t>
            </a:r>
            <a:r>
              <a:rPr lang="en-US" sz="1900" dirty="0"/>
              <a:t>, HM. Abusive head trauma. </a:t>
            </a:r>
            <a:r>
              <a:rPr lang="en-US" sz="1900" i="1" dirty="0"/>
              <a:t>Pediatric Emergency Care</a:t>
            </a:r>
            <a:r>
              <a:rPr lang="en-US" sz="1900" dirty="0"/>
              <a:t>. 2011</a:t>
            </a:r>
            <a:r>
              <a:rPr lang="en-US" sz="1900" dirty="0" smtClean="0"/>
              <a:t>; 27:1</a:t>
            </a:r>
            <a:r>
              <a:rPr lang="en-US" sz="1900" dirty="0"/>
              <a:t>, 65-69.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 err="1" smtClean="0"/>
              <a:t>Hettler</a:t>
            </a:r>
            <a:r>
              <a:rPr lang="en-US" sz="1900" dirty="0" smtClean="0"/>
              <a:t>, J. &amp; </a:t>
            </a:r>
            <a:r>
              <a:rPr lang="en-US" sz="1900" dirty="0" err="1" smtClean="0"/>
              <a:t>Greenes</a:t>
            </a:r>
            <a:r>
              <a:rPr lang="en-US" sz="1900" dirty="0" smtClean="0"/>
              <a:t>, D. S. Can the Initial History Predict Whether a Child With a Head Injury Has Been Abused? </a:t>
            </a:r>
            <a:r>
              <a:rPr lang="en-US" sz="1900" i="1" dirty="0" smtClean="0"/>
              <a:t>Pediatrics. </a:t>
            </a:r>
            <a:r>
              <a:rPr lang="en-US" sz="1900" dirty="0" smtClean="0"/>
              <a:t>2003;</a:t>
            </a:r>
            <a:r>
              <a:rPr lang="en-US" sz="1900" i="1" dirty="0" smtClean="0"/>
              <a:t> </a:t>
            </a:r>
            <a:r>
              <a:rPr lang="en-US" sz="1900" dirty="0" smtClean="0"/>
              <a:t>111(3), 602-607.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 smtClean="0"/>
              <a:t>Higginbotham</a:t>
            </a:r>
            <a:r>
              <a:rPr lang="en-US" sz="1900" dirty="0"/>
              <a:t>, </a:t>
            </a:r>
            <a:r>
              <a:rPr lang="en-US" sz="1900" dirty="0" smtClean="0"/>
              <a:t>N, </a:t>
            </a:r>
            <a:r>
              <a:rPr lang="en-US" sz="1900" dirty="0"/>
              <a:t>Lawson, KA, Gettig, K. Utility of a child abuse screening guideline in an urban pediatric emergency department. </a:t>
            </a:r>
            <a:r>
              <a:rPr lang="en-US" sz="1900" i="1" dirty="0"/>
              <a:t>J Trauma Acute Care </a:t>
            </a:r>
            <a:r>
              <a:rPr lang="en-US" sz="1900" i="1" dirty="0" err="1"/>
              <a:t>Surg</a:t>
            </a:r>
            <a:r>
              <a:rPr lang="en-US" sz="1900" i="1" dirty="0"/>
              <a:t> </a:t>
            </a:r>
            <a:r>
              <a:rPr lang="en-US" sz="1900" dirty="0"/>
              <a:t>2013</a:t>
            </a:r>
            <a:r>
              <a:rPr lang="en-US" sz="1900" dirty="0" smtClean="0"/>
              <a:t>; 76(3):871-877</a:t>
            </a:r>
            <a:r>
              <a:rPr lang="en-US" sz="1900" dirty="0"/>
              <a:t>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 smtClean="0"/>
              <a:t>Keenan</a:t>
            </a:r>
            <a:r>
              <a:rPr lang="en-US" sz="1900" dirty="0"/>
              <a:t>, HT, </a:t>
            </a:r>
            <a:r>
              <a:rPr lang="en-US" sz="1900" dirty="0" err="1"/>
              <a:t>Runyan</a:t>
            </a:r>
            <a:r>
              <a:rPr lang="en-US" sz="1900" dirty="0"/>
              <a:t>, DK, Marshall, SW. A population-based study of inflicted head injury in young children. </a:t>
            </a:r>
            <a:r>
              <a:rPr lang="en-US" sz="1900" i="1" dirty="0"/>
              <a:t>JAMA</a:t>
            </a:r>
            <a:r>
              <a:rPr lang="en-US" sz="1900" dirty="0"/>
              <a:t>. 2003; 290:621-626.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900" dirty="0" smtClean="0"/>
              <a:t>Kemp</a:t>
            </a:r>
            <a:r>
              <a:rPr lang="en-US" sz="1900" dirty="0"/>
              <a:t>, AM. Abusive head trauma: recognition and the essential investigation. </a:t>
            </a:r>
            <a:r>
              <a:rPr lang="en-US" sz="1900" i="1" dirty="0"/>
              <a:t>Arch Dis Child </a:t>
            </a:r>
            <a:r>
              <a:rPr lang="en-US" sz="1900" i="1" dirty="0" err="1"/>
              <a:t>Educ</a:t>
            </a:r>
            <a:r>
              <a:rPr lang="en-US" sz="1900" i="1" dirty="0"/>
              <a:t> </a:t>
            </a:r>
            <a:r>
              <a:rPr lang="en-US" sz="1900" i="1" dirty="0" err="1"/>
              <a:t>Pract</a:t>
            </a:r>
            <a:r>
              <a:rPr lang="en-US" sz="1900" i="1" dirty="0"/>
              <a:t> Ed</a:t>
            </a:r>
            <a:r>
              <a:rPr lang="en-US" sz="1900" dirty="0"/>
              <a:t>. 2011; </a:t>
            </a:r>
            <a:r>
              <a:rPr lang="en-US" sz="1900" dirty="0" smtClean="0"/>
              <a:t>96: </a:t>
            </a:r>
            <a:r>
              <a:rPr lang="en-US" sz="1900" dirty="0"/>
              <a:t>202-208.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900" dirty="0"/>
              <a:t>Kemp, AM, </a:t>
            </a:r>
            <a:r>
              <a:rPr lang="en-US" sz="1900" dirty="0" err="1"/>
              <a:t>Jaspan</a:t>
            </a:r>
            <a:r>
              <a:rPr lang="en-US" sz="1900" dirty="0"/>
              <a:t>, T, Griffiths, J, </a:t>
            </a:r>
            <a:r>
              <a:rPr lang="en-US" sz="1900" dirty="0" err="1"/>
              <a:t>Stoodley</a:t>
            </a:r>
            <a:r>
              <a:rPr lang="en-US" sz="1900" dirty="0"/>
              <a:t>, N, Mann, MK, Tempest, V &amp; Maguire, SA. Neuroimaging: what </a:t>
            </a:r>
            <a:r>
              <a:rPr lang="en-US" sz="1900" dirty="0" err="1"/>
              <a:t>neuroradiological</a:t>
            </a:r>
            <a:r>
              <a:rPr lang="en-US" sz="1900" dirty="0"/>
              <a:t> features distinguish abusive from non-abusive head trauma? A systematic review. </a:t>
            </a:r>
            <a:r>
              <a:rPr lang="en-US" sz="1900" i="1" dirty="0"/>
              <a:t>Group.bmj.com</a:t>
            </a:r>
            <a:r>
              <a:rPr lang="en-US" sz="1900" dirty="0"/>
              <a:t>, 2011</a:t>
            </a:r>
            <a:r>
              <a:rPr lang="en-US" sz="1900" dirty="0" smtClean="0"/>
              <a:t>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/>
              <a:t>Kemp, AM, Dunstan, F. et al. Patterns of skeletal fractures in child abuse: systematic review. </a:t>
            </a:r>
            <a:r>
              <a:rPr lang="en-US" sz="1900" i="1" dirty="0" smtClean="0"/>
              <a:t>BMJ</a:t>
            </a:r>
            <a:r>
              <a:rPr lang="en-US" sz="1900" dirty="0"/>
              <a:t>;</a:t>
            </a:r>
            <a:r>
              <a:rPr lang="en-US" sz="1900" dirty="0" smtClean="0"/>
              <a:t> 2008: </a:t>
            </a:r>
            <a:r>
              <a:rPr lang="en-US" sz="1900" dirty="0"/>
              <a:t>337. </a:t>
            </a:r>
            <a:endParaRPr lang="en-US" sz="1900" dirty="0" smtClean="0"/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 smtClean="0"/>
              <a:t>Kim, PT &amp; Falcone, RA Jr. </a:t>
            </a:r>
            <a:r>
              <a:rPr lang="en-US" sz="1900" dirty="0" err="1" smtClean="0"/>
              <a:t>Nonaccidental</a:t>
            </a:r>
            <a:r>
              <a:rPr lang="en-US" sz="1900" dirty="0" smtClean="0"/>
              <a:t> Trauma in Pediatric Surgery. </a:t>
            </a:r>
            <a:r>
              <a:rPr lang="en-US" sz="1900" i="1" dirty="0" err="1" smtClean="0"/>
              <a:t>Surg</a:t>
            </a:r>
            <a:r>
              <a:rPr lang="en-US" sz="1900" i="1" dirty="0" smtClean="0"/>
              <a:t> </a:t>
            </a:r>
            <a:r>
              <a:rPr lang="en-US" sz="1900" i="1" dirty="0" err="1" smtClean="0"/>
              <a:t>Clin</a:t>
            </a:r>
            <a:r>
              <a:rPr lang="en-US" sz="1900" i="1" dirty="0" smtClean="0"/>
              <a:t> North Am.</a:t>
            </a:r>
            <a:r>
              <a:rPr lang="en-US" sz="1900" dirty="0" smtClean="0"/>
              <a:t> 2017; 97(1): 21-33.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900" dirty="0" err="1" smtClean="0"/>
              <a:t>Letson</a:t>
            </a:r>
            <a:r>
              <a:rPr lang="en-US" sz="1900" dirty="0" smtClean="0"/>
              <a:t>, MM et al. Prior opportunities to identify abuse in children with abusive head trauma. </a:t>
            </a:r>
            <a:r>
              <a:rPr lang="en-US" sz="1900" i="1" dirty="0" smtClean="0"/>
              <a:t>Child Abuse </a:t>
            </a:r>
            <a:r>
              <a:rPr lang="en-US" sz="1900" i="1" dirty="0" err="1" smtClean="0"/>
              <a:t>Negl</a:t>
            </a:r>
            <a:r>
              <a:rPr lang="en-US" sz="1900" dirty="0" smtClean="0"/>
              <a:t>, 2016; 60:36-45. </a:t>
            </a:r>
          </a:p>
          <a:p>
            <a:pPr marL="448056" indent="-384048">
              <a:buFont typeface="Wingdings 2"/>
              <a:buChar char=""/>
              <a:defRPr/>
            </a:pPr>
            <a:endParaRPr lang="en-US" sz="1200" dirty="0"/>
          </a:p>
          <a:p>
            <a:pPr marL="448056" indent="-384048">
              <a:buFont typeface="Wingdings 2"/>
              <a:buChar char=""/>
              <a:defRPr/>
            </a:pPr>
            <a:endParaRPr lang="en-US" sz="1200" dirty="0"/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200" dirty="0"/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43600"/>
            <a:ext cx="1904999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498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Autofit/>
          </a:bodyPr>
          <a:lstStyle/>
          <a:p>
            <a:pPr marL="448056" indent="-384048">
              <a:buFont typeface="Wingdings 2"/>
              <a:buChar char=""/>
              <a:defRPr/>
            </a:pPr>
            <a:r>
              <a:rPr lang="en-US" sz="1600" dirty="0" err="1" smtClean="0"/>
              <a:t>Levanthal</a:t>
            </a:r>
            <a:r>
              <a:rPr lang="en-US" sz="1600" dirty="0" smtClean="0"/>
              <a:t>, JM et al. Prevention of Pediatric Abusive Head Trauma: Time to Rethink Interventions and Reframe Messages. JAMA editorial; 2017.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600" dirty="0" err="1" smtClean="0"/>
              <a:t>Leventhal</a:t>
            </a:r>
            <a:r>
              <a:rPr lang="en-US" sz="1600" dirty="0"/>
              <a:t>, JM, Martin, KD, </a:t>
            </a:r>
            <a:r>
              <a:rPr lang="en-US" sz="1600" dirty="0" err="1"/>
              <a:t>Mphil</a:t>
            </a:r>
            <a:r>
              <a:rPr lang="en-US" sz="1600" dirty="0"/>
              <a:t>, AG, </a:t>
            </a:r>
            <a:r>
              <a:rPr lang="en-US" sz="1600" dirty="0" err="1"/>
              <a:t>Asnes</a:t>
            </a:r>
            <a:r>
              <a:rPr lang="en-US" sz="1600" dirty="0"/>
              <a:t>, MD. Incidence of fractures attributable to abuse in young hospitalized children: results from analysis of a US database. </a:t>
            </a:r>
            <a:r>
              <a:rPr lang="en-US" sz="1600" i="1" dirty="0"/>
              <a:t>Pediatrics</a:t>
            </a:r>
            <a:r>
              <a:rPr lang="en-US" sz="1600" dirty="0"/>
              <a:t>, 2008; 122:3.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600" dirty="0" smtClean="0"/>
              <a:t>Lindberg, DM, et al. Utility of Hepatic Transaminases in Children With Concern for Abuse. </a:t>
            </a:r>
            <a:r>
              <a:rPr lang="en-US" sz="1600" i="1" dirty="0" smtClean="0"/>
              <a:t>Pediatrics</a:t>
            </a:r>
            <a:r>
              <a:rPr lang="en-US" sz="1600" dirty="0" smtClean="0"/>
              <a:t>. 2013; 131:2: 268-275.</a:t>
            </a:r>
          </a:p>
          <a:p>
            <a:pPr marL="448056" indent="-384048">
              <a:buFont typeface="Wingdings 2"/>
              <a:buChar char=""/>
              <a:defRPr/>
            </a:pPr>
            <a:r>
              <a:rPr lang="en-US" sz="1600" dirty="0" err="1" smtClean="0"/>
              <a:t>Loder</a:t>
            </a:r>
            <a:r>
              <a:rPr lang="en-US" sz="1600" dirty="0"/>
              <a:t>, RT &amp; Feinberg, JR. </a:t>
            </a:r>
            <a:r>
              <a:rPr lang="en-US" sz="1600" dirty="0" err="1"/>
              <a:t>Orthopaedic</a:t>
            </a:r>
            <a:r>
              <a:rPr lang="en-US" sz="1600" dirty="0"/>
              <a:t> Injuries in Children With </a:t>
            </a:r>
            <a:r>
              <a:rPr lang="en-US" sz="1600" dirty="0" err="1"/>
              <a:t>Nonaccidental</a:t>
            </a:r>
            <a:r>
              <a:rPr lang="en-US" sz="1600" dirty="0"/>
              <a:t> Trauma. Journal of </a:t>
            </a:r>
            <a:r>
              <a:rPr lang="en-US" sz="1600" dirty="0" smtClean="0"/>
              <a:t>Orthopedics. </a:t>
            </a:r>
            <a:r>
              <a:rPr lang="en-US" sz="1600" dirty="0"/>
              <a:t>2007; 27:4.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600" dirty="0" smtClean="0"/>
              <a:t>Maguire, S., Hunter, B., Hunter, L., </a:t>
            </a:r>
            <a:r>
              <a:rPr lang="en-US" sz="1600" dirty="0" err="1" smtClean="0"/>
              <a:t>Sibert</a:t>
            </a:r>
            <a:r>
              <a:rPr lang="en-US" sz="1600" dirty="0" smtClean="0"/>
              <a:t>, J.R., Mann, M. &amp; Kemp, A.M. Diagnosing abuse: a systematic review of torn frenulum and other intra-oral injuries. </a:t>
            </a:r>
            <a:r>
              <a:rPr lang="en-US" sz="1600" i="1" dirty="0" smtClean="0"/>
              <a:t>Archives of Disease in Childhood</a:t>
            </a:r>
            <a:r>
              <a:rPr lang="en-US" sz="1600" dirty="0" smtClean="0"/>
              <a:t>. 2007; 92: 1113-1117.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600" dirty="0" err="1" smtClean="0"/>
              <a:t>Nadarasa</a:t>
            </a:r>
            <a:r>
              <a:rPr lang="en-US" sz="1600" dirty="0" smtClean="0"/>
              <a:t>, J. et al. Update on injury mechanisms in abusive head trauma—shaken baby syndrome. </a:t>
            </a:r>
            <a:r>
              <a:rPr lang="en-US" sz="1600" i="1" dirty="0" err="1" smtClean="0"/>
              <a:t>Pediatr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Radiol</a:t>
            </a:r>
            <a:r>
              <a:rPr lang="en-US" sz="1600" dirty="0" smtClean="0"/>
              <a:t>. 2014; 44(4). 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600" dirty="0" err="1" smtClean="0"/>
              <a:t>Niederkrotenthaler</a:t>
            </a:r>
            <a:r>
              <a:rPr lang="en-US" sz="1600" dirty="0" smtClean="0"/>
              <a:t>, T. et al. Descriptive factors of abusive head trauma in young children—United States, 2000-2009. </a:t>
            </a:r>
            <a:r>
              <a:rPr lang="en-US" sz="1600" i="1" dirty="0" smtClean="0"/>
              <a:t>Child Abuse </a:t>
            </a:r>
            <a:r>
              <a:rPr lang="en-US" sz="1600" i="1" dirty="0" err="1" smtClean="0"/>
              <a:t>Negl</a:t>
            </a:r>
            <a:r>
              <a:rPr lang="en-US" sz="1600" dirty="0" smtClean="0"/>
              <a:t>. 2013; 37(7): 446-55.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r>
              <a:rPr lang="en-US" sz="1600" dirty="0" smtClean="0"/>
              <a:t>Oral, R, </a:t>
            </a:r>
            <a:r>
              <a:rPr lang="en-US" sz="1600" dirty="0" err="1" smtClean="0"/>
              <a:t>Yagmur</a:t>
            </a:r>
            <a:r>
              <a:rPr lang="en-US" sz="1600" dirty="0" smtClean="0"/>
              <a:t>, F, </a:t>
            </a:r>
            <a:r>
              <a:rPr lang="en-US" sz="1600" dirty="0" err="1" smtClean="0"/>
              <a:t>Nashelsky</a:t>
            </a:r>
            <a:r>
              <a:rPr lang="en-US" sz="1600" dirty="0" smtClean="0"/>
              <a:t>, M, Turkmen, M &amp; Kirby, P. Fatal Abusive Head Trauma Cases: Consequence of Medical Staff Missing Milder Forms of Physical Abuse. Pediatric Emergency Care 2008; 24:12.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172200"/>
            <a:ext cx="1523999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948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143000"/>
            <a:ext cx="8229600" cy="4953000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1600" dirty="0"/>
              <a:t>Pandya, NK, Baldwin, K, </a:t>
            </a:r>
            <a:r>
              <a:rPr lang="en-US" sz="1600" dirty="0" err="1"/>
              <a:t>Wolfgruber</a:t>
            </a:r>
            <a:r>
              <a:rPr lang="en-US" sz="1600" dirty="0"/>
              <a:t>, H, Christian, CW, Drummond, DS &amp; </a:t>
            </a:r>
            <a:r>
              <a:rPr lang="en-US" sz="1600" dirty="0" err="1"/>
              <a:t>Hosalkar</a:t>
            </a:r>
            <a:r>
              <a:rPr lang="en-US" sz="1600" dirty="0"/>
              <a:t>, HS. Child Abuse and </a:t>
            </a:r>
            <a:r>
              <a:rPr lang="en-US" sz="1600" dirty="0" err="1"/>
              <a:t>Orthopaedic</a:t>
            </a:r>
            <a:r>
              <a:rPr lang="en-US" sz="1600" dirty="0"/>
              <a:t> Injury Patterns: Analysis at a Level I Pediatric Trauma Center. </a:t>
            </a:r>
            <a:r>
              <a:rPr lang="en-US" sz="1600" i="1" dirty="0"/>
              <a:t>J </a:t>
            </a:r>
            <a:r>
              <a:rPr lang="en-US" sz="1600" i="1" dirty="0" err="1"/>
              <a:t>Pediatr</a:t>
            </a:r>
            <a:r>
              <a:rPr lang="en-US" sz="1600" i="1" dirty="0"/>
              <a:t> </a:t>
            </a:r>
            <a:r>
              <a:rPr lang="en-US" sz="1600" i="1" dirty="0" err="1" smtClean="0"/>
              <a:t>Orthop</a:t>
            </a:r>
            <a:r>
              <a:rPr lang="en-US" sz="1600" i="1" dirty="0" smtClean="0"/>
              <a:t>.</a:t>
            </a:r>
            <a:r>
              <a:rPr lang="en-US" sz="1600" dirty="0" smtClean="0"/>
              <a:t> 2009</a:t>
            </a:r>
            <a:r>
              <a:rPr lang="en-US" sz="1600" dirty="0"/>
              <a:t>; 29:6.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/>
              <a:t>Parks</a:t>
            </a:r>
            <a:r>
              <a:rPr lang="en-US" sz="1600" dirty="0"/>
              <a:t>, SE, Kegler, SR, </a:t>
            </a:r>
            <a:r>
              <a:rPr lang="en-US" sz="1600" dirty="0" err="1"/>
              <a:t>Annest</a:t>
            </a:r>
            <a:r>
              <a:rPr lang="en-US" sz="1600" dirty="0"/>
              <a:t>, JL, Mercy, JA. Characteristics of fatal abusive head trauma among children in the USA: 2003-2007: an application of the CDC operational case definition to national vital statistics data. </a:t>
            </a:r>
            <a:r>
              <a:rPr lang="en-US" sz="1600" i="1" dirty="0"/>
              <a:t>Injuryprev.bmj.com</a:t>
            </a:r>
            <a:r>
              <a:rPr lang="en-US" sz="1600" dirty="0"/>
              <a:t>, 2011.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smtClean="0"/>
              <a:t>Pfeifer, CM et al. Non-accidental trauma: the role of radiology. </a:t>
            </a:r>
            <a:r>
              <a:rPr lang="en-US" sz="1600" i="1" dirty="0" err="1" smtClean="0"/>
              <a:t>Emerg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Radiol</a:t>
            </a:r>
            <a:r>
              <a:rPr lang="en-US" sz="1600" dirty="0" smtClean="0"/>
              <a:t>. 2016; Nov 10. 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1600" dirty="0" err="1" smtClean="0"/>
              <a:t>Rajaram</a:t>
            </a:r>
            <a:r>
              <a:rPr lang="en-US" sz="1600" dirty="0"/>
              <a:t>, S, Batty, R, </a:t>
            </a:r>
            <a:r>
              <a:rPr lang="en-US" sz="1600" dirty="0" err="1"/>
              <a:t>Rittey</a:t>
            </a:r>
            <a:r>
              <a:rPr lang="en-US" sz="1600" dirty="0"/>
              <a:t>, CDC, Griffiths, PD &amp; Connolly DJA. Neuroimaging in non-accidental head injury in children: an important element of assessment. </a:t>
            </a:r>
            <a:r>
              <a:rPr lang="en-US" sz="1600" i="1" dirty="0"/>
              <a:t>Postgrad Med J</a:t>
            </a:r>
            <a:r>
              <a:rPr lang="en-US" sz="1600" dirty="0"/>
              <a:t>. </a:t>
            </a:r>
            <a:r>
              <a:rPr lang="en-US" sz="1600" dirty="0" smtClean="0"/>
              <a:t>2011; </a:t>
            </a:r>
            <a:r>
              <a:rPr lang="en-US" sz="1600" dirty="0"/>
              <a:t>87:355-361</a:t>
            </a:r>
            <a:r>
              <a:rPr lang="en-US" sz="16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 err="1" smtClean="0"/>
              <a:t>Scherl</a:t>
            </a:r>
            <a:r>
              <a:rPr lang="en-US" sz="1600" dirty="0"/>
              <a:t>, SA, </a:t>
            </a:r>
            <a:r>
              <a:rPr lang="en-US" sz="1600" dirty="0" err="1"/>
              <a:t>Endom</a:t>
            </a:r>
            <a:r>
              <a:rPr lang="en-US" sz="1600" dirty="0"/>
              <a:t>, EE, Phillips, W &amp; Lindberg, DM &amp; Wiley, JF. Orthopedic aspects of child abuse. Retrieved 8/29/2014 from </a:t>
            </a:r>
            <a:r>
              <a:rPr lang="en-US" sz="1600" i="1" dirty="0" smtClean="0">
                <a:hlinkClick r:id="rId2"/>
              </a:rPr>
              <a:t>www.uptodate.com</a:t>
            </a:r>
            <a:r>
              <a:rPr lang="en-US" sz="1600" i="1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 err="1" smtClean="0"/>
              <a:t>Sedlak</a:t>
            </a:r>
            <a:r>
              <a:rPr lang="en-US" sz="1600" dirty="0" smtClean="0"/>
              <a:t> </a:t>
            </a:r>
            <a:r>
              <a:rPr lang="en-US" sz="1600" dirty="0"/>
              <a:t>AJ, </a:t>
            </a:r>
            <a:r>
              <a:rPr lang="en-US" sz="1600" dirty="0" err="1"/>
              <a:t>Mettenburg</a:t>
            </a:r>
            <a:r>
              <a:rPr lang="en-US" sz="1600" dirty="0"/>
              <a:t> J., </a:t>
            </a:r>
            <a:r>
              <a:rPr lang="en-US" sz="1600" dirty="0" err="1"/>
              <a:t>Basena</a:t>
            </a:r>
            <a:r>
              <a:rPr lang="en-US" sz="1600" dirty="0"/>
              <a:t> M, et al. (2010). Fourth National Incidence Study of Child Abuse and Neglect (NIS-4): Report to Congress. Washington, DC: U.S. Department of Health and Human Services, Administration for Children and Families. </a:t>
            </a:r>
            <a:r>
              <a:rPr lang="en-US" sz="1600" dirty="0">
                <a:hlinkClick r:id="rId3"/>
              </a:rPr>
              <a:t>http://</a:t>
            </a:r>
            <a:r>
              <a:rPr lang="en-US" sz="1600" dirty="0" smtClean="0">
                <a:hlinkClick r:id="rId3"/>
              </a:rPr>
              <a:t>www.acf.hhs.gov/sites/default/files/opre/nis4_report_congress_full_pdf_jan2010.pdf</a:t>
            </a:r>
            <a:r>
              <a:rPr lang="en-US" sz="1600" dirty="0" smtClean="0"/>
              <a:t>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 err="1" smtClean="0"/>
              <a:t>Serinelli</a:t>
            </a:r>
            <a:r>
              <a:rPr lang="en-US" sz="1600" dirty="0" smtClean="0"/>
              <a:t>, S. et al. Deaths Due to Child Abuse: A 6-Year Review of Cases in The Cook County Medical Examiner’s Office. </a:t>
            </a:r>
            <a:r>
              <a:rPr lang="en-US" sz="1600" i="1" dirty="0" smtClean="0"/>
              <a:t>J Forensic Sci</a:t>
            </a:r>
            <a:r>
              <a:rPr lang="en-US" sz="1600" dirty="0" smtClean="0"/>
              <a:t>. 2017; 62(1): 107-118.</a:t>
            </a:r>
          </a:p>
          <a:p>
            <a:pPr>
              <a:buFont typeface="Courier New" panose="02070309020205020404" pitchFamily="49" charset="0"/>
              <a:buChar char="o"/>
              <a:defRPr/>
            </a:pPr>
            <a:r>
              <a:rPr lang="en-US" sz="1600" dirty="0" err="1" smtClean="0"/>
              <a:t>Sieswerda-Hoogendoorna</a:t>
            </a:r>
            <a:r>
              <a:rPr lang="en-US" sz="1600" dirty="0"/>
              <a:t>, T, Boos, S, </a:t>
            </a:r>
            <a:r>
              <a:rPr lang="en-US" sz="1600" dirty="0" err="1"/>
              <a:t>Spivack</a:t>
            </a:r>
            <a:r>
              <a:rPr lang="en-US" sz="1600" dirty="0"/>
              <a:t>, B, </a:t>
            </a:r>
            <a:r>
              <a:rPr lang="en-US" sz="1600" dirty="0" err="1"/>
              <a:t>Bilo</a:t>
            </a:r>
            <a:r>
              <a:rPr lang="en-US" sz="1600" dirty="0"/>
              <a:t>, RAC &amp; van Rijn, RR. Abusive head trauma part I: clinical aspects. </a:t>
            </a:r>
            <a:r>
              <a:rPr lang="en-US" sz="1600" i="1" dirty="0" err="1"/>
              <a:t>Eur</a:t>
            </a:r>
            <a:r>
              <a:rPr lang="en-US" sz="1600" i="1" dirty="0"/>
              <a:t> J Pediatrics</a:t>
            </a:r>
            <a:r>
              <a:rPr lang="en-US" sz="1600" dirty="0"/>
              <a:t>, 2011.</a:t>
            </a:r>
          </a:p>
          <a:p>
            <a:pPr marL="448056" indent="-384048" fontAlgn="auto">
              <a:spcAft>
                <a:spcPts val="0"/>
              </a:spcAft>
              <a:buFont typeface="Wingdings 2"/>
              <a:buChar char=""/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pPr>
              <a:defRPr/>
            </a:pPr>
            <a:endParaRPr lang="en-US" sz="1800" dirty="0"/>
          </a:p>
          <a:p>
            <a:endParaRPr lang="en-US" sz="1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248400"/>
            <a:ext cx="1295399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5751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:\NAT pics\pattern bruise - lines from fingers, slap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37338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H:\NAT pics\Pattern bruise from belt - abo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7597"/>
            <a:ext cx="4038600" cy="311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:\NAT pics\Pattern bruise from belt - below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97942"/>
            <a:ext cx="4114800" cy="350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11162011 Pictures Alexandria Daniel MRN 7482987\IMG_0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7084" y="3195484"/>
            <a:ext cx="4343400" cy="35076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860045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76200"/>
            <a:ext cx="3505200" cy="302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2670" y="76200"/>
            <a:ext cx="3620729" cy="3061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1" y="3137647"/>
            <a:ext cx="3508346" cy="3796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9200" y="3103563"/>
            <a:ext cx="3276600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913604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11162011 Pictures Alexandria Daniel MRN 7482987\IMG_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806472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38464</TotalTime>
  <Words>4712</Words>
  <Application>Microsoft Office PowerPoint</Application>
  <PresentationFormat>On-screen Show (4:3)</PresentationFormat>
  <Paragraphs>582</Paragraphs>
  <Slides>64</Slides>
  <Notes>52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Office Theme</vt:lpstr>
      <vt:lpstr>PowerPoint Presentation</vt:lpstr>
      <vt:lpstr>Learning Objectives</vt:lpstr>
      <vt:lpstr>PowerPoint Presentation</vt:lpstr>
      <vt:lpstr>PowerPoint Presentation</vt:lpstr>
      <vt:lpstr>Clinical manifestations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Red flags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Risk factors</vt:lpstr>
      <vt:lpstr>PowerPoint Presentation</vt:lpstr>
      <vt:lpstr>Perpetrators</vt:lpstr>
      <vt:lpstr>Pathophysiology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Abusive head trauma</vt:lpstr>
      <vt:lpstr>Take home points…..</vt:lpstr>
      <vt:lpstr>Child Protector APP</vt:lpstr>
      <vt:lpstr>Child Protector APP</vt:lpstr>
      <vt:lpstr>PowerPoint Presentation</vt:lpstr>
      <vt:lpstr>PowerPoint Presentation</vt:lpstr>
      <vt:lpstr>References</vt:lpstr>
      <vt:lpstr>References</vt:lpstr>
      <vt:lpstr>References</vt:lpstr>
      <vt:lpstr>References</vt:lpstr>
    </vt:vector>
  </TitlesOfParts>
  <Company>Seton Healthcare Family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Non-accidental trauma</dc:title>
  <dc:creator>Gettig, Kelly S.</dc:creator>
  <cp:lastModifiedBy>Gettig, Kelly S.</cp:lastModifiedBy>
  <cp:revision>190</cp:revision>
  <cp:lastPrinted>2016-03-18T18:32:40Z</cp:lastPrinted>
  <dcterms:created xsi:type="dcterms:W3CDTF">2012-10-01T18:13:42Z</dcterms:created>
  <dcterms:modified xsi:type="dcterms:W3CDTF">2017-10-23T21:38:13Z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s">
    <vt:lpwstr>Users;#Users1</vt:lpwstr>
  </property>
</Properties>
</file>