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78" r:id="rId3"/>
    <p:sldId id="279" r:id="rId4"/>
    <p:sldId id="280" r:id="rId5"/>
    <p:sldId id="276" r:id="rId6"/>
    <p:sldId id="259" r:id="rId7"/>
    <p:sldId id="281" r:id="rId8"/>
    <p:sldId id="283" r:id="rId9"/>
    <p:sldId id="266" r:id="rId10"/>
    <p:sldId id="290" r:id="rId11"/>
    <p:sldId id="291" r:id="rId12"/>
    <p:sldId id="289" r:id="rId13"/>
    <p:sldId id="284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8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3200">
                <a:solidFill>
                  <a:schemeClr val="bg2"/>
                </a:solidFill>
              </a:defRPr>
            </a:pPr>
            <a:r>
              <a:rPr lang="en-US" sz="3200" dirty="0">
                <a:solidFill>
                  <a:schemeClr val="bg2"/>
                </a:solidFill>
              </a:rPr>
              <a:t>Hand Off Communication Events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Sheet1!$D$9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2-421A-B9B8-724E369D6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Sheet1!$E$8:$I$8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YTD: 2017</c:v>
                </c:pt>
              </c:strCache>
            </c:strRef>
          </c:cat>
          <c:val>
            <c:numRef>
              <c:f>Sheet1!$E$9:$I$9</c:f>
              <c:numCache>
                <c:formatCode>General</c:formatCode>
                <c:ptCount val="5"/>
                <c:pt idx="0">
                  <c:v>120</c:v>
                </c:pt>
                <c:pt idx="1">
                  <c:v>139</c:v>
                </c:pt>
                <c:pt idx="2">
                  <c:v>146</c:v>
                </c:pt>
                <c:pt idx="3">
                  <c:v>126</c:v>
                </c:pt>
                <c:pt idx="4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2-421A-B9B8-724E369D6F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4499776"/>
        <c:axId val="274500168"/>
      </c:barChart>
      <c:catAx>
        <c:axId val="27449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74500168"/>
        <c:crosses val="autoZero"/>
        <c:auto val="1"/>
        <c:lblAlgn val="ctr"/>
        <c:lblOffset val="100"/>
        <c:noMultiLvlLbl val="0"/>
      </c:catAx>
      <c:valAx>
        <c:axId val="274500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449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Hand Off Event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Sheet1!$C$9</c:f>
              <c:strCache>
                <c:ptCount val="1"/>
                <c:pt idx="0">
                  <c:v>Transfer of Care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Sheet1!$D$8:$E$8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Sheet1!$D$9:$E$9</c:f>
              <c:numCache>
                <c:formatCode>General</c:formatCode>
                <c:ptCount val="2"/>
                <c:pt idx="0">
                  <c:v>69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9-457D-8D2F-36C86963440D}"/>
            </c:ext>
          </c:extLst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Sheet1!$D$8:$E$8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Sheet1!$D$10:$E$10</c:f>
              <c:numCache>
                <c:formatCode>General</c:formatCode>
                <c:ptCount val="2"/>
                <c:pt idx="0">
                  <c:v>57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19-457D-8D2F-36C8696344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00994456"/>
        <c:axId val="400994848"/>
      </c:barChart>
      <c:catAx>
        <c:axId val="400994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994848"/>
        <c:crosses val="autoZero"/>
        <c:auto val="1"/>
        <c:lblAlgn val="ctr"/>
        <c:lblOffset val="100"/>
        <c:noMultiLvlLbl val="0"/>
      </c:catAx>
      <c:valAx>
        <c:axId val="400994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099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Transfer of Care Events</a:t>
            </a:r>
            <a:r>
              <a:rPr lang="en-US" baseline="0" dirty="0">
                <a:solidFill>
                  <a:schemeClr val="bg1"/>
                </a:solidFill>
              </a:rPr>
              <a:t> Detail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0789124015748037E-2"/>
          <c:y val="0.14771770195392245"/>
          <c:w val="0.78586630577427818"/>
          <c:h val="0.77651385243511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Sheet1!$E$6</c:f>
              <c:strCache>
                <c:ptCount val="1"/>
                <c:pt idx="0">
                  <c:v>Actual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Sheet1!$D$7:$D$8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Sheet1!$E$7:$E$8</c:f>
              <c:numCache>
                <c:formatCode>General</c:formatCode>
                <c:ptCount val="2"/>
                <c:pt idx="0">
                  <c:v>39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6-4028-9DE3-CCCC6DCD5E2F}"/>
            </c:ext>
          </c:extLst>
        </c:ser>
        <c:ser>
          <c:idx val="1"/>
          <c:order val="1"/>
          <c:tx>
            <c:strRef>
              <c:f>Sheet1!$F$6</c:f>
              <c:strCache>
                <c:ptCount val="1"/>
                <c:pt idx="0">
                  <c:v>Near Miss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Sheet1!$D$7:$D$8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Sheet1!$F$7:$F$8</c:f>
              <c:numCache>
                <c:formatCode>General</c:formatCode>
                <c:ptCount val="2"/>
                <c:pt idx="0">
                  <c:v>22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16-4028-9DE3-CCCC6DCD5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995632"/>
        <c:axId val="400996024"/>
      </c:barChart>
      <c:catAx>
        <c:axId val="40099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0996024"/>
        <c:crosses val="autoZero"/>
        <c:auto val="1"/>
        <c:lblAlgn val="ctr"/>
        <c:lblOffset val="100"/>
        <c:noMultiLvlLbl val="0"/>
      </c:catAx>
      <c:valAx>
        <c:axId val="4009960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4009956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000" b="1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24063"/>
            <a:ext cx="10058400" cy="1470025"/>
          </a:xfrm>
        </p:spPr>
        <p:txBody>
          <a:bodyPr/>
          <a:lstStyle>
            <a:lvl1pPr algn="r">
              <a:defRPr>
                <a:solidFill>
                  <a:srgbClr val="5659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76200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"/>
            <a:ext cx="366184" cy="6988175"/>
          </a:xfrm>
          <a:prstGeom prst="rect">
            <a:avLst/>
          </a:prstGeom>
          <a:solidFill>
            <a:srgbClr val="0064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12192000" cy="1371600"/>
          </a:xfrm>
          <a:prstGeom prst="rect">
            <a:avLst/>
          </a:prstGeom>
          <a:solidFill>
            <a:srgbClr val="0064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366184" cy="1371600"/>
          </a:xfrm>
          <a:prstGeom prst="rect">
            <a:avLst/>
          </a:prstGeom>
          <a:solidFill>
            <a:srgbClr val="003F6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/>
          </a:p>
        </p:txBody>
      </p:sp>
      <p:pic>
        <p:nvPicPr>
          <p:cNvPr id="4108" name="Picture 12" descr="medctrwpavilion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36199" y="-6034088"/>
            <a:ext cx="4728633" cy="274002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755" y="0"/>
            <a:ext cx="2046617" cy="1364411"/>
          </a:xfrm>
          <a:prstGeom prst="rect">
            <a:avLst/>
          </a:prstGeom>
        </p:spPr>
      </p:pic>
      <p:pic>
        <p:nvPicPr>
          <p:cNvPr id="13" name="Picture 12" descr="ANCC_Magnet_CMY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39" y="6085561"/>
            <a:ext cx="512871" cy="548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268441"/>
            <a:ext cx="2477193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0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5" grpId="0" animBg="1"/>
      <p:bldP spid="410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497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73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24256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600201"/>
            <a:ext cx="524256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1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274638"/>
            <a:ext cx="833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535113"/>
            <a:ext cx="51206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" y="2174876"/>
            <a:ext cx="5120640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0160" y="1535113"/>
            <a:ext cx="51206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0160" y="2174876"/>
            <a:ext cx="5120640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3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623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0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12192000" cy="1371600"/>
          </a:xfrm>
          <a:prstGeom prst="rect">
            <a:avLst/>
          </a:prstGeom>
          <a:solidFill>
            <a:srgbClr val="0064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66184" cy="6959600"/>
          </a:xfrm>
          <a:prstGeom prst="rect">
            <a:avLst/>
          </a:prstGeom>
          <a:solidFill>
            <a:srgbClr val="0064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3109" y="304800"/>
            <a:ext cx="89340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00201"/>
            <a:ext cx="10871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366184" cy="1371600"/>
          </a:xfrm>
          <a:prstGeom prst="rect">
            <a:avLst/>
          </a:prstGeom>
          <a:solidFill>
            <a:srgbClr val="003F6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848" y="6248402"/>
            <a:ext cx="2477193" cy="365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383" y="-10510"/>
            <a:ext cx="2046617" cy="1364411"/>
          </a:xfrm>
          <a:prstGeom prst="rect">
            <a:avLst/>
          </a:prstGeom>
        </p:spPr>
      </p:pic>
      <p:pic>
        <p:nvPicPr>
          <p:cNvPr id="14" name="Picture 13" descr="ANCC_Magnet_CMYK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6071304"/>
            <a:ext cx="5128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09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480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480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480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480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48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48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48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48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480"/>
        </a:buClr>
        <a:buFont typeface="Wingdings" pitchFamily="2" charset="2"/>
        <a:buChar char="§"/>
        <a:defRPr sz="3200">
          <a:solidFill>
            <a:srgbClr val="56595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265"/>
        </a:buClr>
        <a:buChar char="•"/>
        <a:defRPr sz="2800">
          <a:solidFill>
            <a:srgbClr val="56595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E5F61"/>
        </a:buClr>
        <a:buFont typeface="Wingdings" pitchFamily="2" charset="2"/>
        <a:buChar char="§"/>
        <a:defRPr sz="2400">
          <a:solidFill>
            <a:srgbClr val="56595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6595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6595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6595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6595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6595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659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70" y="2005839"/>
            <a:ext cx="5056158" cy="2461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199" y="1385535"/>
            <a:ext cx="1886701" cy="907091"/>
          </a:xfrm>
        </p:spPr>
        <p:txBody>
          <a:bodyPr/>
          <a:lstStyle/>
          <a:p>
            <a:r>
              <a:rPr lang="en-US" sz="4800" dirty="0">
                <a:solidFill>
                  <a:srgbClr val="C00000"/>
                </a:solidFill>
              </a:rPr>
              <a:t>In the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931" y="4370820"/>
            <a:ext cx="9051235" cy="8763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333333"/>
                </a:solidFill>
              </a:rPr>
              <a:t>With Hand-off Communication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1669" y="5565913"/>
            <a:ext cx="489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Noelia Echols, MSN, BS RN, CPN</a:t>
            </a:r>
          </a:p>
          <a:p>
            <a:pPr algn="ctr"/>
            <a:r>
              <a:rPr lang="en-US" dirty="0"/>
              <a:t>Karen Kimberling, MS HCA, BS RN, RNC-NIC</a:t>
            </a:r>
          </a:p>
        </p:txBody>
      </p:sp>
    </p:spTree>
    <p:extLst>
      <p:ext uri="{BB962C8B-B14F-4D97-AF65-F5344CB8AC3E}">
        <p14:creationId xmlns:p14="http://schemas.microsoft.com/office/powerpoint/2010/main" val="156575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935064" y="604435"/>
          <a:ext cx="8673885" cy="625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50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004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64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805" y="1638838"/>
            <a:ext cx="10871200" cy="4419600"/>
          </a:xfrm>
        </p:spPr>
        <p:txBody>
          <a:bodyPr/>
          <a:lstStyle/>
          <a:p>
            <a:pPr lvl="0"/>
            <a:r>
              <a:rPr lang="en-US" sz="1800" dirty="0"/>
              <a:t>Joint Commission Center for Transforming Healthcare (2014). Improving transitions of care: hand-off communications. Retrieved July 13, 2017, from http://www.centerfortransforminghealthcare.org/search/?Keywords=improving transitions of care&amp;f=sitename&amp;sitename=The Center for Transforming Healthcare.</a:t>
            </a:r>
          </a:p>
          <a:p>
            <a:pPr marL="0" indent="0">
              <a:buNone/>
            </a:pPr>
            <a:endParaRPr lang="en-US" sz="1800" dirty="0"/>
          </a:p>
          <a:p>
            <a:pPr lvl="0"/>
            <a:r>
              <a:rPr lang="en-US" sz="1800" dirty="0"/>
              <a:t>American Nurses Association (2015). </a:t>
            </a:r>
            <a:r>
              <a:rPr lang="en-US" sz="1800" i="1" dirty="0"/>
              <a:t>Nursing Scope and Standards of Practice</a:t>
            </a:r>
            <a:r>
              <a:rPr lang="en-US" sz="1800" dirty="0"/>
              <a:t> (3RD ed.). Silver Spring, MD: American Nurses Association</a:t>
            </a:r>
          </a:p>
          <a:p>
            <a:pPr marL="0" lvl="0" indent="0">
              <a:buNone/>
            </a:pPr>
            <a:endParaRPr lang="en-US" sz="1800" dirty="0"/>
          </a:p>
          <a:p>
            <a:pPr lvl="0"/>
            <a:r>
              <a:rPr lang="en-US" sz="1800" dirty="0"/>
              <a:t>Bigham, M., Logsdon, T., Manicone, P., Landrigan, C., Hayes, L., Randall, K., Sharek, P. (2014). Decreasing handoff-related care failures in children's hospitals. </a:t>
            </a:r>
            <a:r>
              <a:rPr lang="en-US" sz="1800" i="1" dirty="0"/>
              <a:t>Pediatrics,</a:t>
            </a:r>
            <a:r>
              <a:rPr lang="en-US" sz="1800" dirty="0"/>
              <a:t> </a:t>
            </a:r>
            <a:r>
              <a:rPr lang="en-US" sz="1800" i="1" dirty="0"/>
              <a:t>134</a:t>
            </a:r>
            <a:r>
              <a:rPr lang="en-US" sz="1800" dirty="0"/>
              <a:t>(2), E1-E8. American Academy of Pediatrics. Retrieved July 12, 2014, from pediatrics.aappublications.org</a:t>
            </a:r>
          </a:p>
          <a:p>
            <a:pPr marL="0" indent="0">
              <a:buNone/>
            </a:pPr>
            <a:endParaRPr lang="en-US" sz="1800" dirty="0"/>
          </a:p>
          <a:p>
            <a:pPr lvl="0"/>
            <a:r>
              <a:rPr lang="en-US" sz="1800" dirty="0"/>
              <a:t>Leighton, N. L. (2016). Promoting patient safety with perioperative hand-off communication. </a:t>
            </a:r>
            <a:r>
              <a:rPr lang="en-US" sz="1800" i="1" dirty="0"/>
              <a:t>Journal of PeriAnesthesia Nurses,</a:t>
            </a:r>
            <a:r>
              <a:rPr lang="en-US" sz="1800" dirty="0"/>
              <a:t> </a:t>
            </a:r>
            <a:r>
              <a:rPr lang="en-US" sz="1800" i="1" dirty="0"/>
              <a:t>31</a:t>
            </a:r>
            <a:r>
              <a:rPr lang="en-US" sz="1800" dirty="0"/>
              <a:t>(3), 245-253. Retrieved July 13, 2017, from dx.doi.org/10.1016/j.jopan.2014.08.144.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1517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/>
          <a:stretch/>
        </p:blipFill>
        <p:spPr>
          <a:xfrm>
            <a:off x="3930442" y="1448972"/>
            <a:ext cx="4722055" cy="31988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1301" y="3992450"/>
            <a:ext cx="5280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Lucida Calligraphy" panose="03010101010101010101" pitchFamily="66" charset="0"/>
              </a:rPr>
              <a:t>Questions?</a:t>
            </a:r>
          </a:p>
          <a:p>
            <a:pPr algn="ctr"/>
            <a:endParaRPr lang="en-US" sz="2000" dirty="0">
              <a:latin typeface="Lucida Calligraphy" panose="03010101010101010101" pitchFamily="66" charset="0"/>
            </a:endParaRPr>
          </a:p>
          <a:p>
            <a:pPr algn="ctr"/>
            <a:r>
              <a:rPr lang="en-US" sz="5400" dirty="0">
                <a:latin typeface="Lucida Calligraphy" panose="03010101010101010101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5778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Describe steps toward identification of barriers to effective hand-off communication.</a:t>
            </a:r>
          </a:p>
          <a:p>
            <a:pPr lvl="0"/>
            <a:r>
              <a:rPr lang="en-US" sz="2000" dirty="0"/>
              <a:t>Development of multi-area taskforce</a:t>
            </a:r>
          </a:p>
          <a:p>
            <a:pPr lvl="0"/>
            <a:r>
              <a:rPr lang="en-US" sz="2000" dirty="0"/>
              <a:t>Identify stakeholders</a:t>
            </a:r>
          </a:p>
          <a:p>
            <a:pPr lvl="0"/>
            <a:r>
              <a:rPr lang="en-US" sz="2000" dirty="0"/>
              <a:t>SWOT analysis</a:t>
            </a:r>
          </a:p>
          <a:p>
            <a:pPr lvl="0"/>
            <a:r>
              <a:rPr lang="en-US" sz="2000" dirty="0"/>
              <a:t>Review of adverse event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Identify essential stages in creation of a framework for consistent hand-off communication.</a:t>
            </a:r>
          </a:p>
          <a:p>
            <a:pPr lvl="0"/>
            <a:r>
              <a:rPr lang="en-US" sz="2000" dirty="0"/>
              <a:t>Data analysis for trends</a:t>
            </a:r>
          </a:p>
          <a:p>
            <a:pPr lvl="0"/>
            <a:r>
              <a:rPr lang="en-US" sz="2000" dirty="0"/>
              <a:t>Process review of variances in each area</a:t>
            </a:r>
          </a:p>
          <a:p>
            <a:pPr lvl="0"/>
            <a:r>
              <a:rPr lang="en-US" sz="2000" dirty="0"/>
              <a:t>Development culture of ownership of hand-off process</a:t>
            </a:r>
          </a:p>
          <a:p>
            <a:pPr lvl="0"/>
            <a:r>
              <a:rPr lang="en-US" sz="2000" dirty="0"/>
              <a:t>Create educational strategy specific to each area </a:t>
            </a:r>
          </a:p>
          <a:p>
            <a:r>
              <a:rPr lang="en-US" sz="20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5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Identify strategies to enhance consistent hand-off communication outcomes.</a:t>
            </a:r>
          </a:p>
          <a:p>
            <a:pPr lvl="0"/>
            <a:r>
              <a:rPr lang="en-US" sz="2000" dirty="0"/>
              <a:t>Safety culture</a:t>
            </a:r>
          </a:p>
          <a:p>
            <a:pPr lvl="0"/>
            <a:r>
              <a:rPr lang="en-US" sz="2000" dirty="0"/>
              <a:t>Departmental ownership</a:t>
            </a:r>
          </a:p>
          <a:p>
            <a:pPr lvl="0"/>
            <a:r>
              <a:rPr lang="en-US" sz="2000" dirty="0"/>
              <a:t>Transition standardized tool and process with a system-wide EHR</a:t>
            </a:r>
          </a:p>
          <a:p>
            <a:pPr lvl="0"/>
            <a:r>
              <a:rPr lang="en-US" sz="2000" dirty="0"/>
              <a:t>On-going monitoring of events and quality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purpose of this clinical practice project was to implement a standardized process for hand-off communication to ensure safety and continuity of pediatric care. </a:t>
            </a:r>
          </a:p>
        </p:txBody>
      </p:sp>
    </p:spTree>
    <p:extLst>
      <p:ext uri="{BB962C8B-B14F-4D97-AF65-F5344CB8AC3E}">
        <p14:creationId xmlns:p14="http://schemas.microsoft.com/office/powerpoint/2010/main" val="383074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893193"/>
            <a:ext cx="10871200" cy="4126607"/>
          </a:xfrm>
        </p:spPr>
        <p:txBody>
          <a:bodyPr/>
          <a:lstStyle/>
          <a:p>
            <a:r>
              <a:rPr lang="en-US" dirty="0"/>
              <a:t>Standards of Nursing Practice and Care: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 Effective communication identified as a key component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 Facilitate safe transitions and continuity of care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Joint Commission: Standardized communication process can help to reduce adverse events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7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2014:</a:t>
            </a:r>
          </a:p>
          <a:p>
            <a:r>
              <a:rPr lang="en-US" dirty="0"/>
              <a:t>Hand-off communication in care areas was multi-directional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Nursing Strategic Plan for Safety and Communication set forth plans to implement standardization for hand-off between patient care areas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6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20" y="195051"/>
            <a:ext cx="10272973" cy="990600"/>
          </a:xfrm>
        </p:spPr>
        <p:txBody>
          <a:bodyPr/>
          <a:lstStyle/>
          <a:p>
            <a:r>
              <a:rPr lang="en-US" dirty="0"/>
              <a:t>First Lap: Finding barriers to hand-off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28061"/>
            <a:ext cx="10871200" cy="4291740"/>
          </a:xfrm>
        </p:spPr>
        <p:txBody>
          <a:bodyPr/>
          <a:lstStyle/>
          <a:p>
            <a:r>
              <a:rPr lang="en-US" dirty="0"/>
              <a:t>Developed a multi-area taskforce</a:t>
            </a:r>
          </a:p>
          <a:p>
            <a:r>
              <a:rPr lang="en-US" dirty="0"/>
              <a:t>Identified stakeholders </a:t>
            </a:r>
          </a:p>
          <a:p>
            <a:r>
              <a:rPr lang="en-US" dirty="0"/>
              <a:t>Conducted SWOT analysis</a:t>
            </a:r>
          </a:p>
          <a:p>
            <a:r>
              <a:rPr lang="en-US" dirty="0"/>
              <a:t>Reviewed adverse event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26" y="2305315"/>
            <a:ext cx="5529450" cy="367155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594529" y="5605920"/>
            <a:ext cx="6540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http://www.discountdirectionals.com/wp-content/uploads/2014/06/JB33-RollOver.jpg</a:t>
            </a:r>
          </a:p>
        </p:txBody>
      </p:sp>
    </p:spTree>
    <p:extLst>
      <p:ext uri="{BB962C8B-B14F-4D97-AF65-F5344CB8AC3E}">
        <p14:creationId xmlns:p14="http://schemas.microsoft.com/office/powerpoint/2010/main" val="525098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30" y="283956"/>
            <a:ext cx="10186204" cy="990600"/>
          </a:xfrm>
        </p:spPr>
        <p:txBody>
          <a:bodyPr/>
          <a:lstStyle/>
          <a:p>
            <a:r>
              <a:rPr lang="en-US" dirty="0"/>
              <a:t>Pacing Laps: Creating a framework for consistent hand-off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893193"/>
            <a:ext cx="10871200" cy="4126607"/>
          </a:xfrm>
        </p:spPr>
        <p:txBody>
          <a:bodyPr/>
          <a:lstStyle/>
          <a:p>
            <a:pPr lvl="0"/>
            <a:r>
              <a:rPr lang="en-US" dirty="0"/>
              <a:t>Data analysis for trends</a:t>
            </a:r>
          </a:p>
          <a:p>
            <a:pPr lvl="0"/>
            <a:r>
              <a:rPr lang="en-US" dirty="0"/>
              <a:t>Process review of variances in each area</a:t>
            </a:r>
          </a:p>
          <a:p>
            <a:pPr lvl="0"/>
            <a:r>
              <a:rPr lang="en-US" dirty="0"/>
              <a:t>Develop culture of ownership of hand-off process</a:t>
            </a:r>
          </a:p>
          <a:p>
            <a:pPr lvl="0"/>
            <a:r>
              <a:rPr lang="en-US" dirty="0"/>
              <a:t>Create educational strategy specific to each area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7"/>
          <a:stretch/>
        </p:blipFill>
        <p:spPr>
          <a:xfrm>
            <a:off x="3515902" y="4034945"/>
            <a:ext cx="4411479" cy="288504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936209" y="6422993"/>
            <a:ext cx="2991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https://kbetcher.com/images/sprint%20cup/IMG_0856.JPG</a:t>
            </a:r>
          </a:p>
        </p:txBody>
      </p:sp>
    </p:spTree>
    <p:extLst>
      <p:ext uri="{BB962C8B-B14F-4D97-AF65-F5344CB8AC3E}">
        <p14:creationId xmlns:p14="http://schemas.microsoft.com/office/powerpoint/2010/main" val="252830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09" y="734096"/>
            <a:ext cx="8934091" cy="561304"/>
          </a:xfrm>
        </p:spPr>
        <p:txBody>
          <a:bodyPr/>
          <a:lstStyle/>
          <a:p>
            <a:r>
              <a:rPr lang="en-US" dirty="0"/>
              <a:t>Final Lap: Strategies to enhance consistent hand-off communication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Safety culture</a:t>
            </a:r>
          </a:p>
          <a:p>
            <a:pPr lvl="0"/>
            <a:r>
              <a:rPr lang="en-US" dirty="0"/>
              <a:t>Departmental ownership</a:t>
            </a:r>
          </a:p>
          <a:p>
            <a:pPr lvl="0"/>
            <a:r>
              <a:rPr lang="en-US" dirty="0"/>
              <a:t>Transition standardized tool and process with a system-wide EHR</a:t>
            </a:r>
          </a:p>
          <a:p>
            <a:pPr lvl="0"/>
            <a:r>
              <a:rPr lang="en-US" dirty="0"/>
              <a:t>On-going monitoring of events and quality data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07" y="4223288"/>
            <a:ext cx="4785723" cy="26991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923133" y="6596390"/>
            <a:ext cx="5199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http://i1.ytimg.com/vi/h2935lVdNEg/hqdefault.jpg</a:t>
            </a:r>
          </a:p>
        </p:txBody>
      </p:sp>
    </p:spTree>
    <p:extLst>
      <p:ext uri="{BB962C8B-B14F-4D97-AF65-F5344CB8AC3E}">
        <p14:creationId xmlns:p14="http://schemas.microsoft.com/office/powerpoint/2010/main" val="1433852294"/>
      </p:ext>
    </p:extLst>
  </p:cSld>
  <p:clrMapOvr>
    <a:masterClrMapping/>
  </p:clrMapOvr>
</p:sld>
</file>

<file path=ppt/theme/theme1.xml><?xml version="1.0" encoding="utf-8"?>
<a:theme xmlns:a="http://schemas.openxmlformats.org/drawingml/2006/main" name="_Cook Children's Standard Semi-transp">
  <a:themeElements>
    <a:clrScheme name="Cook Children's">
      <a:dk1>
        <a:srgbClr val="FFFFFF"/>
      </a:dk1>
      <a:lt1>
        <a:srgbClr val="005480"/>
      </a:lt1>
      <a:dk2>
        <a:srgbClr val="FFFFFF"/>
      </a:dk2>
      <a:lt2>
        <a:srgbClr val="005480"/>
      </a:lt2>
      <a:accent1>
        <a:srgbClr val="005480"/>
      </a:accent1>
      <a:accent2>
        <a:srgbClr val="008265"/>
      </a:accent2>
      <a:accent3>
        <a:srgbClr val="C5B8B1"/>
      </a:accent3>
      <a:accent4>
        <a:srgbClr val="9FA1A4"/>
      </a:accent4>
      <a:accent5>
        <a:srgbClr val="005480"/>
      </a:accent5>
      <a:accent6>
        <a:srgbClr val="008265"/>
      </a:accent6>
      <a:hlink>
        <a:srgbClr val="005480"/>
      </a:hlink>
      <a:folHlink>
        <a:srgbClr val="00826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th Magnet Logo Widescreen.potx" id="{81AB787E-8000-4FAE-858F-4DAD9E3361CC}" vid="{BF621B9B-7510-472D-9B64-A3F0DDCFAE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Magnet Logo</Template>
  <TotalTime>409</TotalTime>
  <Words>548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Lucida Calligraphy</vt:lpstr>
      <vt:lpstr>Wingdings</vt:lpstr>
      <vt:lpstr>_Cook Children's Standard Semi-transp</vt:lpstr>
      <vt:lpstr>In the</vt:lpstr>
      <vt:lpstr>Objectives</vt:lpstr>
      <vt:lpstr>Objectives</vt:lpstr>
      <vt:lpstr>Purpose</vt:lpstr>
      <vt:lpstr>Background</vt:lpstr>
      <vt:lpstr>Background</vt:lpstr>
      <vt:lpstr>First Lap: Finding barriers to hand-off</vt:lpstr>
      <vt:lpstr>Pacing Laps: Creating a framework for consistent hand-off</vt:lpstr>
      <vt:lpstr>Final Lap: Strategies to enhance consistent hand-off communication outcomes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Company>Cook Children's Health Care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Winner’s Circle</dc:title>
  <dc:creator>Noelia Echols</dc:creator>
  <cp:lastModifiedBy>Dominika Babraj</cp:lastModifiedBy>
  <cp:revision>38</cp:revision>
  <dcterms:created xsi:type="dcterms:W3CDTF">2017-08-27T16:01:25Z</dcterms:created>
  <dcterms:modified xsi:type="dcterms:W3CDTF">2017-10-20T13:31:27Z</dcterms:modified>
</cp:coreProperties>
</file>