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67" r:id="rId6"/>
    <p:sldId id="265" r:id="rId7"/>
    <p:sldId id="275" r:id="rId8"/>
    <p:sldId id="273" r:id="rId9"/>
    <p:sldId id="274" r:id="rId10"/>
    <p:sldId id="268" r:id="rId11"/>
    <p:sldId id="269" r:id="rId12"/>
    <p:sldId id="270" r:id="rId13"/>
    <p:sldId id="278" r:id="rId14"/>
    <p:sldId id="272" r:id="rId15"/>
    <p:sldId id="266"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5029" autoAdjust="0"/>
  </p:normalViewPr>
  <p:slideViewPr>
    <p:cSldViewPr snapToGrid="0">
      <p:cViewPr varScale="1">
        <p:scale>
          <a:sx n="53" d="100"/>
          <a:sy n="53" d="100"/>
        </p:scale>
        <p:origin x="1110" y="30"/>
      </p:cViewPr>
      <p:guideLst/>
    </p:cSldViewPr>
  </p:slideViewPr>
  <p:notesTextViewPr>
    <p:cViewPr>
      <p:scale>
        <a:sx n="1" d="1"/>
        <a:sy n="1" d="1"/>
      </p:scale>
      <p:origin x="0" y="0"/>
    </p:cViewPr>
  </p:notesTextViewPr>
  <p:notesViewPr>
    <p:cSldViewPr snapToGrid="0">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8F762-3FA9-4145-8F70-8ED5CB8EFEB1}"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AA7D73B2-A4A9-4A8F-88D4-3A335F467391}">
      <dgm:prSet phldrT="[Text]"/>
      <dgm:spPr/>
      <dgm:t>
        <a:bodyPr/>
        <a:lstStyle/>
        <a:p>
          <a:r>
            <a:rPr lang="en-US" dirty="0"/>
            <a:t>Learning Needs Assessment</a:t>
          </a:r>
        </a:p>
      </dgm:t>
    </dgm:pt>
    <dgm:pt modelId="{E9F2DED8-3B4B-4DA2-9C1C-258A233C9A73}" type="parTrans" cxnId="{E0BE40CD-D746-4270-8E15-86883E11121E}">
      <dgm:prSet/>
      <dgm:spPr/>
      <dgm:t>
        <a:bodyPr/>
        <a:lstStyle/>
        <a:p>
          <a:endParaRPr lang="en-US"/>
        </a:p>
      </dgm:t>
    </dgm:pt>
    <dgm:pt modelId="{91A42D0A-8BB2-421F-80AF-01EE71C27495}" type="sibTrans" cxnId="{E0BE40CD-D746-4270-8E15-86883E11121E}">
      <dgm:prSet/>
      <dgm:spPr/>
      <dgm:t>
        <a:bodyPr/>
        <a:lstStyle/>
        <a:p>
          <a:endParaRPr lang="en-US"/>
        </a:p>
      </dgm:t>
    </dgm:pt>
    <dgm:pt modelId="{9C73E6DE-A8E9-41B7-A42E-9E0585D50A2B}">
      <dgm:prSet phldrT="[Text]"/>
      <dgm:spPr/>
      <dgm:t>
        <a:bodyPr/>
        <a:lstStyle/>
        <a:p>
          <a:r>
            <a:rPr lang="en-US" dirty="0"/>
            <a:t>Desired Outcome Statement</a:t>
          </a:r>
        </a:p>
      </dgm:t>
    </dgm:pt>
    <dgm:pt modelId="{F86B768F-1965-4CA7-A9A8-3A80EAE508DC}" type="parTrans" cxnId="{0047461D-B14B-4CF0-AB40-BB228B550C7B}">
      <dgm:prSet/>
      <dgm:spPr/>
      <dgm:t>
        <a:bodyPr/>
        <a:lstStyle/>
        <a:p>
          <a:endParaRPr lang="en-US"/>
        </a:p>
      </dgm:t>
    </dgm:pt>
    <dgm:pt modelId="{0DA8B593-CCE5-4D8D-B033-059B24DCEEFF}" type="sibTrans" cxnId="{0047461D-B14B-4CF0-AB40-BB228B550C7B}">
      <dgm:prSet/>
      <dgm:spPr/>
      <dgm:t>
        <a:bodyPr/>
        <a:lstStyle/>
        <a:p>
          <a:endParaRPr lang="en-US"/>
        </a:p>
      </dgm:t>
    </dgm:pt>
    <dgm:pt modelId="{DA3F252E-D4F3-4BCB-90DE-F228FDCA36EA}">
      <dgm:prSet/>
      <dgm:spPr/>
      <dgm:t>
        <a:bodyPr/>
        <a:lstStyle/>
        <a:p>
          <a:r>
            <a:rPr lang="en-US" dirty="0"/>
            <a:t>Education Planning</a:t>
          </a:r>
        </a:p>
      </dgm:t>
    </dgm:pt>
    <dgm:pt modelId="{E42AD11C-14FD-47BC-8083-DA9C07072449}" type="parTrans" cxnId="{8ED2195C-9E45-4C70-A92D-6D63505D1368}">
      <dgm:prSet/>
      <dgm:spPr/>
      <dgm:t>
        <a:bodyPr/>
        <a:lstStyle/>
        <a:p>
          <a:endParaRPr lang="en-US"/>
        </a:p>
      </dgm:t>
    </dgm:pt>
    <dgm:pt modelId="{E4EB7DF2-D3D4-4805-83F6-81375C742965}" type="sibTrans" cxnId="{8ED2195C-9E45-4C70-A92D-6D63505D1368}">
      <dgm:prSet/>
      <dgm:spPr/>
      <dgm:t>
        <a:bodyPr/>
        <a:lstStyle/>
        <a:p>
          <a:endParaRPr lang="en-US"/>
        </a:p>
      </dgm:t>
    </dgm:pt>
    <dgm:pt modelId="{CBECAB71-DEA0-4C21-8F90-710EFF6446BD}">
      <dgm:prSet/>
      <dgm:spPr/>
      <dgm:t>
        <a:bodyPr/>
        <a:lstStyle/>
        <a:p>
          <a:r>
            <a:rPr lang="en-US" dirty="0"/>
            <a:t>Education Implementation</a:t>
          </a:r>
        </a:p>
      </dgm:t>
    </dgm:pt>
    <dgm:pt modelId="{0E092236-2CE3-4539-AB32-50B868002F97}" type="parTrans" cxnId="{CA30020E-47B8-45C9-8850-D3B9A5AFA2DF}">
      <dgm:prSet/>
      <dgm:spPr/>
      <dgm:t>
        <a:bodyPr/>
        <a:lstStyle/>
        <a:p>
          <a:endParaRPr lang="en-US"/>
        </a:p>
      </dgm:t>
    </dgm:pt>
    <dgm:pt modelId="{D3D19433-8D6A-41C7-A5C9-9BB741375C9D}" type="sibTrans" cxnId="{CA30020E-47B8-45C9-8850-D3B9A5AFA2DF}">
      <dgm:prSet/>
      <dgm:spPr/>
      <dgm:t>
        <a:bodyPr/>
        <a:lstStyle/>
        <a:p>
          <a:endParaRPr lang="en-US"/>
        </a:p>
      </dgm:t>
    </dgm:pt>
    <dgm:pt modelId="{48C254E9-5C97-4715-8661-AFCAEA8D6147}">
      <dgm:prSet/>
      <dgm:spPr/>
      <dgm:t>
        <a:bodyPr/>
        <a:lstStyle/>
        <a:p>
          <a:r>
            <a:rPr lang="en-US" dirty="0"/>
            <a:t>Education Evaluation</a:t>
          </a:r>
        </a:p>
      </dgm:t>
    </dgm:pt>
    <dgm:pt modelId="{BC4EF6AB-4ABC-499B-9168-F3E15879FDF7}" type="parTrans" cxnId="{70E8A026-113A-4D29-977A-FFAED12056B1}">
      <dgm:prSet/>
      <dgm:spPr/>
      <dgm:t>
        <a:bodyPr/>
        <a:lstStyle/>
        <a:p>
          <a:endParaRPr lang="en-US"/>
        </a:p>
      </dgm:t>
    </dgm:pt>
    <dgm:pt modelId="{4620E6B9-CFCF-4104-8D4B-E75362D27892}" type="sibTrans" cxnId="{70E8A026-113A-4D29-977A-FFAED12056B1}">
      <dgm:prSet/>
      <dgm:spPr/>
      <dgm:t>
        <a:bodyPr/>
        <a:lstStyle/>
        <a:p>
          <a:endParaRPr lang="en-US"/>
        </a:p>
      </dgm:t>
    </dgm:pt>
    <dgm:pt modelId="{4EA11155-177B-490F-BE8E-4DF01A035B2F}" type="pres">
      <dgm:prSet presAssocID="{29C8F762-3FA9-4145-8F70-8ED5CB8EFEB1}" presName="Name0" presStyleCnt="0">
        <dgm:presLayoutVars>
          <dgm:dir/>
          <dgm:animLvl val="lvl"/>
          <dgm:resizeHandles val="exact"/>
        </dgm:presLayoutVars>
      </dgm:prSet>
      <dgm:spPr/>
    </dgm:pt>
    <dgm:pt modelId="{DFF605D5-F340-48DD-93C3-CEEC8B09542C}" type="pres">
      <dgm:prSet presAssocID="{48C254E9-5C97-4715-8661-AFCAEA8D6147}" presName="boxAndChildren" presStyleCnt="0"/>
      <dgm:spPr/>
    </dgm:pt>
    <dgm:pt modelId="{255CECAC-02E3-40DA-809E-2A3FF82B56DE}" type="pres">
      <dgm:prSet presAssocID="{48C254E9-5C97-4715-8661-AFCAEA8D6147}" presName="parentTextBox" presStyleLbl="node1" presStyleIdx="0" presStyleCnt="5"/>
      <dgm:spPr/>
    </dgm:pt>
    <dgm:pt modelId="{7EAF1A74-7FC3-4056-A581-B67DA903C939}" type="pres">
      <dgm:prSet presAssocID="{D3D19433-8D6A-41C7-A5C9-9BB741375C9D}" presName="sp" presStyleCnt="0"/>
      <dgm:spPr/>
    </dgm:pt>
    <dgm:pt modelId="{CB6CB4F7-B493-4D35-8DED-1C93F50AED41}" type="pres">
      <dgm:prSet presAssocID="{CBECAB71-DEA0-4C21-8F90-710EFF6446BD}" presName="arrowAndChildren" presStyleCnt="0"/>
      <dgm:spPr/>
    </dgm:pt>
    <dgm:pt modelId="{61E3E4C7-A9FF-4F7A-99A5-2AC229355FE0}" type="pres">
      <dgm:prSet presAssocID="{CBECAB71-DEA0-4C21-8F90-710EFF6446BD}" presName="parentTextArrow" presStyleLbl="node1" presStyleIdx="1" presStyleCnt="5"/>
      <dgm:spPr/>
    </dgm:pt>
    <dgm:pt modelId="{AF5CCA1F-83E6-43E6-B815-E65B4754F408}" type="pres">
      <dgm:prSet presAssocID="{E4EB7DF2-D3D4-4805-83F6-81375C742965}" presName="sp" presStyleCnt="0"/>
      <dgm:spPr/>
    </dgm:pt>
    <dgm:pt modelId="{8B13FFF7-36F2-41FA-BCD6-AEF294E6EA7A}" type="pres">
      <dgm:prSet presAssocID="{DA3F252E-D4F3-4BCB-90DE-F228FDCA36EA}" presName="arrowAndChildren" presStyleCnt="0"/>
      <dgm:spPr/>
    </dgm:pt>
    <dgm:pt modelId="{2479E1FA-844F-42E1-AE0C-A73175E737D5}" type="pres">
      <dgm:prSet presAssocID="{DA3F252E-D4F3-4BCB-90DE-F228FDCA36EA}" presName="parentTextArrow" presStyleLbl="node1" presStyleIdx="2" presStyleCnt="5"/>
      <dgm:spPr/>
    </dgm:pt>
    <dgm:pt modelId="{DD722CEB-E6B7-49D1-85D6-B8696ACCAA06}" type="pres">
      <dgm:prSet presAssocID="{0DA8B593-CCE5-4D8D-B033-059B24DCEEFF}" presName="sp" presStyleCnt="0"/>
      <dgm:spPr/>
    </dgm:pt>
    <dgm:pt modelId="{3B4D235D-B03B-49ED-B007-4920525F9670}" type="pres">
      <dgm:prSet presAssocID="{9C73E6DE-A8E9-41B7-A42E-9E0585D50A2B}" presName="arrowAndChildren" presStyleCnt="0"/>
      <dgm:spPr/>
    </dgm:pt>
    <dgm:pt modelId="{EABC02DB-9DA9-4E36-8270-D660C45666CA}" type="pres">
      <dgm:prSet presAssocID="{9C73E6DE-A8E9-41B7-A42E-9E0585D50A2B}" presName="parentTextArrow" presStyleLbl="node1" presStyleIdx="3" presStyleCnt="5"/>
      <dgm:spPr/>
    </dgm:pt>
    <dgm:pt modelId="{33B23AAF-D2BC-46DA-B60C-5C08E8B9522F}" type="pres">
      <dgm:prSet presAssocID="{91A42D0A-8BB2-421F-80AF-01EE71C27495}" presName="sp" presStyleCnt="0"/>
      <dgm:spPr/>
    </dgm:pt>
    <dgm:pt modelId="{F1D46D17-6059-462D-B1C6-57280396311F}" type="pres">
      <dgm:prSet presAssocID="{AA7D73B2-A4A9-4A8F-88D4-3A335F467391}" presName="arrowAndChildren" presStyleCnt="0"/>
      <dgm:spPr/>
    </dgm:pt>
    <dgm:pt modelId="{0FC407C5-7716-4E2C-892B-E0AAB957BB4D}" type="pres">
      <dgm:prSet presAssocID="{AA7D73B2-A4A9-4A8F-88D4-3A335F467391}" presName="parentTextArrow" presStyleLbl="node1" presStyleIdx="4" presStyleCnt="5"/>
      <dgm:spPr/>
    </dgm:pt>
  </dgm:ptLst>
  <dgm:cxnLst>
    <dgm:cxn modelId="{38300209-7286-49F0-A406-A966AE9DF7C5}" type="presOf" srcId="{9C73E6DE-A8E9-41B7-A42E-9E0585D50A2B}" destId="{EABC02DB-9DA9-4E36-8270-D660C45666CA}" srcOrd="0" destOrd="0" presId="urn:microsoft.com/office/officeart/2005/8/layout/process4"/>
    <dgm:cxn modelId="{CA30020E-47B8-45C9-8850-D3B9A5AFA2DF}" srcId="{29C8F762-3FA9-4145-8F70-8ED5CB8EFEB1}" destId="{CBECAB71-DEA0-4C21-8F90-710EFF6446BD}" srcOrd="3" destOrd="0" parTransId="{0E092236-2CE3-4539-AB32-50B868002F97}" sibTransId="{D3D19433-8D6A-41C7-A5C9-9BB741375C9D}"/>
    <dgm:cxn modelId="{0047461D-B14B-4CF0-AB40-BB228B550C7B}" srcId="{29C8F762-3FA9-4145-8F70-8ED5CB8EFEB1}" destId="{9C73E6DE-A8E9-41B7-A42E-9E0585D50A2B}" srcOrd="1" destOrd="0" parTransId="{F86B768F-1965-4CA7-A9A8-3A80EAE508DC}" sibTransId="{0DA8B593-CCE5-4D8D-B033-059B24DCEEFF}"/>
    <dgm:cxn modelId="{208AAB1E-08A2-4407-A2CE-56356AF4D178}" type="presOf" srcId="{AA7D73B2-A4A9-4A8F-88D4-3A335F467391}" destId="{0FC407C5-7716-4E2C-892B-E0AAB957BB4D}" srcOrd="0" destOrd="0" presId="urn:microsoft.com/office/officeart/2005/8/layout/process4"/>
    <dgm:cxn modelId="{70E8A026-113A-4D29-977A-FFAED12056B1}" srcId="{29C8F762-3FA9-4145-8F70-8ED5CB8EFEB1}" destId="{48C254E9-5C97-4715-8661-AFCAEA8D6147}" srcOrd="4" destOrd="0" parTransId="{BC4EF6AB-4ABC-499B-9168-F3E15879FDF7}" sibTransId="{4620E6B9-CFCF-4104-8D4B-E75362D27892}"/>
    <dgm:cxn modelId="{99EB2D3E-4BB9-4766-99AB-16E4EC072E2D}" type="presOf" srcId="{DA3F252E-D4F3-4BCB-90DE-F228FDCA36EA}" destId="{2479E1FA-844F-42E1-AE0C-A73175E737D5}" srcOrd="0" destOrd="0" presId="urn:microsoft.com/office/officeart/2005/8/layout/process4"/>
    <dgm:cxn modelId="{8ED2195C-9E45-4C70-A92D-6D63505D1368}" srcId="{29C8F762-3FA9-4145-8F70-8ED5CB8EFEB1}" destId="{DA3F252E-D4F3-4BCB-90DE-F228FDCA36EA}" srcOrd="2" destOrd="0" parTransId="{E42AD11C-14FD-47BC-8083-DA9C07072449}" sibTransId="{E4EB7DF2-D3D4-4805-83F6-81375C742965}"/>
    <dgm:cxn modelId="{BD630442-0C04-467D-8821-1753529053EF}" type="presOf" srcId="{CBECAB71-DEA0-4C21-8F90-710EFF6446BD}" destId="{61E3E4C7-A9FF-4F7A-99A5-2AC229355FE0}" srcOrd="0" destOrd="0" presId="urn:microsoft.com/office/officeart/2005/8/layout/process4"/>
    <dgm:cxn modelId="{49622D8A-9261-4903-9F29-A74E5634F726}" type="presOf" srcId="{48C254E9-5C97-4715-8661-AFCAEA8D6147}" destId="{255CECAC-02E3-40DA-809E-2A3FF82B56DE}" srcOrd="0" destOrd="0" presId="urn:microsoft.com/office/officeart/2005/8/layout/process4"/>
    <dgm:cxn modelId="{C7AD3FAA-5D70-4611-9B59-7F2FDF44F3C2}" type="presOf" srcId="{29C8F762-3FA9-4145-8F70-8ED5CB8EFEB1}" destId="{4EA11155-177B-490F-BE8E-4DF01A035B2F}" srcOrd="0" destOrd="0" presId="urn:microsoft.com/office/officeart/2005/8/layout/process4"/>
    <dgm:cxn modelId="{E0BE40CD-D746-4270-8E15-86883E11121E}" srcId="{29C8F762-3FA9-4145-8F70-8ED5CB8EFEB1}" destId="{AA7D73B2-A4A9-4A8F-88D4-3A335F467391}" srcOrd="0" destOrd="0" parTransId="{E9F2DED8-3B4B-4DA2-9C1C-258A233C9A73}" sibTransId="{91A42D0A-8BB2-421F-80AF-01EE71C27495}"/>
    <dgm:cxn modelId="{CB932D46-4F1E-4348-B82A-1F303F0A5C4E}" type="presParOf" srcId="{4EA11155-177B-490F-BE8E-4DF01A035B2F}" destId="{DFF605D5-F340-48DD-93C3-CEEC8B09542C}" srcOrd="0" destOrd="0" presId="urn:microsoft.com/office/officeart/2005/8/layout/process4"/>
    <dgm:cxn modelId="{3DAE355C-6B56-461E-AF72-259F1FA6C8A8}" type="presParOf" srcId="{DFF605D5-F340-48DD-93C3-CEEC8B09542C}" destId="{255CECAC-02E3-40DA-809E-2A3FF82B56DE}" srcOrd="0" destOrd="0" presId="urn:microsoft.com/office/officeart/2005/8/layout/process4"/>
    <dgm:cxn modelId="{95B06D22-3D57-4727-B2AD-EB7AEF5C43DE}" type="presParOf" srcId="{4EA11155-177B-490F-BE8E-4DF01A035B2F}" destId="{7EAF1A74-7FC3-4056-A581-B67DA903C939}" srcOrd="1" destOrd="0" presId="urn:microsoft.com/office/officeart/2005/8/layout/process4"/>
    <dgm:cxn modelId="{8FD92512-DDC7-4CCA-B7B1-D98DE96BE9E9}" type="presParOf" srcId="{4EA11155-177B-490F-BE8E-4DF01A035B2F}" destId="{CB6CB4F7-B493-4D35-8DED-1C93F50AED41}" srcOrd="2" destOrd="0" presId="urn:microsoft.com/office/officeart/2005/8/layout/process4"/>
    <dgm:cxn modelId="{FB9C8082-708F-4976-92C6-DF97CDCB8593}" type="presParOf" srcId="{CB6CB4F7-B493-4D35-8DED-1C93F50AED41}" destId="{61E3E4C7-A9FF-4F7A-99A5-2AC229355FE0}" srcOrd="0" destOrd="0" presId="urn:microsoft.com/office/officeart/2005/8/layout/process4"/>
    <dgm:cxn modelId="{14285598-043F-42AD-8A82-4FE900488F44}" type="presParOf" srcId="{4EA11155-177B-490F-BE8E-4DF01A035B2F}" destId="{AF5CCA1F-83E6-43E6-B815-E65B4754F408}" srcOrd="3" destOrd="0" presId="urn:microsoft.com/office/officeart/2005/8/layout/process4"/>
    <dgm:cxn modelId="{22351F2D-A466-4891-A472-3F9984AF6FC6}" type="presParOf" srcId="{4EA11155-177B-490F-BE8E-4DF01A035B2F}" destId="{8B13FFF7-36F2-41FA-BCD6-AEF294E6EA7A}" srcOrd="4" destOrd="0" presId="urn:microsoft.com/office/officeart/2005/8/layout/process4"/>
    <dgm:cxn modelId="{93FEE1BF-F9C1-418E-A5C8-41735B7E06E7}" type="presParOf" srcId="{8B13FFF7-36F2-41FA-BCD6-AEF294E6EA7A}" destId="{2479E1FA-844F-42E1-AE0C-A73175E737D5}" srcOrd="0" destOrd="0" presId="urn:microsoft.com/office/officeart/2005/8/layout/process4"/>
    <dgm:cxn modelId="{7BD96318-5180-41EE-BAFD-C2DD746344E7}" type="presParOf" srcId="{4EA11155-177B-490F-BE8E-4DF01A035B2F}" destId="{DD722CEB-E6B7-49D1-85D6-B8696ACCAA06}" srcOrd="5" destOrd="0" presId="urn:microsoft.com/office/officeart/2005/8/layout/process4"/>
    <dgm:cxn modelId="{04670EB2-9E6B-4958-B51F-94F1D0B49A35}" type="presParOf" srcId="{4EA11155-177B-490F-BE8E-4DF01A035B2F}" destId="{3B4D235D-B03B-49ED-B007-4920525F9670}" srcOrd="6" destOrd="0" presId="urn:microsoft.com/office/officeart/2005/8/layout/process4"/>
    <dgm:cxn modelId="{3665D744-A4A2-43FB-8724-FF8F6BA6AA5E}" type="presParOf" srcId="{3B4D235D-B03B-49ED-B007-4920525F9670}" destId="{EABC02DB-9DA9-4E36-8270-D660C45666CA}" srcOrd="0" destOrd="0" presId="urn:microsoft.com/office/officeart/2005/8/layout/process4"/>
    <dgm:cxn modelId="{AF019410-EFD5-44C9-80C3-1F9716F60B03}" type="presParOf" srcId="{4EA11155-177B-490F-BE8E-4DF01A035B2F}" destId="{33B23AAF-D2BC-46DA-B60C-5C08E8B9522F}" srcOrd="7" destOrd="0" presId="urn:microsoft.com/office/officeart/2005/8/layout/process4"/>
    <dgm:cxn modelId="{E27B5A07-A73A-49FE-BB80-13377C4593B8}" type="presParOf" srcId="{4EA11155-177B-490F-BE8E-4DF01A035B2F}" destId="{F1D46D17-6059-462D-B1C6-57280396311F}" srcOrd="8" destOrd="0" presId="urn:microsoft.com/office/officeart/2005/8/layout/process4"/>
    <dgm:cxn modelId="{20C1DC9A-1741-40FC-9675-F293C0EEC4BB}" type="presParOf" srcId="{F1D46D17-6059-462D-B1C6-57280396311F}" destId="{0FC407C5-7716-4E2C-892B-E0AAB957BB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5780C-B946-4F0E-9154-2AAB3D1C10ED}" type="doc">
      <dgm:prSet loTypeId="urn:microsoft.com/office/officeart/2005/8/layout/hChevron3" loCatId="process" qsTypeId="urn:microsoft.com/office/officeart/2005/8/quickstyle/simple1" qsCatId="simple" csTypeId="urn:microsoft.com/office/officeart/2005/8/colors/colorful5" csCatId="colorful" phldr="1"/>
      <dgm:spPr/>
    </dgm:pt>
    <dgm:pt modelId="{C80FAAC8-4CD7-4CAE-B27B-BD9A77888592}">
      <dgm:prSet phldrT="[Text]"/>
      <dgm:spPr/>
      <dgm:t>
        <a:bodyPr/>
        <a:lstStyle/>
        <a:p>
          <a:r>
            <a:rPr lang="en-US" dirty="0"/>
            <a:t>Inputs</a:t>
          </a:r>
        </a:p>
      </dgm:t>
    </dgm:pt>
    <dgm:pt modelId="{79A0F787-B26E-4695-8D0A-48DA68A5DD3B}" type="parTrans" cxnId="{02EC7EBB-E40D-4E9A-B21F-1BF4CA7E43D2}">
      <dgm:prSet/>
      <dgm:spPr/>
      <dgm:t>
        <a:bodyPr/>
        <a:lstStyle/>
        <a:p>
          <a:endParaRPr lang="en-US"/>
        </a:p>
      </dgm:t>
    </dgm:pt>
    <dgm:pt modelId="{A5769BC3-3A53-4C83-9E8D-5447A6ED8D29}" type="sibTrans" cxnId="{02EC7EBB-E40D-4E9A-B21F-1BF4CA7E43D2}">
      <dgm:prSet/>
      <dgm:spPr/>
      <dgm:t>
        <a:bodyPr/>
        <a:lstStyle/>
        <a:p>
          <a:endParaRPr lang="en-US"/>
        </a:p>
      </dgm:t>
    </dgm:pt>
    <dgm:pt modelId="{B9D49441-1B5F-4F47-8D6C-8D5F5EA28A57}">
      <dgm:prSet phldrT="[Text]"/>
      <dgm:spPr/>
      <dgm:t>
        <a:bodyPr/>
        <a:lstStyle/>
        <a:p>
          <a:r>
            <a:rPr lang="en-US" dirty="0"/>
            <a:t>Throughputs</a:t>
          </a:r>
        </a:p>
      </dgm:t>
    </dgm:pt>
    <dgm:pt modelId="{CCE59773-AD9C-4BA0-B790-15DBA995765E}" type="parTrans" cxnId="{866A06AA-884B-4619-88BB-8984C3ECCFC2}">
      <dgm:prSet/>
      <dgm:spPr/>
      <dgm:t>
        <a:bodyPr/>
        <a:lstStyle/>
        <a:p>
          <a:endParaRPr lang="en-US"/>
        </a:p>
      </dgm:t>
    </dgm:pt>
    <dgm:pt modelId="{223E8397-5B32-4163-A441-A859818A8AEB}" type="sibTrans" cxnId="{866A06AA-884B-4619-88BB-8984C3ECCFC2}">
      <dgm:prSet/>
      <dgm:spPr/>
      <dgm:t>
        <a:bodyPr/>
        <a:lstStyle/>
        <a:p>
          <a:endParaRPr lang="en-US"/>
        </a:p>
      </dgm:t>
    </dgm:pt>
    <dgm:pt modelId="{6D64F8C4-79A9-4CDF-A722-C39E3113CD7E}">
      <dgm:prSet phldrT="[Text]"/>
      <dgm:spPr/>
      <dgm:t>
        <a:bodyPr/>
        <a:lstStyle/>
        <a:p>
          <a:r>
            <a:rPr lang="en-US" dirty="0"/>
            <a:t>Outputs</a:t>
          </a:r>
        </a:p>
      </dgm:t>
    </dgm:pt>
    <dgm:pt modelId="{592269CD-46E8-4EEB-9E66-373F9C9671D1}" type="parTrans" cxnId="{50CB14E0-A5DC-44CA-A882-8EA553E74905}">
      <dgm:prSet/>
      <dgm:spPr/>
      <dgm:t>
        <a:bodyPr/>
        <a:lstStyle/>
        <a:p>
          <a:endParaRPr lang="en-US"/>
        </a:p>
      </dgm:t>
    </dgm:pt>
    <dgm:pt modelId="{C74FF373-B9B4-4FB2-9361-5B1B8BED44B2}" type="sibTrans" cxnId="{50CB14E0-A5DC-44CA-A882-8EA553E74905}">
      <dgm:prSet/>
      <dgm:spPr/>
      <dgm:t>
        <a:bodyPr/>
        <a:lstStyle/>
        <a:p>
          <a:endParaRPr lang="en-US"/>
        </a:p>
      </dgm:t>
    </dgm:pt>
    <dgm:pt modelId="{E7AFCA26-7C6C-4149-A326-B7E6C3ABEA50}">
      <dgm:prSet/>
      <dgm:spPr/>
      <dgm:t>
        <a:bodyPr/>
        <a:lstStyle/>
        <a:p>
          <a:r>
            <a:rPr lang="en-US" dirty="0"/>
            <a:t>Educator</a:t>
          </a:r>
        </a:p>
      </dgm:t>
    </dgm:pt>
    <dgm:pt modelId="{5ABA4DCA-28D0-4205-AFD8-D10228BA4ABE}" type="parTrans" cxnId="{0323DEF6-8C2C-41C8-B121-A4FD0D9416A8}">
      <dgm:prSet/>
      <dgm:spPr/>
      <dgm:t>
        <a:bodyPr/>
        <a:lstStyle/>
        <a:p>
          <a:endParaRPr lang="en-US"/>
        </a:p>
      </dgm:t>
    </dgm:pt>
    <dgm:pt modelId="{C475C7D0-2A18-40C9-AF88-B9F6FBE4C1D4}" type="sibTrans" cxnId="{0323DEF6-8C2C-41C8-B121-A4FD0D9416A8}">
      <dgm:prSet/>
      <dgm:spPr/>
      <dgm:t>
        <a:bodyPr/>
        <a:lstStyle/>
        <a:p>
          <a:endParaRPr lang="en-US"/>
        </a:p>
      </dgm:t>
    </dgm:pt>
    <dgm:pt modelId="{A67C3B39-AAA9-45DA-AD85-8D848C8F6F6B}">
      <dgm:prSet/>
      <dgm:spPr/>
      <dgm:t>
        <a:bodyPr/>
        <a:lstStyle/>
        <a:p>
          <a:r>
            <a:rPr lang="en-US" dirty="0"/>
            <a:t>Education</a:t>
          </a:r>
        </a:p>
      </dgm:t>
    </dgm:pt>
    <dgm:pt modelId="{87F4F314-9BB8-4532-AF2C-7578E383CEC6}" type="parTrans" cxnId="{1AF56613-31DA-4F7C-9D75-6BE1A329A3EF}">
      <dgm:prSet/>
      <dgm:spPr/>
      <dgm:t>
        <a:bodyPr/>
        <a:lstStyle/>
        <a:p>
          <a:endParaRPr lang="en-US"/>
        </a:p>
      </dgm:t>
    </dgm:pt>
    <dgm:pt modelId="{CDB5EE65-7841-463D-A869-6FF36FB7763C}" type="sibTrans" cxnId="{1AF56613-31DA-4F7C-9D75-6BE1A329A3EF}">
      <dgm:prSet/>
      <dgm:spPr/>
      <dgm:t>
        <a:bodyPr/>
        <a:lstStyle/>
        <a:p>
          <a:endParaRPr lang="en-US"/>
        </a:p>
      </dgm:t>
    </dgm:pt>
    <dgm:pt modelId="{CCE58C20-137A-4168-B1A7-576E41DB545B}">
      <dgm:prSet/>
      <dgm:spPr/>
      <dgm:t>
        <a:bodyPr/>
        <a:lstStyle/>
        <a:p>
          <a:r>
            <a:rPr lang="en-US" dirty="0"/>
            <a:t>Competency management</a:t>
          </a:r>
        </a:p>
      </dgm:t>
    </dgm:pt>
    <dgm:pt modelId="{B3604B43-B632-4B48-9801-F4A59E85DD81}" type="parTrans" cxnId="{3D457A1A-1711-46AB-B40E-3E7AE700B181}">
      <dgm:prSet/>
      <dgm:spPr/>
      <dgm:t>
        <a:bodyPr/>
        <a:lstStyle/>
        <a:p>
          <a:endParaRPr lang="en-US"/>
        </a:p>
      </dgm:t>
    </dgm:pt>
    <dgm:pt modelId="{49F143F4-C486-4300-A4FF-F3B94E9F4A96}" type="sibTrans" cxnId="{3D457A1A-1711-46AB-B40E-3E7AE700B181}">
      <dgm:prSet/>
      <dgm:spPr/>
      <dgm:t>
        <a:bodyPr/>
        <a:lstStyle/>
        <a:p>
          <a:endParaRPr lang="en-US"/>
        </a:p>
      </dgm:t>
    </dgm:pt>
    <dgm:pt modelId="{7D9EF119-C5DC-409C-AFC8-F9C798069195}">
      <dgm:prSet/>
      <dgm:spPr/>
      <dgm:t>
        <a:bodyPr/>
        <a:lstStyle/>
        <a:p>
          <a:r>
            <a:rPr lang="en-US" dirty="0"/>
            <a:t>Role development</a:t>
          </a:r>
        </a:p>
      </dgm:t>
    </dgm:pt>
    <dgm:pt modelId="{3738148B-FDE5-4B43-8BF1-282B20D16B8A}" type="parTrans" cxnId="{35A0B88E-C952-4B95-A7A8-71ECAC3F3F1A}">
      <dgm:prSet/>
      <dgm:spPr/>
      <dgm:t>
        <a:bodyPr/>
        <a:lstStyle/>
        <a:p>
          <a:endParaRPr lang="en-US"/>
        </a:p>
      </dgm:t>
    </dgm:pt>
    <dgm:pt modelId="{2E7EC19A-1AA4-4DA6-9D52-CEAFC685145D}" type="sibTrans" cxnId="{35A0B88E-C952-4B95-A7A8-71ECAC3F3F1A}">
      <dgm:prSet/>
      <dgm:spPr/>
      <dgm:t>
        <a:bodyPr/>
        <a:lstStyle/>
        <a:p>
          <a:endParaRPr lang="en-US"/>
        </a:p>
      </dgm:t>
    </dgm:pt>
    <dgm:pt modelId="{6BE6F0FE-69C3-40F4-BD1F-18D9C3782ABC}">
      <dgm:prSet/>
      <dgm:spPr/>
      <dgm:t>
        <a:bodyPr/>
        <a:lstStyle/>
        <a:p>
          <a:r>
            <a:rPr lang="en-US" dirty="0"/>
            <a:t>Onboarding</a:t>
          </a:r>
        </a:p>
      </dgm:t>
    </dgm:pt>
    <dgm:pt modelId="{824BBE67-A799-48F7-9446-C89FA7404B22}" type="parTrans" cxnId="{5EC58FB2-A833-4022-A961-3824005D8181}">
      <dgm:prSet/>
      <dgm:spPr/>
      <dgm:t>
        <a:bodyPr/>
        <a:lstStyle/>
        <a:p>
          <a:endParaRPr lang="en-US"/>
        </a:p>
      </dgm:t>
    </dgm:pt>
    <dgm:pt modelId="{3D6EAD59-2789-43AA-8981-B18EE5B87890}" type="sibTrans" cxnId="{5EC58FB2-A833-4022-A961-3824005D8181}">
      <dgm:prSet/>
      <dgm:spPr/>
      <dgm:t>
        <a:bodyPr/>
        <a:lstStyle/>
        <a:p>
          <a:endParaRPr lang="en-US"/>
        </a:p>
      </dgm:t>
    </dgm:pt>
    <dgm:pt modelId="{A54FB6A2-B059-47FA-95A8-8B0D4FEA92A4}">
      <dgm:prSet/>
      <dgm:spPr/>
      <dgm:t>
        <a:bodyPr/>
        <a:lstStyle/>
        <a:p>
          <a:r>
            <a:rPr lang="en-US" dirty="0"/>
            <a:t>Research/EBP/QI</a:t>
          </a:r>
        </a:p>
      </dgm:t>
    </dgm:pt>
    <dgm:pt modelId="{55D19F64-809F-428D-92E3-80B2D5718663}" type="parTrans" cxnId="{19BF2629-F44D-4D58-A278-478AC71FBA8F}">
      <dgm:prSet/>
      <dgm:spPr/>
      <dgm:t>
        <a:bodyPr/>
        <a:lstStyle/>
        <a:p>
          <a:endParaRPr lang="en-US"/>
        </a:p>
      </dgm:t>
    </dgm:pt>
    <dgm:pt modelId="{13D25799-6049-41EE-9F09-BACDFBA0DD50}" type="sibTrans" cxnId="{19BF2629-F44D-4D58-A278-478AC71FBA8F}">
      <dgm:prSet/>
      <dgm:spPr/>
      <dgm:t>
        <a:bodyPr/>
        <a:lstStyle/>
        <a:p>
          <a:endParaRPr lang="en-US"/>
        </a:p>
      </dgm:t>
    </dgm:pt>
    <dgm:pt modelId="{CC4905C6-2D6C-43BB-9AE3-169694BC10D4}">
      <dgm:prSet/>
      <dgm:spPr/>
      <dgm:t>
        <a:bodyPr/>
        <a:lstStyle/>
        <a:p>
          <a:r>
            <a:rPr lang="en-US" dirty="0"/>
            <a:t>Collaborative relationships</a:t>
          </a:r>
        </a:p>
      </dgm:t>
    </dgm:pt>
    <dgm:pt modelId="{E98F8F60-C273-4C7F-874E-27B606785F0B}" type="parTrans" cxnId="{D28F474C-A0C4-4B6C-8D68-E3E9BC3DF9AB}">
      <dgm:prSet/>
      <dgm:spPr/>
      <dgm:t>
        <a:bodyPr/>
        <a:lstStyle/>
        <a:p>
          <a:endParaRPr lang="en-US"/>
        </a:p>
      </dgm:t>
    </dgm:pt>
    <dgm:pt modelId="{38B0DB4D-EC26-43CB-A82E-F7C1E9BD02B5}" type="sibTrans" cxnId="{D28F474C-A0C4-4B6C-8D68-E3E9BC3DF9AB}">
      <dgm:prSet/>
      <dgm:spPr/>
      <dgm:t>
        <a:bodyPr/>
        <a:lstStyle/>
        <a:p>
          <a:endParaRPr lang="en-US"/>
        </a:p>
      </dgm:t>
    </dgm:pt>
    <dgm:pt modelId="{6D5D1B4A-14B1-408B-A14B-3BD255943ED8}">
      <dgm:prSet/>
      <dgm:spPr/>
      <dgm:t>
        <a:bodyPr/>
        <a:lstStyle/>
        <a:p>
          <a:r>
            <a:rPr lang="en-US" dirty="0"/>
            <a:t>Protection of the public</a:t>
          </a:r>
        </a:p>
      </dgm:t>
    </dgm:pt>
    <dgm:pt modelId="{9CA96DFB-BD20-4E17-A274-3D0FCDF3653E}" type="parTrans" cxnId="{19F2F3F3-8A70-49A7-BD16-C96BC121DF1D}">
      <dgm:prSet/>
      <dgm:spPr/>
      <dgm:t>
        <a:bodyPr/>
        <a:lstStyle/>
        <a:p>
          <a:endParaRPr lang="en-US"/>
        </a:p>
      </dgm:t>
    </dgm:pt>
    <dgm:pt modelId="{88C1422D-9B92-4E71-871D-ADD3341CA489}" type="sibTrans" cxnId="{19F2F3F3-8A70-49A7-BD16-C96BC121DF1D}">
      <dgm:prSet/>
      <dgm:spPr/>
      <dgm:t>
        <a:bodyPr/>
        <a:lstStyle/>
        <a:p>
          <a:endParaRPr lang="en-US"/>
        </a:p>
      </dgm:t>
    </dgm:pt>
    <dgm:pt modelId="{9D34F9B7-BD9F-4B8F-8473-0B50E1736BD7}">
      <dgm:prSet/>
      <dgm:spPr/>
      <dgm:t>
        <a:bodyPr/>
        <a:lstStyle/>
        <a:p>
          <a:r>
            <a:rPr lang="en-US" dirty="0"/>
            <a:t>Optimal care &amp; health</a:t>
          </a:r>
        </a:p>
      </dgm:t>
    </dgm:pt>
    <dgm:pt modelId="{464392FA-FE41-43B8-8D3A-3126BC241834}" type="parTrans" cxnId="{1A8803DB-9B88-4F54-B229-B17EAF1448EF}">
      <dgm:prSet/>
      <dgm:spPr/>
      <dgm:t>
        <a:bodyPr/>
        <a:lstStyle/>
        <a:p>
          <a:endParaRPr lang="en-US"/>
        </a:p>
      </dgm:t>
    </dgm:pt>
    <dgm:pt modelId="{D3075F24-CB62-4D53-B856-43C4951BB098}" type="sibTrans" cxnId="{1A8803DB-9B88-4F54-B229-B17EAF1448EF}">
      <dgm:prSet/>
      <dgm:spPr/>
      <dgm:t>
        <a:bodyPr/>
        <a:lstStyle/>
        <a:p>
          <a:endParaRPr lang="en-US"/>
        </a:p>
      </dgm:t>
    </dgm:pt>
    <dgm:pt modelId="{35E5C740-5AC6-416C-AF80-4368A8DC2BAE}">
      <dgm:prSet/>
      <dgm:spPr/>
      <dgm:t>
        <a:bodyPr/>
        <a:lstStyle/>
        <a:p>
          <a:r>
            <a:rPr lang="en-US" dirty="0"/>
            <a:t>Competence and growth</a:t>
          </a:r>
        </a:p>
      </dgm:t>
    </dgm:pt>
    <dgm:pt modelId="{77548DFE-59E3-4514-8950-796BC844F6B2}" type="parTrans" cxnId="{19CD2D5E-5FD3-4956-B3D6-4752E9F7B27B}">
      <dgm:prSet/>
      <dgm:spPr/>
      <dgm:t>
        <a:bodyPr/>
        <a:lstStyle/>
        <a:p>
          <a:endParaRPr lang="en-US"/>
        </a:p>
      </dgm:t>
    </dgm:pt>
    <dgm:pt modelId="{4D9B5E72-A959-487C-AB15-DDE445D66218}" type="sibTrans" cxnId="{19CD2D5E-5FD3-4956-B3D6-4752E9F7B27B}">
      <dgm:prSet/>
      <dgm:spPr/>
      <dgm:t>
        <a:bodyPr/>
        <a:lstStyle/>
        <a:p>
          <a:endParaRPr lang="en-US"/>
        </a:p>
      </dgm:t>
    </dgm:pt>
    <dgm:pt modelId="{31FC776B-8E24-4801-9894-DB3DAAD8FF07}">
      <dgm:prSet/>
      <dgm:spPr/>
      <dgm:t>
        <a:bodyPr/>
        <a:lstStyle/>
        <a:p>
          <a:r>
            <a:rPr lang="en-US" dirty="0"/>
            <a:t>Change</a:t>
          </a:r>
        </a:p>
      </dgm:t>
    </dgm:pt>
    <dgm:pt modelId="{97027E36-50F6-49A1-97EE-3CB815404680}" type="parTrans" cxnId="{82D14A04-6127-4017-8B5D-FA9DF4C8CE85}">
      <dgm:prSet/>
      <dgm:spPr/>
      <dgm:t>
        <a:bodyPr/>
        <a:lstStyle/>
        <a:p>
          <a:endParaRPr lang="en-US"/>
        </a:p>
      </dgm:t>
    </dgm:pt>
    <dgm:pt modelId="{2CE88E85-5C7A-4B7C-884C-228CC0F2B7EB}" type="sibTrans" cxnId="{82D14A04-6127-4017-8B5D-FA9DF4C8CE85}">
      <dgm:prSet/>
      <dgm:spPr/>
      <dgm:t>
        <a:bodyPr/>
        <a:lstStyle/>
        <a:p>
          <a:endParaRPr lang="en-US"/>
        </a:p>
      </dgm:t>
    </dgm:pt>
    <dgm:pt modelId="{33495B55-A98B-4568-9292-CE0831BAEA3F}">
      <dgm:prSet/>
      <dgm:spPr/>
      <dgm:t>
        <a:bodyPr/>
        <a:lstStyle/>
        <a:p>
          <a:r>
            <a:rPr lang="en-US" dirty="0"/>
            <a:t>Learning</a:t>
          </a:r>
        </a:p>
      </dgm:t>
    </dgm:pt>
    <dgm:pt modelId="{377500B1-FFBB-4FC8-B21B-784C766096D4}" type="parTrans" cxnId="{C9FD462D-C924-4AB3-BE2E-411266348303}">
      <dgm:prSet/>
      <dgm:spPr/>
      <dgm:t>
        <a:bodyPr/>
        <a:lstStyle/>
        <a:p>
          <a:endParaRPr lang="en-US"/>
        </a:p>
      </dgm:t>
    </dgm:pt>
    <dgm:pt modelId="{6186DA66-FBDD-4FDF-8F59-53434094175A}" type="sibTrans" cxnId="{C9FD462D-C924-4AB3-BE2E-411266348303}">
      <dgm:prSet/>
      <dgm:spPr/>
      <dgm:t>
        <a:bodyPr/>
        <a:lstStyle/>
        <a:p>
          <a:endParaRPr lang="en-US"/>
        </a:p>
      </dgm:t>
    </dgm:pt>
    <dgm:pt modelId="{468B780B-D6FC-4D1E-B1AB-323B1D2B63CC}">
      <dgm:prSet/>
      <dgm:spPr/>
      <dgm:t>
        <a:bodyPr/>
        <a:lstStyle/>
        <a:p>
          <a:r>
            <a:rPr lang="en-US" dirty="0"/>
            <a:t>Learner</a:t>
          </a:r>
        </a:p>
      </dgm:t>
    </dgm:pt>
    <dgm:pt modelId="{53B0E6E9-B2FB-4CCF-A7AB-15AB7D4D7A18}" type="parTrans" cxnId="{A7514D30-1663-4B83-AE2E-4117272EADC9}">
      <dgm:prSet/>
      <dgm:spPr/>
      <dgm:t>
        <a:bodyPr/>
        <a:lstStyle/>
        <a:p>
          <a:endParaRPr lang="en-US"/>
        </a:p>
      </dgm:t>
    </dgm:pt>
    <dgm:pt modelId="{704004B5-CE85-4EE3-9897-6A3FC518F6B3}" type="sibTrans" cxnId="{A7514D30-1663-4B83-AE2E-4117272EADC9}">
      <dgm:prSet/>
      <dgm:spPr/>
      <dgm:t>
        <a:bodyPr/>
        <a:lstStyle/>
        <a:p>
          <a:endParaRPr lang="en-US"/>
        </a:p>
      </dgm:t>
    </dgm:pt>
    <dgm:pt modelId="{DEAE0D25-CA99-4345-AAEF-A0E2DA55C4E1}" type="pres">
      <dgm:prSet presAssocID="{0515780C-B946-4F0E-9154-2AAB3D1C10ED}" presName="Name0" presStyleCnt="0">
        <dgm:presLayoutVars>
          <dgm:dir/>
          <dgm:resizeHandles val="exact"/>
        </dgm:presLayoutVars>
      </dgm:prSet>
      <dgm:spPr/>
    </dgm:pt>
    <dgm:pt modelId="{536F7006-1CF3-4A66-9992-90714BABCD84}" type="pres">
      <dgm:prSet presAssocID="{C80FAAC8-4CD7-4CAE-B27B-BD9A77888592}" presName="parAndChTx" presStyleLbl="node1" presStyleIdx="0" presStyleCnt="3">
        <dgm:presLayoutVars>
          <dgm:bulletEnabled val="1"/>
        </dgm:presLayoutVars>
      </dgm:prSet>
      <dgm:spPr/>
    </dgm:pt>
    <dgm:pt modelId="{6ABE6380-B087-4008-8A35-48471E458153}" type="pres">
      <dgm:prSet presAssocID="{A5769BC3-3A53-4C83-9E8D-5447A6ED8D29}" presName="parAndChSpace" presStyleCnt="0"/>
      <dgm:spPr/>
    </dgm:pt>
    <dgm:pt modelId="{33247AA2-91E5-4291-85E9-6B6655E098B5}" type="pres">
      <dgm:prSet presAssocID="{B9D49441-1B5F-4F47-8D6C-8D5F5EA28A57}" presName="parAndChTx" presStyleLbl="node1" presStyleIdx="1" presStyleCnt="3">
        <dgm:presLayoutVars>
          <dgm:bulletEnabled val="1"/>
        </dgm:presLayoutVars>
      </dgm:prSet>
      <dgm:spPr/>
    </dgm:pt>
    <dgm:pt modelId="{B6EF36CD-2E3C-4592-BDC6-37708DE54CB7}" type="pres">
      <dgm:prSet presAssocID="{223E8397-5B32-4163-A441-A859818A8AEB}" presName="parAndChSpace" presStyleCnt="0"/>
      <dgm:spPr/>
    </dgm:pt>
    <dgm:pt modelId="{D4D22430-4C2F-4692-9C26-C75228FD9A3F}" type="pres">
      <dgm:prSet presAssocID="{6D64F8C4-79A9-4CDF-A722-C39E3113CD7E}" presName="parAndChTx" presStyleLbl="node1" presStyleIdx="2" presStyleCnt="3">
        <dgm:presLayoutVars>
          <dgm:bulletEnabled val="1"/>
        </dgm:presLayoutVars>
      </dgm:prSet>
      <dgm:spPr/>
    </dgm:pt>
  </dgm:ptLst>
  <dgm:cxnLst>
    <dgm:cxn modelId="{DAFFBE02-DE9C-4E02-B836-3B6B6BC2B6DA}" type="presOf" srcId="{E7AFCA26-7C6C-4149-A326-B7E6C3ABEA50}" destId="{536F7006-1CF3-4A66-9992-90714BABCD84}" srcOrd="0" destOrd="1" presId="urn:microsoft.com/office/officeart/2005/8/layout/hChevron3"/>
    <dgm:cxn modelId="{82D14A04-6127-4017-8B5D-FA9DF4C8CE85}" srcId="{6D64F8C4-79A9-4CDF-A722-C39E3113CD7E}" destId="{31FC776B-8E24-4801-9894-DB3DAAD8FF07}" srcOrd="3" destOrd="0" parTransId="{97027E36-50F6-49A1-97EE-3CB815404680}" sibTransId="{2CE88E85-5C7A-4B7C-884C-228CC0F2B7EB}"/>
    <dgm:cxn modelId="{1AF56613-31DA-4F7C-9D75-6BE1A329A3EF}" srcId="{B9D49441-1B5F-4F47-8D6C-8D5F5EA28A57}" destId="{A67C3B39-AAA9-45DA-AD85-8D848C8F6F6B}" srcOrd="0" destOrd="0" parTransId="{87F4F314-9BB8-4532-AF2C-7578E383CEC6}" sibTransId="{CDB5EE65-7841-463D-A869-6FF36FB7763C}"/>
    <dgm:cxn modelId="{3D457A1A-1711-46AB-B40E-3E7AE700B181}" srcId="{B9D49441-1B5F-4F47-8D6C-8D5F5EA28A57}" destId="{CCE58C20-137A-4168-B1A7-576E41DB545B}" srcOrd="1" destOrd="0" parTransId="{B3604B43-B632-4B48-9801-F4A59E85DD81}" sibTransId="{49F143F4-C486-4300-A4FF-F3B94E9F4A96}"/>
    <dgm:cxn modelId="{19BF2629-F44D-4D58-A278-478AC71FBA8F}" srcId="{B9D49441-1B5F-4F47-8D6C-8D5F5EA28A57}" destId="{A54FB6A2-B059-47FA-95A8-8B0D4FEA92A4}" srcOrd="4" destOrd="0" parTransId="{55D19F64-809F-428D-92E3-80B2D5718663}" sibTransId="{13D25799-6049-41EE-9F09-BACDFBA0DD50}"/>
    <dgm:cxn modelId="{C9FD462D-C924-4AB3-BE2E-411266348303}" srcId="{6D64F8C4-79A9-4CDF-A722-C39E3113CD7E}" destId="{33495B55-A98B-4568-9292-CE0831BAEA3F}" srcOrd="4" destOrd="0" parTransId="{377500B1-FFBB-4FC8-B21B-784C766096D4}" sibTransId="{6186DA66-FBDD-4FDF-8F59-53434094175A}"/>
    <dgm:cxn modelId="{A7514D30-1663-4B83-AE2E-4117272EADC9}" srcId="{C80FAAC8-4CD7-4CAE-B27B-BD9A77888592}" destId="{468B780B-D6FC-4D1E-B1AB-323B1D2B63CC}" srcOrd="1" destOrd="0" parTransId="{53B0E6E9-B2FB-4CCF-A7AB-15AB7D4D7A18}" sibTransId="{704004B5-CE85-4EE3-9897-6A3FC518F6B3}"/>
    <dgm:cxn modelId="{19CD2D5E-5FD3-4956-B3D6-4752E9F7B27B}" srcId="{6D64F8C4-79A9-4CDF-A722-C39E3113CD7E}" destId="{35E5C740-5AC6-416C-AF80-4368A8DC2BAE}" srcOrd="2" destOrd="0" parTransId="{77548DFE-59E3-4514-8950-796BC844F6B2}" sibTransId="{4D9B5E72-A959-487C-AB15-DDE445D66218}"/>
    <dgm:cxn modelId="{F811A761-63A5-4C60-B5DB-E559CB71F1E9}" type="presOf" srcId="{7D9EF119-C5DC-409C-AFC8-F9C798069195}" destId="{33247AA2-91E5-4291-85E9-6B6655E098B5}" srcOrd="0" destOrd="3" presId="urn:microsoft.com/office/officeart/2005/8/layout/hChevron3"/>
    <dgm:cxn modelId="{CCD46B62-DB60-4258-87DC-5E9F053F62A3}" type="presOf" srcId="{468B780B-D6FC-4D1E-B1AB-323B1D2B63CC}" destId="{536F7006-1CF3-4A66-9992-90714BABCD84}" srcOrd="0" destOrd="2" presId="urn:microsoft.com/office/officeart/2005/8/layout/hChevron3"/>
    <dgm:cxn modelId="{6814E043-6E57-41A0-A3C1-232146441967}" type="presOf" srcId="{C80FAAC8-4CD7-4CAE-B27B-BD9A77888592}" destId="{536F7006-1CF3-4A66-9992-90714BABCD84}" srcOrd="0" destOrd="0" presId="urn:microsoft.com/office/officeart/2005/8/layout/hChevron3"/>
    <dgm:cxn modelId="{7C6FE748-01F2-4EAA-BCBE-4F20C43234AC}" type="presOf" srcId="{B9D49441-1B5F-4F47-8D6C-8D5F5EA28A57}" destId="{33247AA2-91E5-4291-85E9-6B6655E098B5}" srcOrd="0" destOrd="0" presId="urn:microsoft.com/office/officeart/2005/8/layout/hChevron3"/>
    <dgm:cxn modelId="{D28F474C-A0C4-4B6C-8D68-E3E9BC3DF9AB}" srcId="{B9D49441-1B5F-4F47-8D6C-8D5F5EA28A57}" destId="{CC4905C6-2D6C-43BB-9AE3-169694BC10D4}" srcOrd="5" destOrd="0" parTransId="{E98F8F60-C273-4C7F-874E-27B606785F0B}" sibTransId="{38B0DB4D-EC26-43CB-A82E-F7C1E9BD02B5}"/>
    <dgm:cxn modelId="{5D84786C-B36B-46C2-9DD8-800FDE4E1E83}" type="presOf" srcId="{A67C3B39-AAA9-45DA-AD85-8D848C8F6F6B}" destId="{33247AA2-91E5-4291-85E9-6B6655E098B5}" srcOrd="0" destOrd="1" presId="urn:microsoft.com/office/officeart/2005/8/layout/hChevron3"/>
    <dgm:cxn modelId="{DB4E266D-D767-4752-9055-AD7427371485}" type="presOf" srcId="{6D64F8C4-79A9-4CDF-A722-C39E3113CD7E}" destId="{D4D22430-4C2F-4692-9C26-C75228FD9A3F}" srcOrd="0" destOrd="0" presId="urn:microsoft.com/office/officeart/2005/8/layout/hChevron3"/>
    <dgm:cxn modelId="{3E019D6D-D2CF-48D6-81A3-F356E6736979}" type="presOf" srcId="{0515780C-B946-4F0E-9154-2AAB3D1C10ED}" destId="{DEAE0D25-CA99-4345-AAEF-A0E2DA55C4E1}" srcOrd="0" destOrd="0" presId="urn:microsoft.com/office/officeart/2005/8/layout/hChevron3"/>
    <dgm:cxn modelId="{93AA406F-A697-4AC1-9B9B-17253B8B442D}" type="presOf" srcId="{CC4905C6-2D6C-43BB-9AE3-169694BC10D4}" destId="{33247AA2-91E5-4291-85E9-6B6655E098B5}" srcOrd="0" destOrd="6" presId="urn:microsoft.com/office/officeart/2005/8/layout/hChevron3"/>
    <dgm:cxn modelId="{71A1A17D-170E-49EF-B807-AABFCCD55E8C}" type="presOf" srcId="{6D5D1B4A-14B1-408B-A14B-3BD255943ED8}" destId="{D4D22430-4C2F-4692-9C26-C75228FD9A3F}" srcOrd="0" destOrd="1" presId="urn:microsoft.com/office/officeart/2005/8/layout/hChevron3"/>
    <dgm:cxn modelId="{D8D2BC81-A47B-4A49-8C96-E77ADD0B9B4C}" type="presOf" srcId="{CCE58C20-137A-4168-B1A7-576E41DB545B}" destId="{33247AA2-91E5-4291-85E9-6B6655E098B5}" srcOrd="0" destOrd="2" presId="urn:microsoft.com/office/officeart/2005/8/layout/hChevron3"/>
    <dgm:cxn modelId="{35A0B88E-C952-4B95-A7A8-71ECAC3F3F1A}" srcId="{B9D49441-1B5F-4F47-8D6C-8D5F5EA28A57}" destId="{7D9EF119-C5DC-409C-AFC8-F9C798069195}" srcOrd="2" destOrd="0" parTransId="{3738148B-FDE5-4B43-8BF1-282B20D16B8A}" sibTransId="{2E7EC19A-1AA4-4DA6-9D52-CEAFC685145D}"/>
    <dgm:cxn modelId="{90123B96-4753-43D7-8A08-2D99D2380686}" type="presOf" srcId="{35E5C740-5AC6-416C-AF80-4368A8DC2BAE}" destId="{D4D22430-4C2F-4692-9C26-C75228FD9A3F}" srcOrd="0" destOrd="3" presId="urn:microsoft.com/office/officeart/2005/8/layout/hChevron3"/>
    <dgm:cxn modelId="{0A3A3B9F-0EFF-43D7-B639-02D107FEE449}" type="presOf" srcId="{9D34F9B7-BD9F-4B8F-8473-0B50E1736BD7}" destId="{D4D22430-4C2F-4692-9C26-C75228FD9A3F}" srcOrd="0" destOrd="2" presId="urn:microsoft.com/office/officeart/2005/8/layout/hChevron3"/>
    <dgm:cxn modelId="{7E2208A0-06B9-43B2-8664-626F51EF9AF0}" type="presOf" srcId="{6BE6F0FE-69C3-40F4-BD1F-18D9C3782ABC}" destId="{33247AA2-91E5-4291-85E9-6B6655E098B5}" srcOrd="0" destOrd="4" presId="urn:microsoft.com/office/officeart/2005/8/layout/hChevron3"/>
    <dgm:cxn modelId="{866A06AA-884B-4619-88BB-8984C3ECCFC2}" srcId="{0515780C-B946-4F0E-9154-2AAB3D1C10ED}" destId="{B9D49441-1B5F-4F47-8D6C-8D5F5EA28A57}" srcOrd="1" destOrd="0" parTransId="{CCE59773-AD9C-4BA0-B790-15DBA995765E}" sibTransId="{223E8397-5B32-4163-A441-A859818A8AEB}"/>
    <dgm:cxn modelId="{5EC58FB2-A833-4022-A961-3824005D8181}" srcId="{B9D49441-1B5F-4F47-8D6C-8D5F5EA28A57}" destId="{6BE6F0FE-69C3-40F4-BD1F-18D9C3782ABC}" srcOrd="3" destOrd="0" parTransId="{824BBE67-A799-48F7-9446-C89FA7404B22}" sibTransId="{3D6EAD59-2789-43AA-8981-B18EE5B87890}"/>
    <dgm:cxn modelId="{02EC7EBB-E40D-4E9A-B21F-1BF4CA7E43D2}" srcId="{0515780C-B946-4F0E-9154-2AAB3D1C10ED}" destId="{C80FAAC8-4CD7-4CAE-B27B-BD9A77888592}" srcOrd="0" destOrd="0" parTransId="{79A0F787-B26E-4695-8D0A-48DA68A5DD3B}" sibTransId="{A5769BC3-3A53-4C83-9E8D-5447A6ED8D29}"/>
    <dgm:cxn modelId="{6BFF13CA-1126-4981-8931-C14664A81DC8}" type="presOf" srcId="{31FC776B-8E24-4801-9894-DB3DAAD8FF07}" destId="{D4D22430-4C2F-4692-9C26-C75228FD9A3F}" srcOrd="0" destOrd="4" presId="urn:microsoft.com/office/officeart/2005/8/layout/hChevron3"/>
    <dgm:cxn modelId="{1A8803DB-9B88-4F54-B229-B17EAF1448EF}" srcId="{6D64F8C4-79A9-4CDF-A722-C39E3113CD7E}" destId="{9D34F9B7-BD9F-4B8F-8473-0B50E1736BD7}" srcOrd="1" destOrd="0" parTransId="{464392FA-FE41-43B8-8D3A-3126BC241834}" sibTransId="{D3075F24-CB62-4D53-B856-43C4951BB098}"/>
    <dgm:cxn modelId="{50CB14E0-A5DC-44CA-A882-8EA553E74905}" srcId="{0515780C-B946-4F0E-9154-2AAB3D1C10ED}" destId="{6D64F8C4-79A9-4CDF-A722-C39E3113CD7E}" srcOrd="2" destOrd="0" parTransId="{592269CD-46E8-4EEB-9E66-373F9C9671D1}" sibTransId="{C74FF373-B9B4-4FB2-9361-5B1B8BED44B2}"/>
    <dgm:cxn modelId="{E1BA7CE2-FBAA-44C4-BA16-34E2808257E8}" type="presOf" srcId="{33495B55-A98B-4568-9292-CE0831BAEA3F}" destId="{D4D22430-4C2F-4692-9C26-C75228FD9A3F}" srcOrd="0" destOrd="5" presId="urn:microsoft.com/office/officeart/2005/8/layout/hChevron3"/>
    <dgm:cxn modelId="{965ED3ED-2E7A-4D93-A3AB-AC990EF391DB}" type="presOf" srcId="{A54FB6A2-B059-47FA-95A8-8B0D4FEA92A4}" destId="{33247AA2-91E5-4291-85E9-6B6655E098B5}" srcOrd="0" destOrd="5" presId="urn:microsoft.com/office/officeart/2005/8/layout/hChevron3"/>
    <dgm:cxn modelId="{19F2F3F3-8A70-49A7-BD16-C96BC121DF1D}" srcId="{6D64F8C4-79A9-4CDF-A722-C39E3113CD7E}" destId="{6D5D1B4A-14B1-408B-A14B-3BD255943ED8}" srcOrd="0" destOrd="0" parTransId="{9CA96DFB-BD20-4E17-A274-3D0FCDF3653E}" sibTransId="{88C1422D-9B92-4E71-871D-ADD3341CA489}"/>
    <dgm:cxn modelId="{0323DEF6-8C2C-41C8-B121-A4FD0D9416A8}" srcId="{C80FAAC8-4CD7-4CAE-B27B-BD9A77888592}" destId="{E7AFCA26-7C6C-4149-A326-B7E6C3ABEA50}" srcOrd="0" destOrd="0" parTransId="{5ABA4DCA-28D0-4205-AFD8-D10228BA4ABE}" sibTransId="{C475C7D0-2A18-40C9-AF88-B9F6FBE4C1D4}"/>
    <dgm:cxn modelId="{CE9527F4-B22A-41BA-9809-3C52DA73138F}" type="presParOf" srcId="{DEAE0D25-CA99-4345-AAEF-A0E2DA55C4E1}" destId="{536F7006-1CF3-4A66-9992-90714BABCD84}" srcOrd="0" destOrd="0" presId="urn:microsoft.com/office/officeart/2005/8/layout/hChevron3"/>
    <dgm:cxn modelId="{B53160B7-68E8-4AE5-BCD7-179EB8CDEDBA}" type="presParOf" srcId="{DEAE0D25-CA99-4345-AAEF-A0E2DA55C4E1}" destId="{6ABE6380-B087-4008-8A35-48471E458153}" srcOrd="1" destOrd="0" presId="urn:microsoft.com/office/officeart/2005/8/layout/hChevron3"/>
    <dgm:cxn modelId="{AF919BDF-82A2-4BCA-BDE4-42E773AABD9B}" type="presParOf" srcId="{DEAE0D25-CA99-4345-AAEF-A0E2DA55C4E1}" destId="{33247AA2-91E5-4291-85E9-6B6655E098B5}" srcOrd="2" destOrd="0" presId="urn:microsoft.com/office/officeart/2005/8/layout/hChevron3"/>
    <dgm:cxn modelId="{A1155908-8E61-4599-A2E8-D31BDE5428EE}" type="presParOf" srcId="{DEAE0D25-CA99-4345-AAEF-A0E2DA55C4E1}" destId="{B6EF36CD-2E3C-4592-BDC6-37708DE54CB7}" srcOrd="3" destOrd="0" presId="urn:microsoft.com/office/officeart/2005/8/layout/hChevron3"/>
    <dgm:cxn modelId="{F7935A42-588E-4F98-ADE8-D5A58B0930E5}" type="presParOf" srcId="{DEAE0D25-CA99-4345-AAEF-A0E2DA55C4E1}" destId="{D4D22430-4C2F-4692-9C26-C75228FD9A3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8F762-3FA9-4145-8F70-8ED5CB8EFEB1}"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AA7D73B2-A4A9-4A8F-88D4-3A335F467391}">
      <dgm:prSet phldrT="[Text]"/>
      <dgm:spPr/>
      <dgm:t>
        <a:bodyPr/>
        <a:lstStyle/>
        <a:p>
          <a:pPr algn="ctr"/>
          <a:r>
            <a:rPr lang="en-US" dirty="0"/>
            <a:t>American Nurses Credentialing Center</a:t>
          </a:r>
        </a:p>
      </dgm:t>
    </dgm:pt>
    <dgm:pt modelId="{E9F2DED8-3B4B-4DA2-9C1C-258A233C9A73}" type="parTrans" cxnId="{E0BE40CD-D746-4270-8E15-86883E11121E}">
      <dgm:prSet/>
      <dgm:spPr/>
      <dgm:t>
        <a:bodyPr/>
        <a:lstStyle/>
        <a:p>
          <a:pPr algn="ctr"/>
          <a:endParaRPr lang="en-US"/>
        </a:p>
      </dgm:t>
    </dgm:pt>
    <dgm:pt modelId="{91A42D0A-8BB2-421F-80AF-01EE71C27495}" type="sibTrans" cxnId="{E0BE40CD-D746-4270-8E15-86883E11121E}">
      <dgm:prSet/>
      <dgm:spPr/>
      <dgm:t>
        <a:bodyPr/>
        <a:lstStyle/>
        <a:p>
          <a:pPr algn="ctr"/>
          <a:endParaRPr lang="en-US"/>
        </a:p>
      </dgm:t>
    </dgm:pt>
    <dgm:pt modelId="{9C73E6DE-A8E9-41B7-A42E-9E0585D50A2B}">
      <dgm:prSet phldrT="[Text]"/>
      <dgm:spPr/>
      <dgm:t>
        <a:bodyPr/>
        <a:lstStyle/>
        <a:p>
          <a:pPr algn="ctr"/>
          <a:r>
            <a:rPr lang="en-US" dirty="0"/>
            <a:t>Texas Nurses Association</a:t>
          </a:r>
        </a:p>
      </dgm:t>
    </dgm:pt>
    <dgm:pt modelId="{F86B768F-1965-4CA7-A9A8-3A80EAE508DC}" type="parTrans" cxnId="{0047461D-B14B-4CF0-AB40-BB228B550C7B}">
      <dgm:prSet/>
      <dgm:spPr/>
      <dgm:t>
        <a:bodyPr/>
        <a:lstStyle/>
        <a:p>
          <a:pPr algn="ctr"/>
          <a:endParaRPr lang="en-US"/>
        </a:p>
      </dgm:t>
    </dgm:pt>
    <dgm:pt modelId="{0DA8B593-CCE5-4D8D-B033-059B24DCEEFF}" type="sibTrans" cxnId="{0047461D-B14B-4CF0-AB40-BB228B550C7B}">
      <dgm:prSet/>
      <dgm:spPr/>
      <dgm:t>
        <a:bodyPr/>
        <a:lstStyle/>
        <a:p>
          <a:pPr algn="ctr"/>
          <a:endParaRPr lang="en-US"/>
        </a:p>
      </dgm:t>
    </dgm:pt>
    <dgm:pt modelId="{DA3F252E-D4F3-4BCB-90DE-F228FDCA36EA}">
      <dgm:prSet/>
      <dgm:spPr/>
      <dgm:t>
        <a:bodyPr/>
        <a:lstStyle/>
        <a:p>
          <a:pPr algn="ctr"/>
          <a:r>
            <a:rPr lang="en-US" dirty="0"/>
            <a:t>Approved Provider Unit</a:t>
          </a:r>
        </a:p>
      </dgm:t>
    </dgm:pt>
    <dgm:pt modelId="{E42AD11C-14FD-47BC-8083-DA9C07072449}" type="parTrans" cxnId="{8ED2195C-9E45-4C70-A92D-6D63505D1368}">
      <dgm:prSet/>
      <dgm:spPr/>
      <dgm:t>
        <a:bodyPr/>
        <a:lstStyle/>
        <a:p>
          <a:pPr algn="ctr"/>
          <a:endParaRPr lang="en-US"/>
        </a:p>
      </dgm:t>
    </dgm:pt>
    <dgm:pt modelId="{E4EB7DF2-D3D4-4805-83F6-81375C742965}" type="sibTrans" cxnId="{8ED2195C-9E45-4C70-A92D-6D63505D1368}">
      <dgm:prSet/>
      <dgm:spPr/>
      <dgm:t>
        <a:bodyPr/>
        <a:lstStyle/>
        <a:p>
          <a:pPr algn="ctr"/>
          <a:endParaRPr lang="en-US"/>
        </a:p>
      </dgm:t>
    </dgm:pt>
    <dgm:pt modelId="{48C254E9-5C97-4715-8661-AFCAEA8D6147}">
      <dgm:prSet/>
      <dgm:spPr/>
      <dgm:t>
        <a:bodyPr/>
        <a:lstStyle/>
        <a:p>
          <a:pPr algn="ctr"/>
          <a:r>
            <a:rPr lang="en-US" dirty="0"/>
            <a:t>Nurse Planner </a:t>
          </a:r>
        </a:p>
      </dgm:t>
    </dgm:pt>
    <dgm:pt modelId="{BC4EF6AB-4ABC-499B-9168-F3E15879FDF7}" type="parTrans" cxnId="{70E8A026-113A-4D29-977A-FFAED12056B1}">
      <dgm:prSet/>
      <dgm:spPr/>
      <dgm:t>
        <a:bodyPr/>
        <a:lstStyle/>
        <a:p>
          <a:pPr algn="ctr"/>
          <a:endParaRPr lang="en-US"/>
        </a:p>
      </dgm:t>
    </dgm:pt>
    <dgm:pt modelId="{4620E6B9-CFCF-4104-8D4B-E75362D27892}" type="sibTrans" cxnId="{70E8A026-113A-4D29-977A-FFAED12056B1}">
      <dgm:prSet/>
      <dgm:spPr/>
      <dgm:t>
        <a:bodyPr/>
        <a:lstStyle/>
        <a:p>
          <a:pPr algn="ctr"/>
          <a:endParaRPr lang="en-US"/>
        </a:p>
      </dgm:t>
    </dgm:pt>
    <dgm:pt modelId="{4EA11155-177B-490F-BE8E-4DF01A035B2F}" type="pres">
      <dgm:prSet presAssocID="{29C8F762-3FA9-4145-8F70-8ED5CB8EFEB1}" presName="Name0" presStyleCnt="0">
        <dgm:presLayoutVars>
          <dgm:dir/>
          <dgm:animLvl val="lvl"/>
          <dgm:resizeHandles val="exact"/>
        </dgm:presLayoutVars>
      </dgm:prSet>
      <dgm:spPr/>
    </dgm:pt>
    <dgm:pt modelId="{DFF605D5-F340-48DD-93C3-CEEC8B09542C}" type="pres">
      <dgm:prSet presAssocID="{48C254E9-5C97-4715-8661-AFCAEA8D6147}" presName="boxAndChildren" presStyleCnt="0"/>
      <dgm:spPr/>
    </dgm:pt>
    <dgm:pt modelId="{255CECAC-02E3-40DA-809E-2A3FF82B56DE}" type="pres">
      <dgm:prSet presAssocID="{48C254E9-5C97-4715-8661-AFCAEA8D6147}" presName="parentTextBox" presStyleLbl="node1" presStyleIdx="0" presStyleCnt="4"/>
      <dgm:spPr/>
    </dgm:pt>
    <dgm:pt modelId="{AF5CCA1F-83E6-43E6-B815-E65B4754F408}" type="pres">
      <dgm:prSet presAssocID="{E4EB7DF2-D3D4-4805-83F6-81375C742965}" presName="sp" presStyleCnt="0"/>
      <dgm:spPr/>
    </dgm:pt>
    <dgm:pt modelId="{8B13FFF7-36F2-41FA-BCD6-AEF294E6EA7A}" type="pres">
      <dgm:prSet presAssocID="{DA3F252E-D4F3-4BCB-90DE-F228FDCA36EA}" presName="arrowAndChildren" presStyleCnt="0"/>
      <dgm:spPr/>
    </dgm:pt>
    <dgm:pt modelId="{2479E1FA-844F-42E1-AE0C-A73175E737D5}" type="pres">
      <dgm:prSet presAssocID="{DA3F252E-D4F3-4BCB-90DE-F228FDCA36EA}" presName="parentTextArrow" presStyleLbl="node1" presStyleIdx="1" presStyleCnt="4"/>
      <dgm:spPr/>
    </dgm:pt>
    <dgm:pt modelId="{DD722CEB-E6B7-49D1-85D6-B8696ACCAA06}" type="pres">
      <dgm:prSet presAssocID="{0DA8B593-CCE5-4D8D-B033-059B24DCEEFF}" presName="sp" presStyleCnt="0"/>
      <dgm:spPr/>
    </dgm:pt>
    <dgm:pt modelId="{3B4D235D-B03B-49ED-B007-4920525F9670}" type="pres">
      <dgm:prSet presAssocID="{9C73E6DE-A8E9-41B7-A42E-9E0585D50A2B}" presName="arrowAndChildren" presStyleCnt="0"/>
      <dgm:spPr/>
    </dgm:pt>
    <dgm:pt modelId="{EABC02DB-9DA9-4E36-8270-D660C45666CA}" type="pres">
      <dgm:prSet presAssocID="{9C73E6DE-A8E9-41B7-A42E-9E0585D50A2B}" presName="parentTextArrow" presStyleLbl="node1" presStyleIdx="2" presStyleCnt="4"/>
      <dgm:spPr/>
    </dgm:pt>
    <dgm:pt modelId="{33B23AAF-D2BC-46DA-B60C-5C08E8B9522F}" type="pres">
      <dgm:prSet presAssocID="{91A42D0A-8BB2-421F-80AF-01EE71C27495}" presName="sp" presStyleCnt="0"/>
      <dgm:spPr/>
    </dgm:pt>
    <dgm:pt modelId="{F1D46D17-6059-462D-B1C6-57280396311F}" type="pres">
      <dgm:prSet presAssocID="{AA7D73B2-A4A9-4A8F-88D4-3A335F467391}" presName="arrowAndChildren" presStyleCnt="0"/>
      <dgm:spPr/>
    </dgm:pt>
    <dgm:pt modelId="{0FC407C5-7716-4E2C-892B-E0AAB957BB4D}" type="pres">
      <dgm:prSet presAssocID="{AA7D73B2-A4A9-4A8F-88D4-3A335F467391}" presName="parentTextArrow" presStyleLbl="node1" presStyleIdx="3" presStyleCnt="4"/>
      <dgm:spPr/>
    </dgm:pt>
  </dgm:ptLst>
  <dgm:cxnLst>
    <dgm:cxn modelId="{F5BF5115-5F79-4E8F-8989-441F79B54555}" type="presOf" srcId="{AA7D73B2-A4A9-4A8F-88D4-3A335F467391}" destId="{0FC407C5-7716-4E2C-892B-E0AAB957BB4D}" srcOrd="0" destOrd="0" presId="urn:microsoft.com/office/officeart/2005/8/layout/process4"/>
    <dgm:cxn modelId="{0047461D-B14B-4CF0-AB40-BB228B550C7B}" srcId="{29C8F762-3FA9-4145-8F70-8ED5CB8EFEB1}" destId="{9C73E6DE-A8E9-41B7-A42E-9E0585D50A2B}" srcOrd="1" destOrd="0" parTransId="{F86B768F-1965-4CA7-A9A8-3A80EAE508DC}" sibTransId="{0DA8B593-CCE5-4D8D-B033-059B24DCEEFF}"/>
    <dgm:cxn modelId="{70E8A026-113A-4D29-977A-FFAED12056B1}" srcId="{29C8F762-3FA9-4145-8F70-8ED5CB8EFEB1}" destId="{48C254E9-5C97-4715-8661-AFCAEA8D6147}" srcOrd="3" destOrd="0" parTransId="{BC4EF6AB-4ABC-499B-9168-F3E15879FDF7}" sibTransId="{4620E6B9-CFCF-4104-8D4B-E75362D27892}"/>
    <dgm:cxn modelId="{C5FF442C-86D5-4EF1-82D4-CC0A55623F85}" type="presOf" srcId="{48C254E9-5C97-4715-8661-AFCAEA8D6147}" destId="{255CECAC-02E3-40DA-809E-2A3FF82B56DE}" srcOrd="0" destOrd="0" presId="urn:microsoft.com/office/officeart/2005/8/layout/process4"/>
    <dgm:cxn modelId="{6C5B842F-F616-40CA-ABD9-5B4C5DDC11C7}" type="presOf" srcId="{9C73E6DE-A8E9-41B7-A42E-9E0585D50A2B}" destId="{EABC02DB-9DA9-4E36-8270-D660C45666CA}" srcOrd="0" destOrd="0" presId="urn:microsoft.com/office/officeart/2005/8/layout/process4"/>
    <dgm:cxn modelId="{8ED2195C-9E45-4C70-A92D-6D63505D1368}" srcId="{29C8F762-3FA9-4145-8F70-8ED5CB8EFEB1}" destId="{DA3F252E-D4F3-4BCB-90DE-F228FDCA36EA}" srcOrd="2" destOrd="0" parTransId="{E42AD11C-14FD-47BC-8083-DA9C07072449}" sibTransId="{E4EB7DF2-D3D4-4805-83F6-81375C742965}"/>
    <dgm:cxn modelId="{18049E66-4CCF-4B73-9D7D-292D669D1ED7}" type="presOf" srcId="{DA3F252E-D4F3-4BCB-90DE-F228FDCA36EA}" destId="{2479E1FA-844F-42E1-AE0C-A73175E737D5}" srcOrd="0" destOrd="0" presId="urn:microsoft.com/office/officeart/2005/8/layout/process4"/>
    <dgm:cxn modelId="{E0BE40CD-D746-4270-8E15-86883E11121E}" srcId="{29C8F762-3FA9-4145-8F70-8ED5CB8EFEB1}" destId="{AA7D73B2-A4A9-4A8F-88D4-3A335F467391}" srcOrd="0" destOrd="0" parTransId="{E9F2DED8-3B4B-4DA2-9C1C-258A233C9A73}" sibTransId="{91A42D0A-8BB2-421F-80AF-01EE71C27495}"/>
    <dgm:cxn modelId="{F3F9D2CE-BB87-4AC3-B9BB-FEF84980118A}" type="presOf" srcId="{29C8F762-3FA9-4145-8F70-8ED5CB8EFEB1}" destId="{4EA11155-177B-490F-BE8E-4DF01A035B2F}" srcOrd="0" destOrd="0" presId="urn:microsoft.com/office/officeart/2005/8/layout/process4"/>
    <dgm:cxn modelId="{61D5001D-3D75-44D1-A176-A0280B0733E0}" type="presParOf" srcId="{4EA11155-177B-490F-BE8E-4DF01A035B2F}" destId="{DFF605D5-F340-48DD-93C3-CEEC8B09542C}" srcOrd="0" destOrd="0" presId="urn:microsoft.com/office/officeart/2005/8/layout/process4"/>
    <dgm:cxn modelId="{5BAAF3F1-2C30-435B-A0FB-69C7BB17C79A}" type="presParOf" srcId="{DFF605D5-F340-48DD-93C3-CEEC8B09542C}" destId="{255CECAC-02E3-40DA-809E-2A3FF82B56DE}" srcOrd="0" destOrd="0" presId="urn:microsoft.com/office/officeart/2005/8/layout/process4"/>
    <dgm:cxn modelId="{DB1D55F6-5D06-48A8-BD5A-F20CE9C3A06F}" type="presParOf" srcId="{4EA11155-177B-490F-BE8E-4DF01A035B2F}" destId="{AF5CCA1F-83E6-43E6-B815-E65B4754F408}" srcOrd="1" destOrd="0" presId="urn:microsoft.com/office/officeart/2005/8/layout/process4"/>
    <dgm:cxn modelId="{D3C08589-A57E-41EA-943F-1EB0E2612952}" type="presParOf" srcId="{4EA11155-177B-490F-BE8E-4DF01A035B2F}" destId="{8B13FFF7-36F2-41FA-BCD6-AEF294E6EA7A}" srcOrd="2" destOrd="0" presId="urn:microsoft.com/office/officeart/2005/8/layout/process4"/>
    <dgm:cxn modelId="{B870238C-308A-43E5-BF60-065E7B443573}" type="presParOf" srcId="{8B13FFF7-36F2-41FA-BCD6-AEF294E6EA7A}" destId="{2479E1FA-844F-42E1-AE0C-A73175E737D5}" srcOrd="0" destOrd="0" presId="urn:microsoft.com/office/officeart/2005/8/layout/process4"/>
    <dgm:cxn modelId="{DC39E098-44D1-4BA9-9DA6-F9ED79D92180}" type="presParOf" srcId="{4EA11155-177B-490F-BE8E-4DF01A035B2F}" destId="{DD722CEB-E6B7-49D1-85D6-B8696ACCAA06}" srcOrd="3" destOrd="0" presId="urn:microsoft.com/office/officeart/2005/8/layout/process4"/>
    <dgm:cxn modelId="{25C0D044-DB1D-49AE-A97A-42DCEDCB4D70}" type="presParOf" srcId="{4EA11155-177B-490F-BE8E-4DF01A035B2F}" destId="{3B4D235D-B03B-49ED-B007-4920525F9670}" srcOrd="4" destOrd="0" presId="urn:microsoft.com/office/officeart/2005/8/layout/process4"/>
    <dgm:cxn modelId="{86D61ED4-B345-4B07-8D26-0E0C82096F14}" type="presParOf" srcId="{3B4D235D-B03B-49ED-B007-4920525F9670}" destId="{EABC02DB-9DA9-4E36-8270-D660C45666CA}" srcOrd="0" destOrd="0" presId="urn:microsoft.com/office/officeart/2005/8/layout/process4"/>
    <dgm:cxn modelId="{B14264D4-AA88-4D74-80EA-B908CF1CECE3}" type="presParOf" srcId="{4EA11155-177B-490F-BE8E-4DF01A035B2F}" destId="{33B23AAF-D2BC-46DA-B60C-5C08E8B9522F}" srcOrd="5" destOrd="0" presId="urn:microsoft.com/office/officeart/2005/8/layout/process4"/>
    <dgm:cxn modelId="{FE45D794-6448-44B3-BB8E-233D2D37070D}" type="presParOf" srcId="{4EA11155-177B-490F-BE8E-4DF01A035B2F}" destId="{F1D46D17-6059-462D-B1C6-57280396311F}" srcOrd="6" destOrd="0" presId="urn:microsoft.com/office/officeart/2005/8/layout/process4"/>
    <dgm:cxn modelId="{FAE3FE39-C68C-44FE-BBB5-1053620EA503}" type="presParOf" srcId="{F1D46D17-6059-462D-B1C6-57280396311F}" destId="{0FC407C5-7716-4E2C-892B-E0AAB957BB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CECAC-02E3-40DA-809E-2A3FF82B56DE}">
      <dsp:nvSpPr>
        <dsp:cNvPr id="0" name=""/>
        <dsp:cNvSpPr/>
      </dsp:nvSpPr>
      <dsp:spPr>
        <a:xfrm>
          <a:off x="0" y="3883483"/>
          <a:ext cx="5582530" cy="6371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Education Evaluation</a:t>
          </a:r>
        </a:p>
      </dsp:txBody>
      <dsp:txXfrm>
        <a:off x="0" y="3883483"/>
        <a:ext cx="5582530" cy="637117"/>
      </dsp:txXfrm>
    </dsp:sp>
    <dsp:sp modelId="{61E3E4C7-A9FF-4F7A-99A5-2AC229355FE0}">
      <dsp:nvSpPr>
        <dsp:cNvPr id="0" name=""/>
        <dsp:cNvSpPr/>
      </dsp:nvSpPr>
      <dsp:spPr>
        <a:xfrm rot="10800000">
          <a:off x="0" y="2913152"/>
          <a:ext cx="5582530" cy="979887"/>
        </a:xfrm>
        <a:prstGeom prst="upArrowCallou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Education Implementation</a:t>
          </a:r>
        </a:p>
      </dsp:txBody>
      <dsp:txXfrm rot="10800000">
        <a:off x="0" y="2913152"/>
        <a:ext cx="5582530" cy="636701"/>
      </dsp:txXfrm>
    </dsp:sp>
    <dsp:sp modelId="{2479E1FA-844F-42E1-AE0C-A73175E737D5}">
      <dsp:nvSpPr>
        <dsp:cNvPr id="0" name=""/>
        <dsp:cNvSpPr/>
      </dsp:nvSpPr>
      <dsp:spPr>
        <a:xfrm rot="10800000">
          <a:off x="0" y="1942822"/>
          <a:ext cx="5582530" cy="979887"/>
        </a:xfrm>
        <a:prstGeom prst="upArrowCallou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Education Planning</a:t>
          </a:r>
        </a:p>
      </dsp:txBody>
      <dsp:txXfrm rot="10800000">
        <a:off x="0" y="1942822"/>
        <a:ext cx="5582530" cy="636701"/>
      </dsp:txXfrm>
    </dsp:sp>
    <dsp:sp modelId="{EABC02DB-9DA9-4E36-8270-D660C45666CA}">
      <dsp:nvSpPr>
        <dsp:cNvPr id="0" name=""/>
        <dsp:cNvSpPr/>
      </dsp:nvSpPr>
      <dsp:spPr>
        <a:xfrm rot="10800000">
          <a:off x="0" y="972492"/>
          <a:ext cx="5582530" cy="979887"/>
        </a:xfrm>
        <a:prstGeom prst="upArrowCallou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Desired Outcome Statement</a:t>
          </a:r>
        </a:p>
      </dsp:txBody>
      <dsp:txXfrm rot="10800000">
        <a:off x="0" y="972492"/>
        <a:ext cx="5582530" cy="636701"/>
      </dsp:txXfrm>
    </dsp:sp>
    <dsp:sp modelId="{0FC407C5-7716-4E2C-892B-E0AAB957BB4D}">
      <dsp:nvSpPr>
        <dsp:cNvPr id="0" name=""/>
        <dsp:cNvSpPr/>
      </dsp:nvSpPr>
      <dsp:spPr>
        <a:xfrm rot="10800000">
          <a:off x="0" y="2162"/>
          <a:ext cx="5582530" cy="979887"/>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Learning Needs Assessment</a:t>
          </a:r>
        </a:p>
      </dsp:txBody>
      <dsp:txXfrm rot="10800000">
        <a:off x="0" y="2162"/>
        <a:ext cx="5582530" cy="636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7006-1CF3-4A66-9992-90714BABCD84}">
      <dsp:nvSpPr>
        <dsp:cNvPr id="0" name=""/>
        <dsp:cNvSpPr/>
      </dsp:nvSpPr>
      <dsp:spPr>
        <a:xfrm>
          <a:off x="4621" y="559306"/>
          <a:ext cx="4040906" cy="3232725"/>
        </a:xfrm>
        <a:prstGeom prst="homePlate">
          <a:avLst>
            <a:gd name="adj" fmla="val 2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66040" rIns="570217" bIns="66040" numCol="1" spcCol="1270" anchor="t" anchorCtr="0">
          <a:noAutofit/>
        </a:bodyPr>
        <a:lstStyle/>
        <a:p>
          <a:pPr marL="0" lvl="0" indent="0" algn="l" defTabSz="1155700">
            <a:lnSpc>
              <a:spcPct val="90000"/>
            </a:lnSpc>
            <a:spcBef>
              <a:spcPct val="0"/>
            </a:spcBef>
            <a:spcAft>
              <a:spcPct val="35000"/>
            </a:spcAft>
            <a:buNone/>
          </a:pPr>
          <a:r>
            <a:rPr lang="en-US" sz="2600" kern="1200" dirty="0"/>
            <a:t>Inputs</a:t>
          </a:r>
        </a:p>
        <a:p>
          <a:pPr marL="228600" lvl="1" indent="-228600" algn="l" defTabSz="889000">
            <a:lnSpc>
              <a:spcPct val="90000"/>
            </a:lnSpc>
            <a:spcBef>
              <a:spcPct val="0"/>
            </a:spcBef>
            <a:spcAft>
              <a:spcPct val="15000"/>
            </a:spcAft>
            <a:buChar char="•"/>
          </a:pPr>
          <a:r>
            <a:rPr lang="en-US" sz="2000" kern="1200" dirty="0"/>
            <a:t>Educator</a:t>
          </a:r>
        </a:p>
        <a:p>
          <a:pPr marL="228600" lvl="1" indent="-228600" algn="l" defTabSz="889000">
            <a:lnSpc>
              <a:spcPct val="90000"/>
            </a:lnSpc>
            <a:spcBef>
              <a:spcPct val="0"/>
            </a:spcBef>
            <a:spcAft>
              <a:spcPct val="15000"/>
            </a:spcAft>
            <a:buChar char="•"/>
          </a:pPr>
          <a:r>
            <a:rPr lang="en-US" sz="2000" kern="1200" dirty="0"/>
            <a:t>Learner</a:t>
          </a:r>
        </a:p>
      </dsp:txBody>
      <dsp:txXfrm>
        <a:off x="4621" y="559306"/>
        <a:ext cx="3636815" cy="3232725"/>
      </dsp:txXfrm>
    </dsp:sp>
    <dsp:sp modelId="{33247AA2-91E5-4291-85E9-6B6655E098B5}">
      <dsp:nvSpPr>
        <dsp:cNvPr id="0" name=""/>
        <dsp:cNvSpPr/>
      </dsp:nvSpPr>
      <dsp:spPr>
        <a:xfrm>
          <a:off x="3237346" y="559306"/>
          <a:ext cx="4040906" cy="3232725"/>
        </a:xfrm>
        <a:prstGeom prst="chevron">
          <a:avLst>
            <a:gd name="adj" fmla="val 25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66040" rIns="142554" bIns="66040" numCol="1" spcCol="1270" anchor="t" anchorCtr="0">
          <a:noAutofit/>
        </a:bodyPr>
        <a:lstStyle/>
        <a:p>
          <a:pPr marL="0" lvl="0" indent="0" algn="l" defTabSz="1155700">
            <a:lnSpc>
              <a:spcPct val="90000"/>
            </a:lnSpc>
            <a:spcBef>
              <a:spcPct val="0"/>
            </a:spcBef>
            <a:spcAft>
              <a:spcPct val="35000"/>
            </a:spcAft>
            <a:buNone/>
          </a:pPr>
          <a:r>
            <a:rPr lang="en-US" sz="2600" kern="1200" dirty="0"/>
            <a:t>Throughputs</a:t>
          </a:r>
        </a:p>
        <a:p>
          <a:pPr marL="228600" lvl="1" indent="-228600" algn="l" defTabSz="889000">
            <a:lnSpc>
              <a:spcPct val="90000"/>
            </a:lnSpc>
            <a:spcBef>
              <a:spcPct val="0"/>
            </a:spcBef>
            <a:spcAft>
              <a:spcPct val="15000"/>
            </a:spcAft>
            <a:buChar char="•"/>
          </a:pPr>
          <a:r>
            <a:rPr lang="en-US" sz="2000" kern="1200" dirty="0"/>
            <a:t>Education</a:t>
          </a:r>
        </a:p>
        <a:p>
          <a:pPr marL="228600" lvl="1" indent="-228600" algn="l" defTabSz="889000">
            <a:lnSpc>
              <a:spcPct val="90000"/>
            </a:lnSpc>
            <a:spcBef>
              <a:spcPct val="0"/>
            </a:spcBef>
            <a:spcAft>
              <a:spcPct val="15000"/>
            </a:spcAft>
            <a:buChar char="•"/>
          </a:pPr>
          <a:r>
            <a:rPr lang="en-US" sz="2000" kern="1200" dirty="0"/>
            <a:t>Competency management</a:t>
          </a:r>
        </a:p>
        <a:p>
          <a:pPr marL="228600" lvl="1" indent="-228600" algn="l" defTabSz="889000">
            <a:lnSpc>
              <a:spcPct val="90000"/>
            </a:lnSpc>
            <a:spcBef>
              <a:spcPct val="0"/>
            </a:spcBef>
            <a:spcAft>
              <a:spcPct val="15000"/>
            </a:spcAft>
            <a:buChar char="•"/>
          </a:pPr>
          <a:r>
            <a:rPr lang="en-US" sz="2000" kern="1200" dirty="0"/>
            <a:t>Role development</a:t>
          </a:r>
        </a:p>
        <a:p>
          <a:pPr marL="228600" lvl="1" indent="-228600" algn="l" defTabSz="889000">
            <a:lnSpc>
              <a:spcPct val="90000"/>
            </a:lnSpc>
            <a:spcBef>
              <a:spcPct val="0"/>
            </a:spcBef>
            <a:spcAft>
              <a:spcPct val="15000"/>
            </a:spcAft>
            <a:buChar char="•"/>
          </a:pPr>
          <a:r>
            <a:rPr lang="en-US" sz="2000" kern="1200" dirty="0"/>
            <a:t>Onboarding</a:t>
          </a:r>
        </a:p>
        <a:p>
          <a:pPr marL="228600" lvl="1" indent="-228600" algn="l" defTabSz="889000">
            <a:lnSpc>
              <a:spcPct val="90000"/>
            </a:lnSpc>
            <a:spcBef>
              <a:spcPct val="0"/>
            </a:spcBef>
            <a:spcAft>
              <a:spcPct val="15000"/>
            </a:spcAft>
            <a:buChar char="•"/>
          </a:pPr>
          <a:r>
            <a:rPr lang="en-US" sz="2000" kern="1200" dirty="0"/>
            <a:t>Research/EBP/QI</a:t>
          </a:r>
        </a:p>
        <a:p>
          <a:pPr marL="228600" lvl="1" indent="-228600" algn="l" defTabSz="889000">
            <a:lnSpc>
              <a:spcPct val="90000"/>
            </a:lnSpc>
            <a:spcBef>
              <a:spcPct val="0"/>
            </a:spcBef>
            <a:spcAft>
              <a:spcPct val="15000"/>
            </a:spcAft>
            <a:buChar char="•"/>
          </a:pPr>
          <a:r>
            <a:rPr lang="en-US" sz="2000" kern="1200" dirty="0"/>
            <a:t>Collaborative relationships</a:t>
          </a:r>
        </a:p>
      </dsp:txBody>
      <dsp:txXfrm>
        <a:off x="4045527" y="559306"/>
        <a:ext cx="2424544" cy="3232725"/>
      </dsp:txXfrm>
    </dsp:sp>
    <dsp:sp modelId="{D4D22430-4C2F-4692-9C26-C75228FD9A3F}">
      <dsp:nvSpPr>
        <dsp:cNvPr id="0" name=""/>
        <dsp:cNvSpPr/>
      </dsp:nvSpPr>
      <dsp:spPr>
        <a:xfrm>
          <a:off x="6470072" y="559306"/>
          <a:ext cx="4040906" cy="3232725"/>
        </a:xfrm>
        <a:prstGeom prst="chevron">
          <a:avLst>
            <a:gd name="adj" fmla="val 2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66040" rIns="142554" bIns="66040" numCol="1" spcCol="1270" anchor="t" anchorCtr="0">
          <a:noAutofit/>
        </a:bodyPr>
        <a:lstStyle/>
        <a:p>
          <a:pPr marL="0" lvl="0" indent="0" algn="l" defTabSz="1155700">
            <a:lnSpc>
              <a:spcPct val="90000"/>
            </a:lnSpc>
            <a:spcBef>
              <a:spcPct val="0"/>
            </a:spcBef>
            <a:spcAft>
              <a:spcPct val="35000"/>
            </a:spcAft>
            <a:buNone/>
          </a:pPr>
          <a:r>
            <a:rPr lang="en-US" sz="2600" kern="1200" dirty="0"/>
            <a:t>Outputs</a:t>
          </a:r>
        </a:p>
        <a:p>
          <a:pPr marL="228600" lvl="1" indent="-228600" algn="l" defTabSz="889000">
            <a:lnSpc>
              <a:spcPct val="90000"/>
            </a:lnSpc>
            <a:spcBef>
              <a:spcPct val="0"/>
            </a:spcBef>
            <a:spcAft>
              <a:spcPct val="15000"/>
            </a:spcAft>
            <a:buChar char="•"/>
          </a:pPr>
          <a:r>
            <a:rPr lang="en-US" sz="2000" kern="1200" dirty="0"/>
            <a:t>Protection of the public</a:t>
          </a:r>
        </a:p>
        <a:p>
          <a:pPr marL="228600" lvl="1" indent="-228600" algn="l" defTabSz="889000">
            <a:lnSpc>
              <a:spcPct val="90000"/>
            </a:lnSpc>
            <a:spcBef>
              <a:spcPct val="0"/>
            </a:spcBef>
            <a:spcAft>
              <a:spcPct val="15000"/>
            </a:spcAft>
            <a:buChar char="•"/>
          </a:pPr>
          <a:r>
            <a:rPr lang="en-US" sz="2000" kern="1200" dirty="0"/>
            <a:t>Optimal care &amp; health</a:t>
          </a:r>
        </a:p>
        <a:p>
          <a:pPr marL="228600" lvl="1" indent="-228600" algn="l" defTabSz="889000">
            <a:lnSpc>
              <a:spcPct val="90000"/>
            </a:lnSpc>
            <a:spcBef>
              <a:spcPct val="0"/>
            </a:spcBef>
            <a:spcAft>
              <a:spcPct val="15000"/>
            </a:spcAft>
            <a:buChar char="•"/>
          </a:pPr>
          <a:r>
            <a:rPr lang="en-US" sz="2000" kern="1200" dirty="0"/>
            <a:t>Competence and growth</a:t>
          </a:r>
        </a:p>
        <a:p>
          <a:pPr marL="228600" lvl="1" indent="-228600" algn="l" defTabSz="889000">
            <a:lnSpc>
              <a:spcPct val="90000"/>
            </a:lnSpc>
            <a:spcBef>
              <a:spcPct val="0"/>
            </a:spcBef>
            <a:spcAft>
              <a:spcPct val="15000"/>
            </a:spcAft>
            <a:buChar char="•"/>
          </a:pPr>
          <a:r>
            <a:rPr lang="en-US" sz="2000" kern="1200" dirty="0"/>
            <a:t>Change</a:t>
          </a:r>
        </a:p>
        <a:p>
          <a:pPr marL="228600" lvl="1" indent="-228600" algn="l" defTabSz="889000">
            <a:lnSpc>
              <a:spcPct val="90000"/>
            </a:lnSpc>
            <a:spcBef>
              <a:spcPct val="0"/>
            </a:spcBef>
            <a:spcAft>
              <a:spcPct val="15000"/>
            </a:spcAft>
            <a:buChar char="•"/>
          </a:pPr>
          <a:r>
            <a:rPr lang="en-US" sz="2000" kern="1200" dirty="0"/>
            <a:t>Learning</a:t>
          </a:r>
        </a:p>
      </dsp:txBody>
      <dsp:txXfrm>
        <a:off x="7278253" y="559306"/>
        <a:ext cx="2424544" cy="3232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CECAC-02E3-40DA-809E-2A3FF82B56DE}">
      <dsp:nvSpPr>
        <dsp:cNvPr id="0" name=""/>
        <dsp:cNvSpPr/>
      </dsp:nvSpPr>
      <dsp:spPr>
        <a:xfrm>
          <a:off x="0" y="3426779"/>
          <a:ext cx="5031208" cy="7496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Nurse Planner </a:t>
          </a:r>
        </a:p>
      </dsp:txBody>
      <dsp:txXfrm>
        <a:off x="0" y="3426779"/>
        <a:ext cx="5031208" cy="749695"/>
      </dsp:txXfrm>
    </dsp:sp>
    <dsp:sp modelId="{2479E1FA-844F-42E1-AE0C-A73175E737D5}">
      <dsp:nvSpPr>
        <dsp:cNvPr id="0" name=""/>
        <dsp:cNvSpPr/>
      </dsp:nvSpPr>
      <dsp:spPr>
        <a:xfrm rot="10800000">
          <a:off x="0" y="2284992"/>
          <a:ext cx="5031208" cy="1153031"/>
        </a:xfrm>
        <a:prstGeom prst="upArrowCallou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Approved Provider Unit</a:t>
          </a:r>
        </a:p>
      </dsp:txBody>
      <dsp:txXfrm rot="10800000">
        <a:off x="0" y="2284992"/>
        <a:ext cx="5031208" cy="749205"/>
      </dsp:txXfrm>
    </dsp:sp>
    <dsp:sp modelId="{EABC02DB-9DA9-4E36-8270-D660C45666CA}">
      <dsp:nvSpPr>
        <dsp:cNvPr id="0" name=""/>
        <dsp:cNvSpPr/>
      </dsp:nvSpPr>
      <dsp:spPr>
        <a:xfrm rot="10800000">
          <a:off x="0" y="1143206"/>
          <a:ext cx="5031208" cy="1153031"/>
        </a:xfrm>
        <a:prstGeom prst="upArrowCallou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Texas Nurses Association</a:t>
          </a:r>
        </a:p>
      </dsp:txBody>
      <dsp:txXfrm rot="10800000">
        <a:off x="0" y="1143206"/>
        <a:ext cx="5031208" cy="749205"/>
      </dsp:txXfrm>
    </dsp:sp>
    <dsp:sp modelId="{0FC407C5-7716-4E2C-892B-E0AAB957BB4D}">
      <dsp:nvSpPr>
        <dsp:cNvPr id="0" name=""/>
        <dsp:cNvSpPr/>
      </dsp:nvSpPr>
      <dsp:spPr>
        <a:xfrm rot="10800000">
          <a:off x="0" y="1420"/>
          <a:ext cx="5031208" cy="1153031"/>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American Nurses Credentialing Center</a:t>
          </a:r>
        </a:p>
      </dsp:txBody>
      <dsp:txXfrm rot="10800000">
        <a:off x="0" y="1420"/>
        <a:ext cx="5031208" cy="7492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F8764-8F3A-493D-9013-9FE2A670DA97}" type="datetimeFigureOut">
              <a:rPr lang="en-US" smtClean="0"/>
              <a:t>10/11/2017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2828D-8000-40EC-8931-94430772CBD3}" type="slidenum">
              <a:rPr lang="en-US" smtClean="0"/>
              <a:t>‹#›</a:t>
            </a:fld>
            <a:endParaRPr lang="en-US" dirty="0"/>
          </a:p>
        </p:txBody>
      </p:sp>
    </p:spTree>
    <p:extLst>
      <p:ext uri="{BB962C8B-B14F-4D97-AF65-F5344CB8AC3E}">
        <p14:creationId xmlns:p14="http://schemas.microsoft.com/office/powerpoint/2010/main" val="142705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u="none" dirty="0"/>
              <a:t>LAUREN</a:t>
            </a:r>
          </a:p>
          <a:p>
            <a:pPr algn="l"/>
            <a:r>
              <a:rPr lang="en-US" u="none" dirty="0"/>
              <a:t>Intro of all speakers…</a:t>
            </a:r>
          </a:p>
        </p:txBody>
      </p:sp>
      <p:sp>
        <p:nvSpPr>
          <p:cNvPr id="4" name="Slide Number Placeholder 3"/>
          <p:cNvSpPr>
            <a:spLocks noGrp="1"/>
          </p:cNvSpPr>
          <p:nvPr>
            <p:ph type="sldNum" sz="quarter" idx="10"/>
          </p:nvPr>
        </p:nvSpPr>
        <p:spPr/>
        <p:txBody>
          <a:bodyPr/>
          <a:lstStyle/>
          <a:p>
            <a:fld id="{3052828D-8000-40EC-8931-94430772CBD3}" type="slidenum">
              <a:rPr lang="en-US" smtClean="0"/>
              <a:t>1</a:t>
            </a:fld>
            <a:endParaRPr lang="en-US" dirty="0"/>
          </a:p>
        </p:txBody>
      </p:sp>
    </p:spTree>
    <p:extLst>
      <p:ext uri="{BB962C8B-B14F-4D97-AF65-F5344CB8AC3E}">
        <p14:creationId xmlns:p14="http://schemas.microsoft.com/office/powerpoint/2010/main" val="117997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MANDI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A</a:t>
            </a:r>
            <a:r>
              <a:rPr lang="en-US" sz="1200" b="0" u="none" kern="1200" baseline="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rPr>
              <a:t>Nurse Planner</a:t>
            </a:r>
            <a:r>
              <a:rPr lang="en-US" sz="1200" b="0" u="none" kern="1200" baseline="0" dirty="0">
                <a:solidFill>
                  <a:schemeClr val="tx1"/>
                </a:solidFill>
                <a:effectLst/>
                <a:latin typeface="+mn-lt"/>
                <a:ea typeface="+mn-ea"/>
                <a:cs typeface="+mn-cs"/>
              </a:rPr>
              <a:t> is</a:t>
            </a:r>
            <a:r>
              <a:rPr lang="en-US" sz="1200" b="0" u="none" kern="1200" dirty="0">
                <a:solidFill>
                  <a:schemeClr val="tx1"/>
                </a:solidFill>
                <a:effectLst/>
                <a:latin typeface="+mn-lt"/>
                <a:ea typeface="+mn-ea"/>
                <a:cs typeface="+mn-cs"/>
              </a:rPr>
              <a:t> a Registered </a:t>
            </a:r>
            <a:r>
              <a:rPr lang="en-US" sz="1200" kern="1200" dirty="0">
                <a:solidFill>
                  <a:schemeClr val="tx1"/>
                </a:solidFill>
                <a:effectLst/>
                <a:latin typeface="+mn-lt"/>
                <a:ea typeface="+mn-ea"/>
                <a:cs typeface="+mn-cs"/>
              </a:rPr>
              <a:t>Nurse holding a current, valid, unencumbered RN license,</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olds a baccalaureate or higher degree in nursing,</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responsible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adherence to ANCC/TNA criteria, and</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responsible for and is actively involved in all aspects of activity development. Now, think of your nurse planner as the mechanic. The</a:t>
            </a:r>
            <a:r>
              <a:rPr lang="en-US" sz="1200" kern="1200" baseline="0" dirty="0">
                <a:solidFill>
                  <a:schemeClr val="tx1"/>
                </a:solidFill>
                <a:effectLst/>
                <a:latin typeface="+mn-lt"/>
                <a:ea typeface="+mn-ea"/>
                <a:cs typeface="+mn-cs"/>
              </a:rPr>
              <a:t> nurse planner is digging in and working on the identified problem.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a cohort of nurse planners within our organization specific to</a:t>
            </a:r>
            <a:r>
              <a:rPr lang="en-US" sz="1200" kern="1200" baseline="0" dirty="0">
                <a:solidFill>
                  <a:schemeClr val="tx1"/>
                </a:solidFill>
                <a:effectLst/>
                <a:latin typeface="+mn-lt"/>
                <a:ea typeface="+mn-ea"/>
                <a:cs typeface="+mn-cs"/>
              </a:rPr>
              <a:t> location and specialty. We hold bi-annual nurse planner training for those who can commit to the role. Nurse planners within our organization consist of multiple specialties of decentralized education coordinators, assistant directors, directors and/or community nurses. The nurse is required to attend training, then work with the primary nurse planner over a series of meetings, then complete at least one individual CNE activity. Once the nurse has completed the training, they are able to plan activities and award contact hours on their units while keeping constant communication with the primary nurse planner.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It is important to note that not all content can award contact hours, so we are careful to ensure the integrity of the educational content.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For example, Basic Life Support (BLS) or cardiopulmonary resuscitation (CPR) courses, in-service programs. Programs sponsored by the employing agency to provide specific information about the work setting and orientation or other programs which address the institution’s philosophy, policies and procedures; on-the-job training; basic cardiopulmonary resuscitation; and equipment demonstration are not acceptable for CE credit, nursing refresher courses.  Programs designed to update knowledge or current nursing theory and clinical practice, which consist of a didactic and clinical component to ensure entry level competencies into professional practice are not accepted for CE credit, orientation programs.  A program designed to introduce employees to the philosophy, goals, policies, procedures, role expectations and physical facilities of a specific work place are not acceptable for CE credit, courses which focus upon self-improvement, changes in attitude, self-therapy, self-awareness, weight loss, and yoga, economic courses for financial gain, e.g., investments, retirement, preparing resumes, and techniques for job interview, courses which focus on person appearance in nursing, liberal art courses in music, art, philosophy, and others when unrelated to patient/client care, and courses designed for lay people.</a:t>
            </a:r>
          </a:p>
          <a:p>
            <a:r>
              <a:rPr lang="en-US" sz="1200" kern="1200" baseline="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3052828D-8000-40EC-8931-94430772CBD3}" type="slidenum">
              <a:rPr lang="en-US" smtClean="0"/>
              <a:t>10</a:t>
            </a:fld>
            <a:endParaRPr lang="en-US" dirty="0"/>
          </a:p>
        </p:txBody>
      </p:sp>
    </p:spTree>
    <p:extLst>
      <p:ext uri="{BB962C8B-B14F-4D97-AF65-F5344CB8AC3E}">
        <p14:creationId xmlns:p14="http://schemas.microsoft.com/office/powerpoint/2010/main" val="181827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MANDI</a:t>
            </a:r>
          </a:p>
          <a:p>
            <a:r>
              <a:rPr lang="en-US" sz="1200" kern="1200" baseline="0" dirty="0">
                <a:solidFill>
                  <a:schemeClr val="tx1"/>
                </a:solidFill>
                <a:effectLst/>
                <a:latin typeface="+mn-lt"/>
                <a:ea typeface="+mn-ea"/>
                <a:cs typeface="+mn-cs"/>
              </a:rPr>
              <a:t>Through a proactive approach, we have shown to improve outcomes and levels of evaluation through the CNE process of educational design. CNE planning requires evaluation of a program. Kirkpatrick's levels of evaluation include reaction (level 1), learning (level 2), behavior (level 3), and results (level 4). We try to target level 4 starting with data and ending with data. For example, if we need to target education specific to CLABSI, we look at the initial data, then re-evaluate after the CNE activities. This takes on the level 4 evaluation. The goal is to move even further in the future with return on investment.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take a systems approach, looking at the entire race track to ensure we are standardizing education throughout the system through development sessions and meetings. Leadership supports those who are in the nurse planner role and responsibilities related to the approved provider unit are included in the educator job description as well as a job addendum decryption when a nurse transitions into the nurse planner role.</a:t>
            </a:r>
            <a:endParaRPr lang="en-US" dirty="0"/>
          </a:p>
        </p:txBody>
      </p:sp>
      <p:sp>
        <p:nvSpPr>
          <p:cNvPr id="4" name="Slide Number Placeholder 3"/>
          <p:cNvSpPr>
            <a:spLocks noGrp="1"/>
          </p:cNvSpPr>
          <p:nvPr>
            <p:ph type="sldNum" sz="quarter" idx="10"/>
          </p:nvPr>
        </p:nvSpPr>
        <p:spPr/>
        <p:txBody>
          <a:bodyPr/>
          <a:lstStyle/>
          <a:p>
            <a:fld id="{3052828D-8000-40EC-8931-94430772CBD3}" type="slidenum">
              <a:rPr lang="en-US" smtClean="0"/>
              <a:t>11</a:t>
            </a:fld>
            <a:endParaRPr lang="en-US" dirty="0"/>
          </a:p>
        </p:txBody>
      </p:sp>
    </p:spTree>
    <p:extLst>
      <p:ext uri="{BB962C8B-B14F-4D97-AF65-F5344CB8AC3E}">
        <p14:creationId xmlns:p14="http://schemas.microsoft.com/office/powerpoint/2010/main" val="122033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MANDI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we have reviewed steps of educational design, educator development, and role of the nurse planner to ensure you </a:t>
            </a:r>
            <a:r>
              <a:rPr lang="en-US" dirty="0"/>
              <a:t>have enhanced knowledge of educational design and delivery impacting quality education for the pediatric nurse educator!</a:t>
            </a:r>
          </a:p>
          <a:p>
            <a:endParaRPr lang="en-US" dirty="0"/>
          </a:p>
        </p:txBody>
      </p:sp>
      <p:sp>
        <p:nvSpPr>
          <p:cNvPr id="4" name="Slide Number Placeholder 3"/>
          <p:cNvSpPr>
            <a:spLocks noGrp="1"/>
          </p:cNvSpPr>
          <p:nvPr>
            <p:ph type="sldNum" sz="quarter" idx="10"/>
          </p:nvPr>
        </p:nvSpPr>
        <p:spPr/>
        <p:txBody>
          <a:bodyPr/>
          <a:lstStyle/>
          <a:p>
            <a:fld id="{3052828D-8000-40EC-8931-94430772CBD3}" type="slidenum">
              <a:rPr lang="en-US" smtClean="0"/>
              <a:t>12</a:t>
            </a:fld>
            <a:endParaRPr lang="en-US" dirty="0"/>
          </a:p>
        </p:txBody>
      </p:sp>
    </p:spTree>
    <p:extLst>
      <p:ext uri="{BB962C8B-B14F-4D97-AF65-F5344CB8AC3E}">
        <p14:creationId xmlns:p14="http://schemas.microsoft.com/office/powerpoint/2010/main" val="125625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MANDI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You are ready to race, you</a:t>
            </a:r>
            <a:r>
              <a:rPr lang="en-US" sz="1200" b="0" u="none" kern="1200" baseline="0" dirty="0">
                <a:solidFill>
                  <a:schemeClr val="tx1"/>
                </a:solidFill>
                <a:effectLst/>
                <a:latin typeface="+mn-lt"/>
                <a:ea typeface="+mn-ea"/>
                <a:cs typeface="+mn-cs"/>
              </a:rPr>
              <a:t> may wave your flag!</a:t>
            </a:r>
            <a:endParaRPr lang="en-US" sz="1200" b="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52828D-8000-40EC-8931-94430772CBD3}" type="slidenum">
              <a:rPr lang="en-US" smtClean="0"/>
              <a:t>13</a:t>
            </a:fld>
            <a:endParaRPr lang="en-US" dirty="0"/>
          </a:p>
        </p:txBody>
      </p:sp>
    </p:spTree>
    <p:extLst>
      <p:ext uri="{BB962C8B-B14F-4D97-AF65-F5344CB8AC3E}">
        <p14:creationId xmlns:p14="http://schemas.microsoft.com/office/powerpoint/2010/main" val="161527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a:p>
            <a:r>
              <a:rPr lang="en-US" dirty="0"/>
              <a:t>Questions?</a:t>
            </a:r>
          </a:p>
        </p:txBody>
      </p:sp>
      <p:sp>
        <p:nvSpPr>
          <p:cNvPr id="4" name="Slide Number Placeholder 3"/>
          <p:cNvSpPr>
            <a:spLocks noGrp="1"/>
          </p:cNvSpPr>
          <p:nvPr>
            <p:ph type="sldNum" sz="quarter" idx="10"/>
          </p:nvPr>
        </p:nvSpPr>
        <p:spPr/>
        <p:txBody>
          <a:bodyPr/>
          <a:lstStyle/>
          <a:p>
            <a:fld id="{3052828D-8000-40EC-8931-94430772CBD3}" type="slidenum">
              <a:rPr lang="en-US" smtClean="0"/>
              <a:t>14</a:t>
            </a:fld>
            <a:endParaRPr lang="en-US" dirty="0"/>
          </a:p>
        </p:txBody>
      </p:sp>
    </p:spTree>
    <p:extLst>
      <p:ext uri="{BB962C8B-B14F-4D97-AF65-F5344CB8AC3E}">
        <p14:creationId xmlns:p14="http://schemas.microsoft.com/office/powerpoint/2010/main" val="256481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Tx/>
              <a:buNone/>
            </a:pPr>
            <a:endParaRPr lang="en-US" altLang="en-US" sz="1200" b="1" i="1" dirty="0">
              <a:latin typeface="Gill Sans MT"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052828D-8000-40EC-8931-94430772CBD3}" type="slidenum">
              <a:rPr lang="en-US" smtClean="0"/>
              <a:t>15</a:t>
            </a:fld>
            <a:endParaRPr lang="en-US" dirty="0"/>
          </a:p>
        </p:txBody>
      </p:sp>
    </p:spTree>
    <p:extLst>
      <p:ext uri="{BB962C8B-B14F-4D97-AF65-F5344CB8AC3E}">
        <p14:creationId xmlns:p14="http://schemas.microsoft.com/office/powerpoint/2010/main" val="171067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LAUREN</a:t>
            </a:r>
            <a:endParaRPr lang="en-US" dirty="0"/>
          </a:p>
        </p:txBody>
      </p:sp>
      <p:sp>
        <p:nvSpPr>
          <p:cNvPr id="4" name="Slide Number Placeholder 3"/>
          <p:cNvSpPr>
            <a:spLocks noGrp="1"/>
          </p:cNvSpPr>
          <p:nvPr>
            <p:ph type="sldNum" sz="quarter" idx="10"/>
          </p:nvPr>
        </p:nvSpPr>
        <p:spPr/>
        <p:txBody>
          <a:bodyPr/>
          <a:lstStyle/>
          <a:p>
            <a:fld id="{3052828D-8000-40EC-8931-94430772CBD3}" type="slidenum">
              <a:rPr lang="en-US" smtClean="0"/>
              <a:t>2</a:t>
            </a:fld>
            <a:endParaRPr lang="en-US" dirty="0"/>
          </a:p>
        </p:txBody>
      </p:sp>
    </p:spTree>
    <p:extLst>
      <p:ext uri="{BB962C8B-B14F-4D97-AF65-F5344CB8AC3E}">
        <p14:creationId xmlns:p14="http://schemas.microsoft.com/office/powerpoint/2010/main" val="22543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LAUREN</a:t>
            </a:r>
            <a:endParaRPr lang="en-US" dirty="0"/>
          </a:p>
        </p:txBody>
      </p:sp>
      <p:sp>
        <p:nvSpPr>
          <p:cNvPr id="4" name="Slide Number Placeholder 3"/>
          <p:cNvSpPr>
            <a:spLocks noGrp="1"/>
          </p:cNvSpPr>
          <p:nvPr>
            <p:ph type="sldNum" sz="quarter" idx="10"/>
          </p:nvPr>
        </p:nvSpPr>
        <p:spPr/>
        <p:txBody>
          <a:bodyPr/>
          <a:lstStyle/>
          <a:p>
            <a:fld id="{3052828D-8000-40EC-8931-94430772CBD3}" type="slidenum">
              <a:rPr lang="en-US" smtClean="0"/>
              <a:t>3</a:t>
            </a:fld>
            <a:endParaRPr lang="en-US" dirty="0"/>
          </a:p>
        </p:txBody>
      </p:sp>
    </p:spTree>
    <p:extLst>
      <p:ext uri="{BB962C8B-B14F-4D97-AF65-F5344CB8AC3E}">
        <p14:creationId xmlns:p14="http://schemas.microsoft.com/office/powerpoint/2010/main" val="120054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you ever spent countless hours on education or training and not seen the improvement you were hoping to achieve? Do you find it challenging to articulate</a:t>
            </a:r>
            <a:r>
              <a:rPr lang="en-US" baseline="0" dirty="0"/>
              <a:t> your concerns with leaders about his/her requests for education when you feel your efforts will not bring about the desired change? Do you feel like you are beating a dead horse? </a:t>
            </a:r>
            <a:r>
              <a:rPr lang="en-US" dirty="0"/>
              <a:t>In</a:t>
            </a:r>
            <a:r>
              <a:rPr lang="en-US" baseline="0" dirty="0"/>
              <a:t> order to achieve desired performance outcomes, the NPD Practitioner must </a:t>
            </a:r>
            <a:r>
              <a:rPr lang="en-US" b="1" baseline="0" dirty="0"/>
              <a:t>follow the steps of sound education planning</a:t>
            </a:r>
            <a:r>
              <a:rPr lang="en-US" baseline="0" dirty="0"/>
              <a:t>. Skipping over any of these steps or performing them out of order will lead to ineffective and possibly unnecessary education design and delivery. </a:t>
            </a:r>
          </a:p>
          <a:p>
            <a:endParaRPr lang="en-US" dirty="0"/>
          </a:p>
          <a:p>
            <a:r>
              <a:rPr lang="en-US" dirty="0"/>
              <a:t>This is a</a:t>
            </a:r>
            <a:r>
              <a:rPr lang="en-US" baseline="0" dirty="0"/>
              <a:t> best practice model of the education design and delivery process. </a:t>
            </a:r>
          </a:p>
          <a:p>
            <a:endParaRPr lang="en-US" baseline="0" dirty="0"/>
          </a:p>
          <a:p>
            <a:r>
              <a:rPr lang="en-US" baseline="0" dirty="0"/>
              <a:t>Gap analysis: The gap analysis is our tool to validate a need exists with leaders and stakeholders. Consider a racecar that is not performing to its maximum or optimal capacity. </a:t>
            </a:r>
            <a:r>
              <a:rPr lang="en-US" dirty="0"/>
              <a:t>A gap analysis should include a formal process aimed at examining current practice or behaviors as compared with ‘‘an ideal or accepted standard of practice’’. It is a method to identify discrepancies when comparing performance with expected competencies of individuals or groups.  An</a:t>
            </a:r>
            <a:r>
              <a:rPr lang="en-US" baseline="0" dirty="0"/>
              <a:t> example might be a slip in your quality data or a variance report or a racecar that is not racing to optimal speed.</a:t>
            </a:r>
            <a:endParaRPr lang="en-US" dirty="0"/>
          </a:p>
          <a:p>
            <a:endParaRPr lang="en-US" dirty="0"/>
          </a:p>
          <a:p>
            <a:r>
              <a:rPr lang="en-US" dirty="0"/>
              <a:t>LNA: </a:t>
            </a:r>
            <a:r>
              <a:rPr lang="en-US" baseline="0" dirty="0"/>
              <a:t>The purpose of a learning needs assessment is to validate the gap and determine whether or not we have a knowledge issue, skill issue, and/or practice issue. Perhaps the racecar has low fuel, a flat tire, or an unskilled driver. It is important to recognize that not all gaps in practice are “fixed” with education. The LNA validate that education is the answer to closing the identified gap. In our racecar examples, only the unskilled driver requires education to close the gap.</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desired o</a:t>
            </a:r>
            <a:r>
              <a:rPr lang="en-US" dirty="0"/>
              <a:t>utcome statement defines what is expected that the learners are able to do at the end of the learning activity. Comparing this to a game of football, your</a:t>
            </a:r>
            <a:r>
              <a:rPr lang="en-US" baseline="0" dirty="0"/>
              <a:t> outcome statement is what it will look like to “win the game”.</a:t>
            </a:r>
            <a:endParaRPr lang="en-US" dirty="0"/>
          </a:p>
          <a:p>
            <a:endParaRPr lang="en-US" dirty="0"/>
          </a:p>
          <a:p>
            <a:pPr marL="0" indent="0">
              <a:buNone/>
            </a:pPr>
            <a:r>
              <a:rPr lang="en-US" dirty="0"/>
              <a:t>In the next steps, the</a:t>
            </a:r>
            <a:r>
              <a:rPr lang="en-US" baseline="0" dirty="0"/>
              <a:t> educator or NPD Practitioner</a:t>
            </a:r>
            <a:r>
              <a:rPr lang="en-US" dirty="0"/>
              <a:t> </a:t>
            </a:r>
            <a:r>
              <a:rPr lang="en-US" b="1" baseline="0" dirty="0"/>
              <a:t>establishes a plan that prescribes strategies, alternatives, and resources to achieve the desired outcomes. </a:t>
            </a:r>
            <a:r>
              <a:rPr lang="en-US" b="0" baseline="0" dirty="0"/>
              <a:t>Focus content development on what the learners (or in the example, the driver) NEED to know, do, or feel/value in order to achieve the desired outcome of the activity based on the data collected from your gap analysis and LNA. Also consider the multitude of education delivery strategies that will appeal to your adult learners and all learning styles, generations, and levels of experience. So, y</a:t>
            </a:r>
            <a:r>
              <a:rPr lang="en-US" b="0" dirty="0"/>
              <a:t>ou’re pumped, ready to go. The day of the education activity kick-off has arrived, and you’re now in the implementation phase to simply complete your plan. </a:t>
            </a:r>
            <a:endParaRPr lang="en-US" b="0" baseline="0" dirty="0"/>
          </a:p>
          <a:p>
            <a:pPr marL="0" indent="0">
              <a:buNone/>
            </a:pPr>
            <a:endParaRPr lang="en-US" dirty="0"/>
          </a:p>
          <a:p>
            <a:r>
              <a:rPr lang="en-US" dirty="0"/>
              <a:t>Finally, the NPD Practitioner will</a:t>
            </a:r>
            <a:r>
              <a:rPr lang="en-US" baseline="0" dirty="0"/>
              <a:t> carry out the plan for determining if he/she “won the game”. Did your learner like the education? Did your learner achieve the objectives? Did the learner change behavior in practice? How did your education impact the nurse, the unit, the department, and the organization?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know where your going to plan for how to get there.</a:t>
            </a:r>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E35AFDF-CAF4-48E0-B936-6779936A797D}" type="slidenum">
              <a:rPr lang="en-US" smtClean="0"/>
              <a:t>4</a:t>
            </a:fld>
            <a:endParaRPr lang="en-US" dirty="0"/>
          </a:p>
        </p:txBody>
      </p:sp>
    </p:spTree>
    <p:extLst>
      <p:ext uri="{BB962C8B-B14F-4D97-AF65-F5344CB8AC3E}">
        <p14:creationId xmlns:p14="http://schemas.microsoft.com/office/powerpoint/2010/main" val="182500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LAUREN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be thinking, well goodness, Lauren that sounds like a LOT of work, energy, and time. And you’re right! So why do the</a:t>
            </a:r>
            <a:r>
              <a:rPr lang="en-US" baseline="0" dirty="0"/>
              <a:t> work, muster up the energy, and </a:t>
            </a:r>
            <a:r>
              <a:rPr lang="en-US" dirty="0"/>
              <a:t>make the time for best practice education design and delivery? Let’s tie education design and delivery to the NPD Practice Model. As educators and learners interact in the interprofessional practice and learning environment, both contribute</a:t>
            </a:r>
            <a:r>
              <a:rPr lang="en-US" baseline="0" dirty="0"/>
              <a:t> to the educational and developmental processes to bring about the overall desired outcomes of NPD practice.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Nursing Professional Development is a unique nursing specialty. The</a:t>
            </a:r>
            <a:r>
              <a:rPr lang="en-US" baseline="0" dirty="0"/>
              <a:t> value we add includes the outputs of protection of the public, provision of optimal patient care and health, professional role competence and growth, change, and learning! As a result of the NPD Practitioner's added value to the organization through best practice education design and delivery, quality and safety are enhanced and patient outcomes are improved. </a:t>
            </a:r>
          </a:p>
        </p:txBody>
      </p:sp>
      <p:sp>
        <p:nvSpPr>
          <p:cNvPr id="4" name="Slide Number Placeholder 3"/>
          <p:cNvSpPr>
            <a:spLocks noGrp="1"/>
          </p:cNvSpPr>
          <p:nvPr>
            <p:ph type="sldNum" sz="quarter" idx="10"/>
          </p:nvPr>
        </p:nvSpPr>
        <p:spPr/>
        <p:txBody>
          <a:bodyPr/>
          <a:lstStyle/>
          <a:p>
            <a:fld id="{3052828D-8000-40EC-8931-94430772CBD3}" type="slidenum">
              <a:rPr lang="en-US" smtClean="0"/>
              <a:t>5</a:t>
            </a:fld>
            <a:endParaRPr lang="en-US" dirty="0"/>
          </a:p>
        </p:txBody>
      </p:sp>
    </p:spTree>
    <p:extLst>
      <p:ext uri="{BB962C8B-B14F-4D97-AF65-F5344CB8AC3E}">
        <p14:creationId xmlns:p14="http://schemas.microsoft.com/office/powerpoint/2010/main" val="335969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TANYA</a:t>
            </a:r>
          </a:p>
        </p:txBody>
      </p:sp>
      <p:sp>
        <p:nvSpPr>
          <p:cNvPr id="4" name="Slide Number Placeholder 3"/>
          <p:cNvSpPr>
            <a:spLocks noGrp="1"/>
          </p:cNvSpPr>
          <p:nvPr>
            <p:ph type="sldNum" sz="quarter" idx="10"/>
          </p:nvPr>
        </p:nvSpPr>
        <p:spPr/>
        <p:txBody>
          <a:bodyPr/>
          <a:lstStyle/>
          <a:p>
            <a:fld id="{3052828D-8000-40EC-8931-94430772CBD3}" type="slidenum">
              <a:rPr lang="en-US" smtClean="0"/>
              <a:t>6</a:t>
            </a:fld>
            <a:endParaRPr lang="en-US"/>
          </a:p>
        </p:txBody>
      </p:sp>
    </p:spTree>
    <p:extLst>
      <p:ext uri="{BB962C8B-B14F-4D97-AF65-F5344CB8AC3E}">
        <p14:creationId xmlns:p14="http://schemas.microsoft.com/office/powerpoint/2010/main" val="349293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TANYA</a:t>
            </a:r>
          </a:p>
          <a:p>
            <a:r>
              <a:rPr lang="en-US" dirty="0"/>
              <a:t>In regards to the Nursing Professional Development</a:t>
            </a:r>
            <a:r>
              <a:rPr lang="en-US" baseline="0" dirty="0"/>
              <a:t> Practitioner, our centralized education department utilized the best practice model of education design and delivery to create various development sessions for our organization’s decentralized educators. </a:t>
            </a:r>
          </a:p>
          <a:p>
            <a:r>
              <a:rPr lang="en-US" baseline="0" dirty="0"/>
              <a:t>Our gap analysis showed increased turnover in the decentralized education coordinator role which lead to increased onboarding of novice educators.</a:t>
            </a:r>
          </a:p>
          <a:p>
            <a:r>
              <a:rPr lang="en-US" baseline="0" dirty="0"/>
              <a:t>We then conducted a l</a:t>
            </a:r>
            <a:r>
              <a:rPr lang="en-US" dirty="0"/>
              <a:t>earnin</a:t>
            </a:r>
            <a:r>
              <a:rPr lang="en-US" baseline="0" dirty="0"/>
              <a:t>g needs assessment with all inpatient and outpatient educators to assess their perceived knowledge gaps</a:t>
            </a:r>
          </a:p>
          <a:p>
            <a:r>
              <a:rPr lang="en-US" baseline="0" dirty="0"/>
              <a:t>-needs assessment categories were based on core functions of educator role as outlined in job description</a:t>
            </a:r>
          </a:p>
          <a:p>
            <a:r>
              <a:rPr lang="en-US" baseline="0" dirty="0"/>
              <a:t>Identified themes &amp; organized data into buckets (e.g. orientation, preceptor development, learning management system)</a:t>
            </a:r>
          </a:p>
          <a:p>
            <a:r>
              <a:rPr lang="en-US" baseline="0" dirty="0"/>
              <a:t>Formed an Educator Development advisory group that included centralized and decentralized educators…”don’t plan for me without me”</a:t>
            </a:r>
          </a:p>
          <a:p>
            <a:r>
              <a:rPr lang="en-US" baseline="0" dirty="0"/>
              <a:t>Monthly development sessions</a:t>
            </a:r>
          </a:p>
          <a:p>
            <a:r>
              <a:rPr lang="en-US" baseline="0" dirty="0"/>
              <a:t>-Sessions were offered monthly due to large number of novice educators with less than 2 years experience in role</a:t>
            </a:r>
          </a:p>
          <a:p>
            <a:r>
              <a:rPr lang="en-US" baseline="0" dirty="0"/>
              <a:t>-Order of sessions were based on organizational priorities (orientation &amp; preceptor development due to increased hiring, etc.) &amp; LNA results</a:t>
            </a:r>
          </a:p>
          <a:p>
            <a:endParaRPr lang="en-US" dirty="0"/>
          </a:p>
        </p:txBody>
      </p:sp>
      <p:sp>
        <p:nvSpPr>
          <p:cNvPr id="4" name="Slide Number Placeholder 3"/>
          <p:cNvSpPr>
            <a:spLocks noGrp="1"/>
          </p:cNvSpPr>
          <p:nvPr>
            <p:ph type="sldNum" sz="quarter" idx="10"/>
          </p:nvPr>
        </p:nvSpPr>
        <p:spPr/>
        <p:txBody>
          <a:bodyPr/>
          <a:lstStyle/>
          <a:p>
            <a:fld id="{A6207C24-C8D4-4952-AF57-3B00FA1C8A0C}" type="slidenum">
              <a:rPr lang="en-US" smtClean="0"/>
              <a:t>7</a:t>
            </a:fld>
            <a:endParaRPr lang="en-US"/>
          </a:p>
        </p:txBody>
      </p:sp>
    </p:spTree>
    <p:extLst>
      <p:ext uri="{BB962C8B-B14F-4D97-AF65-F5344CB8AC3E}">
        <p14:creationId xmlns:p14="http://schemas.microsoft.com/office/powerpoint/2010/main" val="264168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TANYA</a:t>
            </a:r>
          </a:p>
          <a:p>
            <a:r>
              <a:rPr lang="en-US" dirty="0"/>
              <a:t>A year &amp; a half later, we continued</a:t>
            </a:r>
            <a:r>
              <a:rPr lang="en-US" baseline="0" dirty="0"/>
              <a:t> with the development sessions but we saw a progression in knowledge evident in the next LNA survey. The decentralized educators had a solid foundation regarding the essential functions of their role so we </a:t>
            </a:r>
            <a:r>
              <a:rPr lang="en-US" dirty="0"/>
              <a:t>transitioned to topics</a:t>
            </a:r>
            <a:r>
              <a:rPr lang="en-US" baseline="0" dirty="0"/>
              <a:t> that were more of “</a:t>
            </a:r>
            <a:r>
              <a:rPr lang="en-US" dirty="0"/>
              <a:t>professional</a:t>
            </a:r>
            <a:r>
              <a:rPr lang="en-US" baseline="0" dirty="0"/>
              <a:t> development” in nature. </a:t>
            </a:r>
          </a:p>
          <a:p>
            <a:endParaRPr lang="en-US" baseline="0" dirty="0"/>
          </a:p>
          <a:p>
            <a:r>
              <a:rPr lang="en-US" baseline="0" dirty="0"/>
              <a:t>We started a 12 session series specific to nursing professional development. The sessions range from 30 minutes to an hour, are offered via Skype and we award contact hours. We are highly encouraging our decentralized educators to become certified in nursing professional development so the sessions prepare them for the exam as well as give them NPD contact hours.</a:t>
            </a:r>
          </a:p>
          <a:p>
            <a:endParaRPr lang="en-US" baseline="0" dirty="0"/>
          </a:p>
        </p:txBody>
      </p:sp>
      <p:sp>
        <p:nvSpPr>
          <p:cNvPr id="4" name="Slide Number Placeholder 3"/>
          <p:cNvSpPr>
            <a:spLocks noGrp="1"/>
          </p:cNvSpPr>
          <p:nvPr>
            <p:ph type="sldNum" sz="quarter" idx="10"/>
          </p:nvPr>
        </p:nvSpPr>
        <p:spPr/>
        <p:txBody>
          <a:bodyPr/>
          <a:lstStyle/>
          <a:p>
            <a:fld id="{A6207C24-C8D4-4952-AF57-3B00FA1C8A0C}" type="slidenum">
              <a:rPr lang="en-US" smtClean="0"/>
              <a:t>8</a:t>
            </a:fld>
            <a:endParaRPr lang="en-US"/>
          </a:p>
        </p:txBody>
      </p:sp>
    </p:spTree>
    <p:extLst>
      <p:ext uri="{BB962C8B-B14F-4D97-AF65-F5344CB8AC3E}">
        <p14:creationId xmlns:p14="http://schemas.microsoft.com/office/powerpoint/2010/main" val="365136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MANDI</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you ever been</a:t>
            </a:r>
            <a:r>
              <a:rPr lang="en-US" baseline="0" dirty="0"/>
              <a:t> curious how contact hours are awarded in an organization? </a:t>
            </a:r>
          </a:p>
          <a:p>
            <a:endParaRPr lang="en-US" dirty="0"/>
          </a:p>
          <a:p>
            <a:r>
              <a:rPr lang="en-US" dirty="0"/>
              <a:t>Let</a:t>
            </a:r>
            <a:r>
              <a:rPr lang="en-US" baseline="0" dirty="0"/>
              <a:t> me give you a quick overview! </a:t>
            </a:r>
          </a:p>
          <a:p>
            <a:endParaRPr lang="en-US" baseline="0" dirty="0"/>
          </a:p>
          <a:p>
            <a:r>
              <a:rPr lang="en-US" baseline="0" dirty="0"/>
              <a:t>For an organization to be able to award nursing contact hours, an application must be submitted through the Texas Nurses Association and approved-the instructions are on the TNA website at texasnurses.org. Once approved, the organization is able to award contact hours and  is named an Approved Provider Unit. </a:t>
            </a:r>
          </a:p>
          <a:p>
            <a:endParaRPr lang="en-US" baseline="0" dirty="0"/>
          </a:p>
          <a:p>
            <a:r>
              <a:rPr lang="en-US" baseline="0" dirty="0"/>
              <a:t>Think of the Approved Provider Unit as the auto repair shop and the Texas Nurses Association the corporate headquarters of that repair shop.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education activity is planned collaboratively by at least one designated Nurse Planner and one other planner/individual who has appropriate subject matter expertise – the Content Expert. Planning for the educational activity should</a:t>
            </a:r>
            <a:r>
              <a:rPr lang="en-US" sz="1200" kern="1200" baseline="0" dirty="0">
                <a:solidFill>
                  <a:schemeClr val="tx1"/>
                </a:solidFill>
                <a:effectLst/>
                <a:latin typeface="+mn-lt"/>
                <a:ea typeface="+mn-ea"/>
                <a:cs typeface="+mn-cs"/>
              </a:rPr>
              <a:t> be started at the inception of the CNE activity, not after the education has been developed.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052828D-8000-40EC-8931-94430772CBD3}" type="slidenum">
              <a:rPr lang="en-US" smtClean="0"/>
              <a:t>9</a:t>
            </a:fld>
            <a:endParaRPr lang="en-US" dirty="0"/>
          </a:p>
        </p:txBody>
      </p:sp>
    </p:spTree>
    <p:extLst>
      <p:ext uri="{BB962C8B-B14F-4D97-AF65-F5344CB8AC3E}">
        <p14:creationId xmlns:p14="http://schemas.microsoft.com/office/powerpoint/2010/main" val="36293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175548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106241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106386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362078"/>
            <a:ext cx="10058400" cy="708025"/>
          </a:xfrm>
        </p:spPr>
        <p:txBody>
          <a:bodyPr anchor="b">
            <a:noAutofit/>
          </a:bodyPr>
          <a:lstStyle>
            <a:lvl1pPr algn="ctr">
              <a:defRPr sz="3300" b="1">
                <a:solidFill>
                  <a:schemeClr val="bg1"/>
                </a:solidFill>
                <a:latin typeface="Franklin Gothic Medium" pitchFamily="34" charset="0"/>
              </a:defRPr>
            </a:lvl1pPr>
          </a:lstStyle>
          <a:p>
            <a:r>
              <a:rPr lang="en-US" dirty="0"/>
              <a:t>Click to edit Master title style</a:t>
            </a:r>
          </a:p>
        </p:txBody>
      </p:sp>
      <p:sp>
        <p:nvSpPr>
          <p:cNvPr id="3" name="Subtitle 2"/>
          <p:cNvSpPr>
            <a:spLocks noGrp="1"/>
          </p:cNvSpPr>
          <p:nvPr>
            <p:ph type="subTitle" idx="1"/>
          </p:nvPr>
        </p:nvSpPr>
        <p:spPr>
          <a:xfrm>
            <a:off x="1727200" y="2070100"/>
            <a:ext cx="8534400" cy="457200"/>
          </a:xfrm>
        </p:spPr>
        <p:txBody>
          <a:bodyPr/>
          <a:lstStyle>
            <a:lvl1pPr marL="0" indent="0" algn="ctr">
              <a:buNone/>
              <a:defRPr sz="1800">
                <a:solidFill>
                  <a:schemeClr val="tx1">
                    <a:tint val="75000"/>
                  </a:schemeClr>
                </a:solidFill>
                <a:latin typeface="Franklin Gothic Medium"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4024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ark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362078"/>
            <a:ext cx="10058400" cy="708025"/>
          </a:xfrm>
        </p:spPr>
        <p:txBody>
          <a:bodyPr anchor="b">
            <a:noAutofit/>
          </a:bodyPr>
          <a:lstStyle>
            <a:lvl1pPr algn="ctr">
              <a:defRPr sz="3300" b="1">
                <a:solidFill>
                  <a:schemeClr val="bg1"/>
                </a:solidFill>
                <a:latin typeface="Franklin Gothic Medium" pitchFamily="34" charset="0"/>
              </a:defRPr>
            </a:lvl1pPr>
          </a:lstStyle>
          <a:p>
            <a:r>
              <a:rPr lang="en-US" dirty="0"/>
              <a:t>Click to edit Master title style</a:t>
            </a:r>
          </a:p>
        </p:txBody>
      </p:sp>
      <p:sp>
        <p:nvSpPr>
          <p:cNvPr id="3" name="Subtitle 2"/>
          <p:cNvSpPr>
            <a:spLocks noGrp="1"/>
          </p:cNvSpPr>
          <p:nvPr>
            <p:ph type="subTitle" idx="1"/>
          </p:nvPr>
        </p:nvSpPr>
        <p:spPr>
          <a:xfrm>
            <a:off x="1727200" y="2070100"/>
            <a:ext cx="8534400" cy="457200"/>
          </a:xfrm>
        </p:spPr>
        <p:txBody>
          <a:bodyPr/>
          <a:lstStyle>
            <a:lvl1pPr marL="0" indent="0" algn="ctr">
              <a:buNone/>
              <a:defRPr sz="1800">
                <a:solidFill>
                  <a:schemeClr val="tx1">
                    <a:tint val="75000"/>
                  </a:schemeClr>
                </a:solidFill>
                <a:latin typeface="Franklin Gothic Medium"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5041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85725"/>
            <a:ext cx="11074400" cy="990600"/>
          </a:xfrm>
        </p:spPr>
        <p:txBody>
          <a:bodyPr/>
          <a:lstStyle>
            <a:lvl1pPr algn="ctr">
              <a:defRPr sz="2700"/>
            </a:lvl1pPr>
          </a:lstStyle>
          <a:p>
            <a:r>
              <a:rPr lang="en-US" dirty="0"/>
              <a:t>Click to edit Master title style</a:t>
            </a:r>
          </a:p>
        </p:txBody>
      </p:sp>
      <p:sp>
        <p:nvSpPr>
          <p:cNvPr id="3" name="Content Placeholder 2"/>
          <p:cNvSpPr>
            <a:spLocks noGrp="1"/>
          </p:cNvSpPr>
          <p:nvPr>
            <p:ph idx="1"/>
          </p:nvPr>
        </p:nvSpPr>
        <p:spPr>
          <a:xfrm>
            <a:off x="304800" y="1066800"/>
            <a:ext cx="11582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279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99362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113811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3031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254875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423374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28083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187638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BFDA32-5E7B-4AC2-910A-2EC627649786}"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6137A-F5DF-46AB-88B0-FEE281A36231}" type="slidenum">
              <a:rPr lang="en-US" smtClean="0"/>
              <a:t>‹#›</a:t>
            </a:fld>
            <a:endParaRPr lang="en-US" dirty="0"/>
          </a:p>
        </p:txBody>
      </p:sp>
    </p:spTree>
    <p:extLst>
      <p:ext uri="{BB962C8B-B14F-4D97-AF65-F5344CB8AC3E}">
        <p14:creationId xmlns:p14="http://schemas.microsoft.com/office/powerpoint/2010/main" val="11221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he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FDA32-5E7B-4AC2-910A-2EC627649786}" type="datetimeFigureOut">
              <a:rPr lang="en-US" smtClean="0"/>
              <a:t>10/11/2017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137A-F5DF-46AB-88B0-FEE281A36231}" type="slidenum">
              <a:rPr lang="en-US" smtClean="0"/>
              <a:t>‹#›</a:t>
            </a:fld>
            <a:endParaRPr lang="en-US" dirty="0"/>
          </a:p>
        </p:txBody>
      </p:sp>
    </p:spTree>
    <p:extLst>
      <p:ext uri="{BB962C8B-B14F-4D97-AF65-F5344CB8AC3E}">
        <p14:creationId xmlns:p14="http://schemas.microsoft.com/office/powerpoint/2010/main" val="942199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100000">
              <a:schemeClr val="accent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1200" y="-38100"/>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04800" y="990600"/>
            <a:ext cx="1148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280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fontAlgn="base">
        <a:spcBef>
          <a:spcPct val="0"/>
        </a:spcBef>
        <a:spcAft>
          <a:spcPct val="0"/>
        </a:spcAft>
        <a:defRPr sz="2700" kern="1200">
          <a:solidFill>
            <a:schemeClr val="bg1"/>
          </a:solidFill>
          <a:latin typeface="Franklin Gothic Medium" pitchFamily="34" charset="0"/>
          <a:ea typeface="+mj-ea"/>
          <a:cs typeface="+mj-cs"/>
        </a:defRPr>
      </a:lvl1pPr>
      <a:lvl2pPr algn="ctr" rtl="0" fontAlgn="base">
        <a:spcBef>
          <a:spcPct val="0"/>
        </a:spcBef>
        <a:spcAft>
          <a:spcPct val="0"/>
        </a:spcAft>
        <a:defRPr sz="3300">
          <a:solidFill>
            <a:schemeClr val="tx1"/>
          </a:solidFill>
          <a:latin typeface="Impact" pitchFamily="34" charset="0"/>
        </a:defRPr>
      </a:lvl2pPr>
      <a:lvl3pPr algn="ctr" rtl="0" fontAlgn="base">
        <a:spcBef>
          <a:spcPct val="0"/>
        </a:spcBef>
        <a:spcAft>
          <a:spcPct val="0"/>
        </a:spcAft>
        <a:defRPr sz="3300">
          <a:solidFill>
            <a:schemeClr val="tx1"/>
          </a:solidFill>
          <a:latin typeface="Impact" pitchFamily="34" charset="0"/>
        </a:defRPr>
      </a:lvl3pPr>
      <a:lvl4pPr algn="ctr" rtl="0" fontAlgn="base">
        <a:spcBef>
          <a:spcPct val="0"/>
        </a:spcBef>
        <a:spcAft>
          <a:spcPct val="0"/>
        </a:spcAft>
        <a:defRPr sz="3300">
          <a:solidFill>
            <a:schemeClr val="tx1"/>
          </a:solidFill>
          <a:latin typeface="Impact" pitchFamily="34" charset="0"/>
        </a:defRPr>
      </a:lvl4pPr>
      <a:lvl5pPr algn="ctr" rtl="0" fontAlgn="base">
        <a:spcBef>
          <a:spcPct val="0"/>
        </a:spcBef>
        <a:spcAft>
          <a:spcPct val="0"/>
        </a:spcAft>
        <a:defRPr sz="3300">
          <a:solidFill>
            <a:schemeClr val="tx1"/>
          </a:solidFill>
          <a:latin typeface="Impact" pitchFamily="34" charset="0"/>
        </a:defRPr>
      </a:lvl5pPr>
      <a:lvl6pPr marL="342900" algn="ctr" rtl="0" fontAlgn="base">
        <a:spcBef>
          <a:spcPct val="0"/>
        </a:spcBef>
        <a:spcAft>
          <a:spcPct val="0"/>
        </a:spcAft>
        <a:defRPr sz="3300">
          <a:solidFill>
            <a:schemeClr val="tx1"/>
          </a:solidFill>
          <a:latin typeface="Impact" pitchFamily="34" charset="0"/>
        </a:defRPr>
      </a:lvl6pPr>
      <a:lvl7pPr marL="685800" algn="ctr" rtl="0" fontAlgn="base">
        <a:spcBef>
          <a:spcPct val="0"/>
        </a:spcBef>
        <a:spcAft>
          <a:spcPct val="0"/>
        </a:spcAft>
        <a:defRPr sz="3300">
          <a:solidFill>
            <a:schemeClr val="tx1"/>
          </a:solidFill>
          <a:latin typeface="Impact" pitchFamily="34" charset="0"/>
        </a:defRPr>
      </a:lvl7pPr>
      <a:lvl8pPr marL="1028700" algn="ctr" rtl="0" fontAlgn="base">
        <a:spcBef>
          <a:spcPct val="0"/>
        </a:spcBef>
        <a:spcAft>
          <a:spcPct val="0"/>
        </a:spcAft>
        <a:defRPr sz="3300">
          <a:solidFill>
            <a:schemeClr val="tx1"/>
          </a:solidFill>
          <a:latin typeface="Impact" pitchFamily="34" charset="0"/>
        </a:defRPr>
      </a:lvl8pPr>
      <a:lvl9pPr marL="1371600" algn="ctr" rtl="0" fontAlgn="base">
        <a:spcBef>
          <a:spcPct val="0"/>
        </a:spcBef>
        <a:spcAft>
          <a:spcPct val="0"/>
        </a:spcAft>
        <a:defRPr sz="3300">
          <a:solidFill>
            <a:schemeClr val="tx1"/>
          </a:solidFill>
          <a:latin typeface="Impact" pitchFamily="34" charset="0"/>
        </a:defRPr>
      </a:lvl9pPr>
    </p:titleStyle>
    <p:bodyStyle>
      <a:lvl1pPr marL="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1pPr>
      <a:lvl2pPr marL="3429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2pPr>
      <a:lvl3pPr marL="6858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3pPr>
      <a:lvl4pPr marL="10287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4pPr>
      <a:lvl5pPr marL="1371600" indent="0" algn="l" rtl="0" fontAlgn="base">
        <a:spcBef>
          <a:spcPct val="20000"/>
        </a:spcBef>
        <a:spcAft>
          <a:spcPct val="0"/>
        </a:spcAft>
        <a:buFontTx/>
        <a:buNone/>
        <a:defRPr sz="1500" kern="1200">
          <a:solidFill>
            <a:schemeClr val="tx1"/>
          </a:solidFill>
          <a:latin typeface="Franklin Gothic Medium"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689" y="291583"/>
            <a:ext cx="11308465" cy="2387600"/>
          </a:xfrm>
        </p:spPr>
        <p:txBody>
          <a:bodyPr>
            <a:normAutofit fontScale="90000"/>
          </a:bodyPr>
          <a:lstStyle/>
          <a:p>
            <a:r>
              <a:rPr lang="en-US" dirty="0">
                <a:latin typeface="+mn-lt"/>
              </a:rPr>
              <a:t>Fuel up! </a:t>
            </a:r>
            <a:br>
              <a:rPr lang="en-US" dirty="0">
                <a:latin typeface="+mn-lt"/>
              </a:rPr>
            </a:br>
            <a:r>
              <a:rPr lang="en-US" dirty="0">
                <a:latin typeface="+mn-lt"/>
              </a:rPr>
              <a:t>Best Practice for the </a:t>
            </a:r>
            <a:br>
              <a:rPr lang="en-US" dirty="0">
                <a:latin typeface="+mn-lt"/>
              </a:rPr>
            </a:br>
            <a:r>
              <a:rPr lang="en-US" dirty="0">
                <a:latin typeface="+mn-lt"/>
              </a:rPr>
              <a:t>Pediatric Nurse Educator</a:t>
            </a:r>
          </a:p>
        </p:txBody>
      </p:sp>
      <p:sp>
        <p:nvSpPr>
          <p:cNvPr id="3" name="Subtitle 2"/>
          <p:cNvSpPr>
            <a:spLocks noGrp="1"/>
          </p:cNvSpPr>
          <p:nvPr>
            <p:ph type="subTitle" idx="1"/>
          </p:nvPr>
        </p:nvSpPr>
        <p:spPr>
          <a:xfrm>
            <a:off x="1553933" y="2873541"/>
            <a:ext cx="9144000" cy="1655762"/>
          </a:xfrm>
        </p:spPr>
        <p:txBody>
          <a:bodyPr/>
          <a:lstStyle/>
          <a:p>
            <a:r>
              <a:rPr lang="en-US" sz="2000" dirty="0"/>
              <a:t>Amanda Garey, MSN, RN-BC, C-OB, C-EFM</a:t>
            </a:r>
          </a:p>
          <a:p>
            <a:r>
              <a:rPr lang="en-US" sz="2000" dirty="0"/>
              <a:t>Lauren Ivanhoe, MSN, RN-BC, CEN</a:t>
            </a:r>
          </a:p>
          <a:p>
            <a:r>
              <a:rPr lang="en-US" sz="2000" dirty="0"/>
              <a:t>Tanya Nelson, BS, RN, RNC-NIC</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715" y="4111745"/>
            <a:ext cx="4068437" cy="2546841"/>
          </a:xfrm>
          <a:prstGeom prst="rect">
            <a:avLst/>
          </a:prstGeom>
        </p:spPr>
      </p:pic>
    </p:spTree>
    <p:extLst>
      <p:ext uri="{BB962C8B-B14F-4D97-AF65-F5344CB8AC3E}">
        <p14:creationId xmlns:p14="http://schemas.microsoft.com/office/powerpoint/2010/main" val="238187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490" y="1974915"/>
            <a:ext cx="10515600" cy="4351338"/>
          </a:xfrm>
        </p:spPr>
        <p:txBody>
          <a:bodyPr/>
          <a:lstStyle/>
          <a:p>
            <a:pPr marL="0" indent="0">
              <a:buNone/>
            </a:pPr>
            <a:r>
              <a:rPr lang="en-US" sz="3200" dirty="0"/>
              <a:t>Requirements</a:t>
            </a:r>
          </a:p>
          <a:p>
            <a:pPr lvl="1"/>
            <a:r>
              <a:rPr lang="en-US" sz="2800" dirty="0"/>
              <a:t>RN license</a:t>
            </a:r>
          </a:p>
          <a:p>
            <a:pPr lvl="1"/>
            <a:r>
              <a:rPr lang="en-US" sz="2800" dirty="0"/>
              <a:t>BSN or higher</a:t>
            </a:r>
          </a:p>
          <a:p>
            <a:pPr lvl="1"/>
            <a:r>
              <a:rPr lang="en-US" sz="2800" dirty="0"/>
              <a:t>Responsible for ANCC/TNA criteria </a:t>
            </a:r>
          </a:p>
          <a:p>
            <a:pPr marL="0" indent="0">
              <a:buNone/>
            </a:pPr>
            <a:r>
              <a:rPr lang="en-US" sz="3200" dirty="0"/>
              <a:t>Bi-annual training</a:t>
            </a:r>
          </a:p>
          <a:p>
            <a:pPr lvl="1"/>
            <a:r>
              <a:rPr lang="en-US" sz="2800" dirty="0"/>
              <a:t>Multiple specialties  </a:t>
            </a:r>
          </a:p>
          <a:p>
            <a:pPr marL="0" indent="0">
              <a:buNone/>
            </a:pPr>
            <a:r>
              <a:rPr lang="en-US" sz="3200" dirty="0"/>
              <a:t>Non-CNE content</a:t>
            </a:r>
          </a:p>
          <a:p>
            <a:endParaRPr lang="en-US" dirty="0"/>
          </a:p>
          <a:p>
            <a:endParaRPr lang="en-US" dirty="0"/>
          </a:p>
        </p:txBody>
      </p:sp>
      <p:pic>
        <p:nvPicPr>
          <p:cNvPr id="5" name="Picture 4"/>
          <p:cNvPicPr>
            <a:picLocks noChangeAspect="1"/>
          </p:cNvPicPr>
          <p:nvPr/>
        </p:nvPicPr>
        <p:blipFill>
          <a:blip r:embed="rId3"/>
          <a:stretch>
            <a:fillRect/>
          </a:stretch>
        </p:blipFill>
        <p:spPr>
          <a:xfrm>
            <a:off x="7091709" y="2465879"/>
            <a:ext cx="3886782" cy="2708004"/>
          </a:xfrm>
          <a:prstGeom prst="rect">
            <a:avLst/>
          </a:prstGeom>
        </p:spPr>
      </p:pic>
      <p:sp>
        <p:nvSpPr>
          <p:cNvPr id="7" name="Title 1"/>
          <p:cNvSpPr>
            <a:spLocks noGrp="1"/>
          </p:cNvSpPr>
          <p:nvPr>
            <p:ph type="title"/>
          </p:nvPr>
        </p:nvSpPr>
        <p:spPr>
          <a:xfrm>
            <a:off x="838200" y="365125"/>
            <a:ext cx="10515600" cy="1325563"/>
          </a:xfrm>
        </p:spPr>
        <p:txBody>
          <a:bodyPr/>
          <a:lstStyle/>
          <a:p>
            <a:r>
              <a:rPr lang="en-US" dirty="0"/>
              <a:t>Nurse Planner role</a:t>
            </a:r>
          </a:p>
        </p:txBody>
      </p:sp>
    </p:spTree>
    <p:extLst>
      <p:ext uri="{BB962C8B-B14F-4D97-AF65-F5344CB8AC3E}">
        <p14:creationId xmlns:p14="http://schemas.microsoft.com/office/powerpoint/2010/main" val="3062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9319649" cy="4722471"/>
          </a:xfrm>
        </p:spPr>
        <p:txBody>
          <a:bodyPr>
            <a:normAutofit/>
          </a:bodyPr>
          <a:lstStyle/>
          <a:p>
            <a:pPr marL="0" indent="0">
              <a:buNone/>
            </a:pPr>
            <a:r>
              <a:rPr lang="en-US" sz="3200" dirty="0"/>
              <a:t>Outcomes </a:t>
            </a:r>
          </a:p>
          <a:p>
            <a:pPr lvl="1"/>
            <a:r>
              <a:rPr lang="en-US" sz="2800" dirty="0"/>
              <a:t>Kirkpatrick's levels of evaluation</a:t>
            </a:r>
          </a:p>
          <a:p>
            <a:pPr marL="1371600" lvl="2" indent="-457200">
              <a:buFont typeface="+mj-lt"/>
              <a:buAutoNum type="arabicPeriod"/>
            </a:pPr>
            <a:r>
              <a:rPr lang="en-US" sz="2400" dirty="0"/>
              <a:t>Reaction</a:t>
            </a:r>
          </a:p>
          <a:p>
            <a:pPr marL="1371600" lvl="2" indent="-457200">
              <a:buFont typeface="+mj-lt"/>
              <a:buAutoNum type="arabicPeriod"/>
            </a:pPr>
            <a:r>
              <a:rPr lang="en-US" sz="2400" dirty="0"/>
              <a:t>Learning</a:t>
            </a:r>
          </a:p>
          <a:p>
            <a:pPr marL="1371600" lvl="2" indent="-457200">
              <a:buFont typeface="+mj-lt"/>
              <a:buAutoNum type="arabicPeriod"/>
            </a:pPr>
            <a:r>
              <a:rPr lang="en-US" sz="2400" dirty="0"/>
              <a:t>Behavior</a:t>
            </a:r>
          </a:p>
          <a:p>
            <a:pPr marL="1371600" lvl="2" indent="-457200">
              <a:buFont typeface="+mj-lt"/>
              <a:buAutoNum type="arabicPeriod"/>
            </a:pPr>
            <a:r>
              <a:rPr lang="en-US" sz="2400" dirty="0"/>
              <a:t>Results</a:t>
            </a:r>
          </a:p>
          <a:p>
            <a:pPr lvl="1"/>
            <a:r>
              <a:rPr lang="en-US" sz="2800" dirty="0"/>
              <a:t>Return on investment</a:t>
            </a:r>
          </a:p>
          <a:p>
            <a:pPr marL="0" indent="0">
              <a:buNone/>
            </a:pPr>
            <a:r>
              <a:rPr lang="en-US" sz="3200" dirty="0"/>
              <a:t>Systems approach </a:t>
            </a:r>
          </a:p>
          <a:p>
            <a:pPr marL="0" indent="0">
              <a:buNone/>
            </a:pPr>
            <a:r>
              <a:rPr lang="en-US" sz="3200" dirty="0"/>
              <a:t>Leadership support</a:t>
            </a:r>
          </a:p>
          <a:p>
            <a:endParaRPr lang="en-US" dirty="0"/>
          </a:p>
        </p:txBody>
      </p:sp>
      <p:pic>
        <p:nvPicPr>
          <p:cNvPr id="5" name="Picture 4"/>
          <p:cNvPicPr>
            <a:picLocks noChangeAspect="1"/>
          </p:cNvPicPr>
          <p:nvPr/>
        </p:nvPicPr>
        <p:blipFill>
          <a:blip r:embed="rId3"/>
          <a:stretch>
            <a:fillRect/>
          </a:stretch>
        </p:blipFill>
        <p:spPr>
          <a:xfrm>
            <a:off x="7289209" y="2453833"/>
            <a:ext cx="3541854" cy="2361235"/>
          </a:xfrm>
          <a:prstGeom prst="rect">
            <a:avLst/>
          </a:prstGeom>
        </p:spPr>
      </p:pic>
      <p:sp>
        <p:nvSpPr>
          <p:cNvPr id="6" name="Title 1"/>
          <p:cNvSpPr>
            <a:spLocks noGrp="1"/>
          </p:cNvSpPr>
          <p:nvPr>
            <p:ph type="title"/>
          </p:nvPr>
        </p:nvSpPr>
        <p:spPr>
          <a:xfrm>
            <a:off x="838200" y="365125"/>
            <a:ext cx="10515600" cy="1325563"/>
          </a:xfrm>
        </p:spPr>
        <p:txBody>
          <a:bodyPr/>
          <a:lstStyle/>
          <a:p>
            <a:r>
              <a:rPr lang="en-US" dirty="0"/>
              <a:t>Education Evaluation </a:t>
            </a:r>
          </a:p>
        </p:txBody>
      </p:sp>
    </p:spTree>
    <p:extLst>
      <p:ext uri="{BB962C8B-B14F-4D97-AF65-F5344CB8AC3E}">
        <p14:creationId xmlns:p14="http://schemas.microsoft.com/office/powerpoint/2010/main" val="401159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gCheck">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28" name="right_popup"/>
          <p:cNvGrpSpPr/>
          <p:nvPr/>
        </p:nvGrpSpPr>
        <p:grpSpPr>
          <a:xfrm>
            <a:off x="8012801" y="1471349"/>
            <a:ext cx="1637873" cy="1315996"/>
            <a:chOff x="4120601" y="792642"/>
            <a:chExt cx="2096320" cy="1684349"/>
          </a:xfrm>
        </p:grpSpPr>
        <p:sp>
          <p:nvSpPr>
            <p:cNvPr id="129" name="Flowchart: Manual Operation 128"/>
            <p:cNvSpPr/>
            <p:nvPr/>
          </p:nvSpPr>
          <p:spPr>
            <a:xfrm>
              <a:off x="4164756" y="792642"/>
              <a:ext cx="1996077" cy="1684349"/>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dirty="0">
                <a:solidFill>
                  <a:prstClr val="white"/>
                </a:solidFill>
              </a:endParaRPr>
            </a:p>
          </p:txBody>
        </p:sp>
        <p:sp>
          <p:nvSpPr>
            <p:cNvPr id="130" name="TextBox 129"/>
            <p:cNvSpPr txBox="1"/>
            <p:nvPr/>
          </p:nvSpPr>
          <p:spPr>
            <a:xfrm>
              <a:off x="4120601" y="871871"/>
              <a:ext cx="2096320" cy="1181774"/>
            </a:xfrm>
            <a:prstGeom prst="rect">
              <a:avLst/>
            </a:prstGeom>
            <a:noFill/>
          </p:spPr>
          <p:txBody>
            <a:bodyPr wrap="square" rtlCol="0">
              <a:spAutoFit/>
            </a:bodyPr>
            <a:lstStyle/>
            <a:p>
              <a:pPr algn="ctr" fontAlgn="base">
                <a:spcBef>
                  <a:spcPct val="0"/>
                </a:spcBef>
                <a:spcAft>
                  <a:spcPct val="0"/>
                </a:spcAft>
              </a:pPr>
              <a:r>
                <a:rPr lang="en-US" b="1" dirty="0">
                  <a:solidFill>
                    <a:srgbClr val="3863AA"/>
                  </a:solidFill>
                  <a:latin typeface="Calibri" panose="020F0502020204030204" pitchFamily="34" charset="0"/>
                  <a:cs typeface="Arial" charset="0"/>
                </a:rPr>
                <a:t>Role of </a:t>
              </a:r>
            </a:p>
            <a:p>
              <a:pPr algn="ctr" fontAlgn="base">
                <a:spcBef>
                  <a:spcPct val="0"/>
                </a:spcBef>
                <a:spcAft>
                  <a:spcPct val="0"/>
                </a:spcAft>
              </a:pPr>
              <a:r>
                <a:rPr lang="en-US" b="1" dirty="0">
                  <a:solidFill>
                    <a:srgbClr val="3863AA"/>
                  </a:solidFill>
                  <a:latin typeface="Calibri" panose="020F0502020204030204" pitchFamily="34" charset="0"/>
                  <a:cs typeface="Arial" charset="0"/>
                </a:rPr>
                <a:t>Nurse </a:t>
              </a:r>
            </a:p>
            <a:p>
              <a:pPr algn="ctr" fontAlgn="base">
                <a:spcBef>
                  <a:spcPct val="0"/>
                </a:spcBef>
                <a:spcAft>
                  <a:spcPct val="0"/>
                </a:spcAft>
              </a:pPr>
              <a:r>
                <a:rPr lang="en-US" b="1" dirty="0">
                  <a:solidFill>
                    <a:srgbClr val="3863AA"/>
                  </a:solidFill>
                  <a:latin typeface="Calibri" panose="020F0502020204030204" pitchFamily="34" charset="0"/>
                  <a:cs typeface="Arial" charset="0"/>
                </a:rPr>
                <a:t>Planner</a:t>
              </a:r>
              <a:endParaRPr lang="en-US" sz="800" dirty="0">
                <a:solidFill>
                  <a:prstClr val="black"/>
                </a:solidFill>
                <a:latin typeface="Calibri" panose="020F0502020204030204" pitchFamily="34" charset="0"/>
                <a:cs typeface="Arial" charset="0"/>
              </a:endParaRPr>
            </a:p>
          </p:txBody>
        </p:sp>
      </p:grpSp>
      <p:grpSp>
        <p:nvGrpSpPr>
          <p:cNvPr id="5" name="left_popup"/>
          <p:cNvGrpSpPr/>
          <p:nvPr/>
        </p:nvGrpSpPr>
        <p:grpSpPr>
          <a:xfrm>
            <a:off x="2641281" y="1478470"/>
            <a:ext cx="1637873" cy="1315996"/>
            <a:chOff x="4120601" y="792642"/>
            <a:chExt cx="2096320" cy="1684349"/>
          </a:xfrm>
        </p:grpSpPr>
        <p:sp>
          <p:nvSpPr>
            <p:cNvPr id="4" name="Flowchart: Manual Operation 3"/>
            <p:cNvSpPr/>
            <p:nvPr/>
          </p:nvSpPr>
          <p:spPr>
            <a:xfrm>
              <a:off x="4164756" y="792642"/>
              <a:ext cx="1996077" cy="1684349"/>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dirty="0">
                <a:solidFill>
                  <a:prstClr val="white"/>
                </a:solidFill>
              </a:endParaRPr>
            </a:p>
          </p:txBody>
        </p:sp>
        <p:sp>
          <p:nvSpPr>
            <p:cNvPr id="108" name="TextBox 107"/>
            <p:cNvSpPr txBox="1"/>
            <p:nvPr/>
          </p:nvSpPr>
          <p:spPr>
            <a:xfrm>
              <a:off x="4120601" y="871871"/>
              <a:ext cx="2096320" cy="1004507"/>
            </a:xfrm>
            <a:prstGeom prst="rect">
              <a:avLst/>
            </a:prstGeom>
            <a:noFill/>
          </p:spPr>
          <p:txBody>
            <a:bodyPr wrap="square" rtlCol="0">
              <a:spAutoFit/>
            </a:bodyPr>
            <a:lstStyle/>
            <a:p>
              <a:pPr algn="ctr" fontAlgn="base">
                <a:spcBef>
                  <a:spcPct val="0"/>
                </a:spcBef>
                <a:spcAft>
                  <a:spcPct val="0"/>
                </a:spcAft>
              </a:pPr>
              <a:r>
                <a:rPr lang="en-US" b="1" dirty="0">
                  <a:solidFill>
                    <a:srgbClr val="3863AA"/>
                  </a:solidFill>
                  <a:latin typeface="Calibri" panose="020F0502020204030204" pitchFamily="34" charset="0"/>
                  <a:cs typeface="Arial" charset="0"/>
                </a:rPr>
                <a:t>Educational design</a:t>
              </a:r>
              <a:br>
                <a:rPr lang="en-US" b="1" dirty="0">
                  <a:solidFill>
                    <a:prstClr val="white"/>
                  </a:solidFill>
                  <a:latin typeface="Century Gothic" panose="020B0502020202020204" pitchFamily="34" charset="0"/>
                  <a:cs typeface="Arial" charset="0"/>
                </a:rPr>
              </a:br>
              <a:endParaRPr lang="en-US" sz="900" dirty="0">
                <a:solidFill>
                  <a:prstClr val="black"/>
                </a:solidFill>
                <a:latin typeface="Century Gothic" panose="020B0502020202020204" pitchFamily="34" charset="0"/>
                <a:cs typeface="Arial" charset="0"/>
              </a:endParaRPr>
            </a:p>
          </p:txBody>
        </p:sp>
      </p:grpSp>
      <p:grpSp>
        <p:nvGrpSpPr>
          <p:cNvPr id="74" name="third_meter"/>
          <p:cNvGrpSpPr/>
          <p:nvPr/>
        </p:nvGrpSpPr>
        <p:grpSpPr>
          <a:xfrm>
            <a:off x="7050170" y="2405627"/>
            <a:ext cx="3541630" cy="1779570"/>
            <a:chOff x="2222133" y="2058523"/>
            <a:chExt cx="4712067" cy="2367682"/>
          </a:xfrm>
        </p:grpSpPr>
        <p:sp>
          <p:nvSpPr>
            <p:cNvPr id="109" name="Freeform 5"/>
            <p:cNvSpPr>
              <a:spLocks/>
            </p:cNvSpPr>
            <p:nvPr/>
          </p:nvSpPr>
          <p:spPr bwMode="auto">
            <a:xfrm>
              <a:off x="2222133" y="2058523"/>
              <a:ext cx="4712067" cy="2367681"/>
            </a:xfrm>
            <a:custGeom>
              <a:avLst/>
              <a:gdLst>
                <a:gd name="T0" fmla="*/ 939 w 939"/>
                <a:gd name="T1" fmla="*/ 470 h 470"/>
                <a:gd name="T2" fmla="*/ 470 w 939"/>
                <a:gd name="T3" fmla="*/ 0 h 470"/>
                <a:gd name="T4" fmla="*/ 0 w 939"/>
                <a:gd name="T5" fmla="*/ 470 h 470"/>
                <a:gd name="T6" fmla="*/ 939 w 939"/>
                <a:gd name="T7" fmla="*/ 470 h 470"/>
              </a:gdLst>
              <a:ahLst/>
              <a:cxnLst>
                <a:cxn ang="0">
                  <a:pos x="T0" y="T1"/>
                </a:cxn>
                <a:cxn ang="0">
                  <a:pos x="T2" y="T3"/>
                </a:cxn>
                <a:cxn ang="0">
                  <a:pos x="T4" y="T5"/>
                </a:cxn>
                <a:cxn ang="0">
                  <a:pos x="T6" y="T7"/>
                </a:cxn>
              </a:cxnLst>
              <a:rect l="0" t="0" r="r" b="b"/>
              <a:pathLst>
                <a:path w="939" h="470">
                  <a:moveTo>
                    <a:pt x="939" y="470"/>
                  </a:moveTo>
                  <a:cubicBezTo>
                    <a:pt x="939" y="210"/>
                    <a:pt x="729" y="0"/>
                    <a:pt x="470" y="0"/>
                  </a:cubicBezTo>
                  <a:cubicBezTo>
                    <a:pt x="211" y="0"/>
                    <a:pt x="0" y="210"/>
                    <a:pt x="0" y="470"/>
                  </a:cubicBezTo>
                  <a:lnTo>
                    <a:pt x="939" y="470"/>
                  </a:lnTo>
                  <a:close/>
                </a:path>
              </a:pathLst>
            </a:custGeom>
            <a:gradFill>
              <a:gsLst>
                <a:gs pos="32000">
                  <a:schemeClr val="accent4">
                    <a:lumMod val="75000"/>
                  </a:schemeClr>
                </a:gs>
                <a:gs pos="0">
                  <a:schemeClr val="accent4"/>
                </a:gs>
                <a:gs pos="65000">
                  <a:schemeClr val="accent4">
                    <a:lumMod val="50000"/>
                  </a:schemeClr>
                </a:gs>
              </a:gsLst>
              <a:lin ang="5400000" scaled="1"/>
            </a:gradFill>
            <a:ln>
              <a:noFill/>
            </a:ln>
            <a:effectLst>
              <a:outerShdw blurRad="381000" dist="317500" dir="5400000" sx="90000" sy="-19000" rotWithShape="0">
                <a:prstClr val="black">
                  <a:alpha val="3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0" name="Freeform 6"/>
            <p:cNvSpPr>
              <a:spLocks/>
            </p:cNvSpPr>
            <p:nvPr/>
          </p:nvSpPr>
          <p:spPr bwMode="auto">
            <a:xfrm>
              <a:off x="2416969" y="2251241"/>
              <a:ext cx="4326631" cy="2174964"/>
            </a:xfrm>
            <a:custGeom>
              <a:avLst/>
              <a:gdLst>
                <a:gd name="T0" fmla="*/ 862 w 862"/>
                <a:gd name="T1" fmla="*/ 432 h 432"/>
                <a:gd name="T2" fmla="*/ 431 w 862"/>
                <a:gd name="T3" fmla="*/ 0 h 432"/>
                <a:gd name="T4" fmla="*/ 0 w 862"/>
                <a:gd name="T5" fmla="*/ 432 h 432"/>
                <a:gd name="T6" fmla="*/ 862 w 862"/>
                <a:gd name="T7" fmla="*/ 432 h 432"/>
              </a:gdLst>
              <a:ahLst/>
              <a:cxnLst>
                <a:cxn ang="0">
                  <a:pos x="T0" y="T1"/>
                </a:cxn>
                <a:cxn ang="0">
                  <a:pos x="T2" y="T3"/>
                </a:cxn>
                <a:cxn ang="0">
                  <a:pos x="T4" y="T5"/>
                </a:cxn>
                <a:cxn ang="0">
                  <a:pos x="T6" y="T7"/>
                </a:cxn>
              </a:cxnLst>
              <a:rect l="0" t="0" r="r" b="b"/>
              <a:pathLst>
                <a:path w="862" h="432">
                  <a:moveTo>
                    <a:pt x="862" y="432"/>
                  </a:moveTo>
                  <a:cubicBezTo>
                    <a:pt x="862" y="193"/>
                    <a:pt x="669" y="0"/>
                    <a:pt x="431" y="0"/>
                  </a:cubicBezTo>
                  <a:cubicBezTo>
                    <a:pt x="193" y="0"/>
                    <a:pt x="0" y="193"/>
                    <a:pt x="0" y="432"/>
                  </a:cubicBezTo>
                  <a:lnTo>
                    <a:pt x="862" y="432"/>
                  </a:lnTo>
                  <a:close/>
                </a:path>
              </a:pathLst>
            </a:custGeom>
            <a:gradFill flip="none" rotWithShape="1">
              <a:gsLst>
                <a:gs pos="8000">
                  <a:schemeClr val="accent4"/>
                </a:gs>
                <a:gs pos="79070">
                  <a:schemeClr val="accent4">
                    <a:lumMod val="50000"/>
                  </a:scheme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1" name="Freeform 7"/>
            <p:cNvSpPr>
              <a:spLocks/>
            </p:cNvSpPr>
            <p:nvPr/>
          </p:nvSpPr>
          <p:spPr bwMode="auto">
            <a:xfrm>
              <a:off x="4604639" y="2471490"/>
              <a:ext cx="442616" cy="412967"/>
            </a:xfrm>
            <a:custGeom>
              <a:avLst/>
              <a:gdLst>
                <a:gd name="T0" fmla="*/ 69 w 88"/>
                <a:gd name="T1" fmla="*/ 82 h 82"/>
                <a:gd name="T2" fmla="*/ 88 w 88"/>
                <a:gd name="T3" fmla="*/ 11 h 82"/>
                <a:gd name="T4" fmla="*/ 0 w 88"/>
                <a:gd name="T5" fmla="*/ 0 h 82"/>
                <a:gd name="T6" fmla="*/ 0 w 88"/>
                <a:gd name="T7" fmla="*/ 73 h 82"/>
                <a:gd name="T8" fmla="*/ 69 w 88"/>
                <a:gd name="T9" fmla="*/ 82 h 82"/>
              </a:gdLst>
              <a:ahLst/>
              <a:cxnLst>
                <a:cxn ang="0">
                  <a:pos x="T0" y="T1"/>
                </a:cxn>
                <a:cxn ang="0">
                  <a:pos x="T2" y="T3"/>
                </a:cxn>
                <a:cxn ang="0">
                  <a:pos x="T4" y="T5"/>
                </a:cxn>
                <a:cxn ang="0">
                  <a:pos x="T6" y="T7"/>
                </a:cxn>
                <a:cxn ang="0">
                  <a:pos x="T8" y="T9"/>
                </a:cxn>
              </a:cxnLst>
              <a:rect l="0" t="0" r="r" b="b"/>
              <a:pathLst>
                <a:path w="88" h="82">
                  <a:moveTo>
                    <a:pt x="69" y="82"/>
                  </a:moveTo>
                  <a:cubicBezTo>
                    <a:pt x="88" y="11"/>
                    <a:pt x="88" y="11"/>
                    <a:pt x="88" y="11"/>
                  </a:cubicBezTo>
                  <a:cubicBezTo>
                    <a:pt x="60" y="4"/>
                    <a:pt x="30" y="0"/>
                    <a:pt x="0" y="0"/>
                  </a:cubicBezTo>
                  <a:cubicBezTo>
                    <a:pt x="0" y="73"/>
                    <a:pt x="0" y="73"/>
                    <a:pt x="0" y="73"/>
                  </a:cubicBezTo>
                  <a:cubicBezTo>
                    <a:pt x="24" y="74"/>
                    <a:pt x="47" y="77"/>
                    <a:pt x="69" y="82"/>
                  </a:cubicBezTo>
                  <a:close/>
                </a:path>
              </a:pathLst>
            </a:custGeom>
            <a:solidFill>
              <a:srgbClr val="FFC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2" name="Freeform 8"/>
            <p:cNvSpPr>
              <a:spLocks/>
            </p:cNvSpPr>
            <p:nvPr/>
          </p:nvSpPr>
          <p:spPr bwMode="auto">
            <a:xfrm>
              <a:off x="5007018" y="2543495"/>
              <a:ext cx="501915" cy="487090"/>
            </a:xfrm>
            <a:custGeom>
              <a:avLst/>
              <a:gdLst>
                <a:gd name="T0" fmla="*/ 64 w 100"/>
                <a:gd name="T1" fmla="*/ 97 h 97"/>
                <a:gd name="T2" fmla="*/ 100 w 100"/>
                <a:gd name="T3" fmla="*/ 32 h 97"/>
                <a:gd name="T4" fmla="*/ 18 w 100"/>
                <a:gd name="T5" fmla="*/ 0 h 97"/>
                <a:gd name="T6" fmla="*/ 0 w 100"/>
                <a:gd name="T7" fmla="*/ 71 h 97"/>
                <a:gd name="T8" fmla="*/ 64 w 100"/>
                <a:gd name="T9" fmla="*/ 97 h 97"/>
              </a:gdLst>
              <a:ahLst/>
              <a:cxnLst>
                <a:cxn ang="0">
                  <a:pos x="T0" y="T1"/>
                </a:cxn>
                <a:cxn ang="0">
                  <a:pos x="T2" y="T3"/>
                </a:cxn>
                <a:cxn ang="0">
                  <a:pos x="T4" y="T5"/>
                </a:cxn>
                <a:cxn ang="0">
                  <a:pos x="T6" y="T7"/>
                </a:cxn>
                <a:cxn ang="0">
                  <a:pos x="T8" y="T9"/>
                </a:cxn>
              </a:cxnLst>
              <a:rect l="0" t="0" r="r" b="b"/>
              <a:pathLst>
                <a:path w="100" h="97">
                  <a:moveTo>
                    <a:pt x="64" y="97"/>
                  </a:moveTo>
                  <a:cubicBezTo>
                    <a:pt x="100" y="32"/>
                    <a:pt x="100" y="32"/>
                    <a:pt x="100" y="32"/>
                  </a:cubicBezTo>
                  <a:cubicBezTo>
                    <a:pt x="74" y="18"/>
                    <a:pt x="47" y="7"/>
                    <a:pt x="18" y="0"/>
                  </a:cubicBezTo>
                  <a:cubicBezTo>
                    <a:pt x="0" y="71"/>
                    <a:pt x="0" y="71"/>
                    <a:pt x="0" y="71"/>
                  </a:cubicBezTo>
                  <a:cubicBezTo>
                    <a:pt x="22" y="77"/>
                    <a:pt x="44" y="86"/>
                    <a:pt x="64" y="97"/>
                  </a:cubicBezTo>
                  <a:close/>
                </a:path>
              </a:pathLst>
            </a:custGeom>
            <a:solidFill>
              <a:srgbClr val="FAA6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3" name="Freeform 9"/>
            <p:cNvSpPr>
              <a:spLocks/>
            </p:cNvSpPr>
            <p:nvPr/>
          </p:nvSpPr>
          <p:spPr bwMode="auto">
            <a:xfrm>
              <a:off x="5938842" y="3428729"/>
              <a:ext cx="497679" cy="508267"/>
            </a:xfrm>
            <a:custGeom>
              <a:avLst/>
              <a:gdLst>
                <a:gd name="T0" fmla="*/ 28 w 99"/>
                <a:gd name="T1" fmla="*/ 101 h 101"/>
                <a:gd name="T2" fmla="*/ 99 w 99"/>
                <a:gd name="T3" fmla="*/ 80 h 101"/>
                <a:gd name="T4" fmla="*/ 63 w 99"/>
                <a:gd name="T5" fmla="*/ 0 h 101"/>
                <a:gd name="T6" fmla="*/ 0 w 99"/>
                <a:gd name="T7" fmla="*/ 38 h 101"/>
                <a:gd name="T8" fmla="*/ 28 w 99"/>
                <a:gd name="T9" fmla="*/ 101 h 101"/>
              </a:gdLst>
              <a:ahLst/>
              <a:cxnLst>
                <a:cxn ang="0">
                  <a:pos x="T0" y="T1"/>
                </a:cxn>
                <a:cxn ang="0">
                  <a:pos x="T2" y="T3"/>
                </a:cxn>
                <a:cxn ang="0">
                  <a:pos x="T4" y="T5"/>
                </a:cxn>
                <a:cxn ang="0">
                  <a:pos x="T6" y="T7"/>
                </a:cxn>
                <a:cxn ang="0">
                  <a:pos x="T8" y="T9"/>
                </a:cxn>
              </a:cxnLst>
              <a:rect l="0" t="0" r="r" b="b"/>
              <a:pathLst>
                <a:path w="99" h="101">
                  <a:moveTo>
                    <a:pt x="28" y="101"/>
                  </a:moveTo>
                  <a:cubicBezTo>
                    <a:pt x="99" y="80"/>
                    <a:pt x="99" y="80"/>
                    <a:pt x="99" y="80"/>
                  </a:cubicBezTo>
                  <a:cubicBezTo>
                    <a:pt x="90" y="52"/>
                    <a:pt x="78" y="25"/>
                    <a:pt x="63" y="0"/>
                  </a:cubicBezTo>
                  <a:cubicBezTo>
                    <a:pt x="0" y="38"/>
                    <a:pt x="0" y="38"/>
                    <a:pt x="0" y="38"/>
                  </a:cubicBezTo>
                  <a:cubicBezTo>
                    <a:pt x="11" y="58"/>
                    <a:pt x="21" y="79"/>
                    <a:pt x="28" y="101"/>
                  </a:cubicBezTo>
                  <a:close/>
                </a:path>
              </a:pathLst>
            </a:custGeom>
            <a:solidFill>
              <a:srgbClr val="C616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4" name="Freeform 10"/>
            <p:cNvSpPr>
              <a:spLocks/>
            </p:cNvSpPr>
            <p:nvPr/>
          </p:nvSpPr>
          <p:spPr bwMode="auto">
            <a:xfrm>
              <a:off x="5373394" y="2734096"/>
              <a:ext cx="535799" cy="529445"/>
            </a:xfrm>
            <a:custGeom>
              <a:avLst/>
              <a:gdLst>
                <a:gd name="T0" fmla="*/ 56 w 107"/>
                <a:gd name="T1" fmla="*/ 105 h 105"/>
                <a:gd name="T2" fmla="*/ 107 w 107"/>
                <a:gd name="T3" fmla="*/ 52 h 105"/>
                <a:gd name="T4" fmla="*/ 36 w 107"/>
                <a:gd name="T5" fmla="*/ 0 h 105"/>
                <a:gd name="T6" fmla="*/ 0 w 107"/>
                <a:gd name="T7" fmla="*/ 64 h 105"/>
                <a:gd name="T8" fmla="*/ 56 w 107"/>
                <a:gd name="T9" fmla="*/ 105 h 105"/>
              </a:gdLst>
              <a:ahLst/>
              <a:cxnLst>
                <a:cxn ang="0">
                  <a:pos x="T0" y="T1"/>
                </a:cxn>
                <a:cxn ang="0">
                  <a:pos x="T2" y="T3"/>
                </a:cxn>
                <a:cxn ang="0">
                  <a:pos x="T4" y="T5"/>
                </a:cxn>
                <a:cxn ang="0">
                  <a:pos x="T6" y="T7"/>
                </a:cxn>
                <a:cxn ang="0">
                  <a:pos x="T8" y="T9"/>
                </a:cxn>
              </a:cxnLst>
              <a:rect l="0" t="0" r="r" b="b"/>
              <a:pathLst>
                <a:path w="107" h="105">
                  <a:moveTo>
                    <a:pt x="56" y="105"/>
                  </a:moveTo>
                  <a:cubicBezTo>
                    <a:pt x="107" y="52"/>
                    <a:pt x="107" y="52"/>
                    <a:pt x="107" y="52"/>
                  </a:cubicBezTo>
                  <a:cubicBezTo>
                    <a:pt x="86" y="32"/>
                    <a:pt x="62" y="15"/>
                    <a:pt x="36" y="0"/>
                  </a:cubicBezTo>
                  <a:cubicBezTo>
                    <a:pt x="0" y="64"/>
                    <a:pt x="0" y="64"/>
                    <a:pt x="0" y="64"/>
                  </a:cubicBezTo>
                  <a:cubicBezTo>
                    <a:pt x="20" y="76"/>
                    <a:pt x="39" y="90"/>
                    <a:pt x="56" y="105"/>
                  </a:cubicBezTo>
                  <a:close/>
                </a:path>
              </a:pathLst>
            </a:custGeom>
            <a:solidFill>
              <a:srgbClr val="F37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5" name="Freeform 11"/>
            <p:cNvSpPr>
              <a:spLocks/>
            </p:cNvSpPr>
            <p:nvPr/>
          </p:nvSpPr>
          <p:spPr bwMode="auto">
            <a:xfrm>
              <a:off x="5693179" y="3036939"/>
              <a:ext cx="533681" cy="537917"/>
            </a:xfrm>
            <a:custGeom>
              <a:avLst/>
              <a:gdLst>
                <a:gd name="T0" fmla="*/ 43 w 106"/>
                <a:gd name="T1" fmla="*/ 107 h 107"/>
                <a:gd name="T2" fmla="*/ 106 w 106"/>
                <a:gd name="T3" fmla="*/ 69 h 107"/>
                <a:gd name="T4" fmla="*/ 51 w 106"/>
                <a:gd name="T5" fmla="*/ 0 h 107"/>
                <a:gd name="T6" fmla="*/ 0 w 106"/>
                <a:gd name="T7" fmla="*/ 53 h 107"/>
                <a:gd name="T8" fmla="*/ 43 w 106"/>
                <a:gd name="T9" fmla="*/ 107 h 107"/>
              </a:gdLst>
              <a:ahLst/>
              <a:cxnLst>
                <a:cxn ang="0">
                  <a:pos x="T0" y="T1"/>
                </a:cxn>
                <a:cxn ang="0">
                  <a:pos x="T2" y="T3"/>
                </a:cxn>
                <a:cxn ang="0">
                  <a:pos x="T4" y="T5"/>
                </a:cxn>
                <a:cxn ang="0">
                  <a:pos x="T6" y="T7"/>
                </a:cxn>
                <a:cxn ang="0">
                  <a:pos x="T8" y="T9"/>
                </a:cxn>
              </a:cxnLst>
              <a:rect l="0" t="0" r="r" b="b"/>
              <a:pathLst>
                <a:path w="106" h="107">
                  <a:moveTo>
                    <a:pt x="43" y="107"/>
                  </a:moveTo>
                  <a:cubicBezTo>
                    <a:pt x="106" y="69"/>
                    <a:pt x="106" y="69"/>
                    <a:pt x="106" y="69"/>
                  </a:cubicBezTo>
                  <a:cubicBezTo>
                    <a:pt x="90" y="44"/>
                    <a:pt x="72" y="21"/>
                    <a:pt x="51" y="0"/>
                  </a:cubicBezTo>
                  <a:cubicBezTo>
                    <a:pt x="0" y="53"/>
                    <a:pt x="0" y="53"/>
                    <a:pt x="0" y="53"/>
                  </a:cubicBezTo>
                  <a:cubicBezTo>
                    <a:pt x="16" y="69"/>
                    <a:pt x="31" y="87"/>
                    <a:pt x="43" y="107"/>
                  </a:cubicBezTo>
                  <a:close/>
                </a:path>
              </a:pathLst>
            </a:custGeom>
            <a:solidFill>
              <a:srgbClr val="F04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6" name="Freeform 12"/>
            <p:cNvSpPr>
              <a:spLocks/>
            </p:cNvSpPr>
            <p:nvPr/>
          </p:nvSpPr>
          <p:spPr bwMode="auto">
            <a:xfrm>
              <a:off x="4113313" y="2471490"/>
              <a:ext cx="436263" cy="412967"/>
            </a:xfrm>
            <a:custGeom>
              <a:avLst/>
              <a:gdLst>
                <a:gd name="T0" fmla="*/ 19 w 87"/>
                <a:gd name="T1" fmla="*/ 82 h 82"/>
                <a:gd name="T2" fmla="*/ 0 w 87"/>
                <a:gd name="T3" fmla="*/ 11 h 82"/>
                <a:gd name="T4" fmla="*/ 87 w 87"/>
                <a:gd name="T5" fmla="*/ 0 h 82"/>
                <a:gd name="T6" fmla="*/ 87 w 87"/>
                <a:gd name="T7" fmla="*/ 73 h 82"/>
                <a:gd name="T8" fmla="*/ 19 w 87"/>
                <a:gd name="T9" fmla="*/ 82 h 82"/>
              </a:gdLst>
              <a:ahLst/>
              <a:cxnLst>
                <a:cxn ang="0">
                  <a:pos x="T0" y="T1"/>
                </a:cxn>
                <a:cxn ang="0">
                  <a:pos x="T2" y="T3"/>
                </a:cxn>
                <a:cxn ang="0">
                  <a:pos x="T4" y="T5"/>
                </a:cxn>
                <a:cxn ang="0">
                  <a:pos x="T6" y="T7"/>
                </a:cxn>
                <a:cxn ang="0">
                  <a:pos x="T8" y="T9"/>
                </a:cxn>
              </a:cxnLst>
              <a:rect l="0" t="0" r="r" b="b"/>
              <a:pathLst>
                <a:path w="87" h="82">
                  <a:moveTo>
                    <a:pt x="19" y="82"/>
                  </a:moveTo>
                  <a:cubicBezTo>
                    <a:pt x="0" y="11"/>
                    <a:pt x="0" y="11"/>
                    <a:pt x="0" y="11"/>
                  </a:cubicBezTo>
                  <a:cubicBezTo>
                    <a:pt x="28" y="4"/>
                    <a:pt x="57" y="0"/>
                    <a:pt x="87" y="0"/>
                  </a:cubicBezTo>
                  <a:cubicBezTo>
                    <a:pt x="87" y="73"/>
                    <a:pt x="87" y="73"/>
                    <a:pt x="87" y="73"/>
                  </a:cubicBezTo>
                  <a:cubicBezTo>
                    <a:pt x="64" y="74"/>
                    <a:pt x="41" y="77"/>
                    <a:pt x="19" y="82"/>
                  </a:cubicBezTo>
                  <a:close/>
                </a:path>
              </a:pathLst>
            </a:custGeom>
            <a:solidFill>
              <a:srgbClr val="F6E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7" name="Freeform 13"/>
            <p:cNvSpPr>
              <a:spLocks/>
            </p:cNvSpPr>
            <p:nvPr/>
          </p:nvSpPr>
          <p:spPr bwMode="auto">
            <a:xfrm>
              <a:off x="3651636" y="2543495"/>
              <a:ext cx="501915" cy="487090"/>
            </a:xfrm>
            <a:custGeom>
              <a:avLst/>
              <a:gdLst>
                <a:gd name="T0" fmla="*/ 36 w 100"/>
                <a:gd name="T1" fmla="*/ 97 h 97"/>
                <a:gd name="T2" fmla="*/ 0 w 100"/>
                <a:gd name="T3" fmla="*/ 32 h 97"/>
                <a:gd name="T4" fmla="*/ 81 w 100"/>
                <a:gd name="T5" fmla="*/ 0 h 97"/>
                <a:gd name="T6" fmla="*/ 100 w 100"/>
                <a:gd name="T7" fmla="*/ 71 h 97"/>
                <a:gd name="T8" fmla="*/ 36 w 100"/>
                <a:gd name="T9" fmla="*/ 97 h 97"/>
              </a:gdLst>
              <a:ahLst/>
              <a:cxnLst>
                <a:cxn ang="0">
                  <a:pos x="T0" y="T1"/>
                </a:cxn>
                <a:cxn ang="0">
                  <a:pos x="T2" y="T3"/>
                </a:cxn>
                <a:cxn ang="0">
                  <a:pos x="T4" y="T5"/>
                </a:cxn>
                <a:cxn ang="0">
                  <a:pos x="T6" y="T7"/>
                </a:cxn>
                <a:cxn ang="0">
                  <a:pos x="T8" y="T9"/>
                </a:cxn>
              </a:cxnLst>
              <a:rect l="0" t="0" r="r" b="b"/>
              <a:pathLst>
                <a:path w="100" h="97">
                  <a:moveTo>
                    <a:pt x="36" y="97"/>
                  </a:moveTo>
                  <a:cubicBezTo>
                    <a:pt x="0" y="32"/>
                    <a:pt x="0" y="32"/>
                    <a:pt x="0" y="32"/>
                  </a:cubicBezTo>
                  <a:cubicBezTo>
                    <a:pt x="25" y="18"/>
                    <a:pt x="53" y="7"/>
                    <a:pt x="81" y="0"/>
                  </a:cubicBezTo>
                  <a:cubicBezTo>
                    <a:pt x="100" y="71"/>
                    <a:pt x="100" y="71"/>
                    <a:pt x="100" y="71"/>
                  </a:cubicBezTo>
                  <a:cubicBezTo>
                    <a:pt x="78" y="77"/>
                    <a:pt x="56" y="86"/>
                    <a:pt x="36" y="97"/>
                  </a:cubicBezTo>
                  <a:close/>
                </a:path>
              </a:pathLst>
            </a:custGeom>
            <a:solidFill>
              <a:srgbClr val="DEE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8" name="Freeform 14"/>
            <p:cNvSpPr>
              <a:spLocks/>
            </p:cNvSpPr>
            <p:nvPr/>
          </p:nvSpPr>
          <p:spPr bwMode="auto">
            <a:xfrm>
              <a:off x="2724048" y="3428729"/>
              <a:ext cx="495561" cy="508267"/>
            </a:xfrm>
            <a:custGeom>
              <a:avLst/>
              <a:gdLst>
                <a:gd name="T0" fmla="*/ 71 w 99"/>
                <a:gd name="T1" fmla="*/ 101 h 101"/>
                <a:gd name="T2" fmla="*/ 0 w 99"/>
                <a:gd name="T3" fmla="*/ 80 h 101"/>
                <a:gd name="T4" fmla="*/ 36 w 99"/>
                <a:gd name="T5" fmla="*/ 0 h 101"/>
                <a:gd name="T6" fmla="*/ 99 w 99"/>
                <a:gd name="T7" fmla="*/ 38 h 101"/>
                <a:gd name="T8" fmla="*/ 71 w 99"/>
                <a:gd name="T9" fmla="*/ 101 h 101"/>
              </a:gdLst>
              <a:ahLst/>
              <a:cxnLst>
                <a:cxn ang="0">
                  <a:pos x="T0" y="T1"/>
                </a:cxn>
                <a:cxn ang="0">
                  <a:pos x="T2" y="T3"/>
                </a:cxn>
                <a:cxn ang="0">
                  <a:pos x="T4" y="T5"/>
                </a:cxn>
                <a:cxn ang="0">
                  <a:pos x="T6" y="T7"/>
                </a:cxn>
                <a:cxn ang="0">
                  <a:pos x="T8" y="T9"/>
                </a:cxn>
              </a:cxnLst>
              <a:rect l="0" t="0" r="r" b="b"/>
              <a:pathLst>
                <a:path w="99" h="101">
                  <a:moveTo>
                    <a:pt x="71" y="101"/>
                  </a:moveTo>
                  <a:cubicBezTo>
                    <a:pt x="0" y="80"/>
                    <a:pt x="0" y="80"/>
                    <a:pt x="0" y="80"/>
                  </a:cubicBezTo>
                  <a:cubicBezTo>
                    <a:pt x="9" y="52"/>
                    <a:pt x="21" y="25"/>
                    <a:pt x="36" y="0"/>
                  </a:cubicBezTo>
                  <a:cubicBezTo>
                    <a:pt x="99" y="38"/>
                    <a:pt x="99" y="38"/>
                    <a:pt x="99" y="38"/>
                  </a:cubicBezTo>
                  <a:cubicBezTo>
                    <a:pt x="87" y="58"/>
                    <a:pt x="78" y="79"/>
                    <a:pt x="71" y="101"/>
                  </a:cubicBez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9" name="Freeform 15"/>
            <p:cNvSpPr>
              <a:spLocks/>
            </p:cNvSpPr>
            <p:nvPr/>
          </p:nvSpPr>
          <p:spPr bwMode="auto">
            <a:xfrm>
              <a:off x="3249258" y="2734096"/>
              <a:ext cx="533681" cy="529445"/>
            </a:xfrm>
            <a:custGeom>
              <a:avLst/>
              <a:gdLst>
                <a:gd name="T0" fmla="*/ 51 w 106"/>
                <a:gd name="T1" fmla="*/ 105 h 105"/>
                <a:gd name="T2" fmla="*/ 0 w 106"/>
                <a:gd name="T3" fmla="*/ 52 h 105"/>
                <a:gd name="T4" fmla="*/ 70 w 106"/>
                <a:gd name="T5" fmla="*/ 0 h 105"/>
                <a:gd name="T6" fmla="*/ 106 w 106"/>
                <a:gd name="T7" fmla="*/ 64 h 105"/>
                <a:gd name="T8" fmla="*/ 51 w 106"/>
                <a:gd name="T9" fmla="*/ 105 h 105"/>
              </a:gdLst>
              <a:ahLst/>
              <a:cxnLst>
                <a:cxn ang="0">
                  <a:pos x="T0" y="T1"/>
                </a:cxn>
                <a:cxn ang="0">
                  <a:pos x="T2" y="T3"/>
                </a:cxn>
                <a:cxn ang="0">
                  <a:pos x="T4" y="T5"/>
                </a:cxn>
                <a:cxn ang="0">
                  <a:pos x="T6" y="T7"/>
                </a:cxn>
                <a:cxn ang="0">
                  <a:pos x="T8" y="T9"/>
                </a:cxn>
              </a:cxnLst>
              <a:rect l="0" t="0" r="r" b="b"/>
              <a:pathLst>
                <a:path w="106" h="105">
                  <a:moveTo>
                    <a:pt x="51" y="105"/>
                  </a:moveTo>
                  <a:cubicBezTo>
                    <a:pt x="0" y="52"/>
                    <a:pt x="0" y="52"/>
                    <a:pt x="0" y="52"/>
                  </a:cubicBezTo>
                  <a:cubicBezTo>
                    <a:pt x="21" y="32"/>
                    <a:pt x="45" y="15"/>
                    <a:pt x="70" y="0"/>
                  </a:cubicBezTo>
                  <a:cubicBezTo>
                    <a:pt x="106" y="64"/>
                    <a:pt x="106" y="64"/>
                    <a:pt x="106" y="64"/>
                  </a:cubicBezTo>
                  <a:cubicBezTo>
                    <a:pt x="86" y="76"/>
                    <a:pt x="68" y="90"/>
                    <a:pt x="51" y="105"/>
                  </a:cubicBezTo>
                  <a:close/>
                </a:path>
              </a:pathLst>
            </a:custGeom>
            <a:solidFill>
              <a:srgbClr val="8FC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0" name="Freeform 16"/>
            <p:cNvSpPr>
              <a:spLocks/>
            </p:cNvSpPr>
            <p:nvPr/>
          </p:nvSpPr>
          <p:spPr bwMode="auto">
            <a:xfrm>
              <a:off x="2933708" y="3036939"/>
              <a:ext cx="531564" cy="537917"/>
            </a:xfrm>
            <a:custGeom>
              <a:avLst/>
              <a:gdLst>
                <a:gd name="T0" fmla="*/ 63 w 106"/>
                <a:gd name="T1" fmla="*/ 107 h 107"/>
                <a:gd name="T2" fmla="*/ 0 w 106"/>
                <a:gd name="T3" fmla="*/ 69 h 107"/>
                <a:gd name="T4" fmla="*/ 55 w 106"/>
                <a:gd name="T5" fmla="*/ 0 h 107"/>
                <a:gd name="T6" fmla="*/ 106 w 106"/>
                <a:gd name="T7" fmla="*/ 53 h 107"/>
                <a:gd name="T8" fmla="*/ 63 w 106"/>
                <a:gd name="T9" fmla="*/ 107 h 107"/>
              </a:gdLst>
              <a:ahLst/>
              <a:cxnLst>
                <a:cxn ang="0">
                  <a:pos x="T0" y="T1"/>
                </a:cxn>
                <a:cxn ang="0">
                  <a:pos x="T2" y="T3"/>
                </a:cxn>
                <a:cxn ang="0">
                  <a:pos x="T4" y="T5"/>
                </a:cxn>
                <a:cxn ang="0">
                  <a:pos x="T6" y="T7"/>
                </a:cxn>
                <a:cxn ang="0">
                  <a:pos x="T8" y="T9"/>
                </a:cxn>
              </a:cxnLst>
              <a:rect l="0" t="0" r="r" b="b"/>
              <a:pathLst>
                <a:path w="106" h="107">
                  <a:moveTo>
                    <a:pt x="63" y="107"/>
                  </a:moveTo>
                  <a:cubicBezTo>
                    <a:pt x="0" y="69"/>
                    <a:pt x="0" y="69"/>
                    <a:pt x="0" y="69"/>
                  </a:cubicBezTo>
                  <a:cubicBezTo>
                    <a:pt x="15" y="44"/>
                    <a:pt x="34" y="21"/>
                    <a:pt x="55" y="0"/>
                  </a:cubicBezTo>
                  <a:cubicBezTo>
                    <a:pt x="106" y="53"/>
                    <a:pt x="106" y="53"/>
                    <a:pt x="106" y="53"/>
                  </a:cubicBezTo>
                  <a:cubicBezTo>
                    <a:pt x="90" y="69"/>
                    <a:pt x="75" y="87"/>
                    <a:pt x="63" y="107"/>
                  </a:cubicBezTo>
                  <a:close/>
                </a:path>
              </a:pathLst>
            </a:custGeom>
            <a:solidFill>
              <a:srgbClr val="0DB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1" name="Oval 120"/>
            <p:cNvSpPr>
              <a:spLocks noChangeArrowheads="1"/>
            </p:cNvSpPr>
            <p:nvPr/>
          </p:nvSpPr>
          <p:spPr bwMode="auto">
            <a:xfrm>
              <a:off x="3831648" y="2138998"/>
              <a:ext cx="1486683" cy="429909"/>
            </a:xfrm>
            <a:prstGeom prst="ellipse">
              <a:avLst/>
            </a:prstGeom>
            <a:gradFill>
              <a:gsLst>
                <a:gs pos="0">
                  <a:schemeClr val="bg1">
                    <a:lumMod val="95000"/>
                    <a:alpha val="53000"/>
                  </a:schemeClr>
                </a:gs>
                <a:gs pos="100000">
                  <a:schemeClr val="tx1">
                    <a:lumMod val="50000"/>
                    <a:lumOff val="50000"/>
                    <a:alpha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grpSp>
        <p:nvGrpSpPr>
          <p:cNvPr id="125" name="middle_popup"/>
          <p:cNvGrpSpPr/>
          <p:nvPr/>
        </p:nvGrpSpPr>
        <p:grpSpPr>
          <a:xfrm>
            <a:off x="5092847" y="1371601"/>
            <a:ext cx="2096320" cy="1684349"/>
            <a:chOff x="4120601" y="792642"/>
            <a:chExt cx="2096320" cy="1684349"/>
          </a:xfrm>
        </p:grpSpPr>
        <p:sp>
          <p:nvSpPr>
            <p:cNvPr id="126" name="Flowchart: Manual Operation 125"/>
            <p:cNvSpPr/>
            <p:nvPr/>
          </p:nvSpPr>
          <p:spPr>
            <a:xfrm>
              <a:off x="4164756" y="792642"/>
              <a:ext cx="1996077" cy="1684349"/>
            </a:xfrm>
            <a:prstGeom prst="flowChartManualOperati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dirty="0">
                <a:solidFill>
                  <a:prstClr val="white"/>
                </a:solidFill>
              </a:endParaRPr>
            </a:p>
          </p:txBody>
        </p:sp>
        <p:sp>
          <p:nvSpPr>
            <p:cNvPr id="127" name="TextBox 126"/>
            <p:cNvSpPr txBox="1"/>
            <p:nvPr/>
          </p:nvSpPr>
          <p:spPr>
            <a:xfrm>
              <a:off x="4120601" y="871871"/>
              <a:ext cx="2096320" cy="646331"/>
            </a:xfrm>
            <a:prstGeom prst="rect">
              <a:avLst/>
            </a:prstGeom>
            <a:noFill/>
          </p:spPr>
          <p:txBody>
            <a:bodyPr wrap="square" rtlCol="0">
              <a:spAutoFit/>
            </a:bodyPr>
            <a:lstStyle/>
            <a:p>
              <a:pPr algn="ctr" fontAlgn="base">
                <a:spcBef>
                  <a:spcPct val="0"/>
                </a:spcBef>
                <a:spcAft>
                  <a:spcPct val="0"/>
                </a:spcAft>
              </a:pPr>
              <a:r>
                <a:rPr lang="en-US" b="1" dirty="0">
                  <a:solidFill>
                    <a:prstClr val="white"/>
                  </a:solidFill>
                  <a:latin typeface="Calibri" panose="020F0502020204030204" pitchFamily="34" charset="0"/>
                  <a:cs typeface="Arial" charset="0"/>
                </a:rPr>
                <a:t>Educator Development</a:t>
              </a:r>
              <a:endParaRPr lang="en-US" sz="1100" dirty="0">
                <a:solidFill>
                  <a:prstClr val="black"/>
                </a:solidFill>
                <a:latin typeface="Calibri" panose="020F0502020204030204" pitchFamily="34" charset="0"/>
                <a:cs typeface="Arial" charset="0"/>
              </a:endParaRPr>
            </a:p>
          </p:txBody>
        </p:sp>
      </p:grpSp>
      <p:pic>
        <p:nvPicPr>
          <p:cNvPr id="122" name="needle_poin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446455">
            <a:off x="7510358" y="2963504"/>
            <a:ext cx="2375744" cy="2375747"/>
          </a:xfrm>
          <a:prstGeom prst="rect">
            <a:avLst/>
          </a:prstGeom>
        </p:spPr>
      </p:pic>
      <p:sp>
        <p:nvSpPr>
          <p:cNvPr id="123" name="Freeform 18"/>
          <p:cNvSpPr>
            <a:spLocks/>
          </p:cNvSpPr>
          <p:nvPr/>
        </p:nvSpPr>
        <p:spPr bwMode="auto">
          <a:xfrm>
            <a:off x="8436800" y="3825462"/>
            <a:ext cx="713101" cy="359734"/>
          </a:xfrm>
          <a:custGeom>
            <a:avLst/>
            <a:gdLst>
              <a:gd name="T0" fmla="*/ 93 w 189"/>
              <a:gd name="T1" fmla="*/ 25 h 95"/>
              <a:gd name="T2" fmla="*/ 163 w 189"/>
              <a:gd name="T3" fmla="*/ 95 h 95"/>
              <a:gd name="T4" fmla="*/ 189 w 189"/>
              <a:gd name="T5" fmla="*/ 95 h 95"/>
              <a:gd name="T6" fmla="*/ 95 w 189"/>
              <a:gd name="T7" fmla="*/ 0 h 95"/>
              <a:gd name="T8" fmla="*/ 0 w 189"/>
              <a:gd name="T9" fmla="*/ 95 h 95"/>
              <a:gd name="T10" fmla="*/ 23 w 189"/>
              <a:gd name="T11" fmla="*/ 95 h 95"/>
              <a:gd name="T12" fmla="*/ 93 w 189"/>
              <a:gd name="T13" fmla="*/ 25 h 95"/>
            </a:gdLst>
            <a:ahLst/>
            <a:cxnLst>
              <a:cxn ang="0">
                <a:pos x="T0" y="T1"/>
              </a:cxn>
              <a:cxn ang="0">
                <a:pos x="T2" y="T3"/>
              </a:cxn>
              <a:cxn ang="0">
                <a:pos x="T4" y="T5"/>
              </a:cxn>
              <a:cxn ang="0">
                <a:pos x="T6" y="T7"/>
              </a:cxn>
              <a:cxn ang="0">
                <a:pos x="T8" y="T9"/>
              </a:cxn>
              <a:cxn ang="0">
                <a:pos x="T10" y="T11"/>
              </a:cxn>
              <a:cxn ang="0">
                <a:pos x="T12" y="T13"/>
              </a:cxn>
            </a:cxnLst>
            <a:rect l="0" t="0" r="r" b="b"/>
            <a:pathLst>
              <a:path w="189" h="95">
                <a:moveTo>
                  <a:pt x="93" y="25"/>
                </a:moveTo>
                <a:cubicBezTo>
                  <a:pt x="132" y="25"/>
                  <a:pt x="163" y="56"/>
                  <a:pt x="163" y="95"/>
                </a:cubicBezTo>
                <a:cubicBezTo>
                  <a:pt x="189" y="95"/>
                  <a:pt x="189" y="95"/>
                  <a:pt x="189" y="95"/>
                </a:cubicBezTo>
                <a:cubicBezTo>
                  <a:pt x="189" y="42"/>
                  <a:pt x="147" y="0"/>
                  <a:pt x="95" y="0"/>
                </a:cubicBezTo>
                <a:cubicBezTo>
                  <a:pt x="43" y="0"/>
                  <a:pt x="0" y="42"/>
                  <a:pt x="0" y="95"/>
                </a:cubicBezTo>
                <a:cubicBezTo>
                  <a:pt x="23" y="95"/>
                  <a:pt x="23" y="95"/>
                  <a:pt x="23" y="95"/>
                </a:cubicBezTo>
                <a:cubicBezTo>
                  <a:pt x="23" y="56"/>
                  <a:pt x="54" y="25"/>
                  <a:pt x="93" y="25"/>
                </a:cubicBezTo>
                <a:close/>
              </a:path>
            </a:pathLst>
          </a:custGeom>
          <a:gradFill>
            <a:gsLst>
              <a:gs pos="100000">
                <a:schemeClr val="bg1">
                  <a:lumMod val="85000"/>
                </a:schemeClr>
              </a:gs>
              <a:gs pos="0">
                <a:schemeClr val="tx1">
                  <a:lumMod val="75000"/>
                  <a:lumOff val="2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4" name="Freeform 123"/>
          <p:cNvSpPr>
            <a:spLocks/>
          </p:cNvSpPr>
          <p:nvPr/>
        </p:nvSpPr>
        <p:spPr bwMode="auto">
          <a:xfrm>
            <a:off x="8515623" y="3897090"/>
            <a:ext cx="569845" cy="288106"/>
          </a:xfrm>
          <a:custGeom>
            <a:avLst/>
            <a:gdLst>
              <a:gd name="T0" fmla="*/ 70 w 140"/>
              <a:gd name="T1" fmla="*/ 0 h 70"/>
              <a:gd name="T2" fmla="*/ 0 w 140"/>
              <a:gd name="T3" fmla="*/ 70 h 70"/>
              <a:gd name="T4" fmla="*/ 140 w 140"/>
              <a:gd name="T5" fmla="*/ 70 h 70"/>
              <a:gd name="T6" fmla="*/ 70 w 140"/>
              <a:gd name="T7" fmla="*/ 0 h 70"/>
            </a:gdLst>
            <a:ahLst/>
            <a:cxnLst>
              <a:cxn ang="0">
                <a:pos x="T0" y="T1"/>
              </a:cxn>
              <a:cxn ang="0">
                <a:pos x="T2" y="T3"/>
              </a:cxn>
              <a:cxn ang="0">
                <a:pos x="T4" y="T5"/>
              </a:cxn>
              <a:cxn ang="0">
                <a:pos x="T6" y="T7"/>
              </a:cxn>
            </a:cxnLst>
            <a:rect l="0" t="0" r="r" b="b"/>
            <a:pathLst>
              <a:path w="140" h="70">
                <a:moveTo>
                  <a:pt x="70" y="0"/>
                </a:moveTo>
                <a:cubicBezTo>
                  <a:pt x="31" y="0"/>
                  <a:pt x="0" y="31"/>
                  <a:pt x="0" y="70"/>
                </a:cubicBezTo>
                <a:cubicBezTo>
                  <a:pt x="140" y="70"/>
                  <a:pt x="140" y="70"/>
                  <a:pt x="140" y="70"/>
                </a:cubicBezTo>
                <a:cubicBezTo>
                  <a:pt x="140" y="31"/>
                  <a:pt x="109" y="0"/>
                  <a:pt x="70" y="0"/>
                </a:cubicBezTo>
                <a:close/>
              </a:path>
            </a:pathLst>
          </a:custGeom>
          <a:gradFill flip="none" rotWithShape="1">
            <a:gsLst>
              <a:gs pos="100000">
                <a:schemeClr val="tx1">
                  <a:lumMod val="50000"/>
                  <a:lumOff val="50000"/>
                </a:schemeClr>
              </a:gs>
              <a:gs pos="0">
                <a:schemeClr val="tx1">
                  <a:lumMod val="75000"/>
                  <a:lumOff val="25000"/>
                </a:scheme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nvGrpSpPr>
          <p:cNvPr id="57" name="second_meter"/>
          <p:cNvGrpSpPr/>
          <p:nvPr/>
        </p:nvGrpSpPr>
        <p:grpSpPr>
          <a:xfrm>
            <a:off x="1620423" y="2403692"/>
            <a:ext cx="3541630" cy="1779570"/>
            <a:chOff x="2222133" y="2058523"/>
            <a:chExt cx="4712067" cy="2367682"/>
          </a:xfrm>
        </p:grpSpPr>
        <p:sp>
          <p:nvSpPr>
            <p:cNvPr id="58" name="Freeform 5"/>
            <p:cNvSpPr>
              <a:spLocks/>
            </p:cNvSpPr>
            <p:nvPr/>
          </p:nvSpPr>
          <p:spPr bwMode="auto">
            <a:xfrm>
              <a:off x="2222133" y="2058523"/>
              <a:ext cx="4712067" cy="2367681"/>
            </a:xfrm>
            <a:custGeom>
              <a:avLst/>
              <a:gdLst>
                <a:gd name="T0" fmla="*/ 939 w 939"/>
                <a:gd name="T1" fmla="*/ 470 h 470"/>
                <a:gd name="T2" fmla="*/ 470 w 939"/>
                <a:gd name="T3" fmla="*/ 0 h 470"/>
                <a:gd name="T4" fmla="*/ 0 w 939"/>
                <a:gd name="T5" fmla="*/ 470 h 470"/>
                <a:gd name="T6" fmla="*/ 939 w 939"/>
                <a:gd name="T7" fmla="*/ 470 h 470"/>
              </a:gdLst>
              <a:ahLst/>
              <a:cxnLst>
                <a:cxn ang="0">
                  <a:pos x="T0" y="T1"/>
                </a:cxn>
                <a:cxn ang="0">
                  <a:pos x="T2" y="T3"/>
                </a:cxn>
                <a:cxn ang="0">
                  <a:pos x="T4" y="T5"/>
                </a:cxn>
                <a:cxn ang="0">
                  <a:pos x="T6" y="T7"/>
                </a:cxn>
              </a:cxnLst>
              <a:rect l="0" t="0" r="r" b="b"/>
              <a:pathLst>
                <a:path w="939" h="470">
                  <a:moveTo>
                    <a:pt x="939" y="470"/>
                  </a:moveTo>
                  <a:cubicBezTo>
                    <a:pt x="939" y="210"/>
                    <a:pt x="729" y="0"/>
                    <a:pt x="470" y="0"/>
                  </a:cubicBezTo>
                  <a:cubicBezTo>
                    <a:pt x="211" y="0"/>
                    <a:pt x="0" y="210"/>
                    <a:pt x="0" y="470"/>
                  </a:cubicBezTo>
                  <a:lnTo>
                    <a:pt x="939" y="470"/>
                  </a:lnTo>
                  <a:close/>
                </a:path>
              </a:pathLst>
            </a:custGeom>
            <a:gradFill>
              <a:gsLst>
                <a:gs pos="32000">
                  <a:schemeClr val="accent4">
                    <a:lumMod val="75000"/>
                  </a:schemeClr>
                </a:gs>
                <a:gs pos="0">
                  <a:schemeClr val="accent4"/>
                </a:gs>
                <a:gs pos="65000">
                  <a:schemeClr val="accent4">
                    <a:lumMod val="50000"/>
                  </a:schemeClr>
                </a:gs>
              </a:gsLst>
              <a:lin ang="5400000" scaled="1"/>
            </a:gradFill>
            <a:ln>
              <a:noFill/>
            </a:ln>
            <a:effectLst>
              <a:outerShdw blurRad="381000" dist="317500" dir="5400000" sx="90000" sy="-19000" rotWithShape="0">
                <a:prstClr val="black">
                  <a:alpha val="3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9" name="Freeform 6"/>
            <p:cNvSpPr>
              <a:spLocks/>
            </p:cNvSpPr>
            <p:nvPr/>
          </p:nvSpPr>
          <p:spPr bwMode="auto">
            <a:xfrm>
              <a:off x="2416969" y="2251241"/>
              <a:ext cx="4326631" cy="2174964"/>
            </a:xfrm>
            <a:custGeom>
              <a:avLst/>
              <a:gdLst>
                <a:gd name="T0" fmla="*/ 862 w 862"/>
                <a:gd name="T1" fmla="*/ 432 h 432"/>
                <a:gd name="T2" fmla="*/ 431 w 862"/>
                <a:gd name="T3" fmla="*/ 0 h 432"/>
                <a:gd name="T4" fmla="*/ 0 w 862"/>
                <a:gd name="T5" fmla="*/ 432 h 432"/>
                <a:gd name="T6" fmla="*/ 862 w 862"/>
                <a:gd name="T7" fmla="*/ 432 h 432"/>
              </a:gdLst>
              <a:ahLst/>
              <a:cxnLst>
                <a:cxn ang="0">
                  <a:pos x="T0" y="T1"/>
                </a:cxn>
                <a:cxn ang="0">
                  <a:pos x="T2" y="T3"/>
                </a:cxn>
                <a:cxn ang="0">
                  <a:pos x="T4" y="T5"/>
                </a:cxn>
                <a:cxn ang="0">
                  <a:pos x="T6" y="T7"/>
                </a:cxn>
              </a:cxnLst>
              <a:rect l="0" t="0" r="r" b="b"/>
              <a:pathLst>
                <a:path w="862" h="432">
                  <a:moveTo>
                    <a:pt x="862" y="432"/>
                  </a:moveTo>
                  <a:cubicBezTo>
                    <a:pt x="862" y="193"/>
                    <a:pt x="669" y="0"/>
                    <a:pt x="431" y="0"/>
                  </a:cubicBezTo>
                  <a:cubicBezTo>
                    <a:pt x="193" y="0"/>
                    <a:pt x="0" y="193"/>
                    <a:pt x="0" y="432"/>
                  </a:cubicBezTo>
                  <a:lnTo>
                    <a:pt x="862" y="432"/>
                  </a:lnTo>
                  <a:close/>
                </a:path>
              </a:pathLst>
            </a:custGeom>
            <a:gradFill flip="none" rotWithShape="1">
              <a:gsLst>
                <a:gs pos="8000">
                  <a:schemeClr val="accent4"/>
                </a:gs>
                <a:gs pos="79070">
                  <a:schemeClr val="accent4">
                    <a:lumMod val="50000"/>
                  </a:scheme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0" name="Freeform 7"/>
            <p:cNvSpPr>
              <a:spLocks/>
            </p:cNvSpPr>
            <p:nvPr/>
          </p:nvSpPr>
          <p:spPr bwMode="auto">
            <a:xfrm>
              <a:off x="4604639" y="2471490"/>
              <a:ext cx="442616" cy="412967"/>
            </a:xfrm>
            <a:custGeom>
              <a:avLst/>
              <a:gdLst>
                <a:gd name="T0" fmla="*/ 69 w 88"/>
                <a:gd name="T1" fmla="*/ 82 h 82"/>
                <a:gd name="T2" fmla="*/ 88 w 88"/>
                <a:gd name="T3" fmla="*/ 11 h 82"/>
                <a:gd name="T4" fmla="*/ 0 w 88"/>
                <a:gd name="T5" fmla="*/ 0 h 82"/>
                <a:gd name="T6" fmla="*/ 0 w 88"/>
                <a:gd name="T7" fmla="*/ 73 h 82"/>
                <a:gd name="T8" fmla="*/ 69 w 88"/>
                <a:gd name="T9" fmla="*/ 82 h 82"/>
              </a:gdLst>
              <a:ahLst/>
              <a:cxnLst>
                <a:cxn ang="0">
                  <a:pos x="T0" y="T1"/>
                </a:cxn>
                <a:cxn ang="0">
                  <a:pos x="T2" y="T3"/>
                </a:cxn>
                <a:cxn ang="0">
                  <a:pos x="T4" y="T5"/>
                </a:cxn>
                <a:cxn ang="0">
                  <a:pos x="T6" y="T7"/>
                </a:cxn>
                <a:cxn ang="0">
                  <a:pos x="T8" y="T9"/>
                </a:cxn>
              </a:cxnLst>
              <a:rect l="0" t="0" r="r" b="b"/>
              <a:pathLst>
                <a:path w="88" h="82">
                  <a:moveTo>
                    <a:pt x="69" y="82"/>
                  </a:moveTo>
                  <a:cubicBezTo>
                    <a:pt x="88" y="11"/>
                    <a:pt x="88" y="11"/>
                    <a:pt x="88" y="11"/>
                  </a:cubicBezTo>
                  <a:cubicBezTo>
                    <a:pt x="60" y="4"/>
                    <a:pt x="30" y="0"/>
                    <a:pt x="0" y="0"/>
                  </a:cubicBezTo>
                  <a:cubicBezTo>
                    <a:pt x="0" y="73"/>
                    <a:pt x="0" y="73"/>
                    <a:pt x="0" y="73"/>
                  </a:cubicBezTo>
                  <a:cubicBezTo>
                    <a:pt x="24" y="74"/>
                    <a:pt x="47" y="77"/>
                    <a:pt x="69" y="82"/>
                  </a:cubicBezTo>
                  <a:close/>
                </a:path>
              </a:pathLst>
            </a:custGeom>
            <a:solidFill>
              <a:srgbClr val="FFC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1" name="Freeform 8"/>
            <p:cNvSpPr>
              <a:spLocks/>
            </p:cNvSpPr>
            <p:nvPr/>
          </p:nvSpPr>
          <p:spPr bwMode="auto">
            <a:xfrm>
              <a:off x="5007018" y="2543495"/>
              <a:ext cx="501915" cy="487090"/>
            </a:xfrm>
            <a:custGeom>
              <a:avLst/>
              <a:gdLst>
                <a:gd name="T0" fmla="*/ 64 w 100"/>
                <a:gd name="T1" fmla="*/ 97 h 97"/>
                <a:gd name="T2" fmla="*/ 100 w 100"/>
                <a:gd name="T3" fmla="*/ 32 h 97"/>
                <a:gd name="T4" fmla="*/ 18 w 100"/>
                <a:gd name="T5" fmla="*/ 0 h 97"/>
                <a:gd name="T6" fmla="*/ 0 w 100"/>
                <a:gd name="T7" fmla="*/ 71 h 97"/>
                <a:gd name="T8" fmla="*/ 64 w 100"/>
                <a:gd name="T9" fmla="*/ 97 h 97"/>
              </a:gdLst>
              <a:ahLst/>
              <a:cxnLst>
                <a:cxn ang="0">
                  <a:pos x="T0" y="T1"/>
                </a:cxn>
                <a:cxn ang="0">
                  <a:pos x="T2" y="T3"/>
                </a:cxn>
                <a:cxn ang="0">
                  <a:pos x="T4" y="T5"/>
                </a:cxn>
                <a:cxn ang="0">
                  <a:pos x="T6" y="T7"/>
                </a:cxn>
                <a:cxn ang="0">
                  <a:pos x="T8" y="T9"/>
                </a:cxn>
              </a:cxnLst>
              <a:rect l="0" t="0" r="r" b="b"/>
              <a:pathLst>
                <a:path w="100" h="97">
                  <a:moveTo>
                    <a:pt x="64" y="97"/>
                  </a:moveTo>
                  <a:cubicBezTo>
                    <a:pt x="100" y="32"/>
                    <a:pt x="100" y="32"/>
                    <a:pt x="100" y="32"/>
                  </a:cubicBezTo>
                  <a:cubicBezTo>
                    <a:pt x="74" y="18"/>
                    <a:pt x="47" y="7"/>
                    <a:pt x="18" y="0"/>
                  </a:cubicBezTo>
                  <a:cubicBezTo>
                    <a:pt x="0" y="71"/>
                    <a:pt x="0" y="71"/>
                    <a:pt x="0" y="71"/>
                  </a:cubicBezTo>
                  <a:cubicBezTo>
                    <a:pt x="22" y="77"/>
                    <a:pt x="44" y="86"/>
                    <a:pt x="64" y="97"/>
                  </a:cubicBezTo>
                  <a:close/>
                </a:path>
              </a:pathLst>
            </a:custGeom>
            <a:solidFill>
              <a:srgbClr val="FAA6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2" name="Freeform 9"/>
            <p:cNvSpPr>
              <a:spLocks/>
            </p:cNvSpPr>
            <p:nvPr/>
          </p:nvSpPr>
          <p:spPr bwMode="auto">
            <a:xfrm>
              <a:off x="5938842" y="3428729"/>
              <a:ext cx="497679" cy="508267"/>
            </a:xfrm>
            <a:custGeom>
              <a:avLst/>
              <a:gdLst>
                <a:gd name="T0" fmla="*/ 28 w 99"/>
                <a:gd name="T1" fmla="*/ 101 h 101"/>
                <a:gd name="T2" fmla="*/ 99 w 99"/>
                <a:gd name="T3" fmla="*/ 80 h 101"/>
                <a:gd name="T4" fmla="*/ 63 w 99"/>
                <a:gd name="T5" fmla="*/ 0 h 101"/>
                <a:gd name="T6" fmla="*/ 0 w 99"/>
                <a:gd name="T7" fmla="*/ 38 h 101"/>
                <a:gd name="T8" fmla="*/ 28 w 99"/>
                <a:gd name="T9" fmla="*/ 101 h 101"/>
              </a:gdLst>
              <a:ahLst/>
              <a:cxnLst>
                <a:cxn ang="0">
                  <a:pos x="T0" y="T1"/>
                </a:cxn>
                <a:cxn ang="0">
                  <a:pos x="T2" y="T3"/>
                </a:cxn>
                <a:cxn ang="0">
                  <a:pos x="T4" y="T5"/>
                </a:cxn>
                <a:cxn ang="0">
                  <a:pos x="T6" y="T7"/>
                </a:cxn>
                <a:cxn ang="0">
                  <a:pos x="T8" y="T9"/>
                </a:cxn>
              </a:cxnLst>
              <a:rect l="0" t="0" r="r" b="b"/>
              <a:pathLst>
                <a:path w="99" h="101">
                  <a:moveTo>
                    <a:pt x="28" y="101"/>
                  </a:moveTo>
                  <a:cubicBezTo>
                    <a:pt x="99" y="80"/>
                    <a:pt x="99" y="80"/>
                    <a:pt x="99" y="80"/>
                  </a:cubicBezTo>
                  <a:cubicBezTo>
                    <a:pt x="90" y="52"/>
                    <a:pt x="78" y="25"/>
                    <a:pt x="63" y="0"/>
                  </a:cubicBezTo>
                  <a:cubicBezTo>
                    <a:pt x="0" y="38"/>
                    <a:pt x="0" y="38"/>
                    <a:pt x="0" y="38"/>
                  </a:cubicBezTo>
                  <a:cubicBezTo>
                    <a:pt x="11" y="58"/>
                    <a:pt x="21" y="79"/>
                    <a:pt x="28" y="101"/>
                  </a:cubicBezTo>
                  <a:close/>
                </a:path>
              </a:pathLst>
            </a:custGeom>
            <a:solidFill>
              <a:srgbClr val="C616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3" name="Freeform 10"/>
            <p:cNvSpPr>
              <a:spLocks/>
            </p:cNvSpPr>
            <p:nvPr/>
          </p:nvSpPr>
          <p:spPr bwMode="auto">
            <a:xfrm>
              <a:off x="5373394" y="2734096"/>
              <a:ext cx="535799" cy="529445"/>
            </a:xfrm>
            <a:custGeom>
              <a:avLst/>
              <a:gdLst>
                <a:gd name="T0" fmla="*/ 56 w 107"/>
                <a:gd name="T1" fmla="*/ 105 h 105"/>
                <a:gd name="T2" fmla="*/ 107 w 107"/>
                <a:gd name="T3" fmla="*/ 52 h 105"/>
                <a:gd name="T4" fmla="*/ 36 w 107"/>
                <a:gd name="T5" fmla="*/ 0 h 105"/>
                <a:gd name="T6" fmla="*/ 0 w 107"/>
                <a:gd name="T7" fmla="*/ 64 h 105"/>
                <a:gd name="T8" fmla="*/ 56 w 107"/>
                <a:gd name="T9" fmla="*/ 105 h 105"/>
              </a:gdLst>
              <a:ahLst/>
              <a:cxnLst>
                <a:cxn ang="0">
                  <a:pos x="T0" y="T1"/>
                </a:cxn>
                <a:cxn ang="0">
                  <a:pos x="T2" y="T3"/>
                </a:cxn>
                <a:cxn ang="0">
                  <a:pos x="T4" y="T5"/>
                </a:cxn>
                <a:cxn ang="0">
                  <a:pos x="T6" y="T7"/>
                </a:cxn>
                <a:cxn ang="0">
                  <a:pos x="T8" y="T9"/>
                </a:cxn>
              </a:cxnLst>
              <a:rect l="0" t="0" r="r" b="b"/>
              <a:pathLst>
                <a:path w="107" h="105">
                  <a:moveTo>
                    <a:pt x="56" y="105"/>
                  </a:moveTo>
                  <a:cubicBezTo>
                    <a:pt x="107" y="52"/>
                    <a:pt x="107" y="52"/>
                    <a:pt x="107" y="52"/>
                  </a:cubicBezTo>
                  <a:cubicBezTo>
                    <a:pt x="86" y="32"/>
                    <a:pt x="62" y="15"/>
                    <a:pt x="36" y="0"/>
                  </a:cubicBezTo>
                  <a:cubicBezTo>
                    <a:pt x="0" y="64"/>
                    <a:pt x="0" y="64"/>
                    <a:pt x="0" y="64"/>
                  </a:cubicBezTo>
                  <a:cubicBezTo>
                    <a:pt x="20" y="76"/>
                    <a:pt x="39" y="90"/>
                    <a:pt x="56" y="105"/>
                  </a:cubicBezTo>
                  <a:close/>
                </a:path>
              </a:pathLst>
            </a:custGeom>
            <a:solidFill>
              <a:srgbClr val="F37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4" name="Freeform 11"/>
            <p:cNvSpPr>
              <a:spLocks/>
            </p:cNvSpPr>
            <p:nvPr/>
          </p:nvSpPr>
          <p:spPr bwMode="auto">
            <a:xfrm>
              <a:off x="5693179" y="3036939"/>
              <a:ext cx="533681" cy="537917"/>
            </a:xfrm>
            <a:custGeom>
              <a:avLst/>
              <a:gdLst>
                <a:gd name="T0" fmla="*/ 43 w 106"/>
                <a:gd name="T1" fmla="*/ 107 h 107"/>
                <a:gd name="T2" fmla="*/ 106 w 106"/>
                <a:gd name="T3" fmla="*/ 69 h 107"/>
                <a:gd name="T4" fmla="*/ 51 w 106"/>
                <a:gd name="T5" fmla="*/ 0 h 107"/>
                <a:gd name="T6" fmla="*/ 0 w 106"/>
                <a:gd name="T7" fmla="*/ 53 h 107"/>
                <a:gd name="T8" fmla="*/ 43 w 106"/>
                <a:gd name="T9" fmla="*/ 107 h 107"/>
              </a:gdLst>
              <a:ahLst/>
              <a:cxnLst>
                <a:cxn ang="0">
                  <a:pos x="T0" y="T1"/>
                </a:cxn>
                <a:cxn ang="0">
                  <a:pos x="T2" y="T3"/>
                </a:cxn>
                <a:cxn ang="0">
                  <a:pos x="T4" y="T5"/>
                </a:cxn>
                <a:cxn ang="0">
                  <a:pos x="T6" y="T7"/>
                </a:cxn>
                <a:cxn ang="0">
                  <a:pos x="T8" y="T9"/>
                </a:cxn>
              </a:cxnLst>
              <a:rect l="0" t="0" r="r" b="b"/>
              <a:pathLst>
                <a:path w="106" h="107">
                  <a:moveTo>
                    <a:pt x="43" y="107"/>
                  </a:moveTo>
                  <a:cubicBezTo>
                    <a:pt x="106" y="69"/>
                    <a:pt x="106" y="69"/>
                    <a:pt x="106" y="69"/>
                  </a:cubicBezTo>
                  <a:cubicBezTo>
                    <a:pt x="90" y="44"/>
                    <a:pt x="72" y="21"/>
                    <a:pt x="51" y="0"/>
                  </a:cubicBezTo>
                  <a:cubicBezTo>
                    <a:pt x="0" y="53"/>
                    <a:pt x="0" y="53"/>
                    <a:pt x="0" y="53"/>
                  </a:cubicBezTo>
                  <a:cubicBezTo>
                    <a:pt x="16" y="69"/>
                    <a:pt x="31" y="87"/>
                    <a:pt x="43" y="107"/>
                  </a:cubicBezTo>
                  <a:close/>
                </a:path>
              </a:pathLst>
            </a:custGeom>
            <a:solidFill>
              <a:srgbClr val="F04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5" name="Freeform 12"/>
            <p:cNvSpPr>
              <a:spLocks/>
            </p:cNvSpPr>
            <p:nvPr/>
          </p:nvSpPr>
          <p:spPr bwMode="auto">
            <a:xfrm>
              <a:off x="4113313" y="2471490"/>
              <a:ext cx="436263" cy="412967"/>
            </a:xfrm>
            <a:custGeom>
              <a:avLst/>
              <a:gdLst>
                <a:gd name="T0" fmla="*/ 19 w 87"/>
                <a:gd name="T1" fmla="*/ 82 h 82"/>
                <a:gd name="T2" fmla="*/ 0 w 87"/>
                <a:gd name="T3" fmla="*/ 11 h 82"/>
                <a:gd name="T4" fmla="*/ 87 w 87"/>
                <a:gd name="T5" fmla="*/ 0 h 82"/>
                <a:gd name="T6" fmla="*/ 87 w 87"/>
                <a:gd name="T7" fmla="*/ 73 h 82"/>
                <a:gd name="T8" fmla="*/ 19 w 87"/>
                <a:gd name="T9" fmla="*/ 82 h 82"/>
              </a:gdLst>
              <a:ahLst/>
              <a:cxnLst>
                <a:cxn ang="0">
                  <a:pos x="T0" y="T1"/>
                </a:cxn>
                <a:cxn ang="0">
                  <a:pos x="T2" y="T3"/>
                </a:cxn>
                <a:cxn ang="0">
                  <a:pos x="T4" y="T5"/>
                </a:cxn>
                <a:cxn ang="0">
                  <a:pos x="T6" y="T7"/>
                </a:cxn>
                <a:cxn ang="0">
                  <a:pos x="T8" y="T9"/>
                </a:cxn>
              </a:cxnLst>
              <a:rect l="0" t="0" r="r" b="b"/>
              <a:pathLst>
                <a:path w="87" h="82">
                  <a:moveTo>
                    <a:pt x="19" y="82"/>
                  </a:moveTo>
                  <a:cubicBezTo>
                    <a:pt x="0" y="11"/>
                    <a:pt x="0" y="11"/>
                    <a:pt x="0" y="11"/>
                  </a:cubicBezTo>
                  <a:cubicBezTo>
                    <a:pt x="28" y="4"/>
                    <a:pt x="57" y="0"/>
                    <a:pt x="87" y="0"/>
                  </a:cubicBezTo>
                  <a:cubicBezTo>
                    <a:pt x="87" y="73"/>
                    <a:pt x="87" y="73"/>
                    <a:pt x="87" y="73"/>
                  </a:cubicBezTo>
                  <a:cubicBezTo>
                    <a:pt x="64" y="74"/>
                    <a:pt x="41" y="77"/>
                    <a:pt x="19" y="82"/>
                  </a:cubicBezTo>
                  <a:close/>
                </a:path>
              </a:pathLst>
            </a:custGeom>
            <a:solidFill>
              <a:srgbClr val="F6E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6" name="Freeform 13"/>
            <p:cNvSpPr>
              <a:spLocks/>
            </p:cNvSpPr>
            <p:nvPr/>
          </p:nvSpPr>
          <p:spPr bwMode="auto">
            <a:xfrm>
              <a:off x="3651636" y="2543495"/>
              <a:ext cx="501915" cy="487090"/>
            </a:xfrm>
            <a:custGeom>
              <a:avLst/>
              <a:gdLst>
                <a:gd name="T0" fmla="*/ 36 w 100"/>
                <a:gd name="T1" fmla="*/ 97 h 97"/>
                <a:gd name="T2" fmla="*/ 0 w 100"/>
                <a:gd name="T3" fmla="*/ 32 h 97"/>
                <a:gd name="T4" fmla="*/ 81 w 100"/>
                <a:gd name="T5" fmla="*/ 0 h 97"/>
                <a:gd name="T6" fmla="*/ 100 w 100"/>
                <a:gd name="T7" fmla="*/ 71 h 97"/>
                <a:gd name="T8" fmla="*/ 36 w 100"/>
                <a:gd name="T9" fmla="*/ 97 h 97"/>
              </a:gdLst>
              <a:ahLst/>
              <a:cxnLst>
                <a:cxn ang="0">
                  <a:pos x="T0" y="T1"/>
                </a:cxn>
                <a:cxn ang="0">
                  <a:pos x="T2" y="T3"/>
                </a:cxn>
                <a:cxn ang="0">
                  <a:pos x="T4" y="T5"/>
                </a:cxn>
                <a:cxn ang="0">
                  <a:pos x="T6" y="T7"/>
                </a:cxn>
                <a:cxn ang="0">
                  <a:pos x="T8" y="T9"/>
                </a:cxn>
              </a:cxnLst>
              <a:rect l="0" t="0" r="r" b="b"/>
              <a:pathLst>
                <a:path w="100" h="97">
                  <a:moveTo>
                    <a:pt x="36" y="97"/>
                  </a:moveTo>
                  <a:cubicBezTo>
                    <a:pt x="0" y="32"/>
                    <a:pt x="0" y="32"/>
                    <a:pt x="0" y="32"/>
                  </a:cubicBezTo>
                  <a:cubicBezTo>
                    <a:pt x="25" y="18"/>
                    <a:pt x="53" y="7"/>
                    <a:pt x="81" y="0"/>
                  </a:cubicBezTo>
                  <a:cubicBezTo>
                    <a:pt x="100" y="71"/>
                    <a:pt x="100" y="71"/>
                    <a:pt x="100" y="71"/>
                  </a:cubicBezTo>
                  <a:cubicBezTo>
                    <a:pt x="78" y="77"/>
                    <a:pt x="56" y="86"/>
                    <a:pt x="36" y="97"/>
                  </a:cubicBezTo>
                  <a:close/>
                </a:path>
              </a:pathLst>
            </a:custGeom>
            <a:solidFill>
              <a:srgbClr val="DEE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7" name="Freeform 14"/>
            <p:cNvSpPr>
              <a:spLocks/>
            </p:cNvSpPr>
            <p:nvPr/>
          </p:nvSpPr>
          <p:spPr bwMode="auto">
            <a:xfrm>
              <a:off x="2724048" y="3428729"/>
              <a:ext cx="495561" cy="508267"/>
            </a:xfrm>
            <a:custGeom>
              <a:avLst/>
              <a:gdLst>
                <a:gd name="T0" fmla="*/ 71 w 99"/>
                <a:gd name="T1" fmla="*/ 101 h 101"/>
                <a:gd name="T2" fmla="*/ 0 w 99"/>
                <a:gd name="T3" fmla="*/ 80 h 101"/>
                <a:gd name="T4" fmla="*/ 36 w 99"/>
                <a:gd name="T5" fmla="*/ 0 h 101"/>
                <a:gd name="T6" fmla="*/ 99 w 99"/>
                <a:gd name="T7" fmla="*/ 38 h 101"/>
                <a:gd name="T8" fmla="*/ 71 w 99"/>
                <a:gd name="T9" fmla="*/ 101 h 101"/>
              </a:gdLst>
              <a:ahLst/>
              <a:cxnLst>
                <a:cxn ang="0">
                  <a:pos x="T0" y="T1"/>
                </a:cxn>
                <a:cxn ang="0">
                  <a:pos x="T2" y="T3"/>
                </a:cxn>
                <a:cxn ang="0">
                  <a:pos x="T4" y="T5"/>
                </a:cxn>
                <a:cxn ang="0">
                  <a:pos x="T6" y="T7"/>
                </a:cxn>
                <a:cxn ang="0">
                  <a:pos x="T8" y="T9"/>
                </a:cxn>
              </a:cxnLst>
              <a:rect l="0" t="0" r="r" b="b"/>
              <a:pathLst>
                <a:path w="99" h="101">
                  <a:moveTo>
                    <a:pt x="71" y="101"/>
                  </a:moveTo>
                  <a:cubicBezTo>
                    <a:pt x="0" y="80"/>
                    <a:pt x="0" y="80"/>
                    <a:pt x="0" y="80"/>
                  </a:cubicBezTo>
                  <a:cubicBezTo>
                    <a:pt x="9" y="52"/>
                    <a:pt x="21" y="25"/>
                    <a:pt x="36" y="0"/>
                  </a:cubicBezTo>
                  <a:cubicBezTo>
                    <a:pt x="99" y="38"/>
                    <a:pt x="99" y="38"/>
                    <a:pt x="99" y="38"/>
                  </a:cubicBezTo>
                  <a:cubicBezTo>
                    <a:pt x="87" y="58"/>
                    <a:pt x="78" y="79"/>
                    <a:pt x="71" y="101"/>
                  </a:cubicBez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8" name="Freeform 15"/>
            <p:cNvSpPr>
              <a:spLocks/>
            </p:cNvSpPr>
            <p:nvPr/>
          </p:nvSpPr>
          <p:spPr bwMode="auto">
            <a:xfrm>
              <a:off x="3249258" y="2734096"/>
              <a:ext cx="533681" cy="529445"/>
            </a:xfrm>
            <a:custGeom>
              <a:avLst/>
              <a:gdLst>
                <a:gd name="T0" fmla="*/ 51 w 106"/>
                <a:gd name="T1" fmla="*/ 105 h 105"/>
                <a:gd name="T2" fmla="*/ 0 w 106"/>
                <a:gd name="T3" fmla="*/ 52 h 105"/>
                <a:gd name="T4" fmla="*/ 70 w 106"/>
                <a:gd name="T5" fmla="*/ 0 h 105"/>
                <a:gd name="T6" fmla="*/ 106 w 106"/>
                <a:gd name="T7" fmla="*/ 64 h 105"/>
                <a:gd name="T8" fmla="*/ 51 w 106"/>
                <a:gd name="T9" fmla="*/ 105 h 105"/>
              </a:gdLst>
              <a:ahLst/>
              <a:cxnLst>
                <a:cxn ang="0">
                  <a:pos x="T0" y="T1"/>
                </a:cxn>
                <a:cxn ang="0">
                  <a:pos x="T2" y="T3"/>
                </a:cxn>
                <a:cxn ang="0">
                  <a:pos x="T4" y="T5"/>
                </a:cxn>
                <a:cxn ang="0">
                  <a:pos x="T6" y="T7"/>
                </a:cxn>
                <a:cxn ang="0">
                  <a:pos x="T8" y="T9"/>
                </a:cxn>
              </a:cxnLst>
              <a:rect l="0" t="0" r="r" b="b"/>
              <a:pathLst>
                <a:path w="106" h="105">
                  <a:moveTo>
                    <a:pt x="51" y="105"/>
                  </a:moveTo>
                  <a:cubicBezTo>
                    <a:pt x="0" y="52"/>
                    <a:pt x="0" y="52"/>
                    <a:pt x="0" y="52"/>
                  </a:cubicBezTo>
                  <a:cubicBezTo>
                    <a:pt x="21" y="32"/>
                    <a:pt x="45" y="15"/>
                    <a:pt x="70" y="0"/>
                  </a:cubicBezTo>
                  <a:cubicBezTo>
                    <a:pt x="106" y="64"/>
                    <a:pt x="106" y="64"/>
                    <a:pt x="106" y="64"/>
                  </a:cubicBezTo>
                  <a:cubicBezTo>
                    <a:pt x="86" y="76"/>
                    <a:pt x="68" y="90"/>
                    <a:pt x="51" y="105"/>
                  </a:cubicBezTo>
                  <a:close/>
                </a:path>
              </a:pathLst>
            </a:custGeom>
            <a:solidFill>
              <a:srgbClr val="8FC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9" name="Freeform 16"/>
            <p:cNvSpPr>
              <a:spLocks/>
            </p:cNvSpPr>
            <p:nvPr/>
          </p:nvSpPr>
          <p:spPr bwMode="auto">
            <a:xfrm>
              <a:off x="2933708" y="3036939"/>
              <a:ext cx="531564" cy="537917"/>
            </a:xfrm>
            <a:custGeom>
              <a:avLst/>
              <a:gdLst>
                <a:gd name="T0" fmla="*/ 63 w 106"/>
                <a:gd name="T1" fmla="*/ 107 h 107"/>
                <a:gd name="T2" fmla="*/ 0 w 106"/>
                <a:gd name="T3" fmla="*/ 69 h 107"/>
                <a:gd name="T4" fmla="*/ 55 w 106"/>
                <a:gd name="T5" fmla="*/ 0 h 107"/>
                <a:gd name="T6" fmla="*/ 106 w 106"/>
                <a:gd name="T7" fmla="*/ 53 h 107"/>
                <a:gd name="T8" fmla="*/ 63 w 106"/>
                <a:gd name="T9" fmla="*/ 107 h 107"/>
              </a:gdLst>
              <a:ahLst/>
              <a:cxnLst>
                <a:cxn ang="0">
                  <a:pos x="T0" y="T1"/>
                </a:cxn>
                <a:cxn ang="0">
                  <a:pos x="T2" y="T3"/>
                </a:cxn>
                <a:cxn ang="0">
                  <a:pos x="T4" y="T5"/>
                </a:cxn>
                <a:cxn ang="0">
                  <a:pos x="T6" y="T7"/>
                </a:cxn>
                <a:cxn ang="0">
                  <a:pos x="T8" y="T9"/>
                </a:cxn>
              </a:cxnLst>
              <a:rect l="0" t="0" r="r" b="b"/>
              <a:pathLst>
                <a:path w="106" h="107">
                  <a:moveTo>
                    <a:pt x="63" y="107"/>
                  </a:moveTo>
                  <a:cubicBezTo>
                    <a:pt x="0" y="69"/>
                    <a:pt x="0" y="69"/>
                    <a:pt x="0" y="69"/>
                  </a:cubicBezTo>
                  <a:cubicBezTo>
                    <a:pt x="15" y="44"/>
                    <a:pt x="34" y="21"/>
                    <a:pt x="55" y="0"/>
                  </a:cubicBezTo>
                  <a:cubicBezTo>
                    <a:pt x="106" y="53"/>
                    <a:pt x="106" y="53"/>
                    <a:pt x="106" y="53"/>
                  </a:cubicBezTo>
                  <a:cubicBezTo>
                    <a:pt x="90" y="69"/>
                    <a:pt x="75" y="87"/>
                    <a:pt x="63" y="107"/>
                  </a:cubicBezTo>
                  <a:close/>
                </a:path>
              </a:pathLst>
            </a:custGeom>
            <a:solidFill>
              <a:srgbClr val="0DB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0" name="Oval 69"/>
            <p:cNvSpPr>
              <a:spLocks noChangeArrowheads="1"/>
            </p:cNvSpPr>
            <p:nvPr/>
          </p:nvSpPr>
          <p:spPr bwMode="auto">
            <a:xfrm>
              <a:off x="3831648" y="2138998"/>
              <a:ext cx="1486683" cy="429909"/>
            </a:xfrm>
            <a:prstGeom prst="ellipse">
              <a:avLst/>
            </a:prstGeom>
            <a:gradFill>
              <a:gsLst>
                <a:gs pos="0">
                  <a:schemeClr val="bg1">
                    <a:lumMod val="95000"/>
                    <a:alpha val="53000"/>
                  </a:schemeClr>
                </a:gs>
                <a:gs pos="100000">
                  <a:schemeClr val="tx1">
                    <a:lumMod val="50000"/>
                    <a:lumOff val="50000"/>
                    <a:alpha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446455">
            <a:off x="2080611" y="2961569"/>
            <a:ext cx="2375744" cy="2375747"/>
          </a:xfrm>
          <a:prstGeom prst="rect">
            <a:avLst/>
          </a:prstGeom>
        </p:spPr>
      </p:pic>
      <p:sp>
        <p:nvSpPr>
          <p:cNvPr id="72" name="Freeform 18"/>
          <p:cNvSpPr>
            <a:spLocks/>
          </p:cNvSpPr>
          <p:nvPr/>
        </p:nvSpPr>
        <p:spPr bwMode="auto">
          <a:xfrm>
            <a:off x="3007053" y="3823527"/>
            <a:ext cx="713101" cy="359734"/>
          </a:xfrm>
          <a:custGeom>
            <a:avLst/>
            <a:gdLst>
              <a:gd name="T0" fmla="*/ 93 w 189"/>
              <a:gd name="T1" fmla="*/ 25 h 95"/>
              <a:gd name="T2" fmla="*/ 163 w 189"/>
              <a:gd name="T3" fmla="*/ 95 h 95"/>
              <a:gd name="T4" fmla="*/ 189 w 189"/>
              <a:gd name="T5" fmla="*/ 95 h 95"/>
              <a:gd name="T6" fmla="*/ 95 w 189"/>
              <a:gd name="T7" fmla="*/ 0 h 95"/>
              <a:gd name="T8" fmla="*/ 0 w 189"/>
              <a:gd name="T9" fmla="*/ 95 h 95"/>
              <a:gd name="T10" fmla="*/ 23 w 189"/>
              <a:gd name="T11" fmla="*/ 95 h 95"/>
              <a:gd name="T12" fmla="*/ 93 w 189"/>
              <a:gd name="T13" fmla="*/ 25 h 95"/>
            </a:gdLst>
            <a:ahLst/>
            <a:cxnLst>
              <a:cxn ang="0">
                <a:pos x="T0" y="T1"/>
              </a:cxn>
              <a:cxn ang="0">
                <a:pos x="T2" y="T3"/>
              </a:cxn>
              <a:cxn ang="0">
                <a:pos x="T4" y="T5"/>
              </a:cxn>
              <a:cxn ang="0">
                <a:pos x="T6" y="T7"/>
              </a:cxn>
              <a:cxn ang="0">
                <a:pos x="T8" y="T9"/>
              </a:cxn>
              <a:cxn ang="0">
                <a:pos x="T10" y="T11"/>
              </a:cxn>
              <a:cxn ang="0">
                <a:pos x="T12" y="T13"/>
              </a:cxn>
            </a:cxnLst>
            <a:rect l="0" t="0" r="r" b="b"/>
            <a:pathLst>
              <a:path w="189" h="95">
                <a:moveTo>
                  <a:pt x="93" y="25"/>
                </a:moveTo>
                <a:cubicBezTo>
                  <a:pt x="132" y="25"/>
                  <a:pt x="163" y="56"/>
                  <a:pt x="163" y="95"/>
                </a:cubicBezTo>
                <a:cubicBezTo>
                  <a:pt x="189" y="95"/>
                  <a:pt x="189" y="95"/>
                  <a:pt x="189" y="95"/>
                </a:cubicBezTo>
                <a:cubicBezTo>
                  <a:pt x="189" y="42"/>
                  <a:pt x="147" y="0"/>
                  <a:pt x="95" y="0"/>
                </a:cubicBezTo>
                <a:cubicBezTo>
                  <a:pt x="43" y="0"/>
                  <a:pt x="0" y="42"/>
                  <a:pt x="0" y="95"/>
                </a:cubicBezTo>
                <a:cubicBezTo>
                  <a:pt x="23" y="95"/>
                  <a:pt x="23" y="95"/>
                  <a:pt x="23" y="95"/>
                </a:cubicBezTo>
                <a:cubicBezTo>
                  <a:pt x="23" y="56"/>
                  <a:pt x="54" y="25"/>
                  <a:pt x="93" y="25"/>
                </a:cubicBezTo>
                <a:close/>
              </a:path>
            </a:pathLst>
          </a:custGeom>
          <a:gradFill>
            <a:gsLst>
              <a:gs pos="100000">
                <a:schemeClr val="bg1">
                  <a:lumMod val="85000"/>
                </a:schemeClr>
              </a:gs>
              <a:gs pos="0">
                <a:schemeClr val="tx1">
                  <a:lumMod val="75000"/>
                  <a:lumOff val="2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3" name="Freeform 72"/>
          <p:cNvSpPr>
            <a:spLocks/>
          </p:cNvSpPr>
          <p:nvPr/>
        </p:nvSpPr>
        <p:spPr bwMode="auto">
          <a:xfrm>
            <a:off x="3085876" y="3895155"/>
            <a:ext cx="569845" cy="288106"/>
          </a:xfrm>
          <a:custGeom>
            <a:avLst/>
            <a:gdLst>
              <a:gd name="T0" fmla="*/ 70 w 140"/>
              <a:gd name="T1" fmla="*/ 0 h 70"/>
              <a:gd name="T2" fmla="*/ 0 w 140"/>
              <a:gd name="T3" fmla="*/ 70 h 70"/>
              <a:gd name="T4" fmla="*/ 140 w 140"/>
              <a:gd name="T5" fmla="*/ 70 h 70"/>
              <a:gd name="T6" fmla="*/ 70 w 140"/>
              <a:gd name="T7" fmla="*/ 0 h 70"/>
            </a:gdLst>
            <a:ahLst/>
            <a:cxnLst>
              <a:cxn ang="0">
                <a:pos x="T0" y="T1"/>
              </a:cxn>
              <a:cxn ang="0">
                <a:pos x="T2" y="T3"/>
              </a:cxn>
              <a:cxn ang="0">
                <a:pos x="T4" y="T5"/>
              </a:cxn>
              <a:cxn ang="0">
                <a:pos x="T6" y="T7"/>
              </a:cxn>
            </a:cxnLst>
            <a:rect l="0" t="0" r="r" b="b"/>
            <a:pathLst>
              <a:path w="140" h="70">
                <a:moveTo>
                  <a:pt x="70" y="0"/>
                </a:moveTo>
                <a:cubicBezTo>
                  <a:pt x="31" y="0"/>
                  <a:pt x="0" y="31"/>
                  <a:pt x="0" y="70"/>
                </a:cubicBezTo>
                <a:cubicBezTo>
                  <a:pt x="140" y="70"/>
                  <a:pt x="140" y="70"/>
                  <a:pt x="140" y="70"/>
                </a:cubicBezTo>
                <a:cubicBezTo>
                  <a:pt x="140" y="31"/>
                  <a:pt x="109" y="0"/>
                  <a:pt x="70" y="0"/>
                </a:cubicBezTo>
                <a:close/>
              </a:path>
            </a:pathLst>
          </a:custGeom>
          <a:gradFill flip="none" rotWithShape="1">
            <a:gsLst>
              <a:gs pos="100000">
                <a:schemeClr val="tx1">
                  <a:lumMod val="50000"/>
                  <a:lumOff val="50000"/>
                </a:schemeClr>
              </a:gs>
              <a:gs pos="0">
                <a:schemeClr val="tx1">
                  <a:lumMod val="75000"/>
                  <a:lumOff val="25000"/>
                </a:scheme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nvGrpSpPr>
          <p:cNvPr id="6" name="main_meter"/>
          <p:cNvGrpSpPr/>
          <p:nvPr/>
        </p:nvGrpSpPr>
        <p:grpSpPr>
          <a:xfrm>
            <a:off x="3746134" y="2463072"/>
            <a:ext cx="4712067" cy="2367682"/>
            <a:chOff x="2222133" y="2058523"/>
            <a:chExt cx="4712067" cy="2367682"/>
          </a:xfrm>
        </p:grpSpPr>
        <p:sp>
          <p:nvSpPr>
            <p:cNvPr id="75" name="Freeform 5"/>
            <p:cNvSpPr>
              <a:spLocks/>
            </p:cNvSpPr>
            <p:nvPr/>
          </p:nvSpPr>
          <p:spPr bwMode="auto">
            <a:xfrm>
              <a:off x="2222133" y="2058523"/>
              <a:ext cx="4712067" cy="2367681"/>
            </a:xfrm>
            <a:custGeom>
              <a:avLst/>
              <a:gdLst>
                <a:gd name="T0" fmla="*/ 939 w 939"/>
                <a:gd name="T1" fmla="*/ 470 h 470"/>
                <a:gd name="T2" fmla="*/ 470 w 939"/>
                <a:gd name="T3" fmla="*/ 0 h 470"/>
                <a:gd name="T4" fmla="*/ 0 w 939"/>
                <a:gd name="T5" fmla="*/ 470 h 470"/>
                <a:gd name="T6" fmla="*/ 939 w 939"/>
                <a:gd name="T7" fmla="*/ 470 h 470"/>
              </a:gdLst>
              <a:ahLst/>
              <a:cxnLst>
                <a:cxn ang="0">
                  <a:pos x="T0" y="T1"/>
                </a:cxn>
                <a:cxn ang="0">
                  <a:pos x="T2" y="T3"/>
                </a:cxn>
                <a:cxn ang="0">
                  <a:pos x="T4" y="T5"/>
                </a:cxn>
                <a:cxn ang="0">
                  <a:pos x="T6" y="T7"/>
                </a:cxn>
              </a:cxnLst>
              <a:rect l="0" t="0" r="r" b="b"/>
              <a:pathLst>
                <a:path w="939" h="470">
                  <a:moveTo>
                    <a:pt x="939" y="470"/>
                  </a:moveTo>
                  <a:cubicBezTo>
                    <a:pt x="939" y="210"/>
                    <a:pt x="729" y="0"/>
                    <a:pt x="470" y="0"/>
                  </a:cubicBezTo>
                  <a:cubicBezTo>
                    <a:pt x="211" y="0"/>
                    <a:pt x="0" y="210"/>
                    <a:pt x="0" y="470"/>
                  </a:cubicBezTo>
                  <a:lnTo>
                    <a:pt x="939" y="470"/>
                  </a:lnTo>
                  <a:close/>
                </a:path>
              </a:pathLst>
            </a:custGeom>
            <a:gradFill>
              <a:gsLst>
                <a:gs pos="32000">
                  <a:schemeClr val="accent4">
                    <a:lumMod val="75000"/>
                  </a:schemeClr>
                </a:gs>
                <a:gs pos="0">
                  <a:schemeClr val="accent4"/>
                </a:gs>
                <a:gs pos="65000">
                  <a:schemeClr val="accent4">
                    <a:lumMod val="50000"/>
                  </a:schemeClr>
                </a:gs>
              </a:gsLst>
              <a:lin ang="5400000" scaled="1"/>
            </a:gradFill>
            <a:ln>
              <a:noFill/>
            </a:ln>
            <a:effectLst>
              <a:outerShdw blurRad="381000" dist="317500" dir="5400000" sx="90000" sy="-19000" rotWithShape="0">
                <a:prstClr val="black">
                  <a:alpha val="3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6" name="Freeform 6"/>
            <p:cNvSpPr>
              <a:spLocks/>
            </p:cNvSpPr>
            <p:nvPr/>
          </p:nvSpPr>
          <p:spPr bwMode="auto">
            <a:xfrm>
              <a:off x="2416969" y="2251241"/>
              <a:ext cx="4326631" cy="2174964"/>
            </a:xfrm>
            <a:custGeom>
              <a:avLst/>
              <a:gdLst>
                <a:gd name="T0" fmla="*/ 862 w 862"/>
                <a:gd name="T1" fmla="*/ 432 h 432"/>
                <a:gd name="T2" fmla="*/ 431 w 862"/>
                <a:gd name="T3" fmla="*/ 0 h 432"/>
                <a:gd name="T4" fmla="*/ 0 w 862"/>
                <a:gd name="T5" fmla="*/ 432 h 432"/>
                <a:gd name="T6" fmla="*/ 862 w 862"/>
                <a:gd name="T7" fmla="*/ 432 h 432"/>
              </a:gdLst>
              <a:ahLst/>
              <a:cxnLst>
                <a:cxn ang="0">
                  <a:pos x="T0" y="T1"/>
                </a:cxn>
                <a:cxn ang="0">
                  <a:pos x="T2" y="T3"/>
                </a:cxn>
                <a:cxn ang="0">
                  <a:pos x="T4" y="T5"/>
                </a:cxn>
                <a:cxn ang="0">
                  <a:pos x="T6" y="T7"/>
                </a:cxn>
              </a:cxnLst>
              <a:rect l="0" t="0" r="r" b="b"/>
              <a:pathLst>
                <a:path w="862" h="432">
                  <a:moveTo>
                    <a:pt x="862" y="432"/>
                  </a:moveTo>
                  <a:cubicBezTo>
                    <a:pt x="862" y="193"/>
                    <a:pt x="669" y="0"/>
                    <a:pt x="431" y="0"/>
                  </a:cubicBezTo>
                  <a:cubicBezTo>
                    <a:pt x="193" y="0"/>
                    <a:pt x="0" y="193"/>
                    <a:pt x="0" y="432"/>
                  </a:cubicBezTo>
                  <a:lnTo>
                    <a:pt x="862" y="432"/>
                  </a:lnTo>
                  <a:close/>
                </a:path>
              </a:pathLst>
            </a:custGeom>
            <a:gradFill flip="none" rotWithShape="1">
              <a:gsLst>
                <a:gs pos="8000">
                  <a:schemeClr val="accent4"/>
                </a:gs>
                <a:gs pos="79070">
                  <a:schemeClr val="accent4">
                    <a:lumMod val="50000"/>
                  </a:scheme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7" name="Freeform 7"/>
            <p:cNvSpPr>
              <a:spLocks/>
            </p:cNvSpPr>
            <p:nvPr/>
          </p:nvSpPr>
          <p:spPr bwMode="auto">
            <a:xfrm>
              <a:off x="4604639" y="2471490"/>
              <a:ext cx="442616" cy="412967"/>
            </a:xfrm>
            <a:custGeom>
              <a:avLst/>
              <a:gdLst>
                <a:gd name="T0" fmla="*/ 69 w 88"/>
                <a:gd name="T1" fmla="*/ 82 h 82"/>
                <a:gd name="T2" fmla="*/ 88 w 88"/>
                <a:gd name="T3" fmla="*/ 11 h 82"/>
                <a:gd name="T4" fmla="*/ 0 w 88"/>
                <a:gd name="T5" fmla="*/ 0 h 82"/>
                <a:gd name="T6" fmla="*/ 0 w 88"/>
                <a:gd name="T7" fmla="*/ 73 h 82"/>
                <a:gd name="T8" fmla="*/ 69 w 88"/>
                <a:gd name="T9" fmla="*/ 82 h 82"/>
              </a:gdLst>
              <a:ahLst/>
              <a:cxnLst>
                <a:cxn ang="0">
                  <a:pos x="T0" y="T1"/>
                </a:cxn>
                <a:cxn ang="0">
                  <a:pos x="T2" y="T3"/>
                </a:cxn>
                <a:cxn ang="0">
                  <a:pos x="T4" y="T5"/>
                </a:cxn>
                <a:cxn ang="0">
                  <a:pos x="T6" y="T7"/>
                </a:cxn>
                <a:cxn ang="0">
                  <a:pos x="T8" y="T9"/>
                </a:cxn>
              </a:cxnLst>
              <a:rect l="0" t="0" r="r" b="b"/>
              <a:pathLst>
                <a:path w="88" h="82">
                  <a:moveTo>
                    <a:pt x="69" y="82"/>
                  </a:moveTo>
                  <a:cubicBezTo>
                    <a:pt x="88" y="11"/>
                    <a:pt x="88" y="11"/>
                    <a:pt x="88" y="11"/>
                  </a:cubicBezTo>
                  <a:cubicBezTo>
                    <a:pt x="60" y="4"/>
                    <a:pt x="30" y="0"/>
                    <a:pt x="0" y="0"/>
                  </a:cubicBezTo>
                  <a:cubicBezTo>
                    <a:pt x="0" y="73"/>
                    <a:pt x="0" y="73"/>
                    <a:pt x="0" y="73"/>
                  </a:cubicBezTo>
                  <a:cubicBezTo>
                    <a:pt x="24" y="74"/>
                    <a:pt x="47" y="77"/>
                    <a:pt x="69" y="82"/>
                  </a:cubicBezTo>
                  <a:close/>
                </a:path>
              </a:pathLst>
            </a:custGeom>
            <a:solidFill>
              <a:srgbClr val="FFC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8" name="Freeform 8"/>
            <p:cNvSpPr>
              <a:spLocks/>
            </p:cNvSpPr>
            <p:nvPr/>
          </p:nvSpPr>
          <p:spPr bwMode="auto">
            <a:xfrm>
              <a:off x="5007018" y="2543495"/>
              <a:ext cx="501915" cy="487090"/>
            </a:xfrm>
            <a:custGeom>
              <a:avLst/>
              <a:gdLst>
                <a:gd name="T0" fmla="*/ 64 w 100"/>
                <a:gd name="T1" fmla="*/ 97 h 97"/>
                <a:gd name="T2" fmla="*/ 100 w 100"/>
                <a:gd name="T3" fmla="*/ 32 h 97"/>
                <a:gd name="T4" fmla="*/ 18 w 100"/>
                <a:gd name="T5" fmla="*/ 0 h 97"/>
                <a:gd name="T6" fmla="*/ 0 w 100"/>
                <a:gd name="T7" fmla="*/ 71 h 97"/>
                <a:gd name="T8" fmla="*/ 64 w 100"/>
                <a:gd name="T9" fmla="*/ 97 h 97"/>
              </a:gdLst>
              <a:ahLst/>
              <a:cxnLst>
                <a:cxn ang="0">
                  <a:pos x="T0" y="T1"/>
                </a:cxn>
                <a:cxn ang="0">
                  <a:pos x="T2" y="T3"/>
                </a:cxn>
                <a:cxn ang="0">
                  <a:pos x="T4" y="T5"/>
                </a:cxn>
                <a:cxn ang="0">
                  <a:pos x="T6" y="T7"/>
                </a:cxn>
                <a:cxn ang="0">
                  <a:pos x="T8" y="T9"/>
                </a:cxn>
              </a:cxnLst>
              <a:rect l="0" t="0" r="r" b="b"/>
              <a:pathLst>
                <a:path w="100" h="97">
                  <a:moveTo>
                    <a:pt x="64" y="97"/>
                  </a:moveTo>
                  <a:cubicBezTo>
                    <a:pt x="100" y="32"/>
                    <a:pt x="100" y="32"/>
                    <a:pt x="100" y="32"/>
                  </a:cubicBezTo>
                  <a:cubicBezTo>
                    <a:pt x="74" y="18"/>
                    <a:pt x="47" y="7"/>
                    <a:pt x="18" y="0"/>
                  </a:cubicBezTo>
                  <a:cubicBezTo>
                    <a:pt x="0" y="71"/>
                    <a:pt x="0" y="71"/>
                    <a:pt x="0" y="71"/>
                  </a:cubicBezTo>
                  <a:cubicBezTo>
                    <a:pt x="22" y="77"/>
                    <a:pt x="44" y="86"/>
                    <a:pt x="64" y="97"/>
                  </a:cubicBezTo>
                  <a:close/>
                </a:path>
              </a:pathLst>
            </a:custGeom>
            <a:solidFill>
              <a:srgbClr val="FAA6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9" name="Freeform 9"/>
            <p:cNvSpPr>
              <a:spLocks/>
            </p:cNvSpPr>
            <p:nvPr/>
          </p:nvSpPr>
          <p:spPr bwMode="auto">
            <a:xfrm>
              <a:off x="5938842" y="3428729"/>
              <a:ext cx="497679" cy="508267"/>
            </a:xfrm>
            <a:custGeom>
              <a:avLst/>
              <a:gdLst>
                <a:gd name="T0" fmla="*/ 28 w 99"/>
                <a:gd name="T1" fmla="*/ 101 h 101"/>
                <a:gd name="T2" fmla="*/ 99 w 99"/>
                <a:gd name="T3" fmla="*/ 80 h 101"/>
                <a:gd name="T4" fmla="*/ 63 w 99"/>
                <a:gd name="T5" fmla="*/ 0 h 101"/>
                <a:gd name="T6" fmla="*/ 0 w 99"/>
                <a:gd name="T7" fmla="*/ 38 h 101"/>
                <a:gd name="T8" fmla="*/ 28 w 99"/>
                <a:gd name="T9" fmla="*/ 101 h 101"/>
              </a:gdLst>
              <a:ahLst/>
              <a:cxnLst>
                <a:cxn ang="0">
                  <a:pos x="T0" y="T1"/>
                </a:cxn>
                <a:cxn ang="0">
                  <a:pos x="T2" y="T3"/>
                </a:cxn>
                <a:cxn ang="0">
                  <a:pos x="T4" y="T5"/>
                </a:cxn>
                <a:cxn ang="0">
                  <a:pos x="T6" y="T7"/>
                </a:cxn>
                <a:cxn ang="0">
                  <a:pos x="T8" y="T9"/>
                </a:cxn>
              </a:cxnLst>
              <a:rect l="0" t="0" r="r" b="b"/>
              <a:pathLst>
                <a:path w="99" h="101">
                  <a:moveTo>
                    <a:pt x="28" y="101"/>
                  </a:moveTo>
                  <a:cubicBezTo>
                    <a:pt x="99" y="80"/>
                    <a:pt x="99" y="80"/>
                    <a:pt x="99" y="80"/>
                  </a:cubicBezTo>
                  <a:cubicBezTo>
                    <a:pt x="90" y="52"/>
                    <a:pt x="78" y="25"/>
                    <a:pt x="63" y="0"/>
                  </a:cubicBezTo>
                  <a:cubicBezTo>
                    <a:pt x="0" y="38"/>
                    <a:pt x="0" y="38"/>
                    <a:pt x="0" y="38"/>
                  </a:cubicBezTo>
                  <a:cubicBezTo>
                    <a:pt x="11" y="58"/>
                    <a:pt x="21" y="79"/>
                    <a:pt x="28" y="101"/>
                  </a:cubicBezTo>
                  <a:close/>
                </a:path>
              </a:pathLst>
            </a:custGeom>
            <a:solidFill>
              <a:srgbClr val="C616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0" name="Freeform 10"/>
            <p:cNvSpPr>
              <a:spLocks/>
            </p:cNvSpPr>
            <p:nvPr/>
          </p:nvSpPr>
          <p:spPr bwMode="auto">
            <a:xfrm>
              <a:off x="5373394" y="2734096"/>
              <a:ext cx="535799" cy="529445"/>
            </a:xfrm>
            <a:custGeom>
              <a:avLst/>
              <a:gdLst>
                <a:gd name="T0" fmla="*/ 56 w 107"/>
                <a:gd name="T1" fmla="*/ 105 h 105"/>
                <a:gd name="T2" fmla="*/ 107 w 107"/>
                <a:gd name="T3" fmla="*/ 52 h 105"/>
                <a:gd name="T4" fmla="*/ 36 w 107"/>
                <a:gd name="T5" fmla="*/ 0 h 105"/>
                <a:gd name="T6" fmla="*/ 0 w 107"/>
                <a:gd name="T7" fmla="*/ 64 h 105"/>
                <a:gd name="T8" fmla="*/ 56 w 107"/>
                <a:gd name="T9" fmla="*/ 105 h 105"/>
              </a:gdLst>
              <a:ahLst/>
              <a:cxnLst>
                <a:cxn ang="0">
                  <a:pos x="T0" y="T1"/>
                </a:cxn>
                <a:cxn ang="0">
                  <a:pos x="T2" y="T3"/>
                </a:cxn>
                <a:cxn ang="0">
                  <a:pos x="T4" y="T5"/>
                </a:cxn>
                <a:cxn ang="0">
                  <a:pos x="T6" y="T7"/>
                </a:cxn>
                <a:cxn ang="0">
                  <a:pos x="T8" y="T9"/>
                </a:cxn>
              </a:cxnLst>
              <a:rect l="0" t="0" r="r" b="b"/>
              <a:pathLst>
                <a:path w="107" h="105">
                  <a:moveTo>
                    <a:pt x="56" y="105"/>
                  </a:moveTo>
                  <a:cubicBezTo>
                    <a:pt x="107" y="52"/>
                    <a:pt x="107" y="52"/>
                    <a:pt x="107" y="52"/>
                  </a:cubicBezTo>
                  <a:cubicBezTo>
                    <a:pt x="86" y="32"/>
                    <a:pt x="62" y="15"/>
                    <a:pt x="36" y="0"/>
                  </a:cubicBezTo>
                  <a:cubicBezTo>
                    <a:pt x="0" y="64"/>
                    <a:pt x="0" y="64"/>
                    <a:pt x="0" y="64"/>
                  </a:cubicBezTo>
                  <a:cubicBezTo>
                    <a:pt x="20" y="76"/>
                    <a:pt x="39" y="90"/>
                    <a:pt x="56" y="105"/>
                  </a:cubicBezTo>
                  <a:close/>
                </a:path>
              </a:pathLst>
            </a:custGeom>
            <a:solidFill>
              <a:srgbClr val="F37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1" name="Freeform 11"/>
            <p:cNvSpPr>
              <a:spLocks/>
            </p:cNvSpPr>
            <p:nvPr/>
          </p:nvSpPr>
          <p:spPr bwMode="auto">
            <a:xfrm>
              <a:off x="5693179" y="3036939"/>
              <a:ext cx="533681" cy="537917"/>
            </a:xfrm>
            <a:custGeom>
              <a:avLst/>
              <a:gdLst>
                <a:gd name="T0" fmla="*/ 43 w 106"/>
                <a:gd name="T1" fmla="*/ 107 h 107"/>
                <a:gd name="T2" fmla="*/ 106 w 106"/>
                <a:gd name="T3" fmla="*/ 69 h 107"/>
                <a:gd name="T4" fmla="*/ 51 w 106"/>
                <a:gd name="T5" fmla="*/ 0 h 107"/>
                <a:gd name="T6" fmla="*/ 0 w 106"/>
                <a:gd name="T7" fmla="*/ 53 h 107"/>
                <a:gd name="T8" fmla="*/ 43 w 106"/>
                <a:gd name="T9" fmla="*/ 107 h 107"/>
              </a:gdLst>
              <a:ahLst/>
              <a:cxnLst>
                <a:cxn ang="0">
                  <a:pos x="T0" y="T1"/>
                </a:cxn>
                <a:cxn ang="0">
                  <a:pos x="T2" y="T3"/>
                </a:cxn>
                <a:cxn ang="0">
                  <a:pos x="T4" y="T5"/>
                </a:cxn>
                <a:cxn ang="0">
                  <a:pos x="T6" y="T7"/>
                </a:cxn>
                <a:cxn ang="0">
                  <a:pos x="T8" y="T9"/>
                </a:cxn>
              </a:cxnLst>
              <a:rect l="0" t="0" r="r" b="b"/>
              <a:pathLst>
                <a:path w="106" h="107">
                  <a:moveTo>
                    <a:pt x="43" y="107"/>
                  </a:moveTo>
                  <a:cubicBezTo>
                    <a:pt x="106" y="69"/>
                    <a:pt x="106" y="69"/>
                    <a:pt x="106" y="69"/>
                  </a:cubicBezTo>
                  <a:cubicBezTo>
                    <a:pt x="90" y="44"/>
                    <a:pt x="72" y="21"/>
                    <a:pt x="51" y="0"/>
                  </a:cubicBezTo>
                  <a:cubicBezTo>
                    <a:pt x="0" y="53"/>
                    <a:pt x="0" y="53"/>
                    <a:pt x="0" y="53"/>
                  </a:cubicBezTo>
                  <a:cubicBezTo>
                    <a:pt x="16" y="69"/>
                    <a:pt x="31" y="87"/>
                    <a:pt x="43" y="107"/>
                  </a:cubicBezTo>
                  <a:close/>
                </a:path>
              </a:pathLst>
            </a:custGeom>
            <a:solidFill>
              <a:srgbClr val="F04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2" name="Freeform 12"/>
            <p:cNvSpPr>
              <a:spLocks/>
            </p:cNvSpPr>
            <p:nvPr/>
          </p:nvSpPr>
          <p:spPr bwMode="auto">
            <a:xfrm>
              <a:off x="4113313" y="2471490"/>
              <a:ext cx="436263" cy="412967"/>
            </a:xfrm>
            <a:custGeom>
              <a:avLst/>
              <a:gdLst>
                <a:gd name="T0" fmla="*/ 19 w 87"/>
                <a:gd name="T1" fmla="*/ 82 h 82"/>
                <a:gd name="T2" fmla="*/ 0 w 87"/>
                <a:gd name="T3" fmla="*/ 11 h 82"/>
                <a:gd name="T4" fmla="*/ 87 w 87"/>
                <a:gd name="T5" fmla="*/ 0 h 82"/>
                <a:gd name="T6" fmla="*/ 87 w 87"/>
                <a:gd name="T7" fmla="*/ 73 h 82"/>
                <a:gd name="T8" fmla="*/ 19 w 87"/>
                <a:gd name="T9" fmla="*/ 82 h 82"/>
              </a:gdLst>
              <a:ahLst/>
              <a:cxnLst>
                <a:cxn ang="0">
                  <a:pos x="T0" y="T1"/>
                </a:cxn>
                <a:cxn ang="0">
                  <a:pos x="T2" y="T3"/>
                </a:cxn>
                <a:cxn ang="0">
                  <a:pos x="T4" y="T5"/>
                </a:cxn>
                <a:cxn ang="0">
                  <a:pos x="T6" y="T7"/>
                </a:cxn>
                <a:cxn ang="0">
                  <a:pos x="T8" y="T9"/>
                </a:cxn>
              </a:cxnLst>
              <a:rect l="0" t="0" r="r" b="b"/>
              <a:pathLst>
                <a:path w="87" h="82">
                  <a:moveTo>
                    <a:pt x="19" y="82"/>
                  </a:moveTo>
                  <a:cubicBezTo>
                    <a:pt x="0" y="11"/>
                    <a:pt x="0" y="11"/>
                    <a:pt x="0" y="11"/>
                  </a:cubicBezTo>
                  <a:cubicBezTo>
                    <a:pt x="28" y="4"/>
                    <a:pt x="57" y="0"/>
                    <a:pt x="87" y="0"/>
                  </a:cubicBezTo>
                  <a:cubicBezTo>
                    <a:pt x="87" y="73"/>
                    <a:pt x="87" y="73"/>
                    <a:pt x="87" y="73"/>
                  </a:cubicBezTo>
                  <a:cubicBezTo>
                    <a:pt x="64" y="74"/>
                    <a:pt x="41" y="77"/>
                    <a:pt x="19" y="82"/>
                  </a:cubicBezTo>
                  <a:close/>
                </a:path>
              </a:pathLst>
            </a:custGeom>
            <a:solidFill>
              <a:srgbClr val="F6E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3" name="Freeform 13"/>
            <p:cNvSpPr>
              <a:spLocks/>
            </p:cNvSpPr>
            <p:nvPr/>
          </p:nvSpPr>
          <p:spPr bwMode="auto">
            <a:xfrm>
              <a:off x="3651636" y="2543495"/>
              <a:ext cx="501915" cy="487090"/>
            </a:xfrm>
            <a:custGeom>
              <a:avLst/>
              <a:gdLst>
                <a:gd name="T0" fmla="*/ 36 w 100"/>
                <a:gd name="T1" fmla="*/ 97 h 97"/>
                <a:gd name="T2" fmla="*/ 0 w 100"/>
                <a:gd name="T3" fmla="*/ 32 h 97"/>
                <a:gd name="T4" fmla="*/ 81 w 100"/>
                <a:gd name="T5" fmla="*/ 0 h 97"/>
                <a:gd name="T6" fmla="*/ 100 w 100"/>
                <a:gd name="T7" fmla="*/ 71 h 97"/>
                <a:gd name="T8" fmla="*/ 36 w 100"/>
                <a:gd name="T9" fmla="*/ 97 h 97"/>
              </a:gdLst>
              <a:ahLst/>
              <a:cxnLst>
                <a:cxn ang="0">
                  <a:pos x="T0" y="T1"/>
                </a:cxn>
                <a:cxn ang="0">
                  <a:pos x="T2" y="T3"/>
                </a:cxn>
                <a:cxn ang="0">
                  <a:pos x="T4" y="T5"/>
                </a:cxn>
                <a:cxn ang="0">
                  <a:pos x="T6" y="T7"/>
                </a:cxn>
                <a:cxn ang="0">
                  <a:pos x="T8" y="T9"/>
                </a:cxn>
              </a:cxnLst>
              <a:rect l="0" t="0" r="r" b="b"/>
              <a:pathLst>
                <a:path w="100" h="97">
                  <a:moveTo>
                    <a:pt x="36" y="97"/>
                  </a:moveTo>
                  <a:cubicBezTo>
                    <a:pt x="0" y="32"/>
                    <a:pt x="0" y="32"/>
                    <a:pt x="0" y="32"/>
                  </a:cubicBezTo>
                  <a:cubicBezTo>
                    <a:pt x="25" y="18"/>
                    <a:pt x="53" y="7"/>
                    <a:pt x="81" y="0"/>
                  </a:cubicBezTo>
                  <a:cubicBezTo>
                    <a:pt x="100" y="71"/>
                    <a:pt x="100" y="71"/>
                    <a:pt x="100" y="71"/>
                  </a:cubicBezTo>
                  <a:cubicBezTo>
                    <a:pt x="78" y="77"/>
                    <a:pt x="56" y="86"/>
                    <a:pt x="36" y="97"/>
                  </a:cubicBezTo>
                  <a:close/>
                </a:path>
              </a:pathLst>
            </a:custGeom>
            <a:solidFill>
              <a:srgbClr val="DEE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4" name="Freeform 14"/>
            <p:cNvSpPr>
              <a:spLocks/>
            </p:cNvSpPr>
            <p:nvPr/>
          </p:nvSpPr>
          <p:spPr bwMode="auto">
            <a:xfrm>
              <a:off x="2724048" y="3428729"/>
              <a:ext cx="495561" cy="508267"/>
            </a:xfrm>
            <a:custGeom>
              <a:avLst/>
              <a:gdLst>
                <a:gd name="T0" fmla="*/ 71 w 99"/>
                <a:gd name="T1" fmla="*/ 101 h 101"/>
                <a:gd name="T2" fmla="*/ 0 w 99"/>
                <a:gd name="T3" fmla="*/ 80 h 101"/>
                <a:gd name="T4" fmla="*/ 36 w 99"/>
                <a:gd name="T5" fmla="*/ 0 h 101"/>
                <a:gd name="T6" fmla="*/ 99 w 99"/>
                <a:gd name="T7" fmla="*/ 38 h 101"/>
                <a:gd name="T8" fmla="*/ 71 w 99"/>
                <a:gd name="T9" fmla="*/ 101 h 101"/>
              </a:gdLst>
              <a:ahLst/>
              <a:cxnLst>
                <a:cxn ang="0">
                  <a:pos x="T0" y="T1"/>
                </a:cxn>
                <a:cxn ang="0">
                  <a:pos x="T2" y="T3"/>
                </a:cxn>
                <a:cxn ang="0">
                  <a:pos x="T4" y="T5"/>
                </a:cxn>
                <a:cxn ang="0">
                  <a:pos x="T6" y="T7"/>
                </a:cxn>
                <a:cxn ang="0">
                  <a:pos x="T8" y="T9"/>
                </a:cxn>
              </a:cxnLst>
              <a:rect l="0" t="0" r="r" b="b"/>
              <a:pathLst>
                <a:path w="99" h="101">
                  <a:moveTo>
                    <a:pt x="71" y="101"/>
                  </a:moveTo>
                  <a:cubicBezTo>
                    <a:pt x="0" y="80"/>
                    <a:pt x="0" y="80"/>
                    <a:pt x="0" y="80"/>
                  </a:cubicBezTo>
                  <a:cubicBezTo>
                    <a:pt x="9" y="52"/>
                    <a:pt x="21" y="25"/>
                    <a:pt x="36" y="0"/>
                  </a:cubicBezTo>
                  <a:cubicBezTo>
                    <a:pt x="99" y="38"/>
                    <a:pt x="99" y="38"/>
                    <a:pt x="99" y="38"/>
                  </a:cubicBezTo>
                  <a:cubicBezTo>
                    <a:pt x="87" y="58"/>
                    <a:pt x="78" y="79"/>
                    <a:pt x="71" y="101"/>
                  </a:cubicBez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5" name="Freeform 15"/>
            <p:cNvSpPr>
              <a:spLocks/>
            </p:cNvSpPr>
            <p:nvPr/>
          </p:nvSpPr>
          <p:spPr bwMode="auto">
            <a:xfrm>
              <a:off x="3249258" y="2734096"/>
              <a:ext cx="533681" cy="529445"/>
            </a:xfrm>
            <a:custGeom>
              <a:avLst/>
              <a:gdLst>
                <a:gd name="T0" fmla="*/ 51 w 106"/>
                <a:gd name="T1" fmla="*/ 105 h 105"/>
                <a:gd name="T2" fmla="*/ 0 w 106"/>
                <a:gd name="T3" fmla="*/ 52 h 105"/>
                <a:gd name="T4" fmla="*/ 70 w 106"/>
                <a:gd name="T5" fmla="*/ 0 h 105"/>
                <a:gd name="T6" fmla="*/ 106 w 106"/>
                <a:gd name="T7" fmla="*/ 64 h 105"/>
                <a:gd name="T8" fmla="*/ 51 w 106"/>
                <a:gd name="T9" fmla="*/ 105 h 105"/>
              </a:gdLst>
              <a:ahLst/>
              <a:cxnLst>
                <a:cxn ang="0">
                  <a:pos x="T0" y="T1"/>
                </a:cxn>
                <a:cxn ang="0">
                  <a:pos x="T2" y="T3"/>
                </a:cxn>
                <a:cxn ang="0">
                  <a:pos x="T4" y="T5"/>
                </a:cxn>
                <a:cxn ang="0">
                  <a:pos x="T6" y="T7"/>
                </a:cxn>
                <a:cxn ang="0">
                  <a:pos x="T8" y="T9"/>
                </a:cxn>
              </a:cxnLst>
              <a:rect l="0" t="0" r="r" b="b"/>
              <a:pathLst>
                <a:path w="106" h="105">
                  <a:moveTo>
                    <a:pt x="51" y="105"/>
                  </a:moveTo>
                  <a:cubicBezTo>
                    <a:pt x="0" y="52"/>
                    <a:pt x="0" y="52"/>
                    <a:pt x="0" y="52"/>
                  </a:cubicBezTo>
                  <a:cubicBezTo>
                    <a:pt x="21" y="32"/>
                    <a:pt x="45" y="15"/>
                    <a:pt x="70" y="0"/>
                  </a:cubicBezTo>
                  <a:cubicBezTo>
                    <a:pt x="106" y="64"/>
                    <a:pt x="106" y="64"/>
                    <a:pt x="106" y="64"/>
                  </a:cubicBezTo>
                  <a:cubicBezTo>
                    <a:pt x="86" y="76"/>
                    <a:pt x="68" y="90"/>
                    <a:pt x="51" y="105"/>
                  </a:cubicBezTo>
                  <a:close/>
                </a:path>
              </a:pathLst>
            </a:custGeom>
            <a:solidFill>
              <a:srgbClr val="8FC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6" name="Freeform 16"/>
            <p:cNvSpPr>
              <a:spLocks/>
            </p:cNvSpPr>
            <p:nvPr/>
          </p:nvSpPr>
          <p:spPr bwMode="auto">
            <a:xfrm>
              <a:off x="2933708" y="3036939"/>
              <a:ext cx="531564" cy="537917"/>
            </a:xfrm>
            <a:custGeom>
              <a:avLst/>
              <a:gdLst>
                <a:gd name="T0" fmla="*/ 63 w 106"/>
                <a:gd name="T1" fmla="*/ 107 h 107"/>
                <a:gd name="T2" fmla="*/ 0 w 106"/>
                <a:gd name="T3" fmla="*/ 69 h 107"/>
                <a:gd name="T4" fmla="*/ 55 w 106"/>
                <a:gd name="T5" fmla="*/ 0 h 107"/>
                <a:gd name="T6" fmla="*/ 106 w 106"/>
                <a:gd name="T7" fmla="*/ 53 h 107"/>
                <a:gd name="T8" fmla="*/ 63 w 106"/>
                <a:gd name="T9" fmla="*/ 107 h 107"/>
              </a:gdLst>
              <a:ahLst/>
              <a:cxnLst>
                <a:cxn ang="0">
                  <a:pos x="T0" y="T1"/>
                </a:cxn>
                <a:cxn ang="0">
                  <a:pos x="T2" y="T3"/>
                </a:cxn>
                <a:cxn ang="0">
                  <a:pos x="T4" y="T5"/>
                </a:cxn>
                <a:cxn ang="0">
                  <a:pos x="T6" y="T7"/>
                </a:cxn>
                <a:cxn ang="0">
                  <a:pos x="T8" y="T9"/>
                </a:cxn>
              </a:cxnLst>
              <a:rect l="0" t="0" r="r" b="b"/>
              <a:pathLst>
                <a:path w="106" h="107">
                  <a:moveTo>
                    <a:pt x="63" y="107"/>
                  </a:moveTo>
                  <a:cubicBezTo>
                    <a:pt x="0" y="69"/>
                    <a:pt x="0" y="69"/>
                    <a:pt x="0" y="69"/>
                  </a:cubicBezTo>
                  <a:cubicBezTo>
                    <a:pt x="15" y="44"/>
                    <a:pt x="34" y="21"/>
                    <a:pt x="55" y="0"/>
                  </a:cubicBezTo>
                  <a:cubicBezTo>
                    <a:pt x="106" y="53"/>
                    <a:pt x="106" y="53"/>
                    <a:pt x="106" y="53"/>
                  </a:cubicBezTo>
                  <a:cubicBezTo>
                    <a:pt x="90" y="69"/>
                    <a:pt x="75" y="87"/>
                    <a:pt x="63" y="107"/>
                  </a:cubicBezTo>
                  <a:close/>
                </a:path>
              </a:pathLst>
            </a:custGeom>
            <a:solidFill>
              <a:srgbClr val="0DB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0" name="Oval 89"/>
            <p:cNvSpPr>
              <a:spLocks noChangeArrowheads="1"/>
            </p:cNvSpPr>
            <p:nvPr/>
          </p:nvSpPr>
          <p:spPr bwMode="auto">
            <a:xfrm>
              <a:off x="3831648" y="2138998"/>
              <a:ext cx="1486683" cy="429909"/>
            </a:xfrm>
            <a:prstGeom prst="ellipse">
              <a:avLst/>
            </a:prstGeom>
            <a:gradFill>
              <a:gsLst>
                <a:gs pos="0">
                  <a:schemeClr val="bg1">
                    <a:lumMod val="95000"/>
                    <a:alpha val="53000"/>
                  </a:schemeClr>
                </a:gs>
                <a:gs pos="100000">
                  <a:schemeClr val="tx1">
                    <a:lumMod val="50000"/>
                    <a:lumOff val="50000"/>
                    <a:alpha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pic>
        <p:nvPicPr>
          <p:cNvPr id="87" name="needle_poi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46455">
            <a:off x="4285511" y="2980475"/>
            <a:ext cx="3672472" cy="3672476"/>
          </a:xfrm>
          <a:prstGeom prst="rect">
            <a:avLst/>
          </a:prstGeom>
        </p:spPr>
      </p:pic>
      <p:sp>
        <p:nvSpPr>
          <p:cNvPr id="88" name="Freeform 18"/>
          <p:cNvSpPr>
            <a:spLocks/>
          </p:cNvSpPr>
          <p:nvPr/>
        </p:nvSpPr>
        <p:spPr bwMode="auto">
          <a:xfrm>
            <a:off x="5626725" y="4352135"/>
            <a:ext cx="948766" cy="478619"/>
          </a:xfrm>
          <a:custGeom>
            <a:avLst/>
            <a:gdLst>
              <a:gd name="T0" fmla="*/ 93 w 189"/>
              <a:gd name="T1" fmla="*/ 25 h 95"/>
              <a:gd name="T2" fmla="*/ 163 w 189"/>
              <a:gd name="T3" fmla="*/ 95 h 95"/>
              <a:gd name="T4" fmla="*/ 189 w 189"/>
              <a:gd name="T5" fmla="*/ 95 h 95"/>
              <a:gd name="T6" fmla="*/ 95 w 189"/>
              <a:gd name="T7" fmla="*/ 0 h 95"/>
              <a:gd name="T8" fmla="*/ 0 w 189"/>
              <a:gd name="T9" fmla="*/ 95 h 95"/>
              <a:gd name="T10" fmla="*/ 23 w 189"/>
              <a:gd name="T11" fmla="*/ 95 h 95"/>
              <a:gd name="T12" fmla="*/ 93 w 189"/>
              <a:gd name="T13" fmla="*/ 25 h 95"/>
            </a:gdLst>
            <a:ahLst/>
            <a:cxnLst>
              <a:cxn ang="0">
                <a:pos x="T0" y="T1"/>
              </a:cxn>
              <a:cxn ang="0">
                <a:pos x="T2" y="T3"/>
              </a:cxn>
              <a:cxn ang="0">
                <a:pos x="T4" y="T5"/>
              </a:cxn>
              <a:cxn ang="0">
                <a:pos x="T6" y="T7"/>
              </a:cxn>
              <a:cxn ang="0">
                <a:pos x="T8" y="T9"/>
              </a:cxn>
              <a:cxn ang="0">
                <a:pos x="T10" y="T11"/>
              </a:cxn>
              <a:cxn ang="0">
                <a:pos x="T12" y="T13"/>
              </a:cxn>
            </a:cxnLst>
            <a:rect l="0" t="0" r="r" b="b"/>
            <a:pathLst>
              <a:path w="189" h="95">
                <a:moveTo>
                  <a:pt x="93" y="25"/>
                </a:moveTo>
                <a:cubicBezTo>
                  <a:pt x="132" y="25"/>
                  <a:pt x="163" y="56"/>
                  <a:pt x="163" y="95"/>
                </a:cubicBezTo>
                <a:cubicBezTo>
                  <a:pt x="189" y="95"/>
                  <a:pt x="189" y="95"/>
                  <a:pt x="189" y="95"/>
                </a:cubicBezTo>
                <a:cubicBezTo>
                  <a:pt x="189" y="42"/>
                  <a:pt x="147" y="0"/>
                  <a:pt x="95" y="0"/>
                </a:cubicBezTo>
                <a:cubicBezTo>
                  <a:pt x="43" y="0"/>
                  <a:pt x="0" y="42"/>
                  <a:pt x="0" y="95"/>
                </a:cubicBezTo>
                <a:cubicBezTo>
                  <a:pt x="23" y="95"/>
                  <a:pt x="23" y="95"/>
                  <a:pt x="23" y="95"/>
                </a:cubicBezTo>
                <a:cubicBezTo>
                  <a:pt x="23" y="56"/>
                  <a:pt x="54" y="25"/>
                  <a:pt x="93" y="25"/>
                </a:cubicBezTo>
                <a:close/>
              </a:path>
            </a:pathLst>
          </a:custGeom>
          <a:gradFill>
            <a:gsLst>
              <a:gs pos="100000">
                <a:schemeClr val="bg1">
                  <a:lumMod val="85000"/>
                </a:schemeClr>
              </a:gs>
              <a:gs pos="0">
                <a:schemeClr val="tx1">
                  <a:lumMod val="75000"/>
                  <a:lumOff val="2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9" name="Freeform 88"/>
          <p:cNvSpPr>
            <a:spLocks/>
          </p:cNvSpPr>
          <p:nvPr/>
        </p:nvSpPr>
        <p:spPr bwMode="auto">
          <a:xfrm>
            <a:off x="5722025" y="4447435"/>
            <a:ext cx="758167" cy="383319"/>
          </a:xfrm>
          <a:custGeom>
            <a:avLst/>
            <a:gdLst>
              <a:gd name="T0" fmla="*/ 70 w 140"/>
              <a:gd name="T1" fmla="*/ 0 h 70"/>
              <a:gd name="T2" fmla="*/ 0 w 140"/>
              <a:gd name="T3" fmla="*/ 70 h 70"/>
              <a:gd name="T4" fmla="*/ 140 w 140"/>
              <a:gd name="T5" fmla="*/ 70 h 70"/>
              <a:gd name="T6" fmla="*/ 70 w 140"/>
              <a:gd name="T7" fmla="*/ 0 h 70"/>
            </a:gdLst>
            <a:ahLst/>
            <a:cxnLst>
              <a:cxn ang="0">
                <a:pos x="T0" y="T1"/>
              </a:cxn>
              <a:cxn ang="0">
                <a:pos x="T2" y="T3"/>
              </a:cxn>
              <a:cxn ang="0">
                <a:pos x="T4" y="T5"/>
              </a:cxn>
              <a:cxn ang="0">
                <a:pos x="T6" y="T7"/>
              </a:cxn>
            </a:cxnLst>
            <a:rect l="0" t="0" r="r" b="b"/>
            <a:pathLst>
              <a:path w="140" h="70">
                <a:moveTo>
                  <a:pt x="70" y="0"/>
                </a:moveTo>
                <a:cubicBezTo>
                  <a:pt x="31" y="0"/>
                  <a:pt x="0" y="31"/>
                  <a:pt x="0" y="70"/>
                </a:cubicBezTo>
                <a:cubicBezTo>
                  <a:pt x="140" y="70"/>
                  <a:pt x="140" y="70"/>
                  <a:pt x="140" y="70"/>
                </a:cubicBezTo>
                <a:cubicBezTo>
                  <a:pt x="140" y="31"/>
                  <a:pt x="109" y="0"/>
                  <a:pt x="70" y="0"/>
                </a:cubicBezTo>
                <a:close/>
              </a:path>
            </a:pathLst>
          </a:custGeom>
          <a:gradFill flip="none" rotWithShape="1">
            <a:gsLst>
              <a:gs pos="100000">
                <a:schemeClr val="tx1">
                  <a:lumMod val="50000"/>
                  <a:lumOff val="50000"/>
                </a:schemeClr>
              </a:gs>
              <a:gs pos="0">
                <a:schemeClr val="tx1">
                  <a:lumMod val="75000"/>
                  <a:lumOff val="25000"/>
                </a:scheme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Tree>
    <p:extLst>
      <p:ext uri="{BB962C8B-B14F-4D97-AF65-F5344CB8AC3E}">
        <p14:creationId xmlns:p14="http://schemas.microsoft.com/office/powerpoint/2010/main" val="30392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7"/>
                                        </p:tgtEl>
                                        <p:attrNameLst>
                                          <p:attrName>r</p:attrName>
                                        </p:attrNameLst>
                                      </p:cBhvr>
                                    </p:animRot>
                                    <p:animRot by="-240000">
                                      <p:cBhvr>
                                        <p:cTn id="7" dur="200" fill="hold">
                                          <p:stCondLst>
                                            <p:cond delay="200"/>
                                          </p:stCondLst>
                                        </p:cTn>
                                        <p:tgtEl>
                                          <p:spTgt spid="87"/>
                                        </p:tgtEl>
                                        <p:attrNameLst>
                                          <p:attrName>r</p:attrName>
                                        </p:attrNameLst>
                                      </p:cBhvr>
                                    </p:animRot>
                                    <p:animRot by="240000">
                                      <p:cBhvr>
                                        <p:cTn id="8" dur="200" fill="hold">
                                          <p:stCondLst>
                                            <p:cond delay="400"/>
                                          </p:stCondLst>
                                        </p:cTn>
                                        <p:tgtEl>
                                          <p:spTgt spid="87"/>
                                        </p:tgtEl>
                                        <p:attrNameLst>
                                          <p:attrName>r</p:attrName>
                                        </p:attrNameLst>
                                      </p:cBhvr>
                                    </p:animRot>
                                    <p:animRot by="-240000">
                                      <p:cBhvr>
                                        <p:cTn id="9" dur="200" fill="hold">
                                          <p:stCondLst>
                                            <p:cond delay="600"/>
                                          </p:stCondLst>
                                        </p:cTn>
                                        <p:tgtEl>
                                          <p:spTgt spid="87"/>
                                        </p:tgtEl>
                                        <p:attrNameLst>
                                          <p:attrName>r</p:attrName>
                                        </p:attrNameLst>
                                      </p:cBhvr>
                                    </p:animRot>
                                    <p:animRot by="120000">
                                      <p:cBhvr>
                                        <p:cTn id="10" dur="200" fill="hold">
                                          <p:stCondLst>
                                            <p:cond delay="800"/>
                                          </p:stCondLst>
                                        </p:cTn>
                                        <p:tgtEl>
                                          <p:spTgt spid="87"/>
                                        </p:tgtEl>
                                        <p:attrNameLst>
                                          <p:attrName>r</p:attrName>
                                        </p:attrNameLst>
                                      </p:cBhvr>
                                    </p:animRot>
                                  </p:childTnLst>
                                </p:cTn>
                              </p:par>
                              <p:par>
                                <p:cTn id="11" presetID="8" presetClass="emph" presetSubtype="0" fill="hold" nodeType="withEffect">
                                  <p:stCondLst>
                                    <p:cond delay="1600"/>
                                  </p:stCondLst>
                                  <p:childTnLst>
                                    <p:animRot by="2400000">
                                      <p:cBhvr>
                                        <p:cTn id="12" dur="1400" fill="hold"/>
                                        <p:tgtEl>
                                          <p:spTgt spid="87"/>
                                        </p:tgtEl>
                                        <p:attrNameLst>
                                          <p:attrName>r</p:attrName>
                                        </p:attrNameLst>
                                      </p:cBhvr>
                                    </p:animRot>
                                  </p:childTnLst>
                                </p:cTn>
                              </p:par>
                              <p:par>
                                <p:cTn id="13" presetID="8" presetClass="emph" presetSubtype="0" fill="hold" nodeType="withEffect">
                                  <p:stCondLst>
                                    <p:cond delay="3600"/>
                                  </p:stCondLst>
                                  <p:childTnLst>
                                    <p:animRot by="3600000">
                                      <p:cBhvr>
                                        <p:cTn id="14" dur="1400" fill="hold"/>
                                        <p:tgtEl>
                                          <p:spTgt spid="87"/>
                                        </p:tgtEl>
                                        <p:attrNameLst>
                                          <p:attrName>r</p:attrName>
                                        </p:attrNameLst>
                                      </p:cBhvr>
                                    </p:animRot>
                                  </p:childTnLst>
                                </p:cTn>
                              </p:par>
                              <p:par>
                                <p:cTn id="15" presetID="12" presetClass="entr" presetSubtype="4" fill="hold" nodeType="withEffect">
                                  <p:stCondLst>
                                    <p:cond delay="470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600"/>
                                        <p:tgtEl>
                                          <p:spTgt spid="125"/>
                                        </p:tgtEl>
                                        <p:attrNameLst>
                                          <p:attrName>ppt_y</p:attrName>
                                        </p:attrNameLst>
                                      </p:cBhvr>
                                      <p:tavLst>
                                        <p:tav tm="0">
                                          <p:val>
                                            <p:strVal val="#ppt_y+#ppt_h*1.125000"/>
                                          </p:val>
                                        </p:tav>
                                        <p:tav tm="100000">
                                          <p:val>
                                            <p:strVal val="#ppt_y"/>
                                          </p:val>
                                        </p:tav>
                                      </p:tavLst>
                                    </p:anim>
                                    <p:animEffect transition="in" filter="wipe(up)">
                                      <p:cBhvr>
                                        <p:cTn id="18" dur="600"/>
                                        <p:tgtEl>
                                          <p:spTgt spid="125"/>
                                        </p:tgtEl>
                                      </p:cBhvr>
                                    </p:animEffec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71"/>
                                        </p:tgtEl>
                                        <p:attrNameLst>
                                          <p:attrName>r</p:attrName>
                                        </p:attrNameLst>
                                      </p:cBhvr>
                                    </p:animRot>
                                    <p:animRot by="-240000">
                                      <p:cBhvr>
                                        <p:cTn id="21" dur="200" fill="hold">
                                          <p:stCondLst>
                                            <p:cond delay="200"/>
                                          </p:stCondLst>
                                        </p:cTn>
                                        <p:tgtEl>
                                          <p:spTgt spid="71"/>
                                        </p:tgtEl>
                                        <p:attrNameLst>
                                          <p:attrName>r</p:attrName>
                                        </p:attrNameLst>
                                      </p:cBhvr>
                                    </p:animRot>
                                    <p:animRot by="240000">
                                      <p:cBhvr>
                                        <p:cTn id="22" dur="200" fill="hold">
                                          <p:stCondLst>
                                            <p:cond delay="400"/>
                                          </p:stCondLst>
                                        </p:cTn>
                                        <p:tgtEl>
                                          <p:spTgt spid="71"/>
                                        </p:tgtEl>
                                        <p:attrNameLst>
                                          <p:attrName>r</p:attrName>
                                        </p:attrNameLst>
                                      </p:cBhvr>
                                    </p:animRot>
                                    <p:animRot by="-240000">
                                      <p:cBhvr>
                                        <p:cTn id="23" dur="200" fill="hold">
                                          <p:stCondLst>
                                            <p:cond delay="600"/>
                                          </p:stCondLst>
                                        </p:cTn>
                                        <p:tgtEl>
                                          <p:spTgt spid="71"/>
                                        </p:tgtEl>
                                        <p:attrNameLst>
                                          <p:attrName>r</p:attrName>
                                        </p:attrNameLst>
                                      </p:cBhvr>
                                    </p:animRot>
                                    <p:animRot by="120000">
                                      <p:cBhvr>
                                        <p:cTn id="24" dur="200" fill="hold">
                                          <p:stCondLst>
                                            <p:cond delay="800"/>
                                          </p:stCondLst>
                                        </p:cTn>
                                        <p:tgtEl>
                                          <p:spTgt spid="71"/>
                                        </p:tgtEl>
                                        <p:attrNameLst>
                                          <p:attrName>r</p:attrName>
                                        </p:attrNameLst>
                                      </p:cBhvr>
                                    </p:animRot>
                                  </p:childTnLst>
                                </p:cTn>
                              </p:par>
                              <p:par>
                                <p:cTn id="25" presetID="8" presetClass="emph" presetSubtype="0" fill="hold" nodeType="withEffect">
                                  <p:stCondLst>
                                    <p:cond delay="2300"/>
                                  </p:stCondLst>
                                  <p:childTnLst>
                                    <p:animRot by="1200000">
                                      <p:cBhvr>
                                        <p:cTn id="26" dur="1000" fill="hold"/>
                                        <p:tgtEl>
                                          <p:spTgt spid="71"/>
                                        </p:tgtEl>
                                        <p:attrNameLst>
                                          <p:attrName>r</p:attrName>
                                        </p:attrNameLst>
                                      </p:cBhvr>
                                    </p:animRot>
                                  </p:childTnLst>
                                </p:cTn>
                              </p:par>
                              <p:par>
                                <p:cTn id="27" presetID="8" presetClass="emph" presetSubtype="0" fill="hold" nodeType="withEffect">
                                  <p:stCondLst>
                                    <p:cond delay="5000"/>
                                  </p:stCondLst>
                                  <p:childTnLst>
                                    <p:animRot by="4800000">
                                      <p:cBhvr>
                                        <p:cTn id="28" dur="800" fill="hold"/>
                                        <p:tgtEl>
                                          <p:spTgt spid="71"/>
                                        </p:tgtEl>
                                        <p:attrNameLst>
                                          <p:attrName>r</p:attrName>
                                        </p:attrNameLst>
                                      </p:cBhvr>
                                    </p:animRot>
                                  </p:childTnLst>
                                </p:cTn>
                              </p:par>
                              <p:par>
                                <p:cTn id="29" presetID="12" presetClass="entr" presetSubtype="4" fill="hold" nodeType="withEffect">
                                  <p:stCondLst>
                                    <p:cond delay="5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600"/>
                                        <p:tgtEl>
                                          <p:spTgt spid="5"/>
                                        </p:tgtEl>
                                        <p:attrNameLst>
                                          <p:attrName>ppt_y</p:attrName>
                                        </p:attrNameLst>
                                      </p:cBhvr>
                                      <p:tavLst>
                                        <p:tav tm="0">
                                          <p:val>
                                            <p:strVal val="#ppt_y+#ppt_h*1.125000"/>
                                          </p:val>
                                        </p:tav>
                                        <p:tav tm="100000">
                                          <p:val>
                                            <p:strVal val="#ppt_y"/>
                                          </p:val>
                                        </p:tav>
                                      </p:tavLst>
                                    </p:anim>
                                    <p:animEffect transition="in" filter="wipe(up)">
                                      <p:cBhvr>
                                        <p:cTn id="32" dur="600"/>
                                        <p:tgtEl>
                                          <p:spTgt spid="5"/>
                                        </p:tgtEl>
                                      </p:cBhvr>
                                    </p:animEffec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22"/>
                                        </p:tgtEl>
                                        <p:attrNameLst>
                                          <p:attrName>r</p:attrName>
                                        </p:attrNameLst>
                                      </p:cBhvr>
                                    </p:animRot>
                                    <p:animRot by="-240000">
                                      <p:cBhvr>
                                        <p:cTn id="35" dur="200" fill="hold">
                                          <p:stCondLst>
                                            <p:cond delay="200"/>
                                          </p:stCondLst>
                                        </p:cTn>
                                        <p:tgtEl>
                                          <p:spTgt spid="122"/>
                                        </p:tgtEl>
                                        <p:attrNameLst>
                                          <p:attrName>r</p:attrName>
                                        </p:attrNameLst>
                                      </p:cBhvr>
                                    </p:animRot>
                                    <p:animRot by="240000">
                                      <p:cBhvr>
                                        <p:cTn id="36" dur="200" fill="hold">
                                          <p:stCondLst>
                                            <p:cond delay="400"/>
                                          </p:stCondLst>
                                        </p:cTn>
                                        <p:tgtEl>
                                          <p:spTgt spid="122"/>
                                        </p:tgtEl>
                                        <p:attrNameLst>
                                          <p:attrName>r</p:attrName>
                                        </p:attrNameLst>
                                      </p:cBhvr>
                                    </p:animRot>
                                    <p:animRot by="-240000">
                                      <p:cBhvr>
                                        <p:cTn id="37" dur="200" fill="hold">
                                          <p:stCondLst>
                                            <p:cond delay="600"/>
                                          </p:stCondLst>
                                        </p:cTn>
                                        <p:tgtEl>
                                          <p:spTgt spid="122"/>
                                        </p:tgtEl>
                                        <p:attrNameLst>
                                          <p:attrName>r</p:attrName>
                                        </p:attrNameLst>
                                      </p:cBhvr>
                                    </p:animRot>
                                    <p:animRot by="120000">
                                      <p:cBhvr>
                                        <p:cTn id="38" dur="200" fill="hold">
                                          <p:stCondLst>
                                            <p:cond delay="800"/>
                                          </p:stCondLst>
                                        </p:cTn>
                                        <p:tgtEl>
                                          <p:spTgt spid="122"/>
                                        </p:tgtEl>
                                        <p:attrNameLst>
                                          <p:attrName>r</p:attrName>
                                        </p:attrNameLst>
                                      </p:cBhvr>
                                    </p:animRot>
                                  </p:childTnLst>
                                </p:cTn>
                              </p:par>
                              <p:par>
                                <p:cTn id="39" presetID="8" presetClass="emph" presetSubtype="0" fill="hold" nodeType="withEffect">
                                  <p:stCondLst>
                                    <p:cond delay="1300"/>
                                  </p:stCondLst>
                                  <p:childTnLst>
                                    <p:animRot by="3900000">
                                      <p:cBhvr>
                                        <p:cTn id="40" dur="900" fill="hold"/>
                                        <p:tgtEl>
                                          <p:spTgt spid="122"/>
                                        </p:tgtEl>
                                        <p:attrNameLst>
                                          <p:attrName>r</p:attrName>
                                        </p:attrNameLst>
                                      </p:cBhvr>
                                    </p:animRot>
                                  </p:childTnLst>
                                </p:cTn>
                              </p:par>
                              <p:par>
                                <p:cTn id="41" presetID="8" presetClass="emph" presetSubtype="0" fill="hold" nodeType="withEffect">
                                  <p:stCondLst>
                                    <p:cond delay="3000"/>
                                  </p:stCondLst>
                                  <p:childTnLst>
                                    <p:animRot by="600000">
                                      <p:cBhvr>
                                        <p:cTn id="42" dur="800" fill="hold"/>
                                        <p:tgtEl>
                                          <p:spTgt spid="122"/>
                                        </p:tgtEl>
                                        <p:attrNameLst>
                                          <p:attrName>r</p:attrName>
                                        </p:attrNameLst>
                                      </p:cBhvr>
                                    </p:animRot>
                                  </p:childTnLst>
                                </p:cTn>
                              </p:par>
                              <p:par>
                                <p:cTn id="43" presetID="8" presetClass="emph" presetSubtype="0" fill="hold" nodeType="withEffect">
                                  <p:stCondLst>
                                    <p:cond delay="5300"/>
                                  </p:stCondLst>
                                  <p:childTnLst>
                                    <p:animRot by="2520000">
                                      <p:cBhvr>
                                        <p:cTn id="44" dur="1100" fill="hold"/>
                                        <p:tgtEl>
                                          <p:spTgt spid="122"/>
                                        </p:tgtEl>
                                        <p:attrNameLst>
                                          <p:attrName>r</p:attrName>
                                        </p:attrNameLst>
                                      </p:cBhvr>
                                    </p:animRot>
                                  </p:childTnLst>
                                </p:cTn>
                              </p:par>
                              <p:par>
                                <p:cTn id="45" presetID="12" presetClass="entr" presetSubtype="4" fill="hold" nodeType="withEffect">
                                  <p:stCondLst>
                                    <p:cond delay="6000"/>
                                  </p:stCondLst>
                                  <p:childTnLst>
                                    <p:set>
                                      <p:cBhvr>
                                        <p:cTn id="46" dur="1" fill="hold">
                                          <p:stCondLst>
                                            <p:cond delay="0"/>
                                          </p:stCondLst>
                                        </p:cTn>
                                        <p:tgtEl>
                                          <p:spTgt spid="128"/>
                                        </p:tgtEl>
                                        <p:attrNameLst>
                                          <p:attrName>style.visibility</p:attrName>
                                        </p:attrNameLst>
                                      </p:cBhvr>
                                      <p:to>
                                        <p:strVal val="visible"/>
                                      </p:to>
                                    </p:set>
                                    <p:anim calcmode="lin" valueType="num">
                                      <p:cBhvr additive="base">
                                        <p:cTn id="47" dur="600"/>
                                        <p:tgtEl>
                                          <p:spTgt spid="128"/>
                                        </p:tgtEl>
                                        <p:attrNameLst>
                                          <p:attrName>ppt_y</p:attrName>
                                        </p:attrNameLst>
                                      </p:cBhvr>
                                      <p:tavLst>
                                        <p:tav tm="0">
                                          <p:val>
                                            <p:strVal val="#ppt_y+#ppt_h*1.125000"/>
                                          </p:val>
                                        </p:tav>
                                        <p:tav tm="100000">
                                          <p:val>
                                            <p:strVal val="#ppt_y"/>
                                          </p:val>
                                        </p:tav>
                                      </p:tavLst>
                                    </p:anim>
                                    <p:animEffect transition="in" filter="wipe(up)">
                                      <p:cBhvr>
                                        <p:cTn id="48" dur="6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3581929" y="2222339"/>
            <a:ext cx="5605244" cy="3727047"/>
          </a:xfrm>
          <a:prstGeom prst="rect">
            <a:avLst/>
          </a:prstGeom>
        </p:spPr>
      </p:pic>
      <p:pic>
        <p:nvPicPr>
          <p:cNvPr id="2" name="Picture 1"/>
          <p:cNvPicPr>
            <a:picLocks noChangeAspect="1"/>
          </p:cNvPicPr>
          <p:nvPr/>
        </p:nvPicPr>
        <p:blipFill>
          <a:blip r:embed="rId4"/>
          <a:stretch>
            <a:fillRect/>
          </a:stretch>
        </p:blipFill>
        <p:spPr>
          <a:xfrm rot="1986555">
            <a:off x="3826030" y="-220770"/>
            <a:ext cx="5117043" cy="4341478"/>
          </a:xfrm>
          <a:prstGeom prst="rect">
            <a:avLst/>
          </a:prstGeom>
        </p:spPr>
      </p:pic>
    </p:spTree>
    <p:extLst>
      <p:ext uri="{BB962C8B-B14F-4D97-AF65-F5344CB8AC3E}">
        <p14:creationId xmlns:p14="http://schemas.microsoft.com/office/powerpoint/2010/main" val="356363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2509" y="2311762"/>
            <a:ext cx="5250294" cy="3286684"/>
          </a:xfrm>
        </p:spPr>
      </p:pic>
      <p:sp>
        <p:nvSpPr>
          <p:cNvPr id="5" name="Title 1"/>
          <p:cNvSpPr>
            <a:spLocks noGrp="1"/>
          </p:cNvSpPr>
          <p:nvPr>
            <p:ph type="title"/>
          </p:nvPr>
        </p:nvSpPr>
        <p:spPr>
          <a:xfrm>
            <a:off x="5056690" y="731556"/>
            <a:ext cx="1661932" cy="1325563"/>
          </a:xfrm>
        </p:spPr>
        <p:txBody>
          <a:bodyPr/>
          <a:lstStyle/>
          <a:p>
            <a:r>
              <a:rPr lang="en-US" b="1" dirty="0"/>
              <a:t>Q &amp; A</a:t>
            </a:r>
          </a:p>
        </p:txBody>
      </p:sp>
    </p:spTree>
    <p:extLst>
      <p:ext uri="{BB962C8B-B14F-4D97-AF65-F5344CB8AC3E}">
        <p14:creationId xmlns:p14="http://schemas.microsoft.com/office/powerpoint/2010/main" val="381296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mj-lt"/>
              </a:rPr>
              <a:t>American Nurses Credentialing Center. (2015).  2015 ANCC Primary Accreditation PROVIDER Application Manual: Innovate. Involve. Inspire. Retrieved from: http://www.nursecredentialing.org/2015-ProviderManual </a:t>
            </a:r>
          </a:p>
          <a:p>
            <a:endParaRPr lang="en-US" dirty="0">
              <a:latin typeface="+mj-lt"/>
            </a:endParaRPr>
          </a:p>
          <a:p>
            <a:pPr marL="0" indent="0">
              <a:buNone/>
            </a:pPr>
            <a:r>
              <a:rPr lang="en-US" dirty="0">
                <a:latin typeface="+mj-lt"/>
              </a:rPr>
              <a:t>Continuing Nursing Education FAQ. (28, September 2017). Retrieved from http://www.texasnurses.org/?page=FAQ  </a:t>
            </a:r>
          </a:p>
          <a:p>
            <a:endParaRPr lang="en-US" dirty="0">
              <a:latin typeface="+mj-lt"/>
            </a:endParaRPr>
          </a:p>
          <a:p>
            <a:pPr marL="0" indent="0">
              <a:buNone/>
            </a:pPr>
            <a:r>
              <a:rPr lang="en-US" dirty="0">
                <a:latin typeface="+mj-lt"/>
              </a:rPr>
              <a:t>Approved Provider Guidelines and Criteria. (16, May 2016). Retrieved from  http://www.texasnurses.org/?page=Approver </a:t>
            </a:r>
          </a:p>
          <a:p>
            <a:endParaRPr lang="en-US" dirty="0"/>
          </a:p>
        </p:txBody>
      </p:sp>
    </p:spTree>
    <p:extLst>
      <p:ext uri="{BB962C8B-B14F-4D97-AF65-F5344CB8AC3E}">
        <p14:creationId xmlns:p14="http://schemas.microsoft.com/office/powerpoint/2010/main" val="112478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a:t>
            </a:r>
          </a:p>
        </p:txBody>
      </p:sp>
      <p:sp>
        <p:nvSpPr>
          <p:cNvPr id="3" name="Content Placeholder 2"/>
          <p:cNvSpPr>
            <a:spLocks noGrp="1"/>
          </p:cNvSpPr>
          <p:nvPr>
            <p:ph idx="1"/>
          </p:nvPr>
        </p:nvSpPr>
        <p:spPr/>
        <p:txBody>
          <a:bodyPr/>
          <a:lstStyle/>
          <a:p>
            <a:pPr marL="0" indent="0">
              <a:buNone/>
            </a:pPr>
            <a:r>
              <a:rPr lang="en-US" dirty="0"/>
              <a:t>By the end of this learning activity, the learner will have enhanced knowledge of educational design and delivery impacting quality education.</a:t>
            </a:r>
          </a:p>
          <a:p>
            <a:pPr marL="0" indent="0">
              <a:buNone/>
            </a:pPr>
            <a:endParaRPr lang="en-US" dirty="0"/>
          </a:p>
        </p:txBody>
      </p:sp>
    </p:spTree>
    <p:extLst>
      <p:ext uri="{BB962C8B-B14F-4D97-AF65-F5344CB8AC3E}">
        <p14:creationId xmlns:p14="http://schemas.microsoft.com/office/powerpoint/2010/main" val="200210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Describe educational design and the positive impact on both nurse learning and patient outcomes.</a:t>
            </a:r>
          </a:p>
          <a:p>
            <a:r>
              <a:rPr lang="en-US" dirty="0"/>
              <a:t>Discuss the implementation of pediatric educator development sessions.</a:t>
            </a:r>
          </a:p>
          <a:p>
            <a:r>
              <a:rPr lang="en-US" dirty="0"/>
              <a:t>Discuss the role of a pediatric nurse planner.</a:t>
            </a:r>
          </a:p>
          <a:p>
            <a:endParaRPr lang="en-US" dirty="0"/>
          </a:p>
          <a:p>
            <a:endParaRPr lang="en-US" dirty="0"/>
          </a:p>
          <a:p>
            <a:endParaRPr lang="en-US" dirty="0"/>
          </a:p>
        </p:txBody>
      </p:sp>
    </p:spTree>
    <p:extLst>
      <p:ext uri="{BB962C8B-B14F-4D97-AF65-F5344CB8AC3E}">
        <p14:creationId xmlns:p14="http://schemas.microsoft.com/office/powerpoint/2010/main" val="34380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70" y="322332"/>
            <a:ext cx="10515600" cy="1325563"/>
          </a:xfrm>
        </p:spPr>
        <p:txBody>
          <a:bodyPr/>
          <a:lstStyle/>
          <a:p>
            <a:r>
              <a:rPr lang="en-US" dirty="0"/>
              <a:t>Education Design and Delivery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9110172"/>
              </p:ext>
            </p:extLst>
          </p:nvPr>
        </p:nvGraphicFramePr>
        <p:xfrm>
          <a:off x="513470" y="1695795"/>
          <a:ext cx="5582530" cy="452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341759" y="1366963"/>
            <a:ext cx="3185300" cy="1791731"/>
          </a:xfrm>
          <a:prstGeom prst="rect">
            <a:avLst/>
          </a:prstGeom>
        </p:spPr>
      </p:pic>
      <p:pic>
        <p:nvPicPr>
          <p:cNvPr id="6" name="Picture 5"/>
          <p:cNvPicPr>
            <a:picLocks noChangeAspect="1"/>
          </p:cNvPicPr>
          <p:nvPr/>
        </p:nvPicPr>
        <p:blipFill>
          <a:blip r:embed="rId9"/>
          <a:stretch>
            <a:fillRect/>
          </a:stretch>
        </p:blipFill>
        <p:spPr>
          <a:xfrm>
            <a:off x="9239240" y="2096062"/>
            <a:ext cx="2596914" cy="1828055"/>
          </a:xfrm>
          <a:prstGeom prst="rect">
            <a:avLst/>
          </a:prstGeom>
        </p:spPr>
      </p:pic>
      <p:pic>
        <p:nvPicPr>
          <p:cNvPr id="1026" name="Picture 2" descr="Wheel, Breakdown, Auto, Flat Tire, Scre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3724" y="3691231"/>
            <a:ext cx="2953650" cy="1665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1"/>
          <a:stretch>
            <a:fillRect/>
          </a:stretch>
        </p:blipFill>
        <p:spPr>
          <a:xfrm>
            <a:off x="8887265" y="4587564"/>
            <a:ext cx="3099565" cy="2054293"/>
          </a:xfrm>
          <a:prstGeom prst="rect">
            <a:avLst/>
          </a:prstGeom>
        </p:spPr>
      </p:pic>
      <p:sp>
        <p:nvSpPr>
          <p:cNvPr id="7" name="Oval 6"/>
          <p:cNvSpPr/>
          <p:nvPr/>
        </p:nvSpPr>
        <p:spPr>
          <a:xfrm>
            <a:off x="8918536" y="4293182"/>
            <a:ext cx="2596914" cy="256481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51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Professional Development </a:t>
            </a:r>
            <a:br>
              <a:rPr lang="en-US" dirty="0"/>
            </a:br>
            <a:r>
              <a:rPr lang="en-US" dirty="0"/>
              <a:t>Practice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9847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165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Educator Development Sessions</a:t>
            </a:r>
          </a:p>
        </p:txBody>
      </p:sp>
      <p:sp>
        <p:nvSpPr>
          <p:cNvPr id="3" name="Content Placeholder 2"/>
          <p:cNvSpPr>
            <a:spLocks noGrp="1"/>
          </p:cNvSpPr>
          <p:nvPr>
            <p:ph idx="1"/>
          </p:nvPr>
        </p:nvSpPr>
        <p:spPr>
          <a:xfrm>
            <a:off x="838200" y="1825625"/>
            <a:ext cx="7046800" cy="4351338"/>
          </a:xfrm>
        </p:spPr>
        <p:txBody>
          <a:bodyPr/>
          <a:lstStyle/>
          <a:p>
            <a:pPr marL="0" indent="0">
              <a:buNone/>
            </a:pPr>
            <a:r>
              <a:rPr lang="en-US" dirty="0"/>
              <a:t>Assuring decentralized educators attain, maintain, and advance competence as a nursing professional development practitioner</a:t>
            </a:r>
          </a:p>
          <a:p>
            <a:endParaRPr lang="en-US" dirty="0"/>
          </a:p>
        </p:txBody>
      </p:sp>
      <p:grpSp>
        <p:nvGrpSpPr>
          <p:cNvPr id="7" name="Group 6"/>
          <p:cNvGrpSpPr/>
          <p:nvPr/>
        </p:nvGrpSpPr>
        <p:grpSpPr>
          <a:xfrm>
            <a:off x="7048903" y="2920621"/>
            <a:ext cx="5548158" cy="4169391"/>
            <a:chOff x="6748653" y="2688609"/>
            <a:chExt cx="5548158" cy="4169391"/>
          </a:xfrm>
        </p:grpSpPr>
        <p:pic>
          <p:nvPicPr>
            <p:cNvPr id="4" name="Picture 3"/>
            <p:cNvPicPr>
              <a:picLocks noChangeAspect="1"/>
            </p:cNvPicPr>
            <p:nvPr/>
          </p:nvPicPr>
          <p:blipFill>
            <a:blip r:embed="rId3"/>
            <a:stretch>
              <a:fillRect/>
            </a:stretch>
          </p:blipFill>
          <p:spPr>
            <a:xfrm>
              <a:off x="6748653" y="2688609"/>
              <a:ext cx="5548158" cy="4169391"/>
            </a:xfrm>
            <a:prstGeom prst="rect">
              <a:avLst/>
            </a:prstGeom>
          </p:spPr>
        </p:pic>
        <p:sp>
          <p:nvSpPr>
            <p:cNvPr id="5" name="Rounded Rectangle 4"/>
            <p:cNvSpPr/>
            <p:nvPr/>
          </p:nvSpPr>
          <p:spPr>
            <a:xfrm>
              <a:off x="7809938" y="2718404"/>
              <a:ext cx="3425588" cy="1722165"/>
            </a:xfrm>
            <a:prstGeom prst="roundRect">
              <a:avLst/>
            </a:prstGeom>
            <a:solidFill>
              <a:srgbClr val="1750F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8035126" y="2718404"/>
              <a:ext cx="2975212" cy="646331"/>
            </a:xfrm>
            <a:prstGeom prst="rect">
              <a:avLst/>
            </a:prstGeom>
            <a:noFill/>
          </p:spPr>
          <p:txBody>
            <a:bodyPr wrap="square" rtlCol="0">
              <a:spAutoFit/>
            </a:bodyPr>
            <a:lstStyle/>
            <a:p>
              <a:r>
                <a:rPr lang="en-US" sz="3600" dirty="0">
                  <a:solidFill>
                    <a:schemeClr val="bg1"/>
                  </a:solidFill>
                </a:rPr>
                <a:t>Fuel- Exit Now</a:t>
              </a:r>
            </a:p>
          </p:txBody>
        </p:sp>
        <p:pic>
          <p:nvPicPr>
            <p:cNvPr id="1028" name="Picture 4" descr="Gas Station, Petrol Station, Blue, Filling Stati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58685" y="3169030"/>
              <a:ext cx="1243656" cy="1243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270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p:txBody>
          <a:bodyPr/>
          <a:lstStyle/>
          <a:p>
            <a:r>
              <a:rPr lang="en-US" dirty="0"/>
              <a:t>Learning needs assessment conducted via </a:t>
            </a:r>
            <a:r>
              <a:rPr lang="en-US" dirty="0" err="1"/>
              <a:t>SurveyMonkey</a:t>
            </a:r>
            <a:endParaRPr lang="en-US" dirty="0"/>
          </a:p>
          <a:p>
            <a:r>
              <a:rPr lang="en-US" dirty="0"/>
              <a:t>Organized data</a:t>
            </a:r>
          </a:p>
          <a:p>
            <a:r>
              <a:rPr lang="en-US" dirty="0"/>
              <a:t>Formed advisory group </a:t>
            </a:r>
          </a:p>
          <a:p>
            <a:r>
              <a:rPr lang="en-US" dirty="0"/>
              <a:t>Face-to-face monthly development sessions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824" y="1027906"/>
            <a:ext cx="1975789" cy="4772438"/>
          </a:xfrm>
          <a:prstGeom prst="rect">
            <a:avLst/>
          </a:prstGeom>
        </p:spPr>
      </p:pic>
    </p:spTree>
    <p:extLst>
      <p:ext uri="{BB962C8B-B14F-4D97-AF65-F5344CB8AC3E}">
        <p14:creationId xmlns:p14="http://schemas.microsoft.com/office/powerpoint/2010/main" val="302247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a:t>
            </a:r>
          </a:p>
        </p:txBody>
      </p:sp>
      <p:sp>
        <p:nvSpPr>
          <p:cNvPr id="3" name="Content Placeholder 2"/>
          <p:cNvSpPr>
            <a:spLocks noGrp="1"/>
          </p:cNvSpPr>
          <p:nvPr>
            <p:ph idx="1"/>
          </p:nvPr>
        </p:nvSpPr>
        <p:spPr/>
        <p:txBody>
          <a:bodyPr/>
          <a:lstStyle/>
          <a:p>
            <a:r>
              <a:rPr lang="en-US" dirty="0"/>
              <a:t>Monthly webinar specific to nursing professional development </a:t>
            </a:r>
          </a:p>
          <a:p>
            <a:r>
              <a:rPr lang="en-US" dirty="0"/>
              <a:t>Topics lead by the professional pediatric nurse</a:t>
            </a:r>
          </a:p>
          <a:p>
            <a:r>
              <a:rPr lang="en-US" dirty="0"/>
              <a:t>Remote learning capabilities</a:t>
            </a:r>
          </a:p>
          <a:p>
            <a:r>
              <a:rPr lang="en-US" dirty="0"/>
              <a:t>Interactive learning models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64431">
            <a:off x="7896976" y="3897327"/>
            <a:ext cx="3820363" cy="3438327"/>
          </a:xfrm>
          <a:prstGeom prst="rect">
            <a:avLst/>
          </a:prstGeom>
        </p:spPr>
      </p:pic>
    </p:spTree>
    <p:extLst>
      <p:ext uri="{BB962C8B-B14F-4D97-AF65-F5344CB8AC3E}">
        <p14:creationId xmlns:p14="http://schemas.microsoft.com/office/powerpoint/2010/main" val="252917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idx="1"/>
            <p:extLst>
              <p:ext uri="{D42A27DB-BD31-4B8C-83A1-F6EECF244321}">
                <p14:modId xmlns:p14="http://schemas.microsoft.com/office/powerpoint/2010/main" val="706754842"/>
              </p:ext>
            </p:extLst>
          </p:nvPr>
        </p:nvGraphicFramePr>
        <p:xfrm>
          <a:off x="838200" y="1805651"/>
          <a:ext cx="5031208" cy="4177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838200" y="365125"/>
            <a:ext cx="10515600" cy="1325563"/>
          </a:xfrm>
        </p:spPr>
        <p:txBody>
          <a:bodyPr/>
          <a:lstStyle/>
          <a:p>
            <a:r>
              <a:rPr lang="en-US" dirty="0"/>
              <a:t>Awarding Contact Hours</a:t>
            </a:r>
          </a:p>
        </p:txBody>
      </p:sp>
      <p:pic>
        <p:nvPicPr>
          <p:cNvPr id="2" name="Picture 1"/>
          <p:cNvPicPr>
            <a:picLocks noChangeAspect="1"/>
          </p:cNvPicPr>
          <p:nvPr/>
        </p:nvPicPr>
        <p:blipFill>
          <a:blip r:embed="rId8"/>
          <a:stretch>
            <a:fillRect/>
          </a:stretch>
        </p:blipFill>
        <p:spPr>
          <a:xfrm>
            <a:off x="7266248" y="2275348"/>
            <a:ext cx="3238500" cy="3238500"/>
          </a:xfrm>
          <a:prstGeom prst="rect">
            <a:avLst/>
          </a:prstGeom>
        </p:spPr>
      </p:pic>
    </p:spTree>
    <p:extLst>
      <p:ext uri="{BB962C8B-B14F-4D97-AF65-F5344CB8AC3E}">
        <p14:creationId xmlns:p14="http://schemas.microsoft.com/office/powerpoint/2010/main" val="62949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ck to School Layout">
  <a:themeElements>
    <a:clrScheme name="book_organize_it">
      <a:dk1>
        <a:sysClr val="windowText" lastClr="000000"/>
      </a:dk1>
      <a:lt1>
        <a:sysClr val="window" lastClr="FFFFFF"/>
      </a:lt1>
      <a:dk2>
        <a:srgbClr val="505050"/>
      </a:dk2>
      <a:lt2>
        <a:srgbClr val="579E26"/>
      </a:lt2>
      <a:accent1>
        <a:srgbClr val="394D55"/>
      </a:accent1>
      <a:accent2>
        <a:srgbClr val="D38D5E"/>
      </a:accent2>
      <a:accent3>
        <a:srgbClr val="BD0000"/>
      </a:accent3>
      <a:accent4>
        <a:srgbClr val="3863AA"/>
      </a:accent4>
      <a:accent5>
        <a:srgbClr val="FCEB64"/>
      </a:accent5>
      <a:accent6>
        <a:srgbClr val="22AFD0"/>
      </a:accent6>
      <a:hlink>
        <a:srgbClr val="BFBFBF"/>
      </a:hlink>
      <a:folHlink>
        <a:srgbClr val="59595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20218</TotalTime>
  <Words>2257</Words>
  <Application>Microsoft Office PowerPoint</Application>
  <PresentationFormat>Widescreen</PresentationFormat>
  <Paragraphs>167</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Century Gothic</vt:lpstr>
      <vt:lpstr>Franklin Gothic Medium</vt:lpstr>
      <vt:lpstr>Gill Sans MT</vt:lpstr>
      <vt:lpstr>Impact</vt:lpstr>
      <vt:lpstr>Tahoma</vt:lpstr>
      <vt:lpstr>Office Theme</vt:lpstr>
      <vt:lpstr>Back to School Layout</vt:lpstr>
      <vt:lpstr>Fuel up!  Best Practice for the  Pediatric Nurse Educator</vt:lpstr>
      <vt:lpstr>Outcome </vt:lpstr>
      <vt:lpstr>Objectives</vt:lpstr>
      <vt:lpstr>Education Design and Delivery Model</vt:lpstr>
      <vt:lpstr>Nursing Professional Development  Practice Model</vt:lpstr>
      <vt:lpstr>Pediatric Educator Development Sessions</vt:lpstr>
      <vt:lpstr>Implementation</vt:lpstr>
      <vt:lpstr>Progression</vt:lpstr>
      <vt:lpstr>Awarding Contact Hours</vt:lpstr>
      <vt:lpstr>Nurse Planner role</vt:lpstr>
      <vt:lpstr>Education Evaluation </vt:lpstr>
      <vt:lpstr>PowerPoint Presentation</vt:lpstr>
      <vt:lpstr>PowerPoint Presentation</vt:lpstr>
      <vt:lpstr>Q &amp; A</vt:lpstr>
      <vt:lpstr>References </vt:lpstr>
    </vt:vector>
  </TitlesOfParts>
  <Company>Texas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up! Best Practice for the Pediatric Nurse Educator</dc:title>
  <dc:creator>Garey, Amanda K. (Mandi)</dc:creator>
  <cp:lastModifiedBy>Dominika Babraj</cp:lastModifiedBy>
  <cp:revision>41</cp:revision>
  <dcterms:created xsi:type="dcterms:W3CDTF">2017-09-13T19:19:32Z</dcterms:created>
  <dcterms:modified xsi:type="dcterms:W3CDTF">2017-10-11T08:32:22Z</dcterms:modified>
</cp:coreProperties>
</file>