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60" r:id="rId2"/>
    <p:sldId id="273" r:id="rId3"/>
    <p:sldId id="274" r:id="rId4"/>
    <p:sldId id="275" r:id="rId5"/>
    <p:sldId id="276" r:id="rId6"/>
    <p:sldId id="291" r:id="rId7"/>
    <p:sldId id="284" r:id="rId8"/>
    <p:sldId id="288" r:id="rId9"/>
    <p:sldId id="289" r:id="rId10"/>
    <p:sldId id="286" r:id="rId11"/>
    <p:sldId id="290" r:id="rId12"/>
    <p:sldId id="285" r:id="rId13"/>
    <p:sldId id="29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brima" panose="02000000000000000000" pitchFamily="2" charset="0"/>
      <p:regular r:id="rId20"/>
      <p:bold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71714" autoAdjust="0"/>
  </p:normalViewPr>
  <p:slideViewPr>
    <p:cSldViewPr snapToGrid="0" showGuides="1">
      <p:cViewPr varScale="1">
        <p:scale>
          <a:sx n="70" d="100"/>
          <a:sy n="70" d="100"/>
        </p:scale>
        <p:origin x="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B8A1-6E1C-40BE-9674-97F853FCF163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1242-5638-40DC-91AC-ED832C320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6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4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2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0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7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14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1242-5638-40DC-91AC-ED832C3201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5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8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5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4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1BCF-191F-49BF-9D5B-56F06E5746CC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AD46-028B-42E9-AB59-3AEBC8FC7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7.jpg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8" name="DO NOT DELETE Overla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2085975" y="3027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Caring for the Suicidal Patient in a Pediatric Medical Hospital: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49158" y="1581150"/>
            <a:ext cx="582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spc="600" dirty="0" smtClean="0">
                <a:solidFill>
                  <a:schemeClr val="accent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Development of Ancillary Staff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2208" y="6010078"/>
            <a:ext cx="898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Jaime Choate BSN, RNC-OB </a:t>
            </a:r>
          </a:p>
          <a:p>
            <a:pPr algn="ctr"/>
            <a:r>
              <a:rPr lang="en-US" dirty="0" smtClean="0"/>
              <a:t>Lindsay Gregory MSN, RN, CPN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50" y="2739536"/>
            <a:ext cx="4985582" cy="3270542"/>
          </a:xfrm>
          <a:prstGeom prst="rect">
            <a:avLst/>
          </a:prstGeom>
        </p:spPr>
      </p:pic>
      <p:grpSp>
        <p:nvGrpSpPr>
          <p:cNvPr id="54" name="Slider"/>
          <p:cNvGrpSpPr/>
          <p:nvPr/>
        </p:nvGrpSpPr>
        <p:grpSpPr>
          <a:xfrm>
            <a:off x="1973260" y="1899504"/>
            <a:ext cx="639763" cy="314325"/>
            <a:chOff x="6721475" y="3271838"/>
            <a:chExt cx="639763" cy="314325"/>
          </a:xfrm>
        </p:grpSpPr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87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Excited</a:t>
            </a:r>
          </a:p>
        </p:txBody>
      </p:sp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1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0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1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5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7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8" name="Slider"/>
          <p:cNvGrpSpPr/>
          <p:nvPr/>
        </p:nvGrpSpPr>
        <p:grpSpPr>
          <a:xfrm>
            <a:off x="1889125" y="6015037"/>
            <a:ext cx="639763" cy="314325"/>
            <a:chOff x="6721475" y="3271838"/>
            <a:chExt cx="639763" cy="31432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DO NOT DELETE Overla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287023" y="183693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 </a:t>
            </a:r>
            <a:endParaRPr lang="en-US" sz="3600" b="1" dirty="0">
              <a:solidFill>
                <a:schemeClr val="accent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9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3425" y="1024871"/>
            <a:ext cx="72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Fulfilled Refresher Course Training 100% of FPPS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3425" y="2232947"/>
            <a:ext cx="51471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 &amp; Post Test Evaluation</a:t>
            </a:r>
          </a:p>
          <a:p>
            <a:endParaRPr lang="en-US" sz="20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Identification of: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job role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terminology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role responsibility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Room safety swee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/>
          </a:p>
        </p:txBody>
      </p:sp>
      <p:sp>
        <p:nvSpPr>
          <p:cNvPr id="9" name="Bent-Up Arrow 8"/>
          <p:cNvSpPr/>
          <p:nvPr/>
        </p:nvSpPr>
        <p:spPr>
          <a:xfrm>
            <a:off x="7720665" y="4427552"/>
            <a:ext cx="2673284" cy="1685142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1956" y="5484933"/>
            <a:ext cx="1665842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80%</a:t>
            </a:r>
          </a:p>
          <a:p>
            <a:pPr algn="ctr"/>
            <a:r>
              <a:rPr lang="en-US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 - course</a:t>
            </a:r>
            <a:endParaRPr lang="en-US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66590" y="3297079"/>
            <a:ext cx="1651414" cy="677108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91.3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</a:t>
            </a:r>
          </a:p>
          <a:p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 - course 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8396140" y="2671798"/>
            <a:ext cx="3392314" cy="1944652"/>
          </a:xfrm>
          <a:prstGeom prst="irregularSeal2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Excited</a:t>
            </a:r>
          </a:p>
        </p:txBody>
      </p:sp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1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0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1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5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7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8" name="Slider"/>
          <p:cNvGrpSpPr/>
          <p:nvPr/>
        </p:nvGrpSpPr>
        <p:grpSpPr>
          <a:xfrm>
            <a:off x="1889125" y="6015037"/>
            <a:ext cx="639763" cy="314325"/>
            <a:chOff x="6721475" y="3271838"/>
            <a:chExt cx="639763" cy="31432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DO NOT DELETE Overla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7819" y="1224733"/>
            <a:ext cx="60490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PCAs to complete Refresher Course</a:t>
            </a: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Nursing and other identified staff to complete PSW </a:t>
            </a: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 identified staff to complete additional education </a:t>
            </a: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Timeline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Planning stage through December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January 2018 – June 2018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facilitate classes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Dates/Times – To be determined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 </a:t>
            </a:r>
          </a:p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executive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approval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7819" y="209550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Future Plans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844" y="2952750"/>
            <a:ext cx="31908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Slider"/>
          <p:cNvGrpSpPr/>
          <p:nvPr/>
        </p:nvGrpSpPr>
        <p:grpSpPr>
          <a:xfrm>
            <a:off x="2069245" y="5988050"/>
            <a:ext cx="639763" cy="314325"/>
            <a:chOff x="6721475" y="3271838"/>
            <a:chExt cx="639763" cy="314325"/>
          </a:xfrm>
        </p:grpSpPr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464469"/>
            <a:ext cx="10515600" cy="1325563"/>
          </a:xfrm>
        </p:spPr>
        <p:txBody>
          <a:bodyPr/>
          <a:lstStyle/>
          <a:p>
            <a:r>
              <a:rPr lang="en-US" dirty="0"/>
              <a:t>Emoji Left Side Anger</a:t>
            </a:r>
          </a:p>
        </p:txBody>
      </p:sp>
      <p:sp>
        <p:nvSpPr>
          <p:cNvPr id="49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DO NOT DELETE Overlay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313" y="743142"/>
            <a:ext cx="4704859" cy="54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Slider"/>
          <p:cNvGrpSpPr/>
          <p:nvPr/>
        </p:nvGrpSpPr>
        <p:grpSpPr>
          <a:xfrm>
            <a:off x="2069245" y="5988050"/>
            <a:ext cx="639763" cy="314325"/>
            <a:chOff x="6721475" y="3271838"/>
            <a:chExt cx="639763" cy="314325"/>
          </a:xfrm>
        </p:grpSpPr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464469"/>
            <a:ext cx="10515600" cy="1325563"/>
          </a:xfrm>
        </p:spPr>
        <p:txBody>
          <a:bodyPr/>
          <a:lstStyle/>
          <a:p>
            <a:r>
              <a:rPr lang="en-US" dirty="0"/>
              <a:t>Emoji Left Side Anger</a:t>
            </a:r>
          </a:p>
        </p:txBody>
      </p:sp>
      <p:sp>
        <p:nvSpPr>
          <p:cNvPr id="49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DO NOT DELETE Overlay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00387" y="245159"/>
            <a:ext cx="536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References</a:t>
            </a:r>
            <a:endParaRPr lang="en-US" sz="3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9008" y="1921559"/>
            <a:ext cx="88346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Broussard, M. (2017). Postdebriefing activities following simulation. </a:t>
            </a:r>
            <a:r>
              <a:rPr lang="en-US" sz="20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Teaching and Learning in Simulation, 12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(3), 220-222.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Doi:10.1016/j.tein.2017.03.010</a:t>
            </a: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Dickerson, P. (Ed.), (2017). </a:t>
            </a:r>
            <a:r>
              <a:rPr lang="en-US" sz="20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Core curriculum for nursing professional development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(5</a:t>
            </a:r>
            <a:r>
              <a:rPr lang="en-US" sz="20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ed.). Chicago, IL: Association for Nursing Professional Development</a:t>
            </a: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West, M., Boshoff, K., &amp; Hugh, S. (2016). A qualitative exploration of the characteristics and practices of interdisciplinary collaboration. </a:t>
            </a:r>
            <a:r>
              <a:rPr lang="en-US" sz="20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South African Journal of Occupational Therapy, 46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(3).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http://dx.doi.org/10.17159/2310-3833/2016/v46n3a6</a:t>
            </a:r>
          </a:p>
        </p:txBody>
      </p:sp>
    </p:spTree>
    <p:extLst>
      <p:ext uri="{BB962C8B-B14F-4D97-AF65-F5344CB8AC3E}">
        <p14:creationId xmlns:p14="http://schemas.microsoft.com/office/powerpoint/2010/main" val="14399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Sad</a:t>
            </a:r>
          </a:p>
        </p:txBody>
      </p:sp>
      <p:grpSp>
        <p:nvGrpSpPr>
          <p:cNvPr id="48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1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5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8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2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5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9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1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2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6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8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Slider"/>
          <p:cNvGrpSpPr/>
          <p:nvPr/>
        </p:nvGrpSpPr>
        <p:grpSpPr>
          <a:xfrm>
            <a:off x="1947863" y="6015037"/>
            <a:ext cx="639763" cy="314325"/>
            <a:chOff x="6721475" y="3271838"/>
            <a:chExt cx="639763" cy="314325"/>
          </a:xfrm>
        </p:grpSpPr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4" name="DO NOT DELETE Overla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326773" y="481697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OUTCOMES</a:t>
            </a:r>
            <a:endParaRPr lang="en-US" sz="3600" b="1" dirty="0">
              <a:solidFill>
                <a:schemeClr val="accent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6773" y="2086508"/>
            <a:ext cx="7700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By the end of this learning activity, the </a:t>
            </a:r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learner 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will have enhanced knowledge </a:t>
            </a:r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regarding the delivery of education for a new ancillary staff role:</a:t>
            </a:r>
          </a:p>
          <a:p>
            <a:endParaRPr lang="en-US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Float Pool Patient Sitter</a:t>
            </a:r>
          </a:p>
          <a:p>
            <a:endParaRPr lang="en-U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OK</a:t>
            </a:r>
          </a:p>
        </p:txBody>
      </p:sp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1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0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1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5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7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8" name="Slider"/>
          <p:cNvGrpSpPr/>
          <p:nvPr/>
        </p:nvGrpSpPr>
        <p:grpSpPr>
          <a:xfrm>
            <a:off x="1947863" y="4616450"/>
            <a:ext cx="639763" cy="314325"/>
            <a:chOff x="6721475" y="3271838"/>
            <a:chExt cx="639763" cy="31432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DO NOT DELETE Overla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370420" y="481697"/>
            <a:ext cx="279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OBJECTIVES</a:t>
            </a:r>
            <a:endParaRPr lang="en-US" sz="3600" b="1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70420" y="2112962"/>
            <a:ext cx="8580967" cy="3582988"/>
          </a:xfrm>
          <a:prstGeom prst="rect">
            <a:avLst/>
          </a:prstGeom>
          <a:noFill/>
        </p:spPr>
        <p:txBody>
          <a:bodyPr wrap="square" numCol="1" spcCol="457200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Describe the process of creating an educational curriculum for a new patient sitter float pool job role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Identify the educational adaptions made based on gaps in practice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Examine the pre- and post-test results after a refresher course</a:t>
            </a:r>
            <a:endParaRPr lang="en-U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9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Happy</a:t>
            </a:r>
          </a:p>
        </p:txBody>
      </p:sp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Yellow/Green"/>
          <p:cNvGrpSpPr/>
          <p:nvPr/>
        </p:nvGrpSpPr>
        <p:grpSpPr>
          <a:xfrm>
            <a:off x="0" y="4114067"/>
            <a:ext cx="2384425" cy="1371600"/>
            <a:chOff x="0" y="4114800"/>
            <a:chExt cx="2384425" cy="1371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1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0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1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5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7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8" name="Slider"/>
          <p:cNvGrpSpPr/>
          <p:nvPr/>
        </p:nvGrpSpPr>
        <p:grpSpPr>
          <a:xfrm>
            <a:off x="2031205" y="3297522"/>
            <a:ext cx="639763" cy="314325"/>
            <a:chOff x="6721475" y="3271838"/>
            <a:chExt cx="639763" cy="31432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1600" y="252998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236011" y="125194"/>
            <a:ext cx="611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2015: Patient Sitter Process</a:t>
            </a:r>
            <a:endParaRPr lang="en-US" sz="3600" b="1" dirty="0">
              <a:solidFill>
                <a:schemeClr val="accent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9" name="DO NOT DELETE Overlay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6021" y="906716"/>
            <a:ext cx="85360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– Hour Patient Sitter Workshop (PSW)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Passive/Active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variety of Texas Children’s Hospital (TCH) employees were eligible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PCAs, MAs, Dental Assistants, ASRs, &amp; others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 PSW: House Supervisor (HS) was notified by the PS of course completion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Name added to Master List (spiral notebook)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Patient Sitter Needs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HS utilized list to find a PS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 would call HS to request a PS assignment for overtime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 would go sit with patient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Non-PCA PS did not have access to EMR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6011" y="6126927"/>
            <a:ext cx="88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Challenges: Training, Tracking &amp; Documentation</a:t>
            </a:r>
            <a:endParaRPr lang="en-US" sz="2800" b="1" dirty="0">
              <a:solidFill>
                <a:schemeClr val="accent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Excited</a:t>
            </a:r>
          </a:p>
        </p:txBody>
      </p:sp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1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0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1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5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7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8" name="Slider"/>
          <p:cNvGrpSpPr/>
          <p:nvPr/>
        </p:nvGrpSpPr>
        <p:grpSpPr>
          <a:xfrm>
            <a:off x="1889125" y="6015037"/>
            <a:ext cx="639763" cy="314325"/>
            <a:chOff x="6721475" y="3271838"/>
            <a:chExt cx="639763" cy="31432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464649" y="245159"/>
            <a:ext cx="981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 Accepted: Changes 2016 - Present</a:t>
            </a:r>
            <a:endParaRPr lang="en-US" sz="3600" b="1" dirty="0">
              <a:solidFill>
                <a:schemeClr val="accent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9" name="DO NOT DELETE Overlay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385" y="1581150"/>
            <a:ext cx="7128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Developed collaborative partnerships:</a:t>
            </a: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PCA professional development team</a:t>
            </a: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Centralized Staffing Office</a:t>
            </a:r>
          </a:p>
          <a:p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Float Pool Unit Leadership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241" y="3382962"/>
            <a:ext cx="3486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507637"/>
            <a:ext cx="10515600" cy="1325563"/>
          </a:xfrm>
        </p:spPr>
        <p:txBody>
          <a:bodyPr/>
          <a:lstStyle/>
          <a:p>
            <a:r>
              <a:rPr lang="en-US" dirty="0"/>
              <a:t>Emoji Left Side Excited</a:t>
            </a:r>
          </a:p>
        </p:txBody>
      </p:sp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1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0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71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5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7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8" name="Slider"/>
          <p:cNvGrpSpPr/>
          <p:nvPr/>
        </p:nvGrpSpPr>
        <p:grpSpPr>
          <a:xfrm>
            <a:off x="1889125" y="6015037"/>
            <a:ext cx="639763" cy="314325"/>
            <a:chOff x="6721475" y="3271838"/>
            <a:chExt cx="639763" cy="314325"/>
          </a:xfrm>
        </p:grpSpPr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464649" y="245159"/>
            <a:ext cx="981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 Accepted: Changes 2016 - Present</a:t>
            </a:r>
            <a:endParaRPr lang="en-US" sz="3600" b="1" dirty="0">
              <a:solidFill>
                <a:schemeClr val="accent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8" name="Graphic 97" descr="Checkma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87907" y="1484900"/>
            <a:ext cx="653286" cy="653286"/>
          </a:xfrm>
          <a:prstGeom prst="rect">
            <a:avLst/>
          </a:prstGeom>
        </p:spPr>
      </p:pic>
      <p:sp>
        <p:nvSpPr>
          <p:cNvPr id="89" name="DO NOT DELETE Overlay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9420" y="2722305"/>
            <a:ext cx="36404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 Master List created</a:t>
            </a: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Process developed for routine updates and verification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 Cost Center created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 PCAs formally trained as Patient Sitters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9793" y="1558574"/>
            <a:ext cx="380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Tasks Completed:</a:t>
            </a:r>
            <a:endParaRPr lang="en-US" sz="2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4837" y="2722305"/>
            <a:ext cx="456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 Sitter Float Pool job role: created, hired, &amp;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Duties &amp; roles specifically outlined for managers and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staff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 PSs given appropriate documentation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Room Safety Sweep Sheet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Slider"/>
          <p:cNvGrpSpPr/>
          <p:nvPr/>
        </p:nvGrpSpPr>
        <p:grpSpPr>
          <a:xfrm>
            <a:off x="1889125" y="528637"/>
            <a:ext cx="639763" cy="314325"/>
            <a:chOff x="6721475" y="3271838"/>
            <a:chExt cx="639763" cy="314325"/>
          </a:xfrm>
        </p:grpSpPr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464469"/>
            <a:ext cx="10515600" cy="1325563"/>
          </a:xfrm>
        </p:spPr>
        <p:txBody>
          <a:bodyPr/>
          <a:lstStyle/>
          <a:p>
            <a:r>
              <a:rPr lang="en-US" dirty="0"/>
              <a:t>Emoji Left Side Anger</a:t>
            </a:r>
          </a:p>
        </p:txBody>
      </p:sp>
      <p:sp>
        <p:nvSpPr>
          <p:cNvPr id="49" name="DO NOT DELETE Overla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35408" y="295959"/>
            <a:ext cx="2008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Hiccups </a:t>
            </a:r>
            <a:endParaRPr lang="en-US" sz="3600" b="1" dirty="0">
              <a:solidFill>
                <a:schemeClr val="accen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26152" y="1517650"/>
            <a:ext cx="8396817" cy="4775200"/>
          </a:xfrm>
          <a:prstGeom prst="rect">
            <a:avLst/>
          </a:prstGeom>
          <a:noFill/>
        </p:spPr>
        <p:txBody>
          <a:bodyPr wrap="square" numCol="1" spcCol="457200" rtlCol="0" anchor="ctr">
            <a:no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Identifying roles between PCA and FPPS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Role responsibilities aligned to patient diagnosis &amp; needs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Gaps in practice 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Identified by:</a:t>
            </a:r>
          </a:p>
          <a:p>
            <a:pPr marL="1257300" lvl="2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PS request for education</a:t>
            </a:r>
          </a:p>
          <a:p>
            <a:pPr marL="1257300" lvl="2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TCH specific reports</a:t>
            </a:r>
          </a:p>
          <a:p>
            <a:pPr marL="1257300" lvl="2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Unannounced safety checks by PS educators/leadership</a:t>
            </a:r>
          </a:p>
          <a:p>
            <a:pPr marL="1257300" lvl="2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Documentation audits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Slider"/>
          <p:cNvGrpSpPr/>
          <p:nvPr/>
        </p:nvGrpSpPr>
        <p:grpSpPr>
          <a:xfrm>
            <a:off x="1964185" y="4825999"/>
            <a:ext cx="639763" cy="314325"/>
            <a:chOff x="6721475" y="3271838"/>
            <a:chExt cx="639763" cy="314325"/>
          </a:xfrm>
        </p:grpSpPr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464469"/>
            <a:ext cx="10515600" cy="1325563"/>
          </a:xfrm>
        </p:spPr>
        <p:txBody>
          <a:bodyPr/>
          <a:lstStyle/>
          <a:p>
            <a:r>
              <a:rPr lang="en-US" dirty="0"/>
              <a:t>Emoji Left Side Anger</a:t>
            </a:r>
          </a:p>
        </p:txBody>
      </p:sp>
      <p:sp>
        <p:nvSpPr>
          <p:cNvPr id="49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DO NOT DELETE Overlay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25617" y="145115"/>
            <a:ext cx="3690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Hiccup Remedy </a:t>
            </a:r>
            <a:endParaRPr lang="en-US" sz="3600" b="1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5686" y="1581150"/>
            <a:ext cx="8166193" cy="5277582"/>
          </a:xfrm>
          <a:prstGeom prst="rect">
            <a:avLst/>
          </a:prstGeom>
          <a:noFill/>
        </p:spPr>
        <p:txBody>
          <a:bodyPr wrap="square" numCol="1" spcCol="457200" rtlCol="0" anchor="ctr">
            <a:noAutofit/>
          </a:bodyPr>
          <a:lstStyle/>
          <a:p>
            <a:r>
              <a:rPr lang="en-U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Collaboration! </a:t>
            </a:r>
            <a:r>
              <a:rPr lang="en-US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endParaRPr lang="en-US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Behavioral Health Operations Committee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Float Pool Educators &amp; Leadership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Re-evaluation of educational </a:t>
            </a: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Developed and facilitated: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refresher course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sweep sheet simulation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documentation case scenarios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additional role play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de-escalation classes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unannounced safety checks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collaboration with other institutions</a:t>
            </a:r>
          </a:p>
          <a:p>
            <a:r>
              <a:rPr 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620" y="2477524"/>
            <a:ext cx="31623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een"/>
          <p:cNvGrpSpPr/>
          <p:nvPr/>
        </p:nvGrpSpPr>
        <p:grpSpPr>
          <a:xfrm>
            <a:off x="0" y="5486400"/>
            <a:ext cx="2384425" cy="1371600"/>
            <a:chOff x="0" y="5486400"/>
            <a:chExt cx="2384425" cy="137160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5486400"/>
              <a:ext cx="2384425" cy="137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OK"/>
            <p:cNvGrpSpPr/>
            <p:nvPr/>
          </p:nvGrpSpPr>
          <p:grpSpPr>
            <a:xfrm>
              <a:off x="715963" y="5695950"/>
              <a:ext cx="952500" cy="952500"/>
              <a:chOff x="5548313" y="5695950"/>
              <a:chExt cx="952500" cy="952500"/>
            </a:xfrm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5548313" y="56959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577691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164263" y="59880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762625" y="6311900"/>
                <a:ext cx="523875" cy="176213"/>
              </a:xfrm>
              <a:custGeom>
                <a:avLst/>
                <a:gdLst>
                  <a:gd name="T0" fmla="*/ 309 w 330"/>
                  <a:gd name="T1" fmla="*/ 0 h 111"/>
                  <a:gd name="T2" fmla="*/ 21 w 330"/>
                  <a:gd name="T3" fmla="*/ 0 h 111"/>
                  <a:gd name="T4" fmla="*/ 13 w 330"/>
                  <a:gd name="T5" fmla="*/ 28 h 111"/>
                  <a:gd name="T6" fmla="*/ 13 w 330"/>
                  <a:gd name="T7" fmla="*/ 28 h 111"/>
                  <a:gd name="T8" fmla="*/ 317 w 330"/>
                  <a:gd name="T9" fmla="*/ 28 h 111"/>
                  <a:gd name="T10" fmla="*/ 317 w 330"/>
                  <a:gd name="T11" fmla="*/ 28 h 111"/>
                  <a:gd name="T12" fmla="*/ 309 w 33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11">
                    <a:moveTo>
                      <a:pt x="3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6" y="0"/>
                      <a:pt x="0" y="20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97" y="111"/>
                      <a:pt x="233" y="111"/>
                      <a:pt x="317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30" y="20"/>
                      <a:pt x="324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Yellow/Green"/>
          <p:cNvGrpSpPr/>
          <p:nvPr/>
        </p:nvGrpSpPr>
        <p:grpSpPr>
          <a:xfrm>
            <a:off x="0" y="4114800"/>
            <a:ext cx="2384425" cy="1371600"/>
            <a:chOff x="0" y="4114800"/>
            <a:chExt cx="2384425" cy="137160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0" y="4114800"/>
              <a:ext cx="2384425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Happy"/>
            <p:cNvGrpSpPr/>
            <p:nvPr/>
          </p:nvGrpSpPr>
          <p:grpSpPr>
            <a:xfrm>
              <a:off x="715963" y="4324350"/>
              <a:ext cx="952500" cy="952500"/>
              <a:chOff x="5548313" y="4324350"/>
              <a:chExt cx="952500" cy="952500"/>
            </a:xfrm>
          </p:grpSpPr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548313" y="43243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577691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6164263" y="46164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737225" y="4914900"/>
                <a:ext cx="574675" cy="136525"/>
              </a:xfrm>
              <a:custGeom>
                <a:avLst/>
                <a:gdLst>
                  <a:gd name="T0" fmla="*/ 181 w 362"/>
                  <a:gd name="T1" fmla="*/ 86 h 86"/>
                  <a:gd name="T2" fmla="*/ 12 w 362"/>
                  <a:gd name="T3" fmla="*/ 38 h 86"/>
                  <a:gd name="T4" fmla="*/ 6 w 362"/>
                  <a:gd name="T5" fmla="*/ 12 h 86"/>
                  <a:gd name="T6" fmla="*/ 32 w 362"/>
                  <a:gd name="T7" fmla="*/ 6 h 86"/>
                  <a:gd name="T8" fmla="*/ 330 w 362"/>
                  <a:gd name="T9" fmla="*/ 6 h 86"/>
                  <a:gd name="T10" fmla="*/ 356 w 362"/>
                  <a:gd name="T11" fmla="*/ 12 h 86"/>
                  <a:gd name="T12" fmla="*/ 350 w 362"/>
                  <a:gd name="T13" fmla="*/ 38 h 86"/>
                  <a:gd name="T14" fmla="*/ 181 w 36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86">
                    <a:moveTo>
                      <a:pt x="181" y="86"/>
                    </a:moveTo>
                    <a:cubicBezTo>
                      <a:pt x="121" y="86"/>
                      <a:pt x="63" y="69"/>
                      <a:pt x="12" y="38"/>
                    </a:cubicBezTo>
                    <a:cubicBezTo>
                      <a:pt x="3" y="32"/>
                      <a:pt x="0" y="21"/>
                      <a:pt x="6" y="12"/>
                    </a:cubicBezTo>
                    <a:cubicBezTo>
                      <a:pt x="11" y="3"/>
                      <a:pt x="23" y="0"/>
                      <a:pt x="32" y="6"/>
                    </a:cubicBezTo>
                    <a:cubicBezTo>
                      <a:pt x="124" y="63"/>
                      <a:pt x="238" y="63"/>
                      <a:pt x="330" y="6"/>
                    </a:cubicBezTo>
                    <a:cubicBezTo>
                      <a:pt x="339" y="0"/>
                      <a:pt x="351" y="3"/>
                      <a:pt x="356" y="12"/>
                    </a:cubicBezTo>
                    <a:cubicBezTo>
                      <a:pt x="362" y="21"/>
                      <a:pt x="359" y="32"/>
                      <a:pt x="350" y="38"/>
                    </a:cubicBezTo>
                    <a:cubicBezTo>
                      <a:pt x="299" y="69"/>
                      <a:pt x="241" y="86"/>
                      <a:pt x="18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Yellow"/>
          <p:cNvGrpSpPr/>
          <p:nvPr/>
        </p:nvGrpSpPr>
        <p:grpSpPr>
          <a:xfrm>
            <a:off x="0" y="2743200"/>
            <a:ext cx="2384425" cy="1371600"/>
            <a:chOff x="0" y="2743200"/>
            <a:chExt cx="2384425" cy="13716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2743200"/>
              <a:ext cx="2384425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Excited"/>
            <p:cNvGrpSpPr/>
            <p:nvPr/>
          </p:nvGrpSpPr>
          <p:grpSpPr>
            <a:xfrm>
              <a:off x="715963" y="2952750"/>
              <a:ext cx="952500" cy="952500"/>
              <a:chOff x="5548313" y="2952750"/>
              <a:chExt cx="952500" cy="952500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48313" y="29527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577691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6164263" y="32448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808663" y="3514725"/>
                <a:ext cx="431800" cy="123825"/>
              </a:xfrm>
              <a:custGeom>
                <a:avLst/>
                <a:gdLst>
                  <a:gd name="T0" fmla="*/ 20 w 272"/>
                  <a:gd name="T1" fmla="*/ 78 h 78"/>
                  <a:gd name="T2" fmla="*/ 2 w 272"/>
                  <a:gd name="T3" fmla="*/ 62 h 78"/>
                  <a:gd name="T4" fmla="*/ 17 w 272"/>
                  <a:gd name="T5" fmla="*/ 41 h 78"/>
                  <a:gd name="T6" fmla="*/ 248 w 272"/>
                  <a:gd name="T7" fmla="*/ 2 h 78"/>
                  <a:gd name="T8" fmla="*/ 270 w 272"/>
                  <a:gd name="T9" fmla="*/ 17 h 78"/>
                  <a:gd name="T10" fmla="*/ 255 w 272"/>
                  <a:gd name="T11" fmla="*/ 39 h 78"/>
                  <a:gd name="T12" fmla="*/ 24 w 272"/>
                  <a:gd name="T13" fmla="*/ 78 h 78"/>
                  <a:gd name="T14" fmla="*/ 20 w 272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8">
                    <a:moveTo>
                      <a:pt x="20" y="78"/>
                    </a:moveTo>
                    <a:cubicBezTo>
                      <a:pt x="11" y="78"/>
                      <a:pt x="3" y="72"/>
                      <a:pt x="2" y="62"/>
                    </a:cubicBezTo>
                    <a:cubicBezTo>
                      <a:pt x="0" y="52"/>
                      <a:pt x="7" y="42"/>
                      <a:pt x="17" y="41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59" y="0"/>
                      <a:pt x="268" y="7"/>
                      <a:pt x="270" y="17"/>
                    </a:cubicBezTo>
                    <a:cubicBezTo>
                      <a:pt x="272" y="28"/>
                      <a:pt x="265" y="37"/>
                      <a:pt x="255" y="39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3" y="78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Orange"/>
          <p:cNvGrpSpPr/>
          <p:nvPr/>
        </p:nvGrpSpPr>
        <p:grpSpPr>
          <a:xfrm>
            <a:off x="0" y="1371600"/>
            <a:ext cx="2384425" cy="1371600"/>
            <a:chOff x="0" y="1371600"/>
            <a:chExt cx="2384425" cy="13716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1371600"/>
              <a:ext cx="2384425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Sad"/>
            <p:cNvGrpSpPr/>
            <p:nvPr/>
          </p:nvGrpSpPr>
          <p:grpSpPr>
            <a:xfrm>
              <a:off x="715963" y="1581150"/>
              <a:ext cx="952500" cy="952500"/>
              <a:chOff x="5548313" y="1581150"/>
              <a:chExt cx="952500" cy="952500"/>
            </a:xfrm>
          </p:grpSpPr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5548313" y="15811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577691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6164263" y="1873250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737225" y="21764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Red"/>
          <p:cNvGrpSpPr/>
          <p:nvPr/>
        </p:nvGrpSpPr>
        <p:grpSpPr>
          <a:xfrm>
            <a:off x="0" y="0"/>
            <a:ext cx="2384425" cy="1371600"/>
            <a:chOff x="0" y="0"/>
            <a:chExt cx="2384425" cy="13716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84425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Angry"/>
            <p:cNvGrpSpPr/>
            <p:nvPr/>
          </p:nvGrpSpPr>
          <p:grpSpPr>
            <a:xfrm>
              <a:off x="715963" y="209550"/>
              <a:ext cx="952500" cy="952500"/>
              <a:chOff x="5548313" y="209550"/>
              <a:chExt cx="952500" cy="952500"/>
            </a:xfrm>
          </p:grpSpPr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5548313" y="209550"/>
                <a:ext cx="952500" cy="952500"/>
              </a:xfrm>
              <a:custGeom>
                <a:avLst/>
                <a:gdLst>
                  <a:gd name="T0" fmla="*/ 300 w 600"/>
                  <a:gd name="T1" fmla="*/ 600 h 600"/>
                  <a:gd name="T2" fmla="*/ 0 w 600"/>
                  <a:gd name="T3" fmla="*/ 300 h 600"/>
                  <a:gd name="T4" fmla="*/ 300 w 600"/>
                  <a:gd name="T5" fmla="*/ 0 h 600"/>
                  <a:gd name="T6" fmla="*/ 600 w 600"/>
                  <a:gd name="T7" fmla="*/ 300 h 600"/>
                  <a:gd name="T8" fmla="*/ 300 w 600"/>
                  <a:gd name="T9" fmla="*/ 600 h 600"/>
                  <a:gd name="T10" fmla="*/ 300 w 600"/>
                  <a:gd name="T11" fmla="*/ 15 h 600"/>
                  <a:gd name="T12" fmla="*/ 15 w 600"/>
                  <a:gd name="T13" fmla="*/ 300 h 600"/>
                  <a:gd name="T14" fmla="*/ 300 w 600"/>
                  <a:gd name="T15" fmla="*/ 585 h 600"/>
                  <a:gd name="T16" fmla="*/ 585 w 600"/>
                  <a:gd name="T17" fmla="*/ 300 h 600"/>
                  <a:gd name="T18" fmla="*/ 300 w 600"/>
                  <a:gd name="T19" fmla="*/ 1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600"/>
                    </a:moveTo>
                    <a:cubicBezTo>
                      <a:pt x="135" y="600"/>
                      <a:pt x="0" y="465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5" y="0"/>
                      <a:pt x="600" y="135"/>
                      <a:pt x="600" y="300"/>
                    </a:cubicBezTo>
                    <a:cubicBezTo>
                      <a:pt x="600" y="465"/>
                      <a:pt x="465" y="600"/>
                      <a:pt x="300" y="600"/>
                    </a:cubicBezTo>
                    <a:close/>
                    <a:moveTo>
                      <a:pt x="300" y="15"/>
                    </a:moveTo>
                    <a:cubicBezTo>
                      <a:pt x="143" y="15"/>
                      <a:pt x="15" y="143"/>
                      <a:pt x="15" y="300"/>
                    </a:cubicBezTo>
                    <a:cubicBezTo>
                      <a:pt x="15" y="457"/>
                      <a:pt x="143" y="585"/>
                      <a:pt x="300" y="585"/>
                    </a:cubicBezTo>
                    <a:cubicBezTo>
                      <a:pt x="457" y="585"/>
                      <a:pt x="585" y="457"/>
                      <a:pt x="585" y="300"/>
                    </a:cubicBezTo>
                    <a:cubicBezTo>
                      <a:pt x="585" y="143"/>
                      <a:pt x="457" y="15"/>
                      <a:pt x="30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770563" y="519113"/>
                <a:ext cx="119063" cy="103188"/>
              </a:xfrm>
              <a:custGeom>
                <a:avLst/>
                <a:gdLst>
                  <a:gd name="T0" fmla="*/ 69 w 75"/>
                  <a:gd name="T1" fmla="*/ 40 h 65"/>
                  <a:gd name="T2" fmla="*/ 24 w 75"/>
                  <a:gd name="T3" fmla="*/ 57 h 65"/>
                  <a:gd name="T4" fmla="*/ 8 w 75"/>
                  <a:gd name="T5" fmla="*/ 11 h 65"/>
                  <a:gd name="T6" fmla="*/ 36 w 75"/>
                  <a:gd name="T7" fmla="*/ 9 h 65"/>
                  <a:gd name="T8" fmla="*/ 53 w 75"/>
                  <a:gd name="T9" fmla="*/ 17 h 65"/>
                  <a:gd name="T10" fmla="*/ 69 w 75"/>
                  <a:gd name="T1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69" y="40"/>
                    </a:moveTo>
                    <a:cubicBezTo>
                      <a:pt x="61" y="57"/>
                      <a:pt x="41" y="65"/>
                      <a:pt x="24" y="57"/>
                    </a:cubicBezTo>
                    <a:cubicBezTo>
                      <a:pt x="7" y="49"/>
                      <a:pt x="0" y="28"/>
                      <a:pt x="8" y="11"/>
                    </a:cubicBezTo>
                    <a:cubicBezTo>
                      <a:pt x="13" y="0"/>
                      <a:pt x="27" y="5"/>
                      <a:pt x="36" y="9"/>
                    </a:cubicBezTo>
                    <a:cubicBezTo>
                      <a:pt x="42" y="12"/>
                      <a:pt x="47" y="14"/>
                      <a:pt x="53" y="17"/>
                    </a:cubicBezTo>
                    <a:cubicBezTo>
                      <a:pt x="62" y="21"/>
                      <a:pt x="75" y="29"/>
                      <a:pt x="69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154738" y="517525"/>
                <a:ext cx="119063" cy="101600"/>
              </a:xfrm>
              <a:custGeom>
                <a:avLst/>
                <a:gdLst>
                  <a:gd name="T0" fmla="*/ 67 w 75"/>
                  <a:gd name="T1" fmla="*/ 11 h 64"/>
                  <a:gd name="T2" fmla="*/ 51 w 75"/>
                  <a:gd name="T3" fmla="*/ 56 h 64"/>
                  <a:gd name="T4" fmla="*/ 5 w 75"/>
                  <a:gd name="T5" fmla="*/ 40 h 64"/>
                  <a:gd name="T6" fmla="*/ 22 w 75"/>
                  <a:gd name="T7" fmla="*/ 16 h 64"/>
                  <a:gd name="T8" fmla="*/ 39 w 75"/>
                  <a:gd name="T9" fmla="*/ 9 h 64"/>
                  <a:gd name="T10" fmla="*/ 67 w 75"/>
                  <a:gd name="T11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4">
                    <a:moveTo>
                      <a:pt x="67" y="11"/>
                    </a:moveTo>
                    <a:cubicBezTo>
                      <a:pt x="75" y="28"/>
                      <a:pt x="68" y="48"/>
                      <a:pt x="51" y="56"/>
                    </a:cubicBezTo>
                    <a:cubicBezTo>
                      <a:pt x="34" y="64"/>
                      <a:pt x="13" y="57"/>
                      <a:pt x="5" y="40"/>
                    </a:cubicBezTo>
                    <a:cubicBezTo>
                      <a:pt x="0" y="29"/>
                      <a:pt x="13" y="21"/>
                      <a:pt x="22" y="16"/>
                    </a:cubicBezTo>
                    <a:cubicBezTo>
                      <a:pt x="27" y="14"/>
                      <a:pt x="33" y="11"/>
                      <a:pt x="39" y="9"/>
                    </a:cubicBezTo>
                    <a:cubicBezTo>
                      <a:pt x="48" y="4"/>
                      <a:pt x="62" y="0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737225" y="804863"/>
                <a:ext cx="574675" cy="136525"/>
              </a:xfrm>
              <a:custGeom>
                <a:avLst/>
                <a:gdLst>
                  <a:gd name="T0" fmla="*/ 340 w 362"/>
                  <a:gd name="T1" fmla="*/ 83 h 86"/>
                  <a:gd name="T2" fmla="*/ 330 w 362"/>
                  <a:gd name="T3" fmla="*/ 80 h 86"/>
                  <a:gd name="T4" fmla="*/ 32 w 362"/>
                  <a:gd name="T5" fmla="*/ 80 h 86"/>
                  <a:gd name="T6" fmla="*/ 6 w 362"/>
                  <a:gd name="T7" fmla="*/ 74 h 86"/>
                  <a:gd name="T8" fmla="*/ 12 w 362"/>
                  <a:gd name="T9" fmla="*/ 48 h 86"/>
                  <a:gd name="T10" fmla="*/ 181 w 362"/>
                  <a:gd name="T11" fmla="*/ 0 h 86"/>
                  <a:gd name="T12" fmla="*/ 350 w 362"/>
                  <a:gd name="T13" fmla="*/ 48 h 86"/>
                  <a:gd name="T14" fmla="*/ 356 w 362"/>
                  <a:gd name="T15" fmla="*/ 74 h 86"/>
                  <a:gd name="T16" fmla="*/ 340 w 362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86">
                    <a:moveTo>
                      <a:pt x="340" y="83"/>
                    </a:moveTo>
                    <a:cubicBezTo>
                      <a:pt x="337" y="83"/>
                      <a:pt x="334" y="82"/>
                      <a:pt x="330" y="80"/>
                    </a:cubicBezTo>
                    <a:cubicBezTo>
                      <a:pt x="238" y="23"/>
                      <a:pt x="124" y="23"/>
                      <a:pt x="32" y="80"/>
                    </a:cubicBezTo>
                    <a:cubicBezTo>
                      <a:pt x="23" y="86"/>
                      <a:pt x="11" y="83"/>
                      <a:pt x="6" y="74"/>
                    </a:cubicBezTo>
                    <a:cubicBezTo>
                      <a:pt x="0" y="65"/>
                      <a:pt x="3" y="54"/>
                      <a:pt x="12" y="48"/>
                    </a:cubicBezTo>
                    <a:cubicBezTo>
                      <a:pt x="63" y="17"/>
                      <a:pt x="121" y="0"/>
                      <a:pt x="181" y="0"/>
                    </a:cubicBezTo>
                    <a:cubicBezTo>
                      <a:pt x="241" y="0"/>
                      <a:pt x="299" y="17"/>
                      <a:pt x="350" y="48"/>
                    </a:cubicBezTo>
                    <a:cubicBezTo>
                      <a:pt x="359" y="54"/>
                      <a:pt x="362" y="65"/>
                      <a:pt x="356" y="74"/>
                    </a:cubicBezTo>
                    <a:cubicBezTo>
                      <a:pt x="353" y="80"/>
                      <a:pt x="347" y="83"/>
                      <a:pt x="34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Slider"/>
          <p:cNvGrpSpPr/>
          <p:nvPr/>
        </p:nvGrpSpPr>
        <p:grpSpPr>
          <a:xfrm>
            <a:off x="1935530" y="6096000"/>
            <a:ext cx="639763" cy="314325"/>
            <a:chOff x="6721475" y="3271838"/>
            <a:chExt cx="639763" cy="314325"/>
          </a:xfrm>
        </p:grpSpPr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721475" y="3271838"/>
              <a:ext cx="639763" cy="314325"/>
            </a:xfrm>
            <a:custGeom>
              <a:avLst/>
              <a:gdLst>
                <a:gd name="T0" fmla="*/ 303 w 402"/>
                <a:gd name="T1" fmla="*/ 198 h 198"/>
                <a:gd name="T2" fmla="*/ 402 w 402"/>
                <a:gd name="T3" fmla="*/ 99 h 198"/>
                <a:gd name="T4" fmla="*/ 303 w 402"/>
                <a:gd name="T5" fmla="*/ 0 h 198"/>
                <a:gd name="T6" fmla="*/ 18 w 402"/>
                <a:gd name="T7" fmla="*/ 80 h 198"/>
                <a:gd name="T8" fmla="*/ 18 w 402"/>
                <a:gd name="T9" fmla="*/ 118 h 198"/>
                <a:gd name="T10" fmla="*/ 303 w 40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98">
                  <a:moveTo>
                    <a:pt x="303" y="198"/>
                  </a:moveTo>
                  <a:cubicBezTo>
                    <a:pt x="358" y="198"/>
                    <a:pt x="402" y="154"/>
                    <a:pt x="402" y="99"/>
                  </a:cubicBezTo>
                  <a:cubicBezTo>
                    <a:pt x="402" y="44"/>
                    <a:pt x="358" y="0"/>
                    <a:pt x="303" y="0"/>
                  </a:cubicBezTo>
                  <a:cubicBezTo>
                    <a:pt x="263" y="0"/>
                    <a:pt x="104" y="51"/>
                    <a:pt x="18" y="80"/>
                  </a:cubicBezTo>
                  <a:cubicBezTo>
                    <a:pt x="0" y="86"/>
                    <a:pt x="0" y="112"/>
                    <a:pt x="18" y="118"/>
                  </a:cubicBezTo>
                  <a:cubicBezTo>
                    <a:pt x="104" y="147"/>
                    <a:pt x="263" y="198"/>
                    <a:pt x="303" y="1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089775" y="3314700"/>
              <a:ext cx="228600" cy="228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102475" y="3328988"/>
              <a:ext cx="201613" cy="20002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DO NOT DELETE Title" hidden="1"/>
          <p:cNvSpPr>
            <a:spLocks noGrp="1"/>
          </p:cNvSpPr>
          <p:nvPr>
            <p:ph type="title"/>
          </p:nvPr>
        </p:nvSpPr>
        <p:spPr>
          <a:xfrm>
            <a:off x="838200" y="-1464469"/>
            <a:ext cx="10515600" cy="1325563"/>
          </a:xfrm>
        </p:spPr>
        <p:txBody>
          <a:bodyPr/>
          <a:lstStyle/>
          <a:p>
            <a:r>
              <a:rPr lang="en-US" dirty="0"/>
              <a:t>Emoji Left Side Anger</a:t>
            </a:r>
          </a:p>
        </p:txBody>
      </p:sp>
      <p:sp>
        <p:nvSpPr>
          <p:cNvPr id="49" name="DO NOT DELETE Overla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" y="1370867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DO NOT DELETE Overla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" y="2739536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DO NOT DELETE Overla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4702" y="4113333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DO NOT DELETE Overla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486400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DO NOT DELETE Overlay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" y="2931"/>
            <a:ext cx="2384425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79490" y="147191"/>
            <a:ext cx="90412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Hiccup Remedy: </a:t>
            </a:r>
            <a:r>
              <a:rPr lang="en-US" sz="3600" b="1" dirty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Sweep Sheet Simulation</a:t>
            </a:r>
          </a:p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3600" b="1" dirty="0">
              <a:solidFill>
                <a:schemeClr val="accent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33497" y="1266459"/>
            <a:ext cx="4054817" cy="5277582"/>
          </a:xfrm>
          <a:prstGeom prst="rect">
            <a:avLst/>
          </a:prstGeom>
          <a:noFill/>
        </p:spPr>
        <p:txBody>
          <a:bodyPr wrap="square" numCol="1" spcCol="457200" rtlCol="0" anchor="ctr"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8" y="1349820"/>
            <a:ext cx="3564264" cy="47196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409" y="1018349"/>
            <a:ext cx="4290411" cy="539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0" y="4255876"/>
            <a:ext cx="3094023" cy="2288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ating Colors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AEABAB"/>
      </a:accent1>
      <a:accent2>
        <a:srgbClr val="C1272D"/>
      </a:accent2>
      <a:accent3>
        <a:srgbClr val="DC5D26"/>
      </a:accent3>
      <a:accent4>
        <a:srgbClr val="F7931E"/>
      </a:accent4>
      <a:accent5>
        <a:srgbClr val="8DA449"/>
      </a:accent5>
      <a:accent6>
        <a:srgbClr val="22B573"/>
      </a:accent6>
      <a:hlink>
        <a:srgbClr val="0563C1"/>
      </a:hlink>
      <a:folHlink>
        <a:srgbClr val="954F72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611</Words>
  <Application>Microsoft Office PowerPoint</Application>
  <PresentationFormat>Widescreen</PresentationFormat>
  <Paragraphs>141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Calibri</vt:lpstr>
      <vt:lpstr>Arial</vt:lpstr>
      <vt:lpstr>Ebrima</vt:lpstr>
      <vt:lpstr>Arial Black</vt:lpstr>
      <vt:lpstr>Office Theme</vt:lpstr>
      <vt:lpstr>Caring for the Suicidal Patient in a Pediatric Medical Hospital:</vt:lpstr>
      <vt:lpstr>Emoji Left Side Sad</vt:lpstr>
      <vt:lpstr>Emoji Left Side OK</vt:lpstr>
      <vt:lpstr>Emoji Left Side Happy</vt:lpstr>
      <vt:lpstr>Emoji Left Side Excited</vt:lpstr>
      <vt:lpstr>Emoji Left Side Excited</vt:lpstr>
      <vt:lpstr>Emoji Left Side Anger</vt:lpstr>
      <vt:lpstr>Emoji Left Side Anger</vt:lpstr>
      <vt:lpstr>Emoji Left Side Anger</vt:lpstr>
      <vt:lpstr>Emoji Left Side Excited</vt:lpstr>
      <vt:lpstr>Emoji Left Side Excited</vt:lpstr>
      <vt:lpstr>Emoji Left Side Anger</vt:lpstr>
      <vt:lpstr>Emoji Left Side Anger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Choate, Jaime D. (Jaime)</cp:lastModifiedBy>
  <cp:revision>129</cp:revision>
  <dcterms:created xsi:type="dcterms:W3CDTF">2017-03-14T20:02:56Z</dcterms:created>
  <dcterms:modified xsi:type="dcterms:W3CDTF">2017-10-25T21:21:33Z</dcterms:modified>
</cp:coreProperties>
</file>