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7" r:id="rId8"/>
    <p:sldId id="263" r:id="rId9"/>
    <p:sldId id="264" r:id="rId10"/>
    <p:sldId id="262" r:id="rId11"/>
    <p:sldId id="274" r:id="rId12"/>
    <p:sldId id="268" r:id="rId13"/>
    <p:sldId id="269" r:id="rId14"/>
    <p:sldId id="271" r:id="rId15"/>
    <p:sldId id="272" r:id="rId16"/>
    <p:sldId id="273" r:id="rId17"/>
    <p:sldId id="270"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1" autoAdjust="0"/>
    <p:restoredTop sz="94660"/>
  </p:normalViewPr>
  <p:slideViewPr>
    <p:cSldViewPr snapToGrid="0">
      <p:cViewPr varScale="1">
        <p:scale>
          <a:sx n="65" d="100"/>
          <a:sy n="65" d="100"/>
        </p:scale>
        <p:origin x="759"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F38E8-1027-4970-8863-0533A7B8D401}"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FE129-B412-44F1-8EA1-C4B6A11C7E9C}" type="slidenum">
              <a:rPr lang="en-US" smtClean="0"/>
              <a:t>‹#›</a:t>
            </a:fld>
            <a:endParaRPr lang="en-US"/>
          </a:p>
        </p:txBody>
      </p:sp>
    </p:spTree>
    <p:extLst>
      <p:ext uri="{BB962C8B-B14F-4D97-AF65-F5344CB8AC3E}">
        <p14:creationId xmlns:p14="http://schemas.microsoft.com/office/powerpoint/2010/main" val="53589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4019D9-39C1-458B-BB63-4202ED1ABA17}" type="slidenum">
              <a:rPr lang="en-US" smtClean="0"/>
              <a:t>18</a:t>
            </a:fld>
            <a:endParaRPr lang="en-US"/>
          </a:p>
        </p:txBody>
      </p:sp>
    </p:spTree>
    <p:extLst>
      <p:ext uri="{BB962C8B-B14F-4D97-AF65-F5344CB8AC3E}">
        <p14:creationId xmlns:p14="http://schemas.microsoft.com/office/powerpoint/2010/main" val="364629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4019D9-39C1-458B-BB63-4202ED1ABA17}" type="slidenum">
              <a:rPr lang="en-US" smtClean="0"/>
              <a:t>19</a:t>
            </a:fld>
            <a:endParaRPr lang="en-US"/>
          </a:p>
        </p:txBody>
      </p:sp>
    </p:spTree>
    <p:extLst>
      <p:ext uri="{BB962C8B-B14F-4D97-AF65-F5344CB8AC3E}">
        <p14:creationId xmlns:p14="http://schemas.microsoft.com/office/powerpoint/2010/main" val="319346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685802"/>
            <a:ext cx="10363200" cy="2127251"/>
          </a:xfrm>
        </p:spPr>
        <p:txBody>
          <a:bodyPr/>
          <a:lstStyle>
            <a:lvl1pPr>
              <a:defRPr sz="7733">
                <a:solidFill>
                  <a:schemeClr val="tx1"/>
                </a:solidFill>
              </a:defRPr>
            </a:lvl1pPr>
          </a:lstStyle>
          <a:p>
            <a:r>
              <a:rPr lang="en-US"/>
              <a:t>Click to edit Master title style</a:t>
            </a:r>
          </a:p>
        </p:txBody>
      </p:sp>
      <p:sp>
        <p:nvSpPr>
          <p:cNvPr id="19459" name="Rectangle 3"/>
          <p:cNvSpPr>
            <a:spLocks noGrp="1" noChangeArrowheads="1"/>
          </p:cNvSpPr>
          <p:nvPr>
            <p:ph type="subTitle" idx="1"/>
          </p:nvPr>
        </p:nvSpPr>
        <p:spPr>
          <a:xfrm>
            <a:off x="2844800" y="3429000"/>
            <a:ext cx="8534400" cy="2057400"/>
          </a:xfrm>
        </p:spPr>
        <p:txBody>
          <a:bodyPr/>
          <a:lstStyle>
            <a:lvl1pPr marL="0" indent="0" algn="r">
              <a:buFont typeface="Wingdings" pitchFamily="2" charset="2"/>
              <a:buNone/>
              <a:defRPr sz="4534">
                <a:solidFill>
                  <a:srgbClr val="56595C"/>
                </a:solidFill>
              </a:defRPr>
            </a:lvl1pPr>
          </a:lstStyle>
          <a:p>
            <a:r>
              <a:rPr lang="en-US"/>
              <a:t>Click to edit Master subtitle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00" y="5989320"/>
            <a:ext cx="3048000" cy="470266"/>
          </a:xfrm>
          <a:prstGeom prst="rect">
            <a:avLst/>
          </a:prstGeom>
        </p:spPr>
      </p:pic>
    </p:spTree>
    <p:extLst>
      <p:ext uri="{BB962C8B-B14F-4D97-AF65-F5344CB8AC3E}">
        <p14:creationId xmlns:p14="http://schemas.microsoft.com/office/powerpoint/2010/main" val="230005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3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160" y="3666809"/>
            <a:ext cx="10363200" cy="1362074"/>
          </a:xfrm>
        </p:spPr>
        <p:txBody>
          <a:bodyPr anchor="t"/>
          <a:lstStyle>
            <a:lvl1pPr algn="l">
              <a:defRPr sz="5333"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15160" y="2148840"/>
            <a:ext cx="10363200" cy="1500187"/>
          </a:xfrm>
        </p:spPr>
        <p:txBody>
          <a:bodyPr anchor="b"/>
          <a:lstStyle>
            <a:lvl1pPr marL="0" indent="0">
              <a:buNone/>
              <a:defRPr sz="2666">
                <a:solidFill>
                  <a:schemeClr val="tx1"/>
                </a:solidFill>
              </a:defRPr>
            </a:lvl1pPr>
            <a:lvl2pPr marL="609594" indent="0">
              <a:buNone/>
              <a:defRPr sz="2400"/>
            </a:lvl2pPr>
            <a:lvl3pPr marL="1219188" indent="0">
              <a:buNone/>
              <a:defRPr sz="2134"/>
            </a:lvl3pPr>
            <a:lvl4pPr marL="1828782" indent="0">
              <a:buNone/>
              <a:defRPr sz="1867"/>
            </a:lvl4pPr>
            <a:lvl5pPr marL="2438376" indent="0">
              <a:buNone/>
              <a:defRPr sz="1867"/>
            </a:lvl5pPr>
            <a:lvl6pPr marL="3047970" indent="0">
              <a:buNone/>
              <a:defRPr sz="1867"/>
            </a:lvl6pPr>
            <a:lvl7pPr marL="3657564" indent="0">
              <a:buNone/>
              <a:defRPr sz="1867"/>
            </a:lvl7pPr>
            <a:lvl8pPr marL="4267157" indent="0">
              <a:buNone/>
              <a:defRPr sz="1867"/>
            </a:lvl8pPr>
            <a:lvl9pPr marL="4876751" indent="0">
              <a:buNone/>
              <a:defRPr sz="1867"/>
            </a:lvl9pPr>
          </a:lstStyle>
          <a:p>
            <a:pPr lvl="0"/>
            <a:r>
              <a:rPr lang="en-US"/>
              <a:t>Click to edit Master text styles</a:t>
            </a:r>
          </a:p>
        </p:txBody>
      </p:sp>
    </p:spTree>
    <p:extLst>
      <p:ext uri="{BB962C8B-B14F-4D97-AF65-F5344CB8AC3E}">
        <p14:creationId xmlns:p14="http://schemas.microsoft.com/office/powerpoint/2010/main" val="5447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7200"/>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384800" cy="4267200"/>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42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02076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8"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692525"/>
          </a:xfrm>
        </p:spPr>
        <p:txBody>
          <a:bodyPr/>
          <a:lstStyle>
            <a:lvl1pPr>
              <a:defRPr sz="3200">
                <a:solidFill>
                  <a:schemeClr val="tx1"/>
                </a:solidFill>
              </a:defRPr>
            </a:lvl1pPr>
            <a:lvl2pPr>
              <a:defRPr sz="2666">
                <a:solidFill>
                  <a:schemeClr val="tx1"/>
                </a:solidFill>
              </a:defRPr>
            </a:lvl2pPr>
            <a:lvl3pPr>
              <a:defRPr sz="2400">
                <a:solidFill>
                  <a:schemeClr val="tx1"/>
                </a:solidFill>
              </a:defRPr>
            </a:lvl3pPr>
            <a:lvl4pPr>
              <a:defRPr sz="2134">
                <a:solidFill>
                  <a:schemeClr val="tx1"/>
                </a:solidFill>
              </a:defRPr>
            </a:lvl4pPr>
            <a:lvl5pPr>
              <a:defRPr sz="2134">
                <a:solidFill>
                  <a:schemeClr val="tx1"/>
                </a:solidFill>
              </a:defRPr>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3"/>
          </a:xfrm>
        </p:spPr>
        <p:txBody>
          <a:bodyPr anchor="b"/>
          <a:lstStyle>
            <a:lvl1pPr marL="0" indent="0">
              <a:buNone/>
              <a:defRPr sz="3200" b="1"/>
            </a:lvl1pPr>
            <a:lvl2pPr marL="609594" indent="0">
              <a:buNone/>
              <a:defRPr sz="2666" b="1"/>
            </a:lvl2pPr>
            <a:lvl3pPr marL="1219188" indent="0">
              <a:buNone/>
              <a:defRPr sz="2400" b="1"/>
            </a:lvl3pPr>
            <a:lvl4pPr marL="1828782" indent="0">
              <a:buNone/>
              <a:defRPr sz="2134" b="1"/>
            </a:lvl4pPr>
            <a:lvl5pPr marL="2438376" indent="0">
              <a:buNone/>
              <a:defRPr sz="2134" b="1"/>
            </a:lvl5pPr>
            <a:lvl6pPr marL="3047970" indent="0">
              <a:buNone/>
              <a:defRPr sz="2134" b="1"/>
            </a:lvl6pPr>
            <a:lvl7pPr marL="3657564" indent="0">
              <a:buNone/>
              <a:defRPr sz="2134" b="1"/>
            </a:lvl7pPr>
            <a:lvl8pPr marL="4267157" indent="0">
              <a:buNone/>
              <a:defRPr sz="2134" b="1"/>
            </a:lvl8pPr>
            <a:lvl9pPr marL="4876751" indent="0">
              <a:buNone/>
              <a:defRPr sz="2134"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692525"/>
          </a:xfrm>
        </p:spPr>
        <p:txBody>
          <a:bodyPr/>
          <a:lstStyle>
            <a:lvl1pPr>
              <a:defRPr sz="3200"/>
            </a:lvl1pPr>
            <a:lvl2pPr>
              <a:defRPr sz="2666"/>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60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6"/>
            <a:ext cx="10668000" cy="1017587"/>
          </a:xfrm>
        </p:spPr>
        <p:txBody>
          <a:bodyPr/>
          <a:lstStyle/>
          <a:p>
            <a:r>
              <a:rPr lang="en-US"/>
              <a:t>Click to edit Master title style</a:t>
            </a:r>
            <a:endParaRPr lang="en-US" dirty="0"/>
          </a:p>
        </p:txBody>
      </p:sp>
    </p:spTree>
    <p:extLst>
      <p:ext uri="{BB962C8B-B14F-4D97-AF65-F5344CB8AC3E}">
        <p14:creationId xmlns:p14="http://schemas.microsoft.com/office/powerpoint/2010/main" val="88996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6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2"/>
            <a:ext cx="4011084" cy="1022351"/>
          </a:xfrm>
        </p:spPr>
        <p:txBody>
          <a:bodyPr/>
          <a:lstStyle>
            <a:lvl1pPr algn="l">
              <a:defRPr sz="2666"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766734" y="273054"/>
            <a:ext cx="6815666" cy="5492749"/>
          </a:xfr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6">
                <a:solidFill>
                  <a:schemeClr val="tx1"/>
                </a:solidFill>
              </a:defRPr>
            </a:lvl4pPr>
            <a:lvl5pPr>
              <a:defRPr sz="2666">
                <a:solidFill>
                  <a:schemeClr val="tx1"/>
                </a:solidFill>
              </a:defRPr>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4" y="1435103"/>
            <a:ext cx="4011084" cy="4330699"/>
          </a:xfrm>
        </p:spPr>
        <p:txBody>
          <a:bodyPr/>
          <a:lstStyle>
            <a:lvl1pPr marL="0" indent="0">
              <a:buNone/>
              <a:defRPr sz="1867">
                <a:solidFill>
                  <a:schemeClr val="tx1"/>
                </a:solidFill>
              </a:defRPr>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Tree>
    <p:extLst>
      <p:ext uri="{BB962C8B-B14F-4D97-AF65-F5344CB8AC3E}">
        <p14:creationId xmlns:p14="http://schemas.microsoft.com/office/powerpoint/2010/main" val="331800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193431"/>
            <a:ext cx="10363200" cy="566738"/>
          </a:xfrm>
        </p:spPr>
        <p:txBody>
          <a:bodyPr/>
          <a:lstStyle>
            <a:lvl1pPr algn="l">
              <a:defRPr sz="2666" b="1"/>
            </a:lvl1pPr>
          </a:lstStyle>
          <a:p>
            <a:r>
              <a:rPr lang="en-US"/>
              <a:t>Click to edit Master title style</a:t>
            </a:r>
            <a:endParaRPr lang="en-US" dirty="0"/>
          </a:p>
        </p:txBody>
      </p:sp>
      <p:sp>
        <p:nvSpPr>
          <p:cNvPr id="3" name="Picture Placeholder 2"/>
          <p:cNvSpPr>
            <a:spLocks noGrp="1"/>
          </p:cNvSpPr>
          <p:nvPr>
            <p:ph type="pic" idx="1"/>
          </p:nvPr>
        </p:nvSpPr>
        <p:spPr>
          <a:xfrm>
            <a:off x="711201" y="1498602"/>
            <a:ext cx="10871200" cy="4318000"/>
          </a:xfrm>
        </p:spPr>
        <p:txBody>
          <a:bodyPr/>
          <a:lstStyle>
            <a:lvl1pPr marL="0" indent="0">
              <a:buNone/>
              <a:defRPr sz="4267"/>
            </a:lvl1pPr>
            <a:lvl2pPr marL="609594" indent="0">
              <a:buNone/>
              <a:defRPr sz="3733"/>
            </a:lvl2pPr>
            <a:lvl3pPr marL="1219188" indent="0">
              <a:buNone/>
              <a:defRPr sz="3200"/>
            </a:lvl3pPr>
            <a:lvl4pPr marL="1828782" indent="0">
              <a:buNone/>
              <a:defRPr sz="2666"/>
            </a:lvl4pPr>
            <a:lvl5pPr marL="2438376" indent="0">
              <a:buNone/>
              <a:defRPr sz="2666"/>
            </a:lvl5pPr>
            <a:lvl6pPr marL="3047970" indent="0">
              <a:buNone/>
              <a:defRPr sz="2666"/>
            </a:lvl6pPr>
            <a:lvl7pPr marL="3657564" indent="0">
              <a:buNone/>
              <a:defRPr sz="2666"/>
            </a:lvl7pPr>
            <a:lvl8pPr marL="4267157" indent="0">
              <a:buNone/>
              <a:defRPr sz="2666"/>
            </a:lvl8pPr>
            <a:lvl9pPr marL="4876751" indent="0">
              <a:buNone/>
              <a:defRPr sz="2666"/>
            </a:lvl9pPr>
          </a:lstStyle>
          <a:p>
            <a:r>
              <a:rPr lang="en-US"/>
              <a:t>Click icon to add picture</a:t>
            </a:r>
          </a:p>
        </p:txBody>
      </p:sp>
      <p:sp>
        <p:nvSpPr>
          <p:cNvPr id="4" name="Text Placeholder 3"/>
          <p:cNvSpPr>
            <a:spLocks noGrp="1"/>
          </p:cNvSpPr>
          <p:nvPr>
            <p:ph type="body" sz="half" idx="2"/>
          </p:nvPr>
        </p:nvSpPr>
        <p:spPr>
          <a:xfrm>
            <a:off x="711200" y="787402"/>
            <a:ext cx="10363200" cy="584200"/>
          </a:xfrm>
        </p:spPr>
        <p:txBody>
          <a:bodyPr/>
          <a:lstStyle>
            <a:lvl1pPr marL="0" indent="0">
              <a:buNone/>
              <a:defRPr sz="1867"/>
            </a:lvl1pPr>
            <a:lvl2pPr marL="609594" indent="0">
              <a:buNone/>
              <a:defRPr sz="1600"/>
            </a:lvl2pPr>
            <a:lvl3pPr marL="1219188" indent="0">
              <a:buNone/>
              <a:defRPr sz="1333"/>
            </a:lvl3pPr>
            <a:lvl4pPr marL="1828782" indent="0">
              <a:buNone/>
              <a:defRPr sz="1200"/>
            </a:lvl4pPr>
            <a:lvl5pPr marL="2438376" indent="0">
              <a:buNone/>
              <a:defRPr sz="1200"/>
            </a:lvl5pPr>
            <a:lvl6pPr marL="3047970" indent="0">
              <a:buNone/>
              <a:defRPr sz="1200"/>
            </a:lvl6pPr>
            <a:lvl7pPr marL="3657564" indent="0">
              <a:buNone/>
              <a:defRPr sz="1200"/>
            </a:lvl7pPr>
            <a:lvl8pPr marL="4267157" indent="0">
              <a:buNone/>
              <a:defRPr sz="1200"/>
            </a:lvl8pPr>
            <a:lvl9pPr marL="4876751" indent="0">
              <a:buNone/>
              <a:defRPr sz="1200"/>
            </a:lvl9pPr>
          </a:lstStyle>
          <a:p>
            <a:pPr lvl="0"/>
            <a:r>
              <a:rPr lang="en-US"/>
              <a:t>Click to edit Master text styles</a:t>
            </a:r>
          </a:p>
        </p:txBody>
      </p:sp>
    </p:spTree>
    <p:extLst>
      <p:ext uri="{BB962C8B-B14F-4D97-AF65-F5344CB8AC3E}">
        <p14:creationId xmlns:p14="http://schemas.microsoft.com/office/powerpoint/2010/main" val="353947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8435" name="Rectangle 3"/>
          <p:cNvSpPr>
            <a:spLocks noGrp="1" noChangeArrowheads="1"/>
          </p:cNvSpPr>
          <p:nvPr>
            <p:ph type="body" idx="1"/>
          </p:nvPr>
        </p:nvSpPr>
        <p:spPr bwMode="auto">
          <a:xfrm>
            <a:off x="609600" y="1600200"/>
            <a:ext cx="10972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36000" y="6097830"/>
            <a:ext cx="3048000" cy="470266"/>
          </a:xfrm>
          <a:prstGeom prst="rect">
            <a:avLst/>
          </a:prstGeom>
        </p:spPr>
      </p:pic>
    </p:spTree>
    <p:extLst>
      <p:ext uri="{BB962C8B-B14F-4D97-AF65-F5344CB8AC3E}">
        <p14:creationId xmlns:p14="http://schemas.microsoft.com/office/powerpoint/2010/main" val="503563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rtl="0" eaLnBrk="1" fontAlgn="base" hangingPunct="1">
        <a:spcBef>
          <a:spcPct val="0"/>
        </a:spcBef>
        <a:spcAft>
          <a:spcPct val="0"/>
        </a:spcAft>
        <a:defRPr sz="5867" b="1">
          <a:solidFill>
            <a:srgbClr val="005480"/>
          </a:solidFill>
          <a:latin typeface="+mj-lt"/>
          <a:ea typeface="+mj-ea"/>
          <a:cs typeface="+mj-cs"/>
        </a:defRPr>
      </a:lvl1pPr>
      <a:lvl2pPr algn="r" rtl="0" eaLnBrk="1" fontAlgn="base" hangingPunct="1">
        <a:spcBef>
          <a:spcPct val="0"/>
        </a:spcBef>
        <a:spcAft>
          <a:spcPct val="0"/>
        </a:spcAft>
        <a:defRPr sz="5867" b="1">
          <a:solidFill>
            <a:srgbClr val="005480"/>
          </a:solidFill>
          <a:latin typeface="Arial" charset="0"/>
        </a:defRPr>
      </a:lvl2pPr>
      <a:lvl3pPr algn="r" rtl="0" eaLnBrk="1" fontAlgn="base" hangingPunct="1">
        <a:spcBef>
          <a:spcPct val="0"/>
        </a:spcBef>
        <a:spcAft>
          <a:spcPct val="0"/>
        </a:spcAft>
        <a:defRPr sz="5867" b="1">
          <a:solidFill>
            <a:srgbClr val="005480"/>
          </a:solidFill>
          <a:latin typeface="Arial" charset="0"/>
        </a:defRPr>
      </a:lvl3pPr>
      <a:lvl4pPr algn="r" rtl="0" eaLnBrk="1" fontAlgn="base" hangingPunct="1">
        <a:spcBef>
          <a:spcPct val="0"/>
        </a:spcBef>
        <a:spcAft>
          <a:spcPct val="0"/>
        </a:spcAft>
        <a:defRPr sz="5867" b="1">
          <a:solidFill>
            <a:srgbClr val="005480"/>
          </a:solidFill>
          <a:latin typeface="Arial" charset="0"/>
        </a:defRPr>
      </a:lvl4pPr>
      <a:lvl5pPr algn="r" rtl="0" eaLnBrk="1" fontAlgn="base" hangingPunct="1">
        <a:spcBef>
          <a:spcPct val="0"/>
        </a:spcBef>
        <a:spcAft>
          <a:spcPct val="0"/>
        </a:spcAft>
        <a:defRPr sz="5867" b="1">
          <a:solidFill>
            <a:srgbClr val="005480"/>
          </a:solidFill>
          <a:latin typeface="Arial" charset="0"/>
        </a:defRPr>
      </a:lvl5pPr>
      <a:lvl6pPr marL="609594" algn="r" rtl="0" eaLnBrk="1" fontAlgn="base" hangingPunct="1">
        <a:spcBef>
          <a:spcPct val="0"/>
        </a:spcBef>
        <a:spcAft>
          <a:spcPct val="0"/>
        </a:spcAft>
        <a:defRPr sz="5867" b="1">
          <a:solidFill>
            <a:srgbClr val="005480"/>
          </a:solidFill>
          <a:latin typeface="Arial" charset="0"/>
        </a:defRPr>
      </a:lvl6pPr>
      <a:lvl7pPr marL="1219188" algn="r" rtl="0" eaLnBrk="1" fontAlgn="base" hangingPunct="1">
        <a:spcBef>
          <a:spcPct val="0"/>
        </a:spcBef>
        <a:spcAft>
          <a:spcPct val="0"/>
        </a:spcAft>
        <a:defRPr sz="5867" b="1">
          <a:solidFill>
            <a:srgbClr val="005480"/>
          </a:solidFill>
          <a:latin typeface="Arial" charset="0"/>
        </a:defRPr>
      </a:lvl7pPr>
      <a:lvl8pPr marL="1828782" algn="r" rtl="0" eaLnBrk="1" fontAlgn="base" hangingPunct="1">
        <a:spcBef>
          <a:spcPct val="0"/>
        </a:spcBef>
        <a:spcAft>
          <a:spcPct val="0"/>
        </a:spcAft>
        <a:defRPr sz="5867" b="1">
          <a:solidFill>
            <a:srgbClr val="005480"/>
          </a:solidFill>
          <a:latin typeface="Arial" charset="0"/>
        </a:defRPr>
      </a:lvl8pPr>
      <a:lvl9pPr marL="2438376" algn="r" rtl="0" eaLnBrk="1" fontAlgn="base" hangingPunct="1">
        <a:spcBef>
          <a:spcPct val="0"/>
        </a:spcBef>
        <a:spcAft>
          <a:spcPct val="0"/>
        </a:spcAft>
        <a:defRPr sz="5867" b="1">
          <a:solidFill>
            <a:srgbClr val="005480"/>
          </a:solidFill>
          <a:latin typeface="Arial" charset="0"/>
        </a:defRPr>
      </a:lvl9pPr>
    </p:titleStyle>
    <p:bodyStyle>
      <a:lvl1pPr marL="457195" indent="-457195" algn="l" rtl="0" eaLnBrk="1" fontAlgn="base" hangingPunct="1">
        <a:spcBef>
          <a:spcPct val="20000"/>
        </a:spcBef>
        <a:spcAft>
          <a:spcPct val="0"/>
        </a:spcAft>
        <a:buClr>
          <a:srgbClr val="005480"/>
        </a:buClr>
        <a:buFont typeface="Wingdings" pitchFamily="2" charset="2"/>
        <a:buChar char="§"/>
        <a:defRPr sz="4267">
          <a:solidFill>
            <a:srgbClr val="005480"/>
          </a:solidFill>
          <a:latin typeface="+mn-lt"/>
          <a:ea typeface="+mn-ea"/>
          <a:cs typeface="+mn-cs"/>
        </a:defRPr>
      </a:lvl1pPr>
      <a:lvl2pPr marL="990590" indent="-380996" algn="l" rtl="0" eaLnBrk="1" fontAlgn="base" hangingPunct="1">
        <a:spcBef>
          <a:spcPct val="20000"/>
        </a:spcBef>
        <a:spcAft>
          <a:spcPct val="0"/>
        </a:spcAft>
        <a:buClr>
          <a:srgbClr val="008265"/>
        </a:buClr>
        <a:buChar char="•"/>
        <a:defRPr sz="3733">
          <a:solidFill>
            <a:srgbClr val="005480"/>
          </a:solidFill>
          <a:latin typeface="+mn-lt"/>
        </a:defRPr>
      </a:lvl2pPr>
      <a:lvl3pPr marL="1523984" indent="-304796" algn="l" rtl="0" eaLnBrk="1" fontAlgn="base" hangingPunct="1">
        <a:spcBef>
          <a:spcPct val="20000"/>
        </a:spcBef>
        <a:spcAft>
          <a:spcPct val="0"/>
        </a:spcAft>
        <a:buClr>
          <a:srgbClr val="9FA1A4"/>
        </a:buClr>
        <a:buSzPct val="80000"/>
        <a:buFont typeface="Wingdings" pitchFamily="2" charset="2"/>
        <a:buChar char=""/>
        <a:defRPr sz="3200">
          <a:solidFill>
            <a:srgbClr val="005480"/>
          </a:solidFill>
          <a:latin typeface="+mn-lt"/>
        </a:defRPr>
      </a:lvl3pPr>
      <a:lvl4pPr marL="2133578" indent="-304796" algn="l" rtl="0" eaLnBrk="1" fontAlgn="base" hangingPunct="1">
        <a:spcBef>
          <a:spcPct val="20000"/>
        </a:spcBef>
        <a:spcAft>
          <a:spcPct val="0"/>
        </a:spcAft>
        <a:buClr>
          <a:srgbClr val="005480"/>
        </a:buClr>
        <a:buFont typeface="Wingdings" pitchFamily="2" charset="2"/>
        <a:buChar char="§"/>
        <a:defRPr sz="2666">
          <a:solidFill>
            <a:srgbClr val="005480"/>
          </a:solidFill>
          <a:latin typeface="+mn-lt"/>
        </a:defRPr>
      </a:lvl4pPr>
      <a:lvl5pPr marL="2743172" indent="-304796"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5pPr>
      <a:lvl6pPr marL="3352766" indent="-304796"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3962360" indent="-304796"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4571954" indent="-304796"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5181548" indent="-304796"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p:bodyStyle>
    <p:otherStyle>
      <a:defPPr>
        <a:defRPr lang="en-US"/>
      </a:defPPr>
      <a:lvl1pPr marL="0" algn="l" defTabSz="1219188" rtl="0" eaLnBrk="1" latinLnBrk="0" hangingPunct="1">
        <a:defRPr sz="2400" kern="1200">
          <a:solidFill>
            <a:schemeClr val="tx1"/>
          </a:solidFill>
          <a:latin typeface="+mn-lt"/>
          <a:ea typeface="+mn-ea"/>
          <a:cs typeface="+mn-cs"/>
        </a:defRPr>
      </a:lvl1pPr>
      <a:lvl2pPr marL="609594" algn="l" defTabSz="1219188" rtl="0" eaLnBrk="1" latinLnBrk="0" hangingPunct="1">
        <a:defRPr sz="2400" kern="1200">
          <a:solidFill>
            <a:schemeClr val="tx1"/>
          </a:solidFill>
          <a:latin typeface="+mn-lt"/>
          <a:ea typeface="+mn-ea"/>
          <a:cs typeface="+mn-cs"/>
        </a:defRPr>
      </a:lvl2pPr>
      <a:lvl3pPr marL="1219188" algn="l" defTabSz="1219188" rtl="0" eaLnBrk="1" latinLnBrk="0" hangingPunct="1">
        <a:defRPr sz="2400" kern="1200">
          <a:solidFill>
            <a:schemeClr val="tx1"/>
          </a:solidFill>
          <a:latin typeface="+mn-lt"/>
          <a:ea typeface="+mn-ea"/>
          <a:cs typeface="+mn-cs"/>
        </a:defRPr>
      </a:lvl3pPr>
      <a:lvl4pPr marL="1828782" algn="l" defTabSz="1219188" rtl="0" eaLnBrk="1" latinLnBrk="0" hangingPunct="1">
        <a:defRPr sz="2400" kern="1200">
          <a:solidFill>
            <a:schemeClr val="tx1"/>
          </a:solidFill>
          <a:latin typeface="+mn-lt"/>
          <a:ea typeface="+mn-ea"/>
          <a:cs typeface="+mn-cs"/>
        </a:defRPr>
      </a:lvl4pPr>
      <a:lvl5pPr marL="2438376" algn="l" defTabSz="1219188" rtl="0" eaLnBrk="1" latinLnBrk="0" hangingPunct="1">
        <a:defRPr sz="2400" kern="1200">
          <a:solidFill>
            <a:schemeClr val="tx1"/>
          </a:solidFill>
          <a:latin typeface="+mn-lt"/>
          <a:ea typeface="+mn-ea"/>
          <a:cs typeface="+mn-cs"/>
        </a:defRPr>
      </a:lvl5pPr>
      <a:lvl6pPr marL="3047970" algn="l" defTabSz="1219188" rtl="0" eaLnBrk="1" latinLnBrk="0" hangingPunct="1">
        <a:defRPr sz="2400" kern="1200">
          <a:solidFill>
            <a:schemeClr val="tx1"/>
          </a:solidFill>
          <a:latin typeface="+mn-lt"/>
          <a:ea typeface="+mn-ea"/>
          <a:cs typeface="+mn-cs"/>
        </a:defRPr>
      </a:lvl6pPr>
      <a:lvl7pPr marL="3657564" algn="l" defTabSz="1219188" rtl="0" eaLnBrk="1" latinLnBrk="0" hangingPunct="1">
        <a:defRPr sz="2400" kern="1200">
          <a:solidFill>
            <a:schemeClr val="tx1"/>
          </a:solidFill>
          <a:latin typeface="+mn-lt"/>
          <a:ea typeface="+mn-ea"/>
          <a:cs typeface="+mn-cs"/>
        </a:defRPr>
      </a:lvl7pPr>
      <a:lvl8pPr marL="4267157" algn="l" defTabSz="1219188" rtl="0" eaLnBrk="1" latinLnBrk="0" hangingPunct="1">
        <a:defRPr sz="2400" kern="1200">
          <a:solidFill>
            <a:schemeClr val="tx1"/>
          </a:solidFill>
          <a:latin typeface="+mn-lt"/>
          <a:ea typeface="+mn-ea"/>
          <a:cs typeface="+mn-cs"/>
        </a:defRPr>
      </a:lvl8pPr>
      <a:lvl9pPr marL="4876751" algn="l" defTabSz="121918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29" t="26775" r="33661"/>
          <a:stretch/>
        </p:blipFill>
        <p:spPr bwMode="auto">
          <a:xfrm>
            <a:off x="428368" y="1746422"/>
            <a:ext cx="1960606" cy="44998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9" b="72627"/>
          <a:stretch/>
        </p:blipFill>
        <p:spPr bwMode="auto">
          <a:xfrm>
            <a:off x="4194700" y="1036380"/>
            <a:ext cx="5268935" cy="1682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ctrTitle"/>
          </p:nvPr>
        </p:nvSpPr>
        <p:spPr>
          <a:xfrm>
            <a:off x="906162" y="1468396"/>
            <a:ext cx="10363200" cy="2127251"/>
          </a:xfrm>
        </p:spPr>
        <p:txBody>
          <a:bodyPr/>
          <a:lstStyle/>
          <a:p>
            <a:r>
              <a:rPr lang="en-US" sz="5400" i="1" dirty="0">
                <a:solidFill>
                  <a:schemeClr val="accent6">
                    <a:lumMod val="50000"/>
                  </a:schemeClr>
                </a:solidFill>
              </a:rPr>
              <a:t>Shh… I’m Trying to Heal</a:t>
            </a:r>
            <a:r>
              <a:rPr lang="en-US" sz="5400" dirty="0">
                <a:solidFill>
                  <a:schemeClr val="accent6">
                    <a:lumMod val="50000"/>
                  </a:schemeClr>
                </a:solidFill>
              </a:rPr>
              <a:t>:</a:t>
            </a:r>
            <a:endParaRPr lang="en-US" dirty="0"/>
          </a:p>
        </p:txBody>
      </p:sp>
      <p:sp>
        <p:nvSpPr>
          <p:cNvPr id="3" name="Subtitle 2"/>
          <p:cNvSpPr>
            <a:spLocks noGrp="1"/>
          </p:cNvSpPr>
          <p:nvPr>
            <p:ph type="subTitle" idx="1"/>
          </p:nvPr>
        </p:nvSpPr>
        <p:spPr>
          <a:xfrm>
            <a:off x="2660822" y="3429000"/>
            <a:ext cx="8718378" cy="2057400"/>
          </a:xfrm>
        </p:spPr>
        <p:txBody>
          <a:bodyPr/>
          <a:lstStyle/>
          <a:p>
            <a:r>
              <a:rPr lang="en-US" sz="4000" dirty="0">
                <a:solidFill>
                  <a:schemeClr val="accent2"/>
                </a:solidFill>
              </a:rPr>
              <a:t>Implementing Quiet Time in the PICU</a:t>
            </a:r>
          </a:p>
        </p:txBody>
      </p:sp>
      <p:sp>
        <p:nvSpPr>
          <p:cNvPr id="4" name="TextBox 3"/>
          <p:cNvSpPr txBox="1"/>
          <p:nvPr/>
        </p:nvSpPr>
        <p:spPr>
          <a:xfrm>
            <a:off x="3448908" y="4457061"/>
            <a:ext cx="7142205" cy="1200329"/>
          </a:xfrm>
          <a:prstGeom prst="rect">
            <a:avLst/>
          </a:prstGeom>
          <a:noFill/>
        </p:spPr>
        <p:txBody>
          <a:bodyPr wrap="square" rtlCol="0">
            <a:spAutoFit/>
          </a:bodyPr>
          <a:lstStyle/>
          <a:p>
            <a:pPr algn="ctr"/>
            <a:r>
              <a:rPr lang="en-US" dirty="0"/>
              <a:t>Lori Kahil, MSN, RN, CPN, CCRN;</a:t>
            </a:r>
          </a:p>
          <a:p>
            <a:pPr algn="ctr"/>
            <a:r>
              <a:rPr lang="en-US" dirty="0"/>
              <a:t> Traci Brooks, MSN, RN</a:t>
            </a:r>
          </a:p>
          <a:p>
            <a:pPr algn="ctr"/>
            <a:r>
              <a:rPr lang="en-US" dirty="0"/>
              <a:t>Danika Meyer, MSN, RN-BC, CPN</a:t>
            </a:r>
            <a:br>
              <a:rPr lang="en-US" dirty="0"/>
            </a:br>
            <a:endParaRPr lang="en-US" dirty="0"/>
          </a:p>
        </p:txBody>
      </p:sp>
    </p:spTree>
    <p:extLst>
      <p:ext uri="{BB962C8B-B14F-4D97-AF65-F5344CB8AC3E}">
        <p14:creationId xmlns:p14="http://schemas.microsoft.com/office/powerpoint/2010/main" val="188898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Education</a:t>
            </a:r>
          </a:p>
        </p:txBody>
      </p:sp>
      <p:pic>
        <p:nvPicPr>
          <p:cNvPr id="4" name="Picture 3"/>
          <p:cNvPicPr>
            <a:picLocks noChangeAspect="1"/>
          </p:cNvPicPr>
          <p:nvPr/>
        </p:nvPicPr>
        <p:blipFill rotWithShape="1">
          <a:blip r:embed="rId2"/>
          <a:srcRect l="49593" t="17503" r="18361" b="6720"/>
          <a:stretch/>
        </p:blipFill>
        <p:spPr>
          <a:xfrm>
            <a:off x="144728" y="1417640"/>
            <a:ext cx="2982097" cy="3839528"/>
          </a:xfrm>
          <a:prstGeom prst="rect">
            <a:avLst/>
          </a:prstGeom>
        </p:spPr>
      </p:pic>
      <p:pic>
        <p:nvPicPr>
          <p:cNvPr id="5" name="Picture 4"/>
          <p:cNvPicPr>
            <a:picLocks noChangeAspect="1"/>
          </p:cNvPicPr>
          <p:nvPr/>
        </p:nvPicPr>
        <p:blipFill rotWithShape="1">
          <a:blip r:embed="rId3"/>
          <a:srcRect l="37432" t="14814" r="20811" b="27996"/>
          <a:stretch/>
        </p:blipFill>
        <p:spPr>
          <a:xfrm>
            <a:off x="6089591" y="1452653"/>
            <a:ext cx="3015048" cy="2253968"/>
          </a:xfrm>
          <a:prstGeom prst="rect">
            <a:avLst/>
          </a:prstGeom>
          <a:ln w="3175">
            <a:solidFill>
              <a:schemeClr val="tx1"/>
            </a:solidFill>
          </a:ln>
        </p:spPr>
      </p:pic>
      <p:sp>
        <p:nvSpPr>
          <p:cNvPr id="6" name="Rounded Rectangle 5"/>
          <p:cNvSpPr/>
          <p:nvPr/>
        </p:nvSpPr>
        <p:spPr bwMode="auto">
          <a:xfrm>
            <a:off x="202392" y="5329881"/>
            <a:ext cx="2866767" cy="4201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“ONE PAGE” LECTURE</a:t>
            </a:r>
          </a:p>
        </p:txBody>
      </p:sp>
      <p:sp>
        <p:nvSpPr>
          <p:cNvPr id="7" name="Rounded Rectangle 6"/>
          <p:cNvSpPr/>
          <p:nvPr/>
        </p:nvSpPr>
        <p:spPr bwMode="auto">
          <a:xfrm>
            <a:off x="6163731" y="3793119"/>
            <a:ext cx="2866767" cy="4201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Verdana" pitchFamily="34" charset="0"/>
              </a:rPr>
              <a:t>PRESENTATION</a:t>
            </a:r>
            <a:endParaRPr kumimoji="0" lang="en-US" sz="1800" b="0" i="0" u="none" strike="noStrike" cap="none" normalizeH="0" baseline="0" dirty="0">
              <a:ln>
                <a:noFill/>
              </a:ln>
              <a:solidFill>
                <a:schemeClr val="bg1"/>
              </a:solidFill>
              <a:effectLst/>
              <a:latin typeface="Verdana" pitchFamily="34" charset="0"/>
            </a:endParaRPr>
          </a:p>
        </p:txBody>
      </p:sp>
      <p:sp>
        <p:nvSpPr>
          <p:cNvPr id="8" name="Rounded Rectangle 7"/>
          <p:cNvSpPr/>
          <p:nvPr/>
        </p:nvSpPr>
        <p:spPr bwMode="auto">
          <a:xfrm>
            <a:off x="6163731" y="4303866"/>
            <a:ext cx="2866767" cy="69032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COMPUTER BASED TRAINING</a:t>
            </a:r>
          </a:p>
        </p:txBody>
      </p:sp>
      <p:sp>
        <p:nvSpPr>
          <p:cNvPr id="9" name="Rounded Rectangle 8"/>
          <p:cNvSpPr/>
          <p:nvPr/>
        </p:nvSpPr>
        <p:spPr bwMode="auto">
          <a:xfrm>
            <a:off x="6163731" y="5105402"/>
            <a:ext cx="2866767" cy="4201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Verdana" pitchFamily="34" charset="0"/>
              </a:rPr>
              <a:t>POST TEST</a:t>
            </a:r>
            <a:endParaRPr kumimoji="0" lang="en-US" sz="1800" b="0" i="0" u="none" strike="noStrike" cap="none" normalizeH="0" baseline="0" dirty="0">
              <a:ln>
                <a:noFill/>
              </a:ln>
              <a:solidFill>
                <a:schemeClr val="bg1"/>
              </a:solidFill>
              <a:effectLst/>
              <a:latin typeface="Verdana" pitchFamily="34" charset="0"/>
            </a:endParaRPr>
          </a:p>
        </p:txBody>
      </p:sp>
      <p:pic>
        <p:nvPicPr>
          <p:cNvPr id="10" name="Picture 9"/>
          <p:cNvPicPr>
            <a:picLocks noChangeAspect="1"/>
          </p:cNvPicPr>
          <p:nvPr/>
        </p:nvPicPr>
        <p:blipFill rotWithShape="1">
          <a:blip r:embed="rId4"/>
          <a:srcRect l="5270" t="21374" r="65270" b="8438"/>
          <a:stretch/>
        </p:blipFill>
        <p:spPr>
          <a:xfrm>
            <a:off x="3150268" y="1450591"/>
            <a:ext cx="2881665" cy="3747485"/>
          </a:xfrm>
          <a:prstGeom prst="rect">
            <a:avLst/>
          </a:prstGeom>
          <a:ln w="3175">
            <a:solidFill>
              <a:schemeClr val="tx1"/>
            </a:solidFill>
          </a:ln>
        </p:spPr>
      </p:pic>
      <p:sp>
        <p:nvSpPr>
          <p:cNvPr id="13" name="Rounded Rectangle 12"/>
          <p:cNvSpPr/>
          <p:nvPr/>
        </p:nvSpPr>
        <p:spPr bwMode="auto">
          <a:xfrm>
            <a:off x="3150268" y="5329881"/>
            <a:ext cx="2866767" cy="4201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RESOURCE BINDERS</a:t>
            </a:r>
          </a:p>
        </p:txBody>
      </p:sp>
      <p:sp>
        <p:nvSpPr>
          <p:cNvPr id="14" name="Rounded Rectangle 13"/>
          <p:cNvSpPr/>
          <p:nvPr/>
        </p:nvSpPr>
        <p:spPr bwMode="auto">
          <a:xfrm>
            <a:off x="3150267" y="5778843"/>
            <a:ext cx="2866767" cy="70433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solidFill>
                <a:latin typeface="Verdana" pitchFamily="34" charset="0"/>
              </a:rPr>
              <a:t>Offered solutions to potential barriers, one page lecture sheets, and checklists</a:t>
            </a:r>
            <a:endParaRPr kumimoji="0" lang="en-US" sz="1200" b="0" i="0" u="none" strike="noStrike" cap="none" normalizeH="0" baseline="0" dirty="0">
              <a:ln>
                <a:noFill/>
              </a:ln>
              <a:solidFill>
                <a:schemeClr val="bg1"/>
              </a:solidFill>
              <a:effectLst/>
              <a:latin typeface="Verdana" pitchFamily="34" charset="0"/>
            </a:endParaRPr>
          </a:p>
        </p:txBody>
      </p:sp>
      <p:sp>
        <p:nvSpPr>
          <p:cNvPr id="15" name="Rounded Rectangle 14"/>
          <p:cNvSpPr/>
          <p:nvPr/>
        </p:nvSpPr>
        <p:spPr bwMode="auto">
          <a:xfrm>
            <a:off x="9150948" y="4468434"/>
            <a:ext cx="2866767" cy="42013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CHANGE</a:t>
            </a:r>
            <a:r>
              <a:rPr kumimoji="0" lang="en-US" sz="1800" b="0" i="0" u="none" strike="noStrike" cap="none" normalizeH="0" dirty="0">
                <a:ln>
                  <a:noFill/>
                </a:ln>
                <a:solidFill>
                  <a:schemeClr val="bg1"/>
                </a:solidFill>
                <a:effectLst/>
                <a:latin typeface="Verdana" pitchFamily="34" charset="0"/>
              </a:rPr>
              <a:t> CHAMPIONS</a:t>
            </a:r>
            <a:endParaRPr kumimoji="0" lang="en-US" sz="1800" b="0" i="0" u="none" strike="noStrike" cap="none" normalizeH="0" baseline="0" dirty="0">
              <a:ln>
                <a:noFill/>
              </a:ln>
              <a:solidFill>
                <a:schemeClr val="bg1"/>
              </a:solidFill>
              <a:effectLst/>
              <a:latin typeface="Verdana" pitchFamily="34" charset="0"/>
            </a:endParaRPr>
          </a:p>
        </p:txBody>
      </p:sp>
      <p:sp>
        <p:nvSpPr>
          <p:cNvPr id="16" name="Rounded Rectangle 15"/>
          <p:cNvSpPr/>
          <p:nvPr/>
        </p:nvSpPr>
        <p:spPr bwMode="auto">
          <a:xfrm>
            <a:off x="9200376" y="4924806"/>
            <a:ext cx="2792628" cy="106105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solidFill>
                <a:latin typeface="Verdana" pitchFamily="34" charset="0"/>
              </a:rPr>
              <a:t>Interdisciplinary members!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Verdana" pitchFamily="34" charset="0"/>
              </a:rPr>
              <a:t>RN’s,</a:t>
            </a:r>
            <a:r>
              <a:rPr kumimoji="0" lang="en-US" sz="1200" b="0" i="0" u="none" strike="noStrike" cap="none" normalizeH="0" dirty="0">
                <a:ln>
                  <a:noFill/>
                </a:ln>
                <a:solidFill>
                  <a:schemeClr val="bg1"/>
                </a:solidFill>
                <a:effectLst/>
                <a:latin typeface="Verdana" pitchFamily="34" charset="0"/>
              </a:rPr>
              <a:t> </a:t>
            </a:r>
            <a:r>
              <a:rPr kumimoji="0" lang="en-US" sz="1200" b="0" i="0" u="none" strike="noStrike" cap="none" normalizeH="0" baseline="0" dirty="0">
                <a:ln>
                  <a:noFill/>
                </a:ln>
                <a:solidFill>
                  <a:schemeClr val="bg1"/>
                </a:solidFill>
                <a:effectLst/>
                <a:latin typeface="Verdana" pitchFamily="34" charset="0"/>
              </a:rPr>
              <a:t>Charge RN’s, Patient</a:t>
            </a:r>
            <a:r>
              <a:rPr kumimoji="0" lang="en-US" sz="1200" b="0" i="0" u="none" strike="noStrike" cap="none" normalizeH="0" dirty="0">
                <a:ln>
                  <a:noFill/>
                </a:ln>
                <a:solidFill>
                  <a:schemeClr val="bg1"/>
                </a:solidFill>
                <a:effectLst/>
                <a:latin typeface="Verdana" pitchFamily="34" charset="0"/>
              </a:rPr>
              <a:t> Care Technicians (Care Partners), Unit Secretaries, Child Life, MD’s, NP’s</a:t>
            </a:r>
            <a:endParaRPr kumimoji="0" lang="en-US" sz="1200" b="0" i="0" u="none" strike="noStrike" cap="none" normalizeH="0" baseline="0" dirty="0">
              <a:ln>
                <a:noFill/>
              </a:ln>
              <a:solidFill>
                <a:schemeClr val="bg1"/>
              </a:solidFill>
              <a:effectLst/>
              <a:latin typeface="Verdana" pitchFamily="34" charset="0"/>
            </a:endParaRPr>
          </a:p>
        </p:txBody>
      </p:sp>
      <p:sp>
        <p:nvSpPr>
          <p:cNvPr id="17" name="Rounded Rectangle 16"/>
          <p:cNvSpPr/>
          <p:nvPr/>
        </p:nvSpPr>
        <p:spPr bwMode="auto">
          <a:xfrm>
            <a:off x="202392" y="5806256"/>
            <a:ext cx="2866767" cy="70433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solidFill>
                <a:latin typeface="Verdana" pitchFamily="34" charset="0"/>
              </a:rPr>
              <a:t>One side: research based and evidence; other side: parameters and characteristics of Quiet Time</a:t>
            </a:r>
            <a:endParaRPr kumimoji="0" lang="en-US" sz="1200" b="0" i="0" u="none" strike="noStrike" cap="none" normalizeH="0" baseline="0" dirty="0">
              <a:ln>
                <a:noFill/>
              </a:ln>
              <a:solidFill>
                <a:schemeClr val="bg1"/>
              </a:solidFill>
              <a:effectLst/>
              <a:latin typeface="Verdana" pitchFamily="34" charset="0"/>
            </a:endParaRPr>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8839" t="1874" r="15489"/>
          <a:stretch/>
        </p:blipFill>
        <p:spPr>
          <a:xfrm rot="5400000">
            <a:off x="9122051" y="1489416"/>
            <a:ext cx="2932387" cy="2851898"/>
          </a:xfrm>
          <a:prstGeom prst="rect">
            <a:avLst/>
          </a:prstGeom>
          <a:ln w="3175">
            <a:solidFill>
              <a:schemeClr val="tx1"/>
            </a:solidFill>
          </a:ln>
        </p:spPr>
      </p:pic>
      <p:sp>
        <p:nvSpPr>
          <p:cNvPr id="25" name="Rounded Rectangle 24"/>
          <p:cNvSpPr/>
          <p:nvPr/>
        </p:nvSpPr>
        <p:spPr bwMode="auto">
          <a:xfrm>
            <a:off x="6221836" y="5570203"/>
            <a:ext cx="2792628" cy="109185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solidFill>
                <a:latin typeface="Verdana" pitchFamily="34" charset="0"/>
              </a:rPr>
              <a:t>Presentation was bundled with “ICU Liberation” presentation day.  A total of 130 staff members completed CBT within 1 month prior to go-live.</a:t>
            </a:r>
            <a:endParaRPr kumimoji="0" lang="en-US" sz="1200" b="0" i="0" u="none" strike="noStrike" cap="none" normalizeH="0" baseline="0" dirty="0">
              <a:ln>
                <a:noFill/>
              </a:ln>
              <a:solidFill>
                <a:schemeClr val="bg1"/>
              </a:solidFill>
              <a:effectLst/>
              <a:latin typeface="Verdana" pitchFamily="34" charset="0"/>
            </a:endParaRPr>
          </a:p>
        </p:txBody>
      </p:sp>
    </p:spTree>
    <p:extLst>
      <p:ext uri="{BB962C8B-B14F-4D97-AF65-F5344CB8AC3E}">
        <p14:creationId xmlns:p14="http://schemas.microsoft.com/office/powerpoint/2010/main" val="161680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Patient/Caregiver Education</a:t>
            </a:r>
          </a:p>
        </p:txBody>
      </p:sp>
      <p:sp>
        <p:nvSpPr>
          <p:cNvPr id="6" name="Rounded Rectangle 5"/>
          <p:cNvSpPr/>
          <p:nvPr/>
        </p:nvSpPr>
        <p:spPr bwMode="auto">
          <a:xfrm>
            <a:off x="700723" y="5334264"/>
            <a:ext cx="2866767" cy="6746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UNIT SIGNAGE / REMINDERS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3017" r="3411" b="3772"/>
          <a:stretch/>
        </p:blipFill>
        <p:spPr>
          <a:xfrm>
            <a:off x="4538544" y="1417639"/>
            <a:ext cx="2945705" cy="3790323"/>
          </a:xfrm>
          <a:prstGeom prst="rect">
            <a:avLst/>
          </a:prstGeom>
          <a:ln w="3175">
            <a:solidFill>
              <a:schemeClr val="tx1"/>
            </a:solid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99" t="9172" r="6094" b="3737"/>
          <a:stretch/>
        </p:blipFill>
        <p:spPr>
          <a:xfrm>
            <a:off x="8311563" y="1417639"/>
            <a:ext cx="3042328" cy="3790323"/>
          </a:xfrm>
          <a:prstGeom prst="rect">
            <a:avLst/>
          </a:prstGeom>
          <a:ln w="3175">
            <a:solidFill>
              <a:schemeClr val="tx1"/>
            </a:solidFill>
          </a:ln>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4648" t="2252" r="812" b="12544"/>
          <a:stretch/>
        </p:blipFill>
        <p:spPr>
          <a:xfrm>
            <a:off x="556984" y="1417639"/>
            <a:ext cx="3154246" cy="3790323"/>
          </a:xfrm>
          <a:prstGeom prst="rect">
            <a:avLst/>
          </a:prstGeom>
          <a:ln w="3175">
            <a:solidFill>
              <a:schemeClr val="tx1"/>
            </a:solidFill>
          </a:ln>
        </p:spPr>
      </p:pic>
      <p:sp>
        <p:nvSpPr>
          <p:cNvPr id="21" name="Rounded Rectangle 20"/>
          <p:cNvSpPr/>
          <p:nvPr/>
        </p:nvSpPr>
        <p:spPr bwMode="auto">
          <a:xfrm>
            <a:off x="4578012" y="5334264"/>
            <a:ext cx="2866767" cy="6746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ADMISSION PACKET INSERT</a:t>
            </a:r>
          </a:p>
        </p:txBody>
      </p:sp>
      <p:sp>
        <p:nvSpPr>
          <p:cNvPr id="22" name="Rounded Rectangle 21"/>
          <p:cNvSpPr/>
          <p:nvPr/>
        </p:nvSpPr>
        <p:spPr bwMode="auto">
          <a:xfrm>
            <a:off x="8399343" y="5334264"/>
            <a:ext cx="2866767" cy="6746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Verdana" pitchFamily="34" charset="0"/>
              </a:rPr>
              <a:t>PICU ENTRANCE SIGNAGE</a:t>
            </a:r>
            <a:endParaRPr kumimoji="0" lang="en-US" sz="1800" b="0" i="0" u="none" strike="noStrike" cap="none" normalizeH="0" baseline="0" dirty="0">
              <a:ln>
                <a:noFill/>
              </a:ln>
              <a:solidFill>
                <a:schemeClr val="bg1"/>
              </a:solidFill>
              <a:effectLst/>
              <a:latin typeface="Verdana" pitchFamily="34" charset="0"/>
            </a:endParaRPr>
          </a:p>
        </p:txBody>
      </p:sp>
      <p:sp>
        <p:nvSpPr>
          <p:cNvPr id="23" name="TextBox 22"/>
          <p:cNvSpPr txBox="1"/>
          <p:nvPr/>
        </p:nvSpPr>
        <p:spPr>
          <a:xfrm>
            <a:off x="4049485" y="6135216"/>
            <a:ext cx="4093029" cy="646331"/>
          </a:xfrm>
          <a:prstGeom prst="rect">
            <a:avLst/>
          </a:prstGeom>
          <a:noFill/>
        </p:spPr>
        <p:txBody>
          <a:bodyPr wrap="square" rtlCol="0">
            <a:spAutoFit/>
          </a:bodyPr>
          <a:lstStyle/>
          <a:p>
            <a:pPr algn="ctr"/>
            <a:r>
              <a:rPr lang="en-US" i="1" dirty="0"/>
              <a:t>+ </a:t>
            </a:r>
            <a:r>
              <a:rPr lang="en-US" i="1" dirty="0">
                <a:solidFill>
                  <a:srgbClr val="FF0000"/>
                </a:solidFill>
              </a:rPr>
              <a:t>Face-to-face education and overhead announcement</a:t>
            </a:r>
          </a:p>
        </p:txBody>
      </p:sp>
    </p:spTree>
    <p:extLst>
      <p:ext uri="{BB962C8B-B14F-4D97-AF65-F5344CB8AC3E}">
        <p14:creationId xmlns:p14="http://schemas.microsoft.com/office/powerpoint/2010/main" val="234151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POST-INTERVENTION RESULTS</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800" b="1" dirty="0">
                <a:solidFill>
                  <a:srgbClr val="FF0000"/>
                </a:solidFill>
              </a:rPr>
              <a:t>48% </a:t>
            </a:r>
            <a:r>
              <a:rPr lang="en-US" sz="2800" dirty="0">
                <a:solidFill>
                  <a:schemeClr val="accent1"/>
                </a:solidFill>
              </a:rPr>
              <a:t>of staff DISAGREE that the noise level in the PICU is </a:t>
            </a:r>
            <a:r>
              <a:rPr lang="en-US" sz="2800" b="1" dirty="0">
                <a:solidFill>
                  <a:schemeClr val="accent1"/>
                </a:solidFill>
              </a:rPr>
              <a:t>significantly louder than what he/she feels is an ideal noise level</a:t>
            </a:r>
            <a:r>
              <a:rPr lang="en-US" sz="2800" dirty="0">
                <a:solidFill>
                  <a:schemeClr val="accent1"/>
                </a:solidFill>
              </a:rPr>
              <a:t>.</a:t>
            </a:r>
          </a:p>
          <a:p>
            <a:pPr marL="342900" lvl="0" indent="-342900">
              <a:buFont typeface="Arial" panose="020B0604020202020204" pitchFamily="34" charset="0"/>
              <a:buChar char="•"/>
            </a:pPr>
            <a:r>
              <a:rPr lang="en-US" sz="2800" b="1" dirty="0">
                <a:solidFill>
                  <a:srgbClr val="FF0000"/>
                </a:solidFill>
              </a:rPr>
              <a:t>74% </a:t>
            </a:r>
            <a:r>
              <a:rPr lang="en-US" sz="2800" dirty="0">
                <a:solidFill>
                  <a:schemeClr val="accent1"/>
                </a:solidFill>
              </a:rPr>
              <a:t>of staff disagree or neither agree/disagree that the noise level in the PICU is significantly louder than what he/she feels is an ideal noise level.</a:t>
            </a:r>
          </a:p>
          <a:p>
            <a:pPr marL="342900" lvl="0" indent="-342900">
              <a:buFont typeface="Arial" panose="020B0604020202020204" pitchFamily="34" charset="0"/>
              <a:buChar char="•"/>
            </a:pPr>
            <a:r>
              <a:rPr lang="en-US" sz="2800" b="1" dirty="0">
                <a:solidFill>
                  <a:srgbClr val="FF0000"/>
                </a:solidFill>
              </a:rPr>
              <a:t>25% </a:t>
            </a:r>
            <a:r>
              <a:rPr lang="en-US" sz="2800" dirty="0">
                <a:solidFill>
                  <a:schemeClr val="accent1"/>
                </a:solidFill>
              </a:rPr>
              <a:t>of staff feel the noise level in the PICU is </a:t>
            </a:r>
            <a:r>
              <a:rPr lang="en-US" sz="2800" b="1" dirty="0">
                <a:solidFill>
                  <a:schemeClr val="accent1"/>
                </a:solidFill>
              </a:rPr>
              <a:t>significantly louder than what he/she feels is an ideal noise level</a:t>
            </a:r>
            <a:r>
              <a:rPr lang="en-US" sz="2800" dirty="0">
                <a:solidFill>
                  <a:schemeClr val="accent1"/>
                </a:solidFill>
              </a:rPr>
              <a:t>.</a:t>
            </a:r>
          </a:p>
          <a:p>
            <a:pPr marL="342900" lvl="0" indent="-342900">
              <a:buFont typeface="Arial" panose="020B0604020202020204" pitchFamily="34" charset="0"/>
              <a:buChar char="•"/>
            </a:pPr>
            <a:r>
              <a:rPr lang="en-US" sz="2800" b="1" dirty="0">
                <a:solidFill>
                  <a:srgbClr val="FF0000"/>
                </a:solidFill>
              </a:rPr>
              <a:t>100% </a:t>
            </a:r>
            <a:r>
              <a:rPr lang="en-US" sz="2800" b="1" dirty="0">
                <a:solidFill>
                  <a:schemeClr val="accent2"/>
                </a:solidFill>
              </a:rPr>
              <a:t>of staff agree the level of noise in the PICU can impact the patient’s ability to heal.</a:t>
            </a:r>
          </a:p>
          <a:p>
            <a:pPr marL="0" indent="0">
              <a:buNone/>
            </a:pPr>
            <a:endParaRPr lang="en-US" dirty="0"/>
          </a:p>
        </p:txBody>
      </p:sp>
    </p:spTree>
    <p:extLst>
      <p:ext uri="{BB962C8B-B14F-4D97-AF65-F5344CB8AC3E}">
        <p14:creationId xmlns:p14="http://schemas.microsoft.com/office/powerpoint/2010/main" val="52734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STAFF RESPONSE TO IMPLEMENTATION</a:t>
            </a:r>
          </a:p>
        </p:txBody>
      </p:sp>
      <p:sp>
        <p:nvSpPr>
          <p:cNvPr id="3" name="Content Placeholder 2"/>
          <p:cNvSpPr>
            <a:spLocks noGrp="1"/>
          </p:cNvSpPr>
          <p:nvPr>
            <p:ph idx="1"/>
          </p:nvPr>
        </p:nvSpPr>
        <p:spPr/>
        <p:txBody>
          <a:bodyPr/>
          <a:lstStyle/>
          <a:p>
            <a:pPr marL="0" indent="0">
              <a:buNone/>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“Since the implementation of Quiet Time, there is a noticeable difference in the way we conduct patient care in the PICU.  </a:t>
            </a:r>
            <a:r>
              <a:rPr lang="en-US" sz="2400" b="1" dirty="0">
                <a:solidFill>
                  <a:schemeClr val="accent2"/>
                </a:solidFill>
                <a:latin typeface="Tahoma" panose="020B0604030504040204" pitchFamily="34" charset="0"/>
                <a:ea typeface="Tahoma" panose="020B0604030504040204" pitchFamily="34" charset="0"/>
                <a:cs typeface="Tahoma" panose="020B0604030504040204" pitchFamily="34" charset="0"/>
              </a:rPr>
              <a:t>Staff are more cognizant of wake and sleep cycles, the need for adequate rest and recover, and have a higher tendency to cluster or delay care that can wait during Quiet Time hours.</a:t>
            </a: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The unnecessary, distracting, and overstimulating loud conversations in the unit are certainly noticed less.  Quiet Time Champions are very cognizant of increased noise levels and work to ensure that stimulation is decreased in any way possible to ensure rest and recovery for our patients.”</a:t>
            </a:r>
          </a:p>
          <a:p>
            <a:pPr marL="0" indent="0">
              <a:buNone/>
            </a:pPr>
            <a:endParaRPr lang="en-US" sz="2400" i="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gn="r">
              <a:buNone/>
            </a:pPr>
            <a:r>
              <a:rPr lang="en-US" sz="2400" i="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i="1" dirty="0">
                <a:solidFill>
                  <a:schemeClr val="accent1"/>
                </a:solidFill>
                <a:latin typeface="Tahoma" panose="020B0604030504040204" pitchFamily="34" charset="0"/>
                <a:ea typeface="Tahoma" panose="020B0604030504040204" pitchFamily="34" charset="0"/>
                <a:cs typeface="Tahoma" panose="020B0604030504040204" pitchFamily="34" charset="0"/>
              </a:rPr>
              <a:t>CCMC PICU NP</a:t>
            </a:r>
          </a:p>
          <a:p>
            <a:pPr marL="0" indent="0">
              <a:buNone/>
            </a:pPr>
            <a:endParaRPr lang="en-US" b="1" dirty="0"/>
          </a:p>
        </p:txBody>
      </p:sp>
    </p:spTree>
    <p:extLst>
      <p:ext uri="{BB962C8B-B14F-4D97-AF65-F5344CB8AC3E}">
        <p14:creationId xmlns:p14="http://schemas.microsoft.com/office/powerpoint/2010/main" val="195582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STAFF RESPONSE TO IMPLEMENTATION</a:t>
            </a:r>
          </a:p>
        </p:txBody>
      </p:sp>
      <p:sp>
        <p:nvSpPr>
          <p:cNvPr id="3" name="Content Placeholder 2"/>
          <p:cNvSpPr>
            <a:spLocks noGrp="1"/>
          </p:cNvSpPr>
          <p:nvPr>
            <p:ph idx="1"/>
          </p:nvPr>
        </p:nvSpPr>
        <p:spPr/>
        <p:txBody>
          <a:bodyPr/>
          <a:lstStyle/>
          <a:p>
            <a:pPr marL="0" indent="0">
              <a:buNone/>
            </a:pPr>
            <a:r>
              <a:rPr lang="en-US" sz="2000" dirty="0"/>
              <a:t>“I have heard nothing but great things about PICU quiet time. It is very nice for dayshift because we never get a “down” time and it helps calm the unit even when it is hectic by limiting those in the unit and turning the lights down.”</a:t>
            </a:r>
          </a:p>
          <a:p>
            <a:pPr marL="0" indent="0">
              <a:buNone/>
            </a:pPr>
            <a:endParaRPr lang="en-US" sz="2000" dirty="0"/>
          </a:p>
          <a:p>
            <a:pPr marL="0" indent="0">
              <a:buNone/>
            </a:pPr>
            <a:r>
              <a:rPr lang="en-US" sz="2000" b="1" dirty="0"/>
              <a:t>Day Shift RN</a:t>
            </a:r>
            <a:endParaRPr lang="en-US" sz="2000" dirty="0"/>
          </a:p>
          <a:p>
            <a:pPr marL="0" indent="0">
              <a:buNone/>
            </a:pPr>
            <a:endParaRPr lang="en-US" sz="2000" dirty="0"/>
          </a:p>
          <a:p>
            <a:pPr marL="0" indent="0">
              <a:buNone/>
            </a:pPr>
            <a:r>
              <a:rPr lang="en-US" sz="2000" dirty="0"/>
              <a:t>“I think quiet time has been great for the patients, families, and the staff. It gives the patients and families a break from extra staff in and out, and allows them to rest. It also gives them a way to have some time from all of the visitors that come in as well, without them having to be the bad guy. The staff also appreciate a quiet time from the craziness of the day to be able to cluster their cares, and allow the patient a break when possible.”</a:t>
            </a:r>
          </a:p>
          <a:p>
            <a:pPr marL="0" indent="0">
              <a:buNone/>
            </a:pPr>
            <a:r>
              <a:rPr lang="en-US" sz="2000" dirty="0"/>
              <a:t> </a:t>
            </a:r>
          </a:p>
          <a:p>
            <a:pPr marL="0" indent="0">
              <a:buNone/>
            </a:pPr>
            <a:r>
              <a:rPr lang="en-US" sz="2000" b="1" dirty="0"/>
              <a:t>Day Shift RN</a:t>
            </a:r>
            <a:endParaRPr lang="en-US" sz="2000" dirty="0"/>
          </a:p>
          <a:p>
            <a:pPr marL="0" indent="0">
              <a:buNone/>
            </a:pPr>
            <a:endParaRPr lang="en-US" b="1" dirty="0"/>
          </a:p>
        </p:txBody>
      </p:sp>
    </p:spTree>
    <p:extLst>
      <p:ext uri="{BB962C8B-B14F-4D97-AF65-F5344CB8AC3E}">
        <p14:creationId xmlns:p14="http://schemas.microsoft.com/office/powerpoint/2010/main" val="418383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STAFF RESPONSE TO IMPLEMENTATION</a:t>
            </a:r>
          </a:p>
        </p:txBody>
      </p:sp>
      <p:sp>
        <p:nvSpPr>
          <p:cNvPr id="3" name="Content Placeholder 2"/>
          <p:cNvSpPr>
            <a:spLocks noGrp="1"/>
          </p:cNvSpPr>
          <p:nvPr>
            <p:ph idx="1"/>
          </p:nvPr>
        </p:nvSpPr>
        <p:spPr/>
        <p:txBody>
          <a:bodyPr/>
          <a:lstStyle/>
          <a:p>
            <a:pPr marL="0" indent="0">
              <a:buNone/>
            </a:pPr>
            <a:r>
              <a:rPr lang="en-US" sz="2000" dirty="0"/>
              <a:t>“It has been a collaborative effort from many different disciplines to make sure that quiet time hours are put into effect from nursing staff even to the secretary level.  It also has encouraged the stocking of the room supplies to be done at awake hours versus in the middle of the night causing additional/excessive noise in the patient's room. </a:t>
            </a:r>
          </a:p>
          <a:p>
            <a:pPr marL="0" indent="0">
              <a:buNone/>
            </a:pPr>
            <a:endParaRPr lang="en-US" sz="2000" dirty="0"/>
          </a:p>
          <a:p>
            <a:pPr marL="0" indent="0">
              <a:buNone/>
            </a:pPr>
            <a:r>
              <a:rPr lang="en-US" sz="2000" dirty="0"/>
              <a:t>I believe that the quiet time hours have also made the PICU staff much more aware of the decibel of their voices in the middle of the night especially in regards to some of the open room areas on B-side.”  </a:t>
            </a:r>
          </a:p>
          <a:p>
            <a:pPr marL="0" indent="0">
              <a:buNone/>
            </a:pPr>
            <a:endParaRPr lang="en-US" sz="2000" dirty="0"/>
          </a:p>
          <a:p>
            <a:pPr marL="0" indent="0">
              <a:buNone/>
            </a:pPr>
            <a:r>
              <a:rPr lang="en-US" sz="2000" b="1" dirty="0"/>
              <a:t>Night Shift RN</a:t>
            </a:r>
            <a:endParaRPr lang="en-US" sz="2000" dirty="0"/>
          </a:p>
          <a:p>
            <a:pPr marL="0" indent="0">
              <a:buNone/>
            </a:pPr>
            <a:endParaRPr lang="en-US" b="1" dirty="0"/>
          </a:p>
        </p:txBody>
      </p:sp>
    </p:spTree>
    <p:extLst>
      <p:ext uri="{BB962C8B-B14F-4D97-AF65-F5344CB8AC3E}">
        <p14:creationId xmlns:p14="http://schemas.microsoft.com/office/powerpoint/2010/main" val="362733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PATIENT/CAREGIVER RESPONSE</a:t>
            </a:r>
          </a:p>
        </p:txBody>
      </p:sp>
      <p:sp>
        <p:nvSpPr>
          <p:cNvPr id="3" name="Content Placeholder 2"/>
          <p:cNvSpPr>
            <a:spLocks noGrp="1"/>
          </p:cNvSpPr>
          <p:nvPr>
            <p:ph idx="1"/>
          </p:nvPr>
        </p:nvSpPr>
        <p:spPr>
          <a:xfrm>
            <a:off x="609600" y="1855573"/>
            <a:ext cx="10972800" cy="4267200"/>
          </a:xfrm>
        </p:spPr>
        <p:txBody>
          <a:bodyPr/>
          <a:lstStyle/>
          <a:p>
            <a:r>
              <a:rPr lang="en-US" sz="4400" dirty="0"/>
              <a:t>Education</a:t>
            </a:r>
          </a:p>
          <a:p>
            <a:r>
              <a:rPr lang="en-US" sz="4400" dirty="0"/>
              <a:t>Empowerment</a:t>
            </a:r>
          </a:p>
          <a:p>
            <a:r>
              <a:rPr lang="en-US" sz="4400" dirty="0"/>
              <a:t>Healing</a:t>
            </a:r>
          </a:p>
          <a:p>
            <a:r>
              <a:rPr lang="en-US" sz="4400" dirty="0"/>
              <a:t>Allotted time to rest </a:t>
            </a:r>
          </a:p>
          <a:p>
            <a:pPr marL="0" indent="0">
              <a:buNone/>
            </a:pP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65" r="26554"/>
          <a:stretch/>
        </p:blipFill>
        <p:spPr>
          <a:xfrm>
            <a:off x="6849916" y="1756719"/>
            <a:ext cx="4139359" cy="3747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837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FUTURE IMPLICATIONS</a:t>
            </a:r>
          </a:p>
        </p:txBody>
      </p:sp>
      <p:sp>
        <p:nvSpPr>
          <p:cNvPr id="3" name="Content Placeholder 2"/>
          <p:cNvSpPr>
            <a:spLocks noGrp="1"/>
          </p:cNvSpPr>
          <p:nvPr>
            <p:ph idx="1"/>
          </p:nvPr>
        </p:nvSpPr>
        <p:spPr/>
        <p:txBody>
          <a:bodyPr/>
          <a:lstStyle/>
          <a:p>
            <a:pPr marL="568325" indent="-342900">
              <a:spcBef>
                <a:spcPts val="0"/>
              </a:spcBef>
              <a:spcAft>
                <a:spcPts val="0"/>
              </a:spcAft>
              <a:buFont typeface="Arial" panose="020B0604020202020204" pitchFamily="34" charset="0"/>
              <a:buChar char="•"/>
            </a:pPr>
            <a:r>
              <a:rPr lang="en-US" sz="2800" dirty="0"/>
              <a:t>Continual data collection; specifically sound measurement assessment post-implementation</a:t>
            </a:r>
          </a:p>
          <a:p>
            <a:pPr marL="568325" indent="-342900">
              <a:spcBef>
                <a:spcPts val="0"/>
              </a:spcBef>
              <a:spcAft>
                <a:spcPts val="0"/>
              </a:spcAft>
              <a:buFont typeface="Arial" panose="020B0604020202020204" pitchFamily="34" charset="0"/>
              <a:buChar char="•"/>
            </a:pPr>
            <a:r>
              <a:rPr lang="en-US" sz="2800" dirty="0"/>
              <a:t>Real time assessment of patient/family satisfaction scores with targeted questions specific to Quiet Time practice enabled through Get Well Network</a:t>
            </a:r>
          </a:p>
          <a:p>
            <a:pPr marL="568325" indent="-342900">
              <a:spcBef>
                <a:spcPts val="0"/>
              </a:spcBef>
              <a:spcAft>
                <a:spcPts val="0"/>
              </a:spcAft>
              <a:buFont typeface="Arial" panose="020B0604020202020204" pitchFamily="34" charset="0"/>
              <a:buChar char="•"/>
            </a:pPr>
            <a:r>
              <a:rPr lang="en-US" sz="2800" dirty="0"/>
              <a:t>Sustaining practice; support on daily basis, including interdisciplinary and ancillary implications</a:t>
            </a:r>
          </a:p>
          <a:p>
            <a:pPr marL="568325" indent="-342900">
              <a:spcBef>
                <a:spcPts val="0"/>
              </a:spcBef>
              <a:spcAft>
                <a:spcPts val="0"/>
              </a:spcAft>
              <a:buFont typeface="Arial" panose="020B0604020202020204" pitchFamily="34" charset="0"/>
              <a:buChar char="•"/>
            </a:pPr>
            <a:r>
              <a:rPr lang="en-US" sz="2800" dirty="0"/>
              <a:t>Maintenance of environment to prevent pediatric ICU delirium</a:t>
            </a:r>
          </a:p>
          <a:p>
            <a:pPr>
              <a:spcBef>
                <a:spcPts val="0"/>
              </a:spcBef>
              <a:spcAft>
                <a:spcPts val="0"/>
              </a:spcAft>
            </a:pPr>
            <a:endParaRPr lang="en-US" sz="2400" dirty="0"/>
          </a:p>
          <a:p>
            <a:endParaRPr lang="en-US" sz="2800" dirty="0"/>
          </a:p>
          <a:p>
            <a:pPr marL="0" indent="0">
              <a:buNone/>
            </a:pPr>
            <a:endParaRPr lang="en-US" b="1" dirty="0"/>
          </a:p>
        </p:txBody>
      </p:sp>
    </p:spTree>
    <p:extLst>
      <p:ext uri="{BB962C8B-B14F-4D97-AF65-F5344CB8AC3E}">
        <p14:creationId xmlns:p14="http://schemas.microsoft.com/office/powerpoint/2010/main" val="316804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981200" y="1600200"/>
            <a:ext cx="8229600" cy="4495800"/>
          </a:xfrm>
        </p:spPr>
        <p:txBody>
          <a:bodyPr/>
          <a:lstStyle/>
          <a:p>
            <a:pPr marL="0" indent="0">
              <a:buNone/>
            </a:pPr>
            <a:r>
              <a:rPr lang="en-US" sz="1200" dirty="0"/>
              <a:t>AL-</a:t>
            </a:r>
            <a:r>
              <a:rPr lang="en-US" sz="1200" dirty="0" err="1"/>
              <a:t>Samsam</a:t>
            </a:r>
            <a:r>
              <a:rPr lang="en-US" sz="1200" dirty="0"/>
              <a:t>, R., &amp; Cullen, P. (2005). Sleep and adverse environmental factors in sedated mechanically </a:t>
            </a:r>
          </a:p>
          <a:p>
            <a:pPr marL="0" indent="0">
              <a:buNone/>
            </a:pPr>
            <a:r>
              <a:rPr lang="en-US" sz="1200" dirty="0"/>
              <a:t>	ventilated pediatric intensive care patients. </a:t>
            </a:r>
            <a:r>
              <a:rPr lang="en-US" sz="1200" i="1" dirty="0"/>
              <a:t>Pediatric Critical Care Medicine</a:t>
            </a:r>
            <a:r>
              <a:rPr lang="en-US" sz="1200" dirty="0"/>
              <a:t>, </a:t>
            </a:r>
            <a:r>
              <a:rPr lang="en-US" sz="1200" i="1" dirty="0"/>
              <a:t>6</a:t>
            </a:r>
            <a:r>
              <a:rPr lang="en-US" sz="1200" dirty="0"/>
              <a:t>(5), 562-567 6p. </a:t>
            </a:r>
          </a:p>
          <a:p>
            <a:pPr marL="0" indent="0">
              <a:buNone/>
            </a:pPr>
            <a:endParaRPr lang="en-US" sz="1200" dirty="0"/>
          </a:p>
          <a:p>
            <a:pPr marL="0" indent="0">
              <a:buNone/>
            </a:pPr>
            <a:r>
              <a:rPr lang="en-US" sz="1200" dirty="0"/>
              <a:t>Bailey, E., &amp; Timmons, S. (2005). Noise levels in PICU: an evaluative study. </a:t>
            </a:r>
            <a:r>
              <a:rPr lang="en-US" sz="1200" i="1" dirty="0"/>
              <a:t>Pediatric Nursing</a:t>
            </a:r>
            <a:r>
              <a:rPr lang="en-US" sz="1200" dirty="0"/>
              <a:t>, </a:t>
            </a:r>
            <a:r>
              <a:rPr lang="en-US" sz="1200" i="1" dirty="0"/>
              <a:t>17</a:t>
            </a:r>
            <a:r>
              <a:rPr lang="en-US" sz="1200" dirty="0"/>
              <a:t>(10), 22-26 5p. </a:t>
            </a:r>
          </a:p>
          <a:p>
            <a:pPr marL="0" indent="0">
              <a:buNone/>
            </a:pPr>
            <a:endParaRPr lang="en-US" sz="1200" dirty="0"/>
          </a:p>
          <a:p>
            <a:pPr marL="0" indent="0">
              <a:buNone/>
            </a:pPr>
            <a:r>
              <a:rPr lang="en-US" sz="1200" dirty="0"/>
              <a:t>Cranmer, K., &amp; Davenport, L. (2013). Quiet Time in a Pediatric Medical/Surgical Setting. </a:t>
            </a:r>
            <a:r>
              <a:rPr lang="en-US" sz="1200" i="1" dirty="0"/>
              <a:t>Journal Of Pediatric Nursing</a:t>
            </a:r>
            <a:r>
              <a:rPr lang="en-US" sz="1200" dirty="0"/>
              <a:t>, 	28(4), 400-405 6p. doi:10.1016/j.pedn.2013.02.028</a:t>
            </a:r>
          </a:p>
          <a:p>
            <a:pPr marL="0" indent="0">
              <a:buNone/>
            </a:pPr>
            <a:endParaRPr lang="en-US" sz="1200" dirty="0"/>
          </a:p>
          <a:p>
            <a:pPr marL="0" indent="0">
              <a:buNone/>
            </a:pPr>
            <a:r>
              <a:rPr lang="en-US" sz="1200" dirty="0"/>
              <a:t>Daniels, J., &amp; Harrison, T. (2015). A Case Study of the Environmental Experience of a Hospitalized Newborn Infant 	With Complex Congenital Heart Disease. </a:t>
            </a:r>
            <a:r>
              <a:rPr lang="en-US" sz="1200" i="1" dirty="0"/>
              <a:t>The Journal of Cardiovascular Nursing,</a:t>
            </a:r>
            <a:r>
              <a:rPr lang="en-US" sz="1200" dirty="0"/>
              <a:t> </a:t>
            </a:r>
            <a:r>
              <a:rPr lang="en-US" sz="1200" i="1" dirty="0"/>
              <a:t>00</a:t>
            </a:r>
            <a:r>
              <a:rPr lang="en-US" sz="1200" dirty="0"/>
              <a:t>(0), 00-00.</a:t>
            </a:r>
          </a:p>
          <a:p>
            <a:pPr marL="0" indent="0">
              <a:buNone/>
            </a:pPr>
            <a:endParaRPr lang="en-US" sz="1200" dirty="0"/>
          </a:p>
          <a:p>
            <a:pPr marL="0" indent="0">
              <a:buNone/>
            </a:pPr>
            <a:r>
              <a:rPr lang="en-US" sz="1200" dirty="0"/>
              <a:t>Harrington, M., &amp; </a:t>
            </a:r>
            <a:r>
              <a:rPr lang="en-US" sz="1200" dirty="0" err="1"/>
              <a:t>DeLeskey</a:t>
            </a:r>
            <a:r>
              <a:rPr lang="en-US" sz="1200" dirty="0"/>
              <a:t>, K. (2015). </a:t>
            </a:r>
            <a:r>
              <a:rPr lang="en-US" sz="1200" dirty="0" err="1"/>
              <a:t>Shh</a:t>
            </a:r>
            <a:r>
              <a:rPr lang="en-US" sz="1200" dirty="0"/>
              <a:t>! Quiet time in the ICU. </a:t>
            </a:r>
            <a:r>
              <a:rPr lang="en-US" sz="1200" i="1" dirty="0"/>
              <a:t>Nursing Management</a:t>
            </a:r>
            <a:r>
              <a:rPr lang="en-US" sz="1200" dirty="0"/>
              <a:t>, </a:t>
            </a:r>
            <a:r>
              <a:rPr lang="en-US" sz="1200" i="1" dirty="0"/>
              <a:t>46</a:t>
            </a:r>
            <a:r>
              <a:rPr lang="en-US" sz="1200" dirty="0"/>
              <a:t>(5), 21-23 3p. 	doi:10.1097/01.NUMA.0000463894.82790.33</a:t>
            </a:r>
          </a:p>
          <a:p>
            <a:pPr marL="0" indent="0">
              <a:buNone/>
            </a:pPr>
            <a:endParaRPr lang="en-US" sz="1200" dirty="0"/>
          </a:p>
          <a:p>
            <a:pPr marL="0" indent="0">
              <a:buNone/>
            </a:pPr>
            <a:r>
              <a:rPr lang="en-US" sz="1200" dirty="0" err="1"/>
              <a:t>Haupt</a:t>
            </a:r>
            <a:r>
              <a:rPr lang="en-US" sz="1200" dirty="0"/>
              <a:t>, B. (2012). Instituting Quiet Hour improves patient satisfaction. Nursing, 42(4), 14-15 2p. 	doi:10.1097/01.NURSE.0000412941.66125.C6</a:t>
            </a:r>
          </a:p>
          <a:p>
            <a:pPr marL="0" indent="0">
              <a:buNone/>
            </a:pPr>
            <a:endParaRPr lang="en-US" sz="1200" dirty="0"/>
          </a:p>
          <a:p>
            <a:pPr marL="0" indent="0">
              <a:buNone/>
            </a:pPr>
            <a:r>
              <a:rPr lang="en-US" sz="1200" dirty="0" err="1"/>
              <a:t>Jousselme</a:t>
            </a:r>
            <a:r>
              <a:rPr lang="en-US" sz="1200" dirty="0"/>
              <a:t>, C., </a:t>
            </a:r>
            <a:r>
              <a:rPr lang="en-US" sz="1200" dirty="0" err="1"/>
              <a:t>Vialet</a:t>
            </a:r>
            <a:r>
              <a:rPr lang="en-US" sz="1200" dirty="0"/>
              <a:t>, R., </a:t>
            </a:r>
            <a:r>
              <a:rPr lang="en-US" sz="1200" dirty="0" err="1"/>
              <a:t>Jouve</a:t>
            </a:r>
            <a:r>
              <a:rPr lang="en-US" sz="1200" dirty="0"/>
              <a:t>, E., </a:t>
            </a:r>
            <a:r>
              <a:rPr lang="en-US" sz="1200" dirty="0" err="1"/>
              <a:t>Lagier</a:t>
            </a:r>
            <a:r>
              <a:rPr lang="en-US" sz="1200" dirty="0"/>
              <a:t>, P., Martin, C., &amp; Michel, F. (2011). Efficacy and mode of action of a noise-	sensor light alarm to decrease noise in the pediatric intensive care unit: A prospective, randomized study*. 	</a:t>
            </a:r>
            <a:r>
              <a:rPr lang="en-US" sz="1200" i="1" dirty="0"/>
              <a:t>Pediatric Critical Care Medicine,</a:t>
            </a:r>
            <a:r>
              <a:rPr lang="en-US" sz="1200" dirty="0"/>
              <a:t> </a:t>
            </a:r>
            <a:r>
              <a:rPr lang="en-US" sz="1200" i="1" dirty="0"/>
              <a:t>12</a:t>
            </a:r>
            <a:r>
              <a:rPr lang="en-US" sz="1200" dirty="0"/>
              <a:t>(2), E69-E72.</a:t>
            </a:r>
          </a:p>
          <a:p>
            <a:pPr marL="0" indent="0">
              <a:buNone/>
            </a:pPr>
            <a:endParaRPr lang="en-US" sz="1200" dirty="0"/>
          </a:p>
          <a:p>
            <a:pPr marL="0" indent="0">
              <a:buNone/>
            </a:pPr>
            <a:endParaRPr lang="en-US" sz="1200" dirty="0"/>
          </a:p>
          <a:p>
            <a:endParaRPr lang="en-US" sz="1200" dirty="0"/>
          </a:p>
        </p:txBody>
      </p:sp>
    </p:spTree>
    <p:extLst>
      <p:ext uri="{BB962C8B-B14F-4D97-AF65-F5344CB8AC3E}">
        <p14:creationId xmlns:p14="http://schemas.microsoft.com/office/powerpoint/2010/main" val="348456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981200" y="1600200"/>
            <a:ext cx="8229600" cy="4495800"/>
          </a:xfrm>
        </p:spPr>
        <p:txBody>
          <a:bodyPr/>
          <a:lstStyle/>
          <a:p>
            <a:pPr marL="0" indent="0">
              <a:buNone/>
            </a:pPr>
            <a:r>
              <a:rPr lang="en-US" sz="1200" dirty="0" err="1"/>
              <a:t>Kol</a:t>
            </a:r>
            <a:r>
              <a:rPr lang="en-US" sz="1200" dirty="0"/>
              <a:t>, E., Aydın, P., &amp; </a:t>
            </a:r>
            <a:r>
              <a:rPr lang="en-US" sz="1200" dirty="0" err="1"/>
              <a:t>Dursun</a:t>
            </a:r>
            <a:r>
              <a:rPr lang="en-US" sz="1200" dirty="0"/>
              <a:t>, O. (2015). The effectiveness of environmental strategies on noise reduction in a pediatric 	intensive care unit: Creation of single-patient bedrooms and reducing noise sources. </a:t>
            </a:r>
            <a:r>
              <a:rPr lang="en-US" sz="1200" i="1" dirty="0"/>
              <a:t>Journal For 	Specialists In Pediatric Nursing</a:t>
            </a:r>
            <a:r>
              <a:rPr lang="en-US" sz="1200" dirty="0"/>
              <a:t>, </a:t>
            </a:r>
            <a:r>
              <a:rPr lang="en-US" sz="1200" i="1" dirty="0"/>
              <a:t>20</a:t>
            </a:r>
            <a:r>
              <a:rPr lang="en-US" sz="1200" dirty="0"/>
              <a:t>(3), 210-217 8p. doi:10.1111/jspn.12116</a:t>
            </a:r>
          </a:p>
          <a:p>
            <a:pPr marL="0" indent="0">
              <a:buNone/>
            </a:pPr>
            <a:endParaRPr lang="en-US" sz="1200" dirty="0"/>
          </a:p>
          <a:p>
            <a:pPr marL="0" indent="0">
              <a:buNone/>
            </a:pPr>
            <a:r>
              <a:rPr lang="en-US" sz="1200" dirty="0"/>
              <a:t>Lower, J., </a:t>
            </a:r>
            <a:r>
              <a:rPr lang="en-US" sz="1200" dirty="0" err="1"/>
              <a:t>Bonsack</a:t>
            </a:r>
            <a:r>
              <a:rPr lang="en-US" sz="1200" dirty="0"/>
              <a:t>, C., </a:t>
            </a:r>
            <a:r>
              <a:rPr lang="en-US" sz="1200" dirty="0" err="1"/>
              <a:t>Guion</a:t>
            </a:r>
            <a:r>
              <a:rPr lang="en-US" sz="1200" dirty="0"/>
              <a:t>, J., (2003). Peace and quiet. </a:t>
            </a:r>
            <a:r>
              <a:rPr lang="en-US" sz="1200" i="1" dirty="0"/>
              <a:t>Nursing Management</a:t>
            </a:r>
            <a:r>
              <a:rPr lang="en-US" sz="1200" dirty="0"/>
              <a:t>, 34, p. 40A</a:t>
            </a:r>
          </a:p>
          <a:p>
            <a:pPr marL="0" indent="0">
              <a:buNone/>
            </a:pPr>
            <a:endParaRPr lang="en-US" sz="1200" dirty="0"/>
          </a:p>
          <a:p>
            <a:pPr marL="0" indent="0">
              <a:buNone/>
            </a:pPr>
            <a:r>
              <a:rPr lang="en-US" sz="1200" dirty="0" err="1"/>
              <a:t>Maidl</a:t>
            </a:r>
            <a:r>
              <a:rPr lang="en-US" sz="1200" dirty="0"/>
              <a:t>, C. A., </a:t>
            </a:r>
            <a:r>
              <a:rPr lang="en-US" sz="1200" dirty="0" err="1"/>
              <a:t>Leske</a:t>
            </a:r>
            <a:r>
              <a:rPr lang="en-US" sz="1200" dirty="0"/>
              <a:t>, J. S., &amp; Garcia, A. E. (2014). The Influence of “Quiet Time” for Patients in Critical Care. </a:t>
            </a:r>
            <a:r>
              <a:rPr lang="en-US" sz="1200" i="1" dirty="0"/>
              <a:t>Clinical 	Nursing Research</a:t>
            </a:r>
            <a:r>
              <a:rPr lang="en-US" sz="1200" dirty="0"/>
              <a:t>, </a:t>
            </a:r>
            <a:r>
              <a:rPr lang="en-US" sz="1200" i="1" dirty="0"/>
              <a:t>23</a:t>
            </a:r>
            <a:r>
              <a:rPr lang="en-US" sz="1200" dirty="0"/>
              <a:t>(5), 544-559 16p. doi:10.1177/1054773813493000</a:t>
            </a:r>
          </a:p>
          <a:p>
            <a:pPr marL="0" indent="0">
              <a:buNone/>
            </a:pPr>
            <a:endParaRPr lang="en-US" sz="1200" dirty="0"/>
          </a:p>
          <a:p>
            <a:pPr marL="0" indent="0">
              <a:buNone/>
            </a:pPr>
            <a:r>
              <a:rPr lang="en-US" sz="1200" dirty="0" err="1"/>
              <a:t>Milette</a:t>
            </a:r>
            <a:r>
              <a:rPr lang="en-US" sz="1200" dirty="0"/>
              <a:t>, I., &amp; </a:t>
            </a:r>
            <a:r>
              <a:rPr lang="en-US" sz="1200" dirty="0" err="1"/>
              <a:t>Carnevale</a:t>
            </a:r>
            <a:r>
              <a:rPr lang="en-US" sz="1200" dirty="0"/>
              <a:t>, F. (2003). I'm trying to heal... noise levels in a pediatric intensive care unit. </a:t>
            </a:r>
            <a:r>
              <a:rPr lang="en-US" sz="1200" i="1" dirty="0"/>
              <a:t>Dynamics</a:t>
            </a:r>
            <a:r>
              <a:rPr lang="en-US" sz="1200" dirty="0"/>
              <a:t>, </a:t>
            </a:r>
            <a:r>
              <a:rPr lang="en-US" sz="1200" i="1" dirty="0"/>
              <a:t>14</a:t>
            </a:r>
            <a:r>
              <a:rPr lang="en-US" sz="1200" dirty="0"/>
              <a:t>(4), 	14-21 8p. </a:t>
            </a:r>
          </a:p>
          <a:p>
            <a:pPr marL="0" indent="0">
              <a:buNone/>
            </a:pPr>
            <a:endParaRPr lang="en-US" sz="1200" dirty="0"/>
          </a:p>
          <a:p>
            <a:pPr marL="0" indent="0">
              <a:buNone/>
            </a:pPr>
            <a:r>
              <a:rPr lang="en-US" sz="1200" dirty="0"/>
              <a:t>Morrison, W., Haas, E., </a:t>
            </a:r>
            <a:r>
              <a:rPr lang="en-US" sz="1200" dirty="0" err="1"/>
              <a:t>Shaffner</a:t>
            </a:r>
            <a:r>
              <a:rPr lang="en-US" sz="1200" dirty="0"/>
              <a:t>, D., Garrett, E., &amp; </a:t>
            </a:r>
            <a:r>
              <a:rPr lang="en-US" sz="1200" dirty="0" err="1"/>
              <a:t>Fackler</a:t>
            </a:r>
            <a:r>
              <a:rPr lang="en-US" sz="1200" dirty="0"/>
              <a:t>, J. (2003). Noise, stress, and annoyance in a pediatric 	intensive care unit. </a:t>
            </a:r>
            <a:r>
              <a:rPr lang="en-US" sz="1200" i="1" dirty="0"/>
              <a:t>Critical Care Medicine</a:t>
            </a:r>
            <a:r>
              <a:rPr lang="en-US" sz="1200" dirty="0"/>
              <a:t>, </a:t>
            </a:r>
            <a:r>
              <a:rPr lang="en-US" sz="1200" i="1" dirty="0"/>
              <a:t>31</a:t>
            </a:r>
            <a:r>
              <a:rPr lang="en-US" sz="1200" dirty="0"/>
              <a:t>(1), 113-119 7p. </a:t>
            </a:r>
          </a:p>
          <a:p>
            <a:pPr marL="0" indent="0">
              <a:buNone/>
            </a:pPr>
            <a:endParaRPr lang="en-US" sz="1200" dirty="0"/>
          </a:p>
          <a:p>
            <a:pPr marL="0" indent="0">
              <a:buNone/>
            </a:pPr>
            <a:r>
              <a:rPr lang="en-US" sz="1200" dirty="0" err="1"/>
              <a:t>Shaffner</a:t>
            </a:r>
            <a:r>
              <a:rPr lang="en-US" sz="1200" dirty="0"/>
              <a:t> DH. What does it take to get some peace and quiet in the pediatric intensive care unit? Pediatric Critical Care 	Med. 2011 Mar; 12(2):238-40. doi:10.1097/PCC.0b013e3181e28a2c. PubMed PMID: 21646958.</a:t>
            </a:r>
          </a:p>
          <a:p>
            <a:pPr marL="0" indent="0">
              <a:buNone/>
            </a:pPr>
            <a:endParaRPr lang="en-US" sz="1200" dirty="0"/>
          </a:p>
          <a:p>
            <a:pPr marL="0" indent="0">
              <a:buNone/>
            </a:pPr>
            <a:r>
              <a:rPr lang="en-US" sz="1200" dirty="0"/>
              <a:t>Stafford, A., </a:t>
            </a:r>
            <a:r>
              <a:rPr lang="en-US" sz="1200" dirty="0" err="1"/>
              <a:t>Haverland</a:t>
            </a:r>
            <a:r>
              <a:rPr lang="en-US" sz="1200" dirty="0"/>
              <a:t>, A., &amp; Bridges, E. (2014). Noise in the ICU. American Journal Of Nursing, 114(5), 57-63 7p. 	doi:10.1097/01.NAJ.0000446780.99522.90</a:t>
            </a:r>
          </a:p>
          <a:p>
            <a:pPr marL="0" indent="0">
              <a:buNone/>
            </a:pPr>
            <a:endParaRPr lang="en-US" sz="1200" dirty="0"/>
          </a:p>
          <a:p>
            <a:endParaRPr lang="en-US" sz="1200" dirty="0"/>
          </a:p>
        </p:txBody>
      </p:sp>
    </p:spTree>
    <p:extLst>
      <p:ext uri="{BB962C8B-B14F-4D97-AF65-F5344CB8AC3E}">
        <p14:creationId xmlns:p14="http://schemas.microsoft.com/office/powerpoint/2010/main" val="399670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p:txBody>
          <a:bodyPr/>
          <a:lstStyle/>
          <a:p>
            <a:r>
              <a:rPr lang="en-US" sz="2800" dirty="0"/>
              <a:t>Identify the benefits of structured quiet time on staff satisfaction and implications of care for pediatric patients in an intensive care unit.</a:t>
            </a:r>
          </a:p>
          <a:p>
            <a:pPr marL="0" indent="0">
              <a:buNone/>
            </a:pPr>
            <a:endParaRPr lang="en-US" sz="2800" dirty="0"/>
          </a:p>
          <a:p>
            <a:r>
              <a:rPr lang="en-US" sz="2800" dirty="0"/>
              <a:t>Understand the importance of structured quiet time in order to promote restorative sleep patterns</a:t>
            </a:r>
          </a:p>
          <a:p>
            <a:pPr marL="0" indent="0">
              <a:buNone/>
            </a:pPr>
            <a:endParaRPr lang="en-US" sz="2800" dirty="0"/>
          </a:p>
          <a:p>
            <a:r>
              <a:rPr lang="en-US" sz="2800" dirty="0"/>
              <a:t>Comprehend different, individualized methods and interventions that staff members may utilize in order to promote restorative sleep for patients of different acuity levels.</a:t>
            </a:r>
          </a:p>
        </p:txBody>
      </p:sp>
    </p:spTree>
    <p:extLst>
      <p:ext uri="{BB962C8B-B14F-4D97-AF65-F5344CB8AC3E}">
        <p14:creationId xmlns:p14="http://schemas.microsoft.com/office/powerpoint/2010/main" val="167230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a:t>
            </a:r>
          </a:p>
        </p:txBody>
      </p:sp>
      <p:sp>
        <p:nvSpPr>
          <p:cNvPr id="3" name="Content Placeholder 2"/>
          <p:cNvSpPr>
            <a:spLocks noGrp="1"/>
          </p:cNvSpPr>
          <p:nvPr>
            <p:ph idx="1"/>
          </p:nvPr>
        </p:nvSpPr>
        <p:spPr>
          <a:xfrm>
            <a:off x="609600" y="2215978"/>
            <a:ext cx="10972800" cy="3245708"/>
          </a:xfrm>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4000" dirty="0"/>
              <a:t>This quality improvement project implemented </a:t>
            </a:r>
            <a:r>
              <a:rPr lang="en-US" sz="4000" b="1" dirty="0">
                <a:solidFill>
                  <a:schemeClr val="accent2"/>
                </a:solidFill>
              </a:rPr>
              <a:t>standardized quiet times </a:t>
            </a:r>
            <a:r>
              <a:rPr lang="en-US" sz="4000" dirty="0"/>
              <a:t>during day shift and night shift in a pediatric intensive care unit in order to improve patient recovery and improve staff satisfaction.</a:t>
            </a:r>
          </a:p>
          <a:p>
            <a:endParaRPr lang="en-US" dirty="0"/>
          </a:p>
        </p:txBody>
      </p:sp>
    </p:spTree>
    <p:extLst>
      <p:ext uri="{BB962C8B-B14F-4D97-AF65-F5344CB8AC3E}">
        <p14:creationId xmlns:p14="http://schemas.microsoft.com/office/powerpoint/2010/main" val="356860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Background/Significance</a:t>
            </a:r>
          </a:p>
        </p:txBody>
      </p:sp>
      <p:sp>
        <p:nvSpPr>
          <p:cNvPr id="3" name="Content Placeholder 2"/>
          <p:cNvSpPr>
            <a:spLocks noGrp="1"/>
          </p:cNvSpPr>
          <p:nvPr>
            <p:ph idx="1"/>
          </p:nvPr>
        </p:nvSpPr>
        <p:spPr/>
        <p:txBody>
          <a:bodyPr/>
          <a:lstStyle/>
          <a:p>
            <a:pPr marL="0" indent="0" algn="ctr">
              <a:spcBef>
                <a:spcPts val="600"/>
              </a:spcBef>
              <a:spcAft>
                <a:spcPts val="0"/>
              </a:spcAft>
              <a:buNone/>
            </a:pPr>
            <a:r>
              <a:rPr lang="en-US" sz="4000" dirty="0">
                <a:solidFill>
                  <a:schemeClr val="accent2"/>
                </a:solidFill>
              </a:rPr>
              <a:t>Evidence has shown that sleep is needed for:</a:t>
            </a:r>
          </a:p>
        </p:txBody>
      </p:sp>
      <p:sp>
        <p:nvSpPr>
          <p:cNvPr id="4" name="Rounded Rectangle 3"/>
          <p:cNvSpPr/>
          <p:nvPr/>
        </p:nvSpPr>
        <p:spPr bwMode="auto">
          <a:xfrm>
            <a:off x="6227800" y="4343406"/>
            <a:ext cx="3262184" cy="120272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pitchFamily="34" charset="0"/>
              </a:rPr>
              <a:t>Consolidation of learning</a:t>
            </a:r>
          </a:p>
        </p:txBody>
      </p:sp>
      <p:sp>
        <p:nvSpPr>
          <p:cNvPr id="5" name="Rounded Rectangle 4"/>
          <p:cNvSpPr/>
          <p:nvPr/>
        </p:nvSpPr>
        <p:spPr bwMode="auto">
          <a:xfrm>
            <a:off x="2677293" y="4343406"/>
            <a:ext cx="3262184" cy="120272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pitchFamily="34" charset="0"/>
              </a:rPr>
              <a:t>Restoration</a:t>
            </a:r>
          </a:p>
        </p:txBody>
      </p:sp>
      <p:sp>
        <p:nvSpPr>
          <p:cNvPr id="6" name="Rounded Rectangle 5"/>
          <p:cNvSpPr/>
          <p:nvPr/>
        </p:nvSpPr>
        <p:spPr bwMode="auto">
          <a:xfrm>
            <a:off x="8015416" y="2811168"/>
            <a:ext cx="3262184" cy="120272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pitchFamily="34" charset="0"/>
              </a:rPr>
              <a:t>Repair</a:t>
            </a:r>
          </a:p>
        </p:txBody>
      </p:sp>
      <p:sp>
        <p:nvSpPr>
          <p:cNvPr id="7" name="Rounded Rectangle 6"/>
          <p:cNvSpPr/>
          <p:nvPr/>
        </p:nvSpPr>
        <p:spPr bwMode="auto">
          <a:xfrm>
            <a:off x="4456670" y="2811168"/>
            <a:ext cx="3262184" cy="120272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pitchFamily="34" charset="0"/>
              </a:rPr>
              <a:t>Circadian</a:t>
            </a:r>
            <a:r>
              <a:rPr kumimoji="0" lang="en-US" sz="2400" b="0" i="0" u="none" strike="noStrike" cap="none" normalizeH="0" dirty="0">
                <a:ln>
                  <a:noFill/>
                </a:ln>
                <a:solidFill>
                  <a:schemeClr val="tx1"/>
                </a:solidFill>
                <a:effectLst/>
                <a:latin typeface="Verdana" pitchFamily="34" charset="0"/>
              </a:rPr>
              <a:t> synthesis of hormones</a:t>
            </a:r>
            <a:endParaRPr kumimoji="0" lang="en-US" sz="2400" b="0" i="0" u="none" strike="noStrike" cap="none" normalizeH="0" baseline="0" dirty="0">
              <a:ln>
                <a:noFill/>
              </a:ln>
              <a:solidFill>
                <a:schemeClr val="tx1"/>
              </a:solidFill>
              <a:effectLst/>
              <a:latin typeface="Verdana" pitchFamily="34" charset="0"/>
            </a:endParaRPr>
          </a:p>
        </p:txBody>
      </p:sp>
      <p:sp>
        <p:nvSpPr>
          <p:cNvPr id="8" name="Rounded Rectangle 7"/>
          <p:cNvSpPr/>
          <p:nvPr/>
        </p:nvSpPr>
        <p:spPr bwMode="auto">
          <a:xfrm>
            <a:off x="930875" y="2811168"/>
            <a:ext cx="3262184" cy="120272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pitchFamily="34" charset="0"/>
              </a:rPr>
              <a:t>Normalization</a:t>
            </a:r>
          </a:p>
        </p:txBody>
      </p:sp>
    </p:spTree>
    <p:extLst>
      <p:ext uri="{BB962C8B-B14F-4D97-AF65-F5344CB8AC3E}">
        <p14:creationId xmlns:p14="http://schemas.microsoft.com/office/powerpoint/2010/main" val="68503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Background/Significance</a:t>
            </a:r>
          </a:p>
        </p:txBody>
      </p:sp>
      <p:sp>
        <p:nvSpPr>
          <p:cNvPr id="3" name="Content Placeholder 2"/>
          <p:cNvSpPr>
            <a:spLocks noGrp="1"/>
          </p:cNvSpPr>
          <p:nvPr>
            <p:ph idx="1"/>
          </p:nvPr>
        </p:nvSpPr>
        <p:spPr>
          <a:xfrm>
            <a:off x="3723503" y="2259227"/>
            <a:ext cx="7545859" cy="4267200"/>
          </a:xfrm>
        </p:spPr>
        <p:txBody>
          <a:bodyPr/>
          <a:lstStyle/>
          <a:p>
            <a:pPr marL="609594" lvl="1" indent="0" algn="ctr">
              <a:spcBef>
                <a:spcPts val="600"/>
              </a:spcBef>
              <a:spcAft>
                <a:spcPts val="0"/>
              </a:spcAft>
              <a:buNone/>
            </a:pPr>
            <a:r>
              <a:rPr lang="en-US" sz="3200" dirty="0"/>
              <a:t>Sleep hygiene is imperative in the pediatric intensive care unit (PICU). </a:t>
            </a:r>
          </a:p>
          <a:p>
            <a:pPr marL="609594" lvl="1" indent="0" algn="ctr">
              <a:spcBef>
                <a:spcPts val="600"/>
              </a:spcBef>
              <a:spcAft>
                <a:spcPts val="0"/>
              </a:spcAft>
              <a:buNone/>
            </a:pPr>
            <a:endParaRPr lang="en-US" sz="3200" dirty="0"/>
          </a:p>
          <a:p>
            <a:pPr marL="609594" lvl="1" indent="0" algn="ctr">
              <a:spcBef>
                <a:spcPts val="600"/>
              </a:spcBef>
              <a:spcAft>
                <a:spcPts val="0"/>
              </a:spcAft>
              <a:buNone/>
            </a:pPr>
            <a:r>
              <a:rPr lang="en-US" sz="3200" dirty="0"/>
              <a:t>Critically ill patients experience </a:t>
            </a:r>
            <a:r>
              <a:rPr lang="en-US" sz="3200" b="1" dirty="0">
                <a:solidFill>
                  <a:schemeClr val="accent2"/>
                </a:solidFill>
              </a:rPr>
              <a:t>severely fragmented sleep and routines are significantly disrupted</a:t>
            </a:r>
            <a:r>
              <a:rPr lang="en-US" sz="3600" b="1" dirty="0">
                <a:solidFill>
                  <a:schemeClr val="accent2"/>
                </a:solidFill>
              </a:rPr>
              <a:t>.</a:t>
            </a:r>
          </a:p>
          <a:p>
            <a:pPr marL="0" indent="0">
              <a:buNone/>
            </a:pP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65" r="32737"/>
          <a:stretch/>
        </p:blipFill>
        <p:spPr>
          <a:xfrm>
            <a:off x="0" y="2975541"/>
            <a:ext cx="3906809" cy="3882459"/>
          </a:xfrm>
          <a:prstGeom prst="rect">
            <a:avLst/>
          </a:prstGeom>
        </p:spPr>
      </p:pic>
    </p:spTree>
    <p:extLst>
      <p:ext uri="{BB962C8B-B14F-4D97-AF65-F5344CB8AC3E}">
        <p14:creationId xmlns:p14="http://schemas.microsoft.com/office/powerpoint/2010/main" val="368780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Assessing the Situation</a:t>
            </a:r>
          </a:p>
        </p:txBody>
      </p:sp>
      <p:sp>
        <p:nvSpPr>
          <p:cNvPr id="3" name="Content Placeholder 2"/>
          <p:cNvSpPr>
            <a:spLocks noGrp="1"/>
          </p:cNvSpPr>
          <p:nvPr>
            <p:ph idx="1"/>
          </p:nvPr>
        </p:nvSpPr>
        <p:spPr/>
        <p:txBody>
          <a:bodyPr/>
          <a:lstStyle/>
          <a:p>
            <a:pPr marL="0" indent="0" algn="ctr">
              <a:spcBef>
                <a:spcPts val="0"/>
              </a:spcBef>
              <a:spcAft>
                <a:spcPts val="0"/>
              </a:spcAft>
              <a:buNone/>
            </a:pPr>
            <a:r>
              <a:rPr lang="en-US" sz="2400" i="1" dirty="0">
                <a:solidFill>
                  <a:srgbClr val="005480"/>
                </a:solidFill>
                <a:cs typeface="Arial"/>
              </a:rPr>
              <a:t>Survey Distribution</a:t>
            </a:r>
          </a:p>
          <a:p>
            <a:pPr marL="682625" indent="-457200">
              <a:spcBef>
                <a:spcPts val="0"/>
              </a:spcBef>
              <a:spcAft>
                <a:spcPts val="0"/>
              </a:spcAft>
              <a:buFont typeface="+mj-lt"/>
              <a:buAutoNum type="arabicPeriod"/>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spcBef>
                <a:spcPts val="0"/>
              </a:spcBef>
              <a:spcAft>
                <a:spcPts val="0"/>
              </a:spcAft>
              <a:buNone/>
            </a:pPr>
            <a:endParaRPr lang="en-US" sz="2000" dirty="0">
              <a:solidFill>
                <a:srgbClr val="005480"/>
              </a:solidFill>
              <a:cs typeface="Arial"/>
            </a:endParaRPr>
          </a:p>
          <a:p>
            <a:pPr marL="0" indent="0" algn="ctr">
              <a:spcBef>
                <a:spcPts val="0"/>
              </a:spcBef>
              <a:spcAft>
                <a:spcPts val="0"/>
              </a:spcAft>
              <a:buNone/>
            </a:pPr>
            <a:endParaRPr lang="en-US" sz="2000" dirty="0">
              <a:solidFill>
                <a:srgbClr val="005480"/>
              </a:solidFill>
              <a:cs typeface="Arial"/>
            </a:endParaRPr>
          </a:p>
          <a:p>
            <a:pPr marL="0" indent="0">
              <a:buNone/>
            </a:pPr>
            <a:endParaRPr lang="en-US" dirty="0"/>
          </a:p>
        </p:txBody>
      </p:sp>
      <p:pic>
        <p:nvPicPr>
          <p:cNvPr id="5" name="Picture 4"/>
          <p:cNvPicPr>
            <a:picLocks noChangeAspect="1"/>
          </p:cNvPicPr>
          <p:nvPr/>
        </p:nvPicPr>
        <p:blipFill rotWithShape="1">
          <a:blip r:embed="rId2"/>
          <a:srcRect l="25135" t="25459" r="24865" b="32577"/>
          <a:stretch/>
        </p:blipFill>
        <p:spPr>
          <a:xfrm>
            <a:off x="3048000" y="2010031"/>
            <a:ext cx="6096000" cy="2792628"/>
          </a:xfrm>
          <a:prstGeom prst="rect">
            <a:avLst/>
          </a:prstGeom>
          <a:ln w="3175">
            <a:solidFill>
              <a:schemeClr val="tx1"/>
            </a:solidFill>
          </a:ln>
        </p:spPr>
      </p:pic>
      <p:sp>
        <p:nvSpPr>
          <p:cNvPr id="6" name="Rounded Rectangle 5"/>
          <p:cNvSpPr/>
          <p:nvPr/>
        </p:nvSpPr>
        <p:spPr bwMode="auto">
          <a:xfrm>
            <a:off x="510746" y="2010031"/>
            <a:ext cx="2323070" cy="26196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PRE:</a:t>
            </a: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bg1"/>
              </a:solidFill>
              <a:latin typeface="Verdana" pitchFamily="34" charset="0"/>
            </a:endParaRPr>
          </a:p>
          <a:p>
            <a:pPr algn="ctr" eaLnBrk="0" fontAlgn="base" hangingPunct="0">
              <a:spcBef>
                <a:spcPct val="0"/>
              </a:spcBef>
              <a:spcAft>
                <a:spcPct val="0"/>
              </a:spcAft>
            </a:pPr>
            <a:r>
              <a:rPr lang="en-US" sz="1600" dirty="0">
                <a:solidFill>
                  <a:schemeClr val="bg1"/>
                </a:solidFill>
                <a:cs typeface="Arial"/>
              </a:rPr>
              <a:t>Surveys were distributed prior to the implementation of roll-out.</a:t>
            </a:r>
            <a:endParaRPr kumimoji="0" lang="en-US" sz="1800" b="0" i="0" u="none" strike="noStrike" cap="none" normalizeH="0" baseline="0" dirty="0">
              <a:ln>
                <a:noFill/>
              </a:ln>
              <a:solidFill>
                <a:schemeClr val="bg1"/>
              </a:solidFill>
              <a:effectLst/>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Verdana" pitchFamily="34" charset="0"/>
            </a:endParaRPr>
          </a:p>
        </p:txBody>
      </p:sp>
      <p:sp>
        <p:nvSpPr>
          <p:cNvPr id="7" name="Rounded Rectangle 6"/>
          <p:cNvSpPr/>
          <p:nvPr/>
        </p:nvSpPr>
        <p:spPr bwMode="auto">
          <a:xfrm>
            <a:off x="9358184" y="2010031"/>
            <a:ext cx="2323070" cy="261963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Verdana" pitchFamily="34" charset="0"/>
              </a:rPr>
              <a:t>POST:</a:t>
            </a: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chemeClr val="bg1"/>
              </a:solidFill>
              <a:latin typeface="Verdana" pitchFamily="34" charset="0"/>
            </a:endParaRPr>
          </a:p>
          <a:p>
            <a:pPr algn="ctr"/>
            <a:r>
              <a:rPr lang="en-US" sz="1600" dirty="0">
                <a:solidFill>
                  <a:schemeClr val="bg1"/>
                </a:solidFill>
                <a:cs typeface="Arial"/>
              </a:rPr>
              <a:t>All PICU Staff members then had the opportunity to repeat this survey approximately </a:t>
            </a:r>
          </a:p>
          <a:p>
            <a:pPr algn="ctr"/>
            <a:r>
              <a:rPr lang="en-US" sz="1600" b="1" dirty="0">
                <a:solidFill>
                  <a:srgbClr val="FFFF00"/>
                </a:solidFill>
                <a:cs typeface="Arial"/>
              </a:rPr>
              <a:t>3 months </a:t>
            </a:r>
            <a:r>
              <a:rPr lang="en-US" sz="1600" dirty="0">
                <a:solidFill>
                  <a:schemeClr val="bg1"/>
                </a:solidFill>
                <a:cs typeface="Arial"/>
              </a:rPr>
              <a:t>following implementation.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Verdana" pitchFamily="34" charset="0"/>
            </a:endParaRPr>
          </a:p>
        </p:txBody>
      </p:sp>
      <p:sp>
        <p:nvSpPr>
          <p:cNvPr id="8" name="TextBox 7"/>
          <p:cNvSpPr txBox="1"/>
          <p:nvPr/>
        </p:nvSpPr>
        <p:spPr>
          <a:xfrm>
            <a:off x="3167448" y="5021014"/>
            <a:ext cx="5857103" cy="1692771"/>
          </a:xfrm>
          <a:prstGeom prst="rect">
            <a:avLst/>
          </a:prstGeom>
          <a:noFill/>
        </p:spPr>
        <p:txBody>
          <a:bodyPr wrap="square" rtlCol="0">
            <a:spAutoFit/>
          </a:bodyPr>
          <a:lstStyle/>
          <a:p>
            <a:pPr algn="ctr"/>
            <a:r>
              <a:rPr lang="en-US" sz="2400" i="1" dirty="0"/>
              <a:t>Decibel Study</a:t>
            </a:r>
          </a:p>
          <a:p>
            <a:pPr algn="ctr"/>
            <a:r>
              <a:rPr lang="en-US" sz="1400" dirty="0">
                <a:solidFill>
                  <a:srgbClr val="005480"/>
                </a:solidFill>
                <a:cs typeface="Arial"/>
              </a:rPr>
              <a:t>Sound devices measured noise levels throughout the unit during various times of a 24 hour period.  The devices were placed near patient’s heads to account for environmental noise level, as well as in open areas of differing location in the unit.</a:t>
            </a:r>
          </a:p>
          <a:p>
            <a:pPr algn="ctr"/>
            <a:endParaRPr lang="en-US" sz="2400" i="1" dirty="0"/>
          </a:p>
        </p:txBody>
      </p:sp>
    </p:spTree>
    <p:extLst>
      <p:ext uri="{BB962C8B-B14F-4D97-AF65-F5344CB8AC3E}">
        <p14:creationId xmlns:p14="http://schemas.microsoft.com/office/powerpoint/2010/main" val="153849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PRE-INTERVENTION RESULTS</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3600" b="1" dirty="0">
                <a:solidFill>
                  <a:srgbClr val="FF0000"/>
                </a:solidFill>
              </a:rPr>
              <a:t>73% </a:t>
            </a:r>
            <a:r>
              <a:rPr lang="en-US" sz="3600" dirty="0">
                <a:solidFill>
                  <a:schemeClr val="accent1"/>
                </a:solidFill>
              </a:rPr>
              <a:t>of staff surveyed identified they AGREED the noise level in the PICU is </a:t>
            </a:r>
            <a:r>
              <a:rPr lang="en-US" sz="3600" b="1" dirty="0">
                <a:solidFill>
                  <a:schemeClr val="accent1"/>
                </a:solidFill>
              </a:rPr>
              <a:t>significantly LOUDER than what he/she feels is an ideal noise level</a:t>
            </a:r>
            <a:r>
              <a:rPr lang="en-US" sz="3600" dirty="0">
                <a:solidFill>
                  <a:schemeClr val="accent1"/>
                </a:solidFill>
              </a:rPr>
              <a:t>.</a:t>
            </a:r>
          </a:p>
          <a:p>
            <a:pPr marL="0" lvl="0" indent="0">
              <a:buNone/>
            </a:pPr>
            <a:endParaRPr lang="en-US" sz="3600" dirty="0">
              <a:solidFill>
                <a:schemeClr val="accent1"/>
              </a:solidFill>
            </a:endParaRPr>
          </a:p>
          <a:p>
            <a:pPr marL="342900" lvl="0" indent="-342900">
              <a:buFont typeface="Arial" panose="020B0604020202020204" pitchFamily="34" charset="0"/>
              <a:buChar char="•"/>
            </a:pPr>
            <a:r>
              <a:rPr lang="en-US" sz="3600" b="1" dirty="0">
                <a:solidFill>
                  <a:srgbClr val="FF0000"/>
                </a:solidFill>
              </a:rPr>
              <a:t>92% </a:t>
            </a:r>
            <a:r>
              <a:rPr lang="en-US" sz="3600" dirty="0">
                <a:solidFill>
                  <a:schemeClr val="accent1"/>
                </a:solidFill>
              </a:rPr>
              <a:t>of staff surveyed identified they AGREED the level of noise in the PICU </a:t>
            </a:r>
            <a:r>
              <a:rPr lang="en-US" sz="3600" b="1" dirty="0">
                <a:solidFill>
                  <a:schemeClr val="accent1"/>
                </a:solidFill>
              </a:rPr>
              <a:t>can impact his/her patient’s ability to heal</a:t>
            </a:r>
            <a:r>
              <a:rPr lang="en-US" sz="3600" dirty="0">
                <a:solidFill>
                  <a:schemeClr val="accent1"/>
                </a:solidFill>
              </a:rPr>
              <a:t>.</a:t>
            </a:r>
          </a:p>
          <a:p>
            <a:pPr marL="0" indent="0">
              <a:buNone/>
            </a:pPr>
            <a:endParaRPr lang="en-US" dirty="0"/>
          </a:p>
        </p:txBody>
      </p:sp>
    </p:spTree>
    <p:extLst>
      <p:ext uri="{BB962C8B-B14F-4D97-AF65-F5344CB8AC3E}">
        <p14:creationId xmlns:p14="http://schemas.microsoft.com/office/powerpoint/2010/main" val="148225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Implementation</a:t>
            </a:r>
          </a:p>
        </p:txBody>
      </p:sp>
      <p:cxnSp>
        <p:nvCxnSpPr>
          <p:cNvPr id="10" name="Straight Arrow Connector 9"/>
          <p:cNvCxnSpPr/>
          <p:nvPr/>
        </p:nvCxnSpPr>
        <p:spPr bwMode="auto">
          <a:xfrm flipV="1">
            <a:off x="518984" y="4176582"/>
            <a:ext cx="11178746" cy="82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Oval 10"/>
          <p:cNvSpPr/>
          <p:nvPr/>
        </p:nvSpPr>
        <p:spPr bwMode="auto">
          <a:xfrm>
            <a:off x="486032" y="4118916"/>
            <a:ext cx="156519" cy="14004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Elbow Connector 12"/>
          <p:cNvCxnSpPr/>
          <p:nvPr/>
        </p:nvCxnSpPr>
        <p:spPr bwMode="auto">
          <a:xfrm rot="16200000" flipH="1">
            <a:off x="424248" y="4444312"/>
            <a:ext cx="749644" cy="378941"/>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395416" y="5000368"/>
            <a:ext cx="1680519"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dirty="0"/>
              <a:t>Nurse Residency Cohort 15 EBP Project on Quiet Time</a:t>
            </a:r>
          </a:p>
        </p:txBody>
      </p:sp>
      <p:sp>
        <p:nvSpPr>
          <p:cNvPr id="15" name="Oval 14"/>
          <p:cNvSpPr/>
          <p:nvPr/>
        </p:nvSpPr>
        <p:spPr bwMode="auto">
          <a:xfrm>
            <a:off x="4131275" y="4118916"/>
            <a:ext cx="156519" cy="14004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1054443" y="4745042"/>
            <a:ext cx="1079157" cy="253916"/>
          </a:xfrm>
          <a:prstGeom prst="rect">
            <a:avLst/>
          </a:prstGeom>
          <a:noFill/>
        </p:spPr>
        <p:txBody>
          <a:bodyPr wrap="square" rtlCol="0">
            <a:spAutoFit/>
          </a:bodyPr>
          <a:lstStyle/>
          <a:p>
            <a:r>
              <a:rPr lang="en-US" sz="1050" dirty="0"/>
              <a:t>SPRING 2015</a:t>
            </a:r>
          </a:p>
        </p:txBody>
      </p:sp>
      <p:sp>
        <p:nvSpPr>
          <p:cNvPr id="17" name="TextBox 16"/>
          <p:cNvSpPr txBox="1"/>
          <p:nvPr/>
        </p:nvSpPr>
        <p:spPr>
          <a:xfrm>
            <a:off x="3122138" y="2820030"/>
            <a:ext cx="2174791" cy="73866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dirty="0"/>
              <a:t>PICU Quiet Time team is assembled from Patient Experience Champions</a:t>
            </a:r>
          </a:p>
        </p:txBody>
      </p:sp>
      <p:cxnSp>
        <p:nvCxnSpPr>
          <p:cNvPr id="19" name="Straight Arrow Connector 18"/>
          <p:cNvCxnSpPr>
            <a:stCxn id="17" idx="2"/>
            <a:endCxn id="15" idx="0"/>
          </p:cNvCxnSpPr>
          <p:nvPr/>
        </p:nvCxnSpPr>
        <p:spPr bwMode="auto">
          <a:xfrm>
            <a:off x="4209534" y="3558694"/>
            <a:ext cx="1" cy="56022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Box 19"/>
          <p:cNvSpPr txBox="1"/>
          <p:nvPr/>
        </p:nvSpPr>
        <p:spPr>
          <a:xfrm>
            <a:off x="3589637" y="2566114"/>
            <a:ext cx="1396313" cy="253916"/>
          </a:xfrm>
          <a:prstGeom prst="rect">
            <a:avLst/>
          </a:prstGeom>
          <a:noFill/>
        </p:spPr>
        <p:txBody>
          <a:bodyPr wrap="square" rtlCol="0">
            <a:spAutoFit/>
          </a:bodyPr>
          <a:lstStyle/>
          <a:p>
            <a:r>
              <a:rPr lang="en-US" sz="1050" dirty="0"/>
              <a:t>FEBRUARY 2016</a:t>
            </a:r>
          </a:p>
        </p:txBody>
      </p:sp>
      <p:sp>
        <p:nvSpPr>
          <p:cNvPr id="21" name="TextBox 20"/>
          <p:cNvSpPr txBox="1"/>
          <p:nvPr/>
        </p:nvSpPr>
        <p:spPr>
          <a:xfrm>
            <a:off x="8233714" y="2387439"/>
            <a:ext cx="2174791" cy="13849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dirty="0"/>
              <a:t>ICU Liberation forum and Quiet Time Presentation delivered.</a:t>
            </a:r>
          </a:p>
          <a:p>
            <a:pPr algn="ctr"/>
            <a:endParaRPr lang="en-US" sz="1400" dirty="0"/>
          </a:p>
          <a:p>
            <a:pPr algn="ctr"/>
            <a:r>
              <a:rPr lang="en-US" sz="1400" dirty="0"/>
              <a:t>Education distributed and assigned via LMS</a:t>
            </a:r>
          </a:p>
        </p:txBody>
      </p:sp>
      <p:sp>
        <p:nvSpPr>
          <p:cNvPr id="22" name="TextBox 21"/>
          <p:cNvSpPr txBox="1"/>
          <p:nvPr/>
        </p:nvSpPr>
        <p:spPr>
          <a:xfrm>
            <a:off x="9364361" y="4419650"/>
            <a:ext cx="2174791"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t>Quiet Time Go-Live!</a:t>
            </a:r>
          </a:p>
          <a:p>
            <a:pPr algn="ctr"/>
            <a:r>
              <a:rPr lang="en-US" sz="1400" dirty="0"/>
              <a:t>June 20, 2017</a:t>
            </a:r>
          </a:p>
        </p:txBody>
      </p:sp>
      <p:sp>
        <p:nvSpPr>
          <p:cNvPr id="23" name="Oval 22"/>
          <p:cNvSpPr/>
          <p:nvPr/>
        </p:nvSpPr>
        <p:spPr bwMode="auto">
          <a:xfrm>
            <a:off x="9242851" y="4110719"/>
            <a:ext cx="156519" cy="14004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24" name="Oval 23"/>
          <p:cNvSpPr/>
          <p:nvPr/>
        </p:nvSpPr>
        <p:spPr bwMode="auto">
          <a:xfrm>
            <a:off x="10373496" y="4125116"/>
            <a:ext cx="156519" cy="14004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26" name="Straight Arrow Connector 25"/>
          <p:cNvCxnSpPr>
            <a:stCxn id="23" idx="0"/>
            <a:endCxn id="21" idx="2"/>
          </p:cNvCxnSpPr>
          <p:nvPr/>
        </p:nvCxnSpPr>
        <p:spPr bwMode="auto">
          <a:xfrm flipH="1" flipV="1">
            <a:off x="9321110" y="3772434"/>
            <a:ext cx="1" cy="3382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Straight Arrow Connector 27"/>
          <p:cNvCxnSpPr>
            <a:stCxn id="24" idx="4"/>
            <a:endCxn id="22" idx="0"/>
          </p:cNvCxnSpPr>
          <p:nvPr/>
        </p:nvCxnSpPr>
        <p:spPr bwMode="auto">
          <a:xfrm>
            <a:off x="10451756" y="4265161"/>
            <a:ext cx="1" cy="1544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9" name="TextBox 28"/>
          <p:cNvSpPr txBox="1"/>
          <p:nvPr/>
        </p:nvSpPr>
        <p:spPr>
          <a:xfrm>
            <a:off x="8622952" y="2141782"/>
            <a:ext cx="1396313" cy="253916"/>
          </a:xfrm>
          <a:prstGeom prst="rect">
            <a:avLst/>
          </a:prstGeom>
          <a:noFill/>
        </p:spPr>
        <p:txBody>
          <a:bodyPr wrap="square" rtlCol="0">
            <a:spAutoFit/>
          </a:bodyPr>
          <a:lstStyle/>
          <a:p>
            <a:pPr algn="ctr"/>
            <a:r>
              <a:rPr lang="en-US" sz="1050" dirty="0"/>
              <a:t>MAY 2017</a:t>
            </a:r>
          </a:p>
        </p:txBody>
      </p:sp>
      <p:sp>
        <p:nvSpPr>
          <p:cNvPr id="30" name="Right Brace 29"/>
          <p:cNvSpPr/>
          <p:nvPr/>
        </p:nvSpPr>
        <p:spPr bwMode="auto">
          <a:xfrm rot="5400000">
            <a:off x="6612133" y="2006323"/>
            <a:ext cx="332446" cy="498112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noFill/>
              <a:effectLst/>
              <a:latin typeface="Verdana" pitchFamily="34" charset="0"/>
            </a:endParaRPr>
          </a:p>
        </p:txBody>
      </p:sp>
      <p:sp>
        <p:nvSpPr>
          <p:cNvPr id="31" name="TextBox 30"/>
          <p:cNvSpPr txBox="1"/>
          <p:nvPr/>
        </p:nvSpPr>
        <p:spPr>
          <a:xfrm>
            <a:off x="5024565" y="4869461"/>
            <a:ext cx="3541239" cy="161582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marL="225425">
              <a:spcBef>
                <a:spcPts val="0"/>
              </a:spcBef>
              <a:spcAft>
                <a:spcPts val="0"/>
              </a:spcAft>
            </a:pPr>
            <a:r>
              <a:rPr lang="en-US" sz="1100" b="1" dirty="0">
                <a:solidFill>
                  <a:schemeClr val="bg1"/>
                </a:solidFill>
                <a:cs typeface="Arial"/>
              </a:rPr>
              <a:t>Meetings with change champions and interdisciplinary team members occurred to determine:</a:t>
            </a:r>
          </a:p>
          <a:p>
            <a:pPr marL="511175" indent="-285750">
              <a:spcBef>
                <a:spcPts val="0"/>
              </a:spcBef>
              <a:spcAft>
                <a:spcPts val="0"/>
              </a:spcAft>
              <a:buFont typeface="Arial" panose="020B0604020202020204" pitchFamily="34" charset="0"/>
              <a:buChar char="•"/>
            </a:pPr>
            <a:r>
              <a:rPr lang="en-US" sz="1100" dirty="0">
                <a:solidFill>
                  <a:schemeClr val="bg1"/>
                </a:solidFill>
                <a:cs typeface="Arial"/>
              </a:rPr>
              <a:t>Barriers for implementation</a:t>
            </a:r>
          </a:p>
          <a:p>
            <a:pPr marL="511175" indent="-285750">
              <a:spcBef>
                <a:spcPts val="0"/>
              </a:spcBef>
              <a:spcAft>
                <a:spcPts val="0"/>
              </a:spcAft>
              <a:buFont typeface="Arial" panose="020B0604020202020204" pitchFamily="34" charset="0"/>
              <a:buChar char="•"/>
            </a:pPr>
            <a:r>
              <a:rPr lang="en-US" sz="1100" dirty="0">
                <a:solidFill>
                  <a:schemeClr val="bg1"/>
                </a:solidFill>
                <a:cs typeface="Arial"/>
              </a:rPr>
              <a:t>Finding solutions to potential challenges</a:t>
            </a:r>
          </a:p>
          <a:p>
            <a:pPr marL="511175" indent="-285750">
              <a:spcBef>
                <a:spcPts val="0"/>
              </a:spcBef>
              <a:spcAft>
                <a:spcPts val="0"/>
              </a:spcAft>
              <a:buFont typeface="Arial" panose="020B0604020202020204" pitchFamily="34" charset="0"/>
              <a:buChar char="•"/>
            </a:pPr>
            <a:r>
              <a:rPr lang="en-US" sz="1100" dirty="0">
                <a:solidFill>
                  <a:schemeClr val="bg1"/>
                </a:solidFill>
                <a:cs typeface="Arial"/>
              </a:rPr>
              <a:t>Identifying groups to disseminate information to (consulting physicians, PT/OT/ST, etc.)</a:t>
            </a:r>
          </a:p>
          <a:p>
            <a:pPr marL="511175" indent="-285750">
              <a:spcBef>
                <a:spcPts val="0"/>
              </a:spcBef>
              <a:spcAft>
                <a:spcPts val="0"/>
              </a:spcAft>
              <a:buFont typeface="Arial" panose="020B0604020202020204" pitchFamily="34" charset="0"/>
              <a:buChar char="•"/>
            </a:pPr>
            <a:r>
              <a:rPr lang="en-US" sz="1100" dirty="0">
                <a:solidFill>
                  <a:schemeClr val="bg1"/>
                </a:solidFill>
                <a:cs typeface="Arial"/>
              </a:rPr>
              <a:t>Creating education plan and dissemination of Quiet Time parameters.</a:t>
            </a:r>
            <a:endParaRPr lang="en-US" dirty="0"/>
          </a:p>
        </p:txBody>
      </p:sp>
      <p:sp>
        <p:nvSpPr>
          <p:cNvPr id="32" name="TextBox 31"/>
          <p:cNvSpPr txBox="1"/>
          <p:nvPr/>
        </p:nvSpPr>
        <p:spPr>
          <a:xfrm>
            <a:off x="5829294" y="4641485"/>
            <a:ext cx="1937953" cy="253916"/>
          </a:xfrm>
          <a:prstGeom prst="rect">
            <a:avLst/>
          </a:prstGeom>
          <a:noFill/>
        </p:spPr>
        <p:txBody>
          <a:bodyPr wrap="square" rtlCol="0">
            <a:spAutoFit/>
          </a:bodyPr>
          <a:lstStyle/>
          <a:p>
            <a:pPr algn="ctr"/>
            <a:r>
              <a:rPr lang="en-US" sz="1050" dirty="0"/>
              <a:t>MARCH 2016 – MAY 2017</a:t>
            </a:r>
          </a:p>
        </p:txBody>
      </p:sp>
      <p:sp>
        <p:nvSpPr>
          <p:cNvPr id="33" name="Rounded Rectangle 32"/>
          <p:cNvSpPr/>
          <p:nvPr/>
        </p:nvSpPr>
        <p:spPr bwMode="auto">
          <a:xfrm>
            <a:off x="4487917" y="1366389"/>
            <a:ext cx="3216166" cy="72414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tx2"/>
                </a:solidFill>
                <a:latin typeface="Verdana" pitchFamily="34" charset="0"/>
              </a:rPr>
              <a:t>TIMELINE</a:t>
            </a:r>
            <a:endParaRPr kumimoji="0" lang="en-US" sz="3200" b="1" i="0" u="none" strike="noStrike" cap="none" normalizeH="0" baseline="0" dirty="0">
              <a:ln>
                <a:noFill/>
              </a:ln>
              <a:solidFill>
                <a:schemeClr val="tx2"/>
              </a:solidFill>
              <a:effectLst/>
              <a:latin typeface="Verdana" pitchFamily="34" charset="0"/>
            </a:endParaRPr>
          </a:p>
        </p:txBody>
      </p:sp>
    </p:spTree>
    <p:extLst>
      <p:ext uri="{BB962C8B-B14F-4D97-AF65-F5344CB8AC3E}">
        <p14:creationId xmlns:p14="http://schemas.microsoft.com/office/powerpoint/2010/main" val="137273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Characteristics of Quiet Time</a:t>
            </a:r>
          </a:p>
        </p:txBody>
      </p:sp>
      <p:pic>
        <p:nvPicPr>
          <p:cNvPr id="5" name="Picture 4"/>
          <p:cNvPicPr>
            <a:picLocks noChangeAspect="1"/>
          </p:cNvPicPr>
          <p:nvPr/>
        </p:nvPicPr>
        <p:blipFill rotWithShape="1">
          <a:blip r:embed="rId2"/>
          <a:srcRect l="27567" t="46875" r="37770" b="3115"/>
          <a:stretch/>
        </p:blipFill>
        <p:spPr>
          <a:xfrm>
            <a:off x="3196281" y="1526060"/>
            <a:ext cx="5799438" cy="4567198"/>
          </a:xfrm>
          <a:prstGeom prst="rect">
            <a:avLst/>
          </a:prstGeom>
        </p:spPr>
      </p:pic>
    </p:spTree>
    <p:extLst>
      <p:ext uri="{BB962C8B-B14F-4D97-AF65-F5344CB8AC3E}">
        <p14:creationId xmlns:p14="http://schemas.microsoft.com/office/powerpoint/2010/main" val="1288599504"/>
      </p:ext>
    </p:extLst>
  </p:cSld>
  <p:clrMapOvr>
    <a:masterClrMapping/>
  </p:clrMapOvr>
</p:sld>
</file>

<file path=ppt/theme/theme1.xml><?xml version="1.0" encoding="utf-8"?>
<a:theme xmlns:a="http://schemas.openxmlformats.org/drawingml/2006/main" name="Level">
  <a:themeElements>
    <a:clrScheme name="Cook Childrens">
      <a:dk1>
        <a:srgbClr val="003F62"/>
      </a:dk1>
      <a:lt1>
        <a:srgbClr val="FFFFFF"/>
      </a:lt1>
      <a:dk2>
        <a:srgbClr val="FFFFFF"/>
      </a:dk2>
      <a:lt2>
        <a:srgbClr val="003F62"/>
      </a:lt2>
      <a:accent1>
        <a:srgbClr val="003F62"/>
      </a:accent1>
      <a:accent2>
        <a:srgbClr val="006451"/>
      </a:accent2>
      <a:accent3>
        <a:srgbClr val="F58234"/>
      </a:accent3>
      <a:accent4>
        <a:srgbClr val="B3CC94"/>
      </a:accent4>
      <a:accent5>
        <a:srgbClr val="F8EDB4"/>
      </a:accent5>
      <a:accent6>
        <a:srgbClr val="C2DBE7"/>
      </a:accent6>
      <a:hlink>
        <a:srgbClr val="0000FF"/>
      </a:hlink>
      <a:folHlink>
        <a:srgbClr val="80008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Logo only Widescreen.potx" id="{4C4D660E-8872-4989-8518-F3DAA6B6A2A5}" vid="{2B5269CA-CF89-4A88-85C9-F83E25013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2013 Logo only</Template>
  <TotalTime>469</TotalTime>
  <Words>991</Words>
  <Application>Microsoft Office PowerPoint</Application>
  <PresentationFormat>Widescreen</PresentationFormat>
  <Paragraphs>150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Tahoma</vt:lpstr>
      <vt:lpstr>Verdana</vt:lpstr>
      <vt:lpstr>Wingdings</vt:lpstr>
      <vt:lpstr>Level</vt:lpstr>
      <vt:lpstr>Shh… I’m Trying to Heal:</vt:lpstr>
      <vt:lpstr>Objectives</vt:lpstr>
      <vt:lpstr>Purpose</vt:lpstr>
      <vt:lpstr>Background/Significance</vt:lpstr>
      <vt:lpstr>Background/Significance</vt:lpstr>
      <vt:lpstr>Assessing the Situation</vt:lpstr>
      <vt:lpstr>PRE-INTERVENTION RESULTS</vt:lpstr>
      <vt:lpstr>Implementation</vt:lpstr>
      <vt:lpstr>Characteristics of Quiet Time</vt:lpstr>
      <vt:lpstr>Staff Education</vt:lpstr>
      <vt:lpstr>Patient/Caregiver Education</vt:lpstr>
      <vt:lpstr>POST-INTERVENTION RESULTS</vt:lpstr>
      <vt:lpstr>STAFF RESPONSE TO IMPLEMENTATION</vt:lpstr>
      <vt:lpstr>STAFF RESPONSE TO IMPLEMENTATION</vt:lpstr>
      <vt:lpstr>STAFF RESPONSE TO IMPLEMENTATION</vt:lpstr>
      <vt:lpstr>PATIENT/CAREGIVER RESPONSE</vt:lpstr>
      <vt:lpstr>FUTURE IMPLICATIONS</vt:lpstr>
      <vt:lpstr>References</vt:lpstr>
      <vt:lpstr>References</vt:lpstr>
    </vt:vector>
  </TitlesOfParts>
  <Company>Cook Children's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Shh… I’m Trying to Heal:</dc:title>
  <dc:creator>Danika Meyer</dc:creator>
  <cp:lastModifiedBy>Dominika Babraj</cp:lastModifiedBy>
  <cp:revision>87</cp:revision>
  <dcterms:created xsi:type="dcterms:W3CDTF">2017-09-28T14:25:03Z</dcterms:created>
  <dcterms:modified xsi:type="dcterms:W3CDTF">2017-09-30T14:59:19Z</dcterms:modified>
</cp:coreProperties>
</file>