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4" r:id="rId2"/>
    <p:sldId id="276" r:id="rId3"/>
    <p:sldId id="257" r:id="rId4"/>
    <p:sldId id="278" r:id="rId5"/>
    <p:sldId id="261" r:id="rId6"/>
    <p:sldId id="262" r:id="rId7"/>
    <p:sldId id="275" r:id="rId8"/>
    <p:sldId id="266" r:id="rId9"/>
    <p:sldId id="270" r:id="rId10"/>
    <p:sldId id="273" r:id="rId11"/>
    <p:sldId id="274" r:id="rId12"/>
    <p:sldId id="277" r:id="rId13"/>
    <p:sldId id="258" r:id="rId14"/>
    <p:sldId id="260"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866" autoAdjust="0"/>
  </p:normalViewPr>
  <p:slideViewPr>
    <p:cSldViewPr snapToGrid="0">
      <p:cViewPr varScale="1">
        <p:scale>
          <a:sx n="66" d="100"/>
          <a:sy n="66" d="100"/>
        </p:scale>
        <p:origin x="687"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990CD-2482-4C28-953B-DBB4EBD4F69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5E4DF7B-343E-4EC6-BA0F-40EF4984C751}">
      <dgm:prSet phldrT="[Text]"/>
      <dgm:spPr/>
      <dgm:t>
        <a:bodyPr/>
        <a:lstStyle/>
        <a:p>
          <a:r>
            <a:rPr lang="en-US" dirty="0"/>
            <a:t>Oct 2015</a:t>
          </a:r>
        </a:p>
      </dgm:t>
    </dgm:pt>
    <dgm:pt modelId="{C8BDA8F7-3848-4D25-83F3-81568A382310}" type="parTrans" cxnId="{F2487337-9446-4670-939A-ABC1BF131DB2}">
      <dgm:prSet/>
      <dgm:spPr/>
      <dgm:t>
        <a:bodyPr/>
        <a:lstStyle/>
        <a:p>
          <a:endParaRPr lang="en-US"/>
        </a:p>
      </dgm:t>
    </dgm:pt>
    <dgm:pt modelId="{276164FA-A22E-4124-A367-9756E18156DC}" type="sibTrans" cxnId="{F2487337-9446-4670-939A-ABC1BF131DB2}">
      <dgm:prSet/>
      <dgm:spPr/>
      <dgm:t>
        <a:bodyPr/>
        <a:lstStyle/>
        <a:p>
          <a:endParaRPr lang="en-US"/>
        </a:p>
      </dgm:t>
    </dgm:pt>
    <dgm:pt modelId="{765A2A1B-980D-4280-85ED-CF43C4C8CF0F}">
      <dgm:prSet phldrT="[Text]"/>
      <dgm:spPr/>
      <dgm:t>
        <a:bodyPr/>
        <a:lstStyle/>
        <a:p>
          <a:r>
            <a:rPr lang="en-US" dirty="0"/>
            <a:t>Policy revision</a:t>
          </a:r>
        </a:p>
      </dgm:t>
    </dgm:pt>
    <dgm:pt modelId="{30D8A2CB-8761-41AD-8F99-353D245F6B8E}" type="parTrans" cxnId="{7AA4053C-628D-45B2-82DF-6C6A052D7496}">
      <dgm:prSet/>
      <dgm:spPr/>
      <dgm:t>
        <a:bodyPr/>
        <a:lstStyle/>
        <a:p>
          <a:endParaRPr lang="en-US"/>
        </a:p>
      </dgm:t>
    </dgm:pt>
    <dgm:pt modelId="{B1B43DB5-42E3-47E0-A38B-410EC4B4CBB7}" type="sibTrans" cxnId="{7AA4053C-628D-45B2-82DF-6C6A052D7496}">
      <dgm:prSet/>
      <dgm:spPr/>
      <dgm:t>
        <a:bodyPr/>
        <a:lstStyle/>
        <a:p>
          <a:endParaRPr lang="en-US"/>
        </a:p>
      </dgm:t>
    </dgm:pt>
    <dgm:pt modelId="{734EC8BB-BC97-4996-8595-D98020CD2BDC}">
      <dgm:prSet phldrT="[Text]"/>
      <dgm:spPr/>
      <dgm:t>
        <a:bodyPr/>
        <a:lstStyle/>
        <a:p>
          <a:r>
            <a:rPr lang="en-US" dirty="0"/>
            <a:t>Apr 2016</a:t>
          </a:r>
        </a:p>
      </dgm:t>
    </dgm:pt>
    <dgm:pt modelId="{2141CC75-FC54-49D4-8B9E-15B2E37E6263}" type="parTrans" cxnId="{66AA87CD-B2EF-41B6-9B34-CF2045FB01FD}">
      <dgm:prSet/>
      <dgm:spPr/>
      <dgm:t>
        <a:bodyPr/>
        <a:lstStyle/>
        <a:p>
          <a:endParaRPr lang="en-US"/>
        </a:p>
      </dgm:t>
    </dgm:pt>
    <dgm:pt modelId="{4C63C4A0-82DB-4AFD-98E1-5ECEE98D209C}" type="sibTrans" cxnId="{66AA87CD-B2EF-41B6-9B34-CF2045FB01FD}">
      <dgm:prSet/>
      <dgm:spPr/>
      <dgm:t>
        <a:bodyPr/>
        <a:lstStyle/>
        <a:p>
          <a:endParaRPr lang="en-US"/>
        </a:p>
      </dgm:t>
    </dgm:pt>
    <dgm:pt modelId="{81240439-EDA1-4256-8A31-A52AC0940034}">
      <dgm:prSet phldrT="[Text]"/>
      <dgm:spPr/>
      <dgm:t>
        <a:bodyPr/>
        <a:lstStyle/>
        <a:p>
          <a:r>
            <a:rPr lang="en-US" dirty="0"/>
            <a:t>Identify unit for focused education</a:t>
          </a:r>
        </a:p>
      </dgm:t>
    </dgm:pt>
    <dgm:pt modelId="{16139D01-CC81-49DF-8361-2192E92457CC}" type="parTrans" cxnId="{33A93B10-47C3-45FE-93EA-D2FB4974BF31}">
      <dgm:prSet/>
      <dgm:spPr/>
      <dgm:t>
        <a:bodyPr/>
        <a:lstStyle/>
        <a:p>
          <a:endParaRPr lang="en-US"/>
        </a:p>
      </dgm:t>
    </dgm:pt>
    <dgm:pt modelId="{62A2916E-E946-47D5-8C90-DBF86F7E491C}" type="sibTrans" cxnId="{33A93B10-47C3-45FE-93EA-D2FB4974BF31}">
      <dgm:prSet/>
      <dgm:spPr/>
      <dgm:t>
        <a:bodyPr/>
        <a:lstStyle/>
        <a:p>
          <a:endParaRPr lang="en-US"/>
        </a:p>
      </dgm:t>
    </dgm:pt>
    <dgm:pt modelId="{106E7286-7CAF-49A5-9E17-DC8A8C4368F4}">
      <dgm:prSet phldrT="[Text]"/>
      <dgm:spPr/>
      <dgm:t>
        <a:bodyPr/>
        <a:lstStyle/>
        <a:p>
          <a:r>
            <a:rPr lang="en-US" dirty="0"/>
            <a:t>May 2016</a:t>
          </a:r>
        </a:p>
      </dgm:t>
    </dgm:pt>
    <dgm:pt modelId="{C27BE9B2-B101-401F-9735-9F8A7780C9F1}" type="parTrans" cxnId="{C99D5C38-883F-42ED-B815-F933446D7A2C}">
      <dgm:prSet/>
      <dgm:spPr/>
      <dgm:t>
        <a:bodyPr/>
        <a:lstStyle/>
        <a:p>
          <a:endParaRPr lang="en-US"/>
        </a:p>
      </dgm:t>
    </dgm:pt>
    <dgm:pt modelId="{5FB092BB-413E-43C6-868B-EF4EC7827E80}" type="sibTrans" cxnId="{C99D5C38-883F-42ED-B815-F933446D7A2C}">
      <dgm:prSet/>
      <dgm:spPr/>
      <dgm:t>
        <a:bodyPr/>
        <a:lstStyle/>
        <a:p>
          <a:endParaRPr lang="en-US"/>
        </a:p>
      </dgm:t>
    </dgm:pt>
    <dgm:pt modelId="{A8A6D12F-5B05-4986-8443-5A8275CF9FDF}">
      <dgm:prSet phldrT="[Text]"/>
      <dgm:spPr/>
      <dgm:t>
        <a:bodyPr/>
        <a:lstStyle/>
        <a:p>
          <a:r>
            <a:rPr lang="en-US" dirty="0"/>
            <a:t>Nursing staff education</a:t>
          </a:r>
        </a:p>
      </dgm:t>
    </dgm:pt>
    <dgm:pt modelId="{8C422D3B-B1A6-40E0-9D81-FE8DA215DF68}" type="parTrans" cxnId="{703052B7-4C6F-4FF2-AD81-369E502A7409}">
      <dgm:prSet/>
      <dgm:spPr/>
      <dgm:t>
        <a:bodyPr/>
        <a:lstStyle/>
        <a:p>
          <a:endParaRPr lang="en-US"/>
        </a:p>
      </dgm:t>
    </dgm:pt>
    <dgm:pt modelId="{FB25C1DA-3195-41A9-B361-070D25E6A32B}" type="sibTrans" cxnId="{703052B7-4C6F-4FF2-AD81-369E502A7409}">
      <dgm:prSet/>
      <dgm:spPr/>
      <dgm:t>
        <a:bodyPr/>
        <a:lstStyle/>
        <a:p>
          <a:endParaRPr lang="en-US"/>
        </a:p>
      </dgm:t>
    </dgm:pt>
    <dgm:pt modelId="{B162825E-F436-4567-AB3E-CBBC8562F541}">
      <dgm:prSet phldrT="[Text]"/>
      <dgm:spPr/>
      <dgm:t>
        <a:bodyPr/>
        <a:lstStyle/>
        <a:p>
          <a:r>
            <a:rPr lang="en-US" dirty="0"/>
            <a:t>Education and awareness</a:t>
          </a:r>
        </a:p>
      </dgm:t>
    </dgm:pt>
    <dgm:pt modelId="{E2E5469A-70DC-4488-9269-81F6EC02C944}" type="parTrans" cxnId="{B011F643-96BF-487C-AA53-743F90F506D0}">
      <dgm:prSet/>
      <dgm:spPr/>
      <dgm:t>
        <a:bodyPr/>
        <a:lstStyle/>
        <a:p>
          <a:endParaRPr lang="en-US"/>
        </a:p>
      </dgm:t>
    </dgm:pt>
    <dgm:pt modelId="{A5906BBD-5071-4215-AB71-3AB30389DAE6}" type="sibTrans" cxnId="{B011F643-96BF-487C-AA53-743F90F506D0}">
      <dgm:prSet/>
      <dgm:spPr/>
      <dgm:t>
        <a:bodyPr/>
        <a:lstStyle/>
        <a:p>
          <a:endParaRPr lang="en-US"/>
        </a:p>
      </dgm:t>
    </dgm:pt>
    <dgm:pt modelId="{A19E3484-B588-43EA-AC62-AEFDEEFDAC11}" type="pres">
      <dgm:prSet presAssocID="{968990CD-2482-4C28-953B-DBB4EBD4F692}" presName="linearFlow" presStyleCnt="0">
        <dgm:presLayoutVars>
          <dgm:dir/>
          <dgm:animLvl val="lvl"/>
          <dgm:resizeHandles val="exact"/>
        </dgm:presLayoutVars>
      </dgm:prSet>
      <dgm:spPr/>
    </dgm:pt>
    <dgm:pt modelId="{166E065E-C701-4F13-943A-9C612C043556}" type="pres">
      <dgm:prSet presAssocID="{05E4DF7B-343E-4EC6-BA0F-40EF4984C751}" presName="composite" presStyleCnt="0"/>
      <dgm:spPr/>
    </dgm:pt>
    <dgm:pt modelId="{9DD5E096-C4A0-402D-AB25-57EEB33AFED0}" type="pres">
      <dgm:prSet presAssocID="{05E4DF7B-343E-4EC6-BA0F-40EF4984C751}" presName="parTx" presStyleLbl="node1" presStyleIdx="0" presStyleCnt="3">
        <dgm:presLayoutVars>
          <dgm:chMax val="0"/>
          <dgm:chPref val="0"/>
          <dgm:bulletEnabled val="1"/>
        </dgm:presLayoutVars>
      </dgm:prSet>
      <dgm:spPr/>
    </dgm:pt>
    <dgm:pt modelId="{EEC246DE-6D64-4DB1-872D-A34502549E00}" type="pres">
      <dgm:prSet presAssocID="{05E4DF7B-343E-4EC6-BA0F-40EF4984C751}" presName="parSh" presStyleLbl="node1" presStyleIdx="0" presStyleCnt="3"/>
      <dgm:spPr/>
    </dgm:pt>
    <dgm:pt modelId="{4CB6B2B6-2B2A-4A87-811E-E86A63131BEE}" type="pres">
      <dgm:prSet presAssocID="{05E4DF7B-343E-4EC6-BA0F-40EF4984C751}" presName="desTx" presStyleLbl="fgAcc1" presStyleIdx="0" presStyleCnt="3">
        <dgm:presLayoutVars>
          <dgm:bulletEnabled val="1"/>
        </dgm:presLayoutVars>
      </dgm:prSet>
      <dgm:spPr/>
    </dgm:pt>
    <dgm:pt modelId="{F4D68231-B1E2-41BA-8149-0EAC2494E4F9}" type="pres">
      <dgm:prSet presAssocID="{276164FA-A22E-4124-A367-9756E18156DC}" presName="sibTrans" presStyleLbl="sibTrans2D1" presStyleIdx="0" presStyleCnt="2"/>
      <dgm:spPr/>
    </dgm:pt>
    <dgm:pt modelId="{33921E69-EBC6-4BB6-90C0-8BC54E5395BA}" type="pres">
      <dgm:prSet presAssocID="{276164FA-A22E-4124-A367-9756E18156DC}" presName="connTx" presStyleLbl="sibTrans2D1" presStyleIdx="0" presStyleCnt="2"/>
      <dgm:spPr/>
    </dgm:pt>
    <dgm:pt modelId="{387519AE-3271-46CA-861A-A8534098A7B0}" type="pres">
      <dgm:prSet presAssocID="{734EC8BB-BC97-4996-8595-D98020CD2BDC}" presName="composite" presStyleCnt="0"/>
      <dgm:spPr/>
    </dgm:pt>
    <dgm:pt modelId="{F8F716D6-B624-47B0-AACC-102E83E09902}" type="pres">
      <dgm:prSet presAssocID="{734EC8BB-BC97-4996-8595-D98020CD2BDC}" presName="parTx" presStyleLbl="node1" presStyleIdx="0" presStyleCnt="3">
        <dgm:presLayoutVars>
          <dgm:chMax val="0"/>
          <dgm:chPref val="0"/>
          <dgm:bulletEnabled val="1"/>
        </dgm:presLayoutVars>
      </dgm:prSet>
      <dgm:spPr/>
    </dgm:pt>
    <dgm:pt modelId="{6A66124D-C2A9-4FF1-A2E4-4EB61A78B90B}" type="pres">
      <dgm:prSet presAssocID="{734EC8BB-BC97-4996-8595-D98020CD2BDC}" presName="parSh" presStyleLbl="node1" presStyleIdx="1" presStyleCnt="3"/>
      <dgm:spPr/>
    </dgm:pt>
    <dgm:pt modelId="{E66329EE-EFEA-4654-B97D-A3F1498A6D8B}" type="pres">
      <dgm:prSet presAssocID="{734EC8BB-BC97-4996-8595-D98020CD2BDC}" presName="desTx" presStyleLbl="fgAcc1" presStyleIdx="1" presStyleCnt="3">
        <dgm:presLayoutVars>
          <dgm:bulletEnabled val="1"/>
        </dgm:presLayoutVars>
      </dgm:prSet>
      <dgm:spPr/>
    </dgm:pt>
    <dgm:pt modelId="{2B860C9E-E694-43FC-9E38-96CEF279358B}" type="pres">
      <dgm:prSet presAssocID="{4C63C4A0-82DB-4AFD-98E1-5ECEE98D209C}" presName="sibTrans" presStyleLbl="sibTrans2D1" presStyleIdx="1" presStyleCnt="2"/>
      <dgm:spPr/>
    </dgm:pt>
    <dgm:pt modelId="{34D2D774-1A74-43E8-A769-4868B86B053E}" type="pres">
      <dgm:prSet presAssocID="{4C63C4A0-82DB-4AFD-98E1-5ECEE98D209C}" presName="connTx" presStyleLbl="sibTrans2D1" presStyleIdx="1" presStyleCnt="2"/>
      <dgm:spPr/>
    </dgm:pt>
    <dgm:pt modelId="{2FEB9A00-1C5B-410D-803B-81A093A669C8}" type="pres">
      <dgm:prSet presAssocID="{106E7286-7CAF-49A5-9E17-DC8A8C4368F4}" presName="composite" presStyleCnt="0"/>
      <dgm:spPr/>
    </dgm:pt>
    <dgm:pt modelId="{E898EEA1-45F3-4BCC-A571-41C43BE08151}" type="pres">
      <dgm:prSet presAssocID="{106E7286-7CAF-49A5-9E17-DC8A8C4368F4}" presName="parTx" presStyleLbl="node1" presStyleIdx="1" presStyleCnt="3">
        <dgm:presLayoutVars>
          <dgm:chMax val="0"/>
          <dgm:chPref val="0"/>
          <dgm:bulletEnabled val="1"/>
        </dgm:presLayoutVars>
      </dgm:prSet>
      <dgm:spPr/>
    </dgm:pt>
    <dgm:pt modelId="{72F4167B-5809-4B76-B3B2-9BCD90706E26}" type="pres">
      <dgm:prSet presAssocID="{106E7286-7CAF-49A5-9E17-DC8A8C4368F4}" presName="parSh" presStyleLbl="node1" presStyleIdx="2" presStyleCnt="3"/>
      <dgm:spPr/>
    </dgm:pt>
    <dgm:pt modelId="{576055F1-524D-4B6E-9F40-F42A7B2A429A}" type="pres">
      <dgm:prSet presAssocID="{106E7286-7CAF-49A5-9E17-DC8A8C4368F4}" presName="desTx" presStyleLbl="fgAcc1" presStyleIdx="2" presStyleCnt="3">
        <dgm:presLayoutVars>
          <dgm:bulletEnabled val="1"/>
        </dgm:presLayoutVars>
      </dgm:prSet>
      <dgm:spPr/>
    </dgm:pt>
  </dgm:ptLst>
  <dgm:cxnLst>
    <dgm:cxn modelId="{F904860D-844E-4797-86DD-74173DFDF894}" type="presOf" srcId="{B162825E-F436-4567-AB3E-CBBC8562F541}" destId="{4CB6B2B6-2B2A-4A87-811E-E86A63131BEE}" srcOrd="0" destOrd="1" presId="urn:microsoft.com/office/officeart/2005/8/layout/process3"/>
    <dgm:cxn modelId="{33A93B10-47C3-45FE-93EA-D2FB4974BF31}" srcId="{734EC8BB-BC97-4996-8595-D98020CD2BDC}" destId="{81240439-EDA1-4256-8A31-A52AC0940034}" srcOrd="0" destOrd="0" parTransId="{16139D01-CC81-49DF-8361-2192E92457CC}" sibTransId="{62A2916E-E946-47D5-8C90-DBF86F7E491C}"/>
    <dgm:cxn modelId="{A44F7B14-EB37-4243-BC84-84393C7BD22C}" type="presOf" srcId="{968990CD-2482-4C28-953B-DBB4EBD4F692}" destId="{A19E3484-B588-43EA-AC62-AEFDEEFDAC11}" srcOrd="0" destOrd="0" presId="urn:microsoft.com/office/officeart/2005/8/layout/process3"/>
    <dgm:cxn modelId="{A1ADAC1D-1EAE-4767-92DC-71A31CE55C50}" type="presOf" srcId="{A8A6D12F-5B05-4986-8443-5A8275CF9FDF}" destId="{576055F1-524D-4B6E-9F40-F42A7B2A429A}" srcOrd="0" destOrd="0" presId="urn:microsoft.com/office/officeart/2005/8/layout/process3"/>
    <dgm:cxn modelId="{F204F226-4730-497A-9E9C-1B3C73720548}" type="presOf" srcId="{734EC8BB-BC97-4996-8595-D98020CD2BDC}" destId="{F8F716D6-B624-47B0-AACC-102E83E09902}" srcOrd="0" destOrd="0" presId="urn:microsoft.com/office/officeart/2005/8/layout/process3"/>
    <dgm:cxn modelId="{53AF9127-D78E-45A1-ACE7-ACC122B9EAD4}" type="presOf" srcId="{4C63C4A0-82DB-4AFD-98E1-5ECEE98D209C}" destId="{34D2D774-1A74-43E8-A769-4868B86B053E}" srcOrd="1" destOrd="0" presId="urn:microsoft.com/office/officeart/2005/8/layout/process3"/>
    <dgm:cxn modelId="{1EE0A134-A438-45DD-ACAE-54B34D03E8A9}" type="presOf" srcId="{05E4DF7B-343E-4EC6-BA0F-40EF4984C751}" destId="{9DD5E096-C4A0-402D-AB25-57EEB33AFED0}" srcOrd="0" destOrd="0" presId="urn:microsoft.com/office/officeart/2005/8/layout/process3"/>
    <dgm:cxn modelId="{F2487337-9446-4670-939A-ABC1BF131DB2}" srcId="{968990CD-2482-4C28-953B-DBB4EBD4F692}" destId="{05E4DF7B-343E-4EC6-BA0F-40EF4984C751}" srcOrd="0" destOrd="0" parTransId="{C8BDA8F7-3848-4D25-83F3-81568A382310}" sibTransId="{276164FA-A22E-4124-A367-9756E18156DC}"/>
    <dgm:cxn modelId="{C99D5C38-883F-42ED-B815-F933446D7A2C}" srcId="{968990CD-2482-4C28-953B-DBB4EBD4F692}" destId="{106E7286-7CAF-49A5-9E17-DC8A8C4368F4}" srcOrd="2" destOrd="0" parTransId="{C27BE9B2-B101-401F-9735-9F8A7780C9F1}" sibTransId="{5FB092BB-413E-43C6-868B-EF4EC7827E80}"/>
    <dgm:cxn modelId="{7AA4053C-628D-45B2-82DF-6C6A052D7496}" srcId="{05E4DF7B-343E-4EC6-BA0F-40EF4984C751}" destId="{765A2A1B-980D-4280-85ED-CF43C4C8CF0F}" srcOrd="0" destOrd="0" parTransId="{30D8A2CB-8761-41AD-8F99-353D245F6B8E}" sibTransId="{B1B43DB5-42E3-47E0-A38B-410EC4B4CBB7}"/>
    <dgm:cxn modelId="{6D19CB5E-18DF-4690-BAA5-DF8F0CC6DF86}" type="presOf" srcId="{734EC8BB-BC97-4996-8595-D98020CD2BDC}" destId="{6A66124D-C2A9-4FF1-A2E4-4EB61A78B90B}" srcOrd="1" destOrd="0" presId="urn:microsoft.com/office/officeart/2005/8/layout/process3"/>
    <dgm:cxn modelId="{B011F643-96BF-487C-AA53-743F90F506D0}" srcId="{05E4DF7B-343E-4EC6-BA0F-40EF4984C751}" destId="{B162825E-F436-4567-AB3E-CBBC8562F541}" srcOrd="1" destOrd="0" parTransId="{E2E5469A-70DC-4488-9269-81F6EC02C944}" sibTransId="{A5906BBD-5071-4215-AB71-3AB30389DAE6}"/>
    <dgm:cxn modelId="{27EF8149-79FF-40D0-BB6E-C0E685E67B94}" type="presOf" srcId="{106E7286-7CAF-49A5-9E17-DC8A8C4368F4}" destId="{E898EEA1-45F3-4BCC-A571-41C43BE08151}" srcOrd="0" destOrd="0" presId="urn:microsoft.com/office/officeart/2005/8/layout/process3"/>
    <dgm:cxn modelId="{A11B0280-907F-47B3-913B-1DB18DFD2F6B}" type="presOf" srcId="{765A2A1B-980D-4280-85ED-CF43C4C8CF0F}" destId="{4CB6B2B6-2B2A-4A87-811E-E86A63131BEE}" srcOrd="0" destOrd="0" presId="urn:microsoft.com/office/officeart/2005/8/layout/process3"/>
    <dgm:cxn modelId="{DD154B90-BC09-4C00-AA47-8AC2C5FD1463}" type="presOf" srcId="{05E4DF7B-343E-4EC6-BA0F-40EF4984C751}" destId="{EEC246DE-6D64-4DB1-872D-A34502549E00}" srcOrd="1" destOrd="0" presId="urn:microsoft.com/office/officeart/2005/8/layout/process3"/>
    <dgm:cxn modelId="{743EC294-B356-48EF-90B1-256C9F22E8A3}" type="presOf" srcId="{106E7286-7CAF-49A5-9E17-DC8A8C4368F4}" destId="{72F4167B-5809-4B76-B3B2-9BCD90706E26}" srcOrd="1" destOrd="0" presId="urn:microsoft.com/office/officeart/2005/8/layout/process3"/>
    <dgm:cxn modelId="{1B0CE99A-85AE-485C-91DA-ED68F263C94A}" type="presOf" srcId="{276164FA-A22E-4124-A367-9756E18156DC}" destId="{F4D68231-B1E2-41BA-8149-0EAC2494E4F9}" srcOrd="0" destOrd="0" presId="urn:microsoft.com/office/officeart/2005/8/layout/process3"/>
    <dgm:cxn modelId="{4216049D-5973-4C9F-B962-6EF3E28A81E6}" type="presOf" srcId="{276164FA-A22E-4124-A367-9756E18156DC}" destId="{33921E69-EBC6-4BB6-90C0-8BC54E5395BA}" srcOrd="1" destOrd="0" presId="urn:microsoft.com/office/officeart/2005/8/layout/process3"/>
    <dgm:cxn modelId="{0DFB9FA7-BEE5-461E-BAAC-92083F9425D3}" type="presOf" srcId="{81240439-EDA1-4256-8A31-A52AC0940034}" destId="{E66329EE-EFEA-4654-B97D-A3F1498A6D8B}" srcOrd="0" destOrd="0" presId="urn:microsoft.com/office/officeart/2005/8/layout/process3"/>
    <dgm:cxn modelId="{703052B7-4C6F-4FF2-AD81-369E502A7409}" srcId="{106E7286-7CAF-49A5-9E17-DC8A8C4368F4}" destId="{A8A6D12F-5B05-4986-8443-5A8275CF9FDF}" srcOrd="0" destOrd="0" parTransId="{8C422D3B-B1A6-40E0-9D81-FE8DA215DF68}" sibTransId="{FB25C1DA-3195-41A9-B361-070D25E6A32B}"/>
    <dgm:cxn modelId="{66AA87CD-B2EF-41B6-9B34-CF2045FB01FD}" srcId="{968990CD-2482-4C28-953B-DBB4EBD4F692}" destId="{734EC8BB-BC97-4996-8595-D98020CD2BDC}" srcOrd="1" destOrd="0" parTransId="{2141CC75-FC54-49D4-8B9E-15B2E37E6263}" sibTransId="{4C63C4A0-82DB-4AFD-98E1-5ECEE98D209C}"/>
    <dgm:cxn modelId="{DED9BAE5-56E8-4642-B59F-85A5E6590AC8}" type="presOf" srcId="{4C63C4A0-82DB-4AFD-98E1-5ECEE98D209C}" destId="{2B860C9E-E694-43FC-9E38-96CEF279358B}" srcOrd="0" destOrd="0" presId="urn:microsoft.com/office/officeart/2005/8/layout/process3"/>
    <dgm:cxn modelId="{DD0B9BEE-3924-4D25-AF2A-5CACDDF5CBDF}" type="presParOf" srcId="{A19E3484-B588-43EA-AC62-AEFDEEFDAC11}" destId="{166E065E-C701-4F13-943A-9C612C043556}" srcOrd="0" destOrd="0" presId="urn:microsoft.com/office/officeart/2005/8/layout/process3"/>
    <dgm:cxn modelId="{8D5923FC-4AA0-4924-905E-CD128387F8E9}" type="presParOf" srcId="{166E065E-C701-4F13-943A-9C612C043556}" destId="{9DD5E096-C4A0-402D-AB25-57EEB33AFED0}" srcOrd="0" destOrd="0" presId="urn:microsoft.com/office/officeart/2005/8/layout/process3"/>
    <dgm:cxn modelId="{A0078305-0E44-486D-AB67-3DB11F23F053}" type="presParOf" srcId="{166E065E-C701-4F13-943A-9C612C043556}" destId="{EEC246DE-6D64-4DB1-872D-A34502549E00}" srcOrd="1" destOrd="0" presId="urn:microsoft.com/office/officeart/2005/8/layout/process3"/>
    <dgm:cxn modelId="{A44472ED-6211-430E-9B11-B583621E5207}" type="presParOf" srcId="{166E065E-C701-4F13-943A-9C612C043556}" destId="{4CB6B2B6-2B2A-4A87-811E-E86A63131BEE}" srcOrd="2" destOrd="0" presId="urn:microsoft.com/office/officeart/2005/8/layout/process3"/>
    <dgm:cxn modelId="{48987D87-98A5-43DB-9820-7CFE8CABDE97}" type="presParOf" srcId="{A19E3484-B588-43EA-AC62-AEFDEEFDAC11}" destId="{F4D68231-B1E2-41BA-8149-0EAC2494E4F9}" srcOrd="1" destOrd="0" presId="urn:microsoft.com/office/officeart/2005/8/layout/process3"/>
    <dgm:cxn modelId="{E813F443-E53B-4C12-A82B-ACDCEAA571CA}" type="presParOf" srcId="{F4D68231-B1E2-41BA-8149-0EAC2494E4F9}" destId="{33921E69-EBC6-4BB6-90C0-8BC54E5395BA}" srcOrd="0" destOrd="0" presId="urn:microsoft.com/office/officeart/2005/8/layout/process3"/>
    <dgm:cxn modelId="{D7760F99-7C7D-46A8-9133-560008E996A0}" type="presParOf" srcId="{A19E3484-B588-43EA-AC62-AEFDEEFDAC11}" destId="{387519AE-3271-46CA-861A-A8534098A7B0}" srcOrd="2" destOrd="0" presId="urn:microsoft.com/office/officeart/2005/8/layout/process3"/>
    <dgm:cxn modelId="{CD28B16B-C9A6-4745-B426-0F54B9C35F09}" type="presParOf" srcId="{387519AE-3271-46CA-861A-A8534098A7B0}" destId="{F8F716D6-B624-47B0-AACC-102E83E09902}" srcOrd="0" destOrd="0" presId="urn:microsoft.com/office/officeart/2005/8/layout/process3"/>
    <dgm:cxn modelId="{3FC0FB39-F3DA-4644-9189-D48B20936F71}" type="presParOf" srcId="{387519AE-3271-46CA-861A-A8534098A7B0}" destId="{6A66124D-C2A9-4FF1-A2E4-4EB61A78B90B}" srcOrd="1" destOrd="0" presId="urn:microsoft.com/office/officeart/2005/8/layout/process3"/>
    <dgm:cxn modelId="{DC25ECA8-AC17-49BD-9D8F-5F4BBF3B7376}" type="presParOf" srcId="{387519AE-3271-46CA-861A-A8534098A7B0}" destId="{E66329EE-EFEA-4654-B97D-A3F1498A6D8B}" srcOrd="2" destOrd="0" presId="urn:microsoft.com/office/officeart/2005/8/layout/process3"/>
    <dgm:cxn modelId="{E7C67B08-A931-444C-874F-F2A2CF7267BC}" type="presParOf" srcId="{A19E3484-B588-43EA-AC62-AEFDEEFDAC11}" destId="{2B860C9E-E694-43FC-9E38-96CEF279358B}" srcOrd="3" destOrd="0" presId="urn:microsoft.com/office/officeart/2005/8/layout/process3"/>
    <dgm:cxn modelId="{3252F40E-85F4-407E-AAD7-F4EB09FE4B95}" type="presParOf" srcId="{2B860C9E-E694-43FC-9E38-96CEF279358B}" destId="{34D2D774-1A74-43E8-A769-4868B86B053E}" srcOrd="0" destOrd="0" presId="urn:microsoft.com/office/officeart/2005/8/layout/process3"/>
    <dgm:cxn modelId="{1CFB99B4-20B2-4893-ABFD-716A2F5D43F2}" type="presParOf" srcId="{A19E3484-B588-43EA-AC62-AEFDEEFDAC11}" destId="{2FEB9A00-1C5B-410D-803B-81A093A669C8}" srcOrd="4" destOrd="0" presId="urn:microsoft.com/office/officeart/2005/8/layout/process3"/>
    <dgm:cxn modelId="{A051CBDE-4321-427E-9BD4-F2245D105EE2}" type="presParOf" srcId="{2FEB9A00-1C5B-410D-803B-81A093A669C8}" destId="{E898EEA1-45F3-4BCC-A571-41C43BE08151}" srcOrd="0" destOrd="0" presId="urn:microsoft.com/office/officeart/2005/8/layout/process3"/>
    <dgm:cxn modelId="{CDC85CC8-2528-4FDA-8206-03A0F357717F}" type="presParOf" srcId="{2FEB9A00-1C5B-410D-803B-81A093A669C8}" destId="{72F4167B-5809-4B76-B3B2-9BCD90706E26}" srcOrd="1" destOrd="0" presId="urn:microsoft.com/office/officeart/2005/8/layout/process3"/>
    <dgm:cxn modelId="{0146B162-C6E2-4639-8EAE-771414A22166}" type="presParOf" srcId="{2FEB9A00-1C5B-410D-803B-81A093A669C8}" destId="{576055F1-524D-4B6E-9F40-F42A7B2A429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535D5-55E1-42BA-9A43-11E6D8A3848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D6F302C4-8CEE-4C4A-936F-604386FB40D2}">
      <dgm:prSet phldrT="[Text]"/>
      <dgm:spPr/>
      <dgm:t>
        <a:bodyPr/>
        <a:lstStyle/>
        <a:p>
          <a:r>
            <a:rPr lang="en-US" dirty="0"/>
            <a:t>Jun 2016</a:t>
          </a:r>
        </a:p>
      </dgm:t>
    </dgm:pt>
    <dgm:pt modelId="{03409E7E-C768-42A1-B11F-20F9E57ED982}" type="parTrans" cxnId="{AF2A28C9-CE12-421C-8D62-A6FCCED7AD08}">
      <dgm:prSet/>
      <dgm:spPr/>
      <dgm:t>
        <a:bodyPr/>
        <a:lstStyle/>
        <a:p>
          <a:endParaRPr lang="en-US"/>
        </a:p>
      </dgm:t>
    </dgm:pt>
    <dgm:pt modelId="{C47C8446-B43F-4BA2-B144-60EEEB3B6382}" type="sibTrans" cxnId="{AF2A28C9-CE12-421C-8D62-A6FCCED7AD08}">
      <dgm:prSet/>
      <dgm:spPr/>
      <dgm:t>
        <a:bodyPr/>
        <a:lstStyle/>
        <a:p>
          <a:endParaRPr lang="en-US"/>
        </a:p>
      </dgm:t>
    </dgm:pt>
    <dgm:pt modelId="{A68CBB8B-9178-4929-BD90-2781CAB65DA2}">
      <dgm:prSet phldrT="[Text]"/>
      <dgm:spPr/>
      <dgm:t>
        <a:bodyPr/>
        <a:lstStyle/>
        <a:p>
          <a:r>
            <a:rPr lang="en-US" dirty="0"/>
            <a:t>Change in bed placement process</a:t>
          </a:r>
        </a:p>
      </dgm:t>
    </dgm:pt>
    <dgm:pt modelId="{971FF040-BFE1-4417-9E7F-7A6C7824F962}" type="parTrans" cxnId="{45154AE1-EF5D-4AEE-B5A8-337F2213C4F2}">
      <dgm:prSet/>
      <dgm:spPr/>
      <dgm:t>
        <a:bodyPr/>
        <a:lstStyle/>
        <a:p>
          <a:endParaRPr lang="en-US"/>
        </a:p>
      </dgm:t>
    </dgm:pt>
    <dgm:pt modelId="{A1EB08D6-B3EC-4094-A0C4-F3D040384A02}" type="sibTrans" cxnId="{45154AE1-EF5D-4AEE-B5A8-337F2213C4F2}">
      <dgm:prSet/>
      <dgm:spPr/>
      <dgm:t>
        <a:bodyPr/>
        <a:lstStyle/>
        <a:p>
          <a:endParaRPr lang="en-US"/>
        </a:p>
      </dgm:t>
    </dgm:pt>
    <dgm:pt modelId="{49AC35A3-9E46-454F-90E0-8B3A61176900}">
      <dgm:prSet phldrT="[Text]"/>
      <dgm:spPr/>
      <dgm:t>
        <a:bodyPr/>
        <a:lstStyle/>
        <a:p>
          <a:r>
            <a:rPr lang="en-US" dirty="0"/>
            <a:t>Jul 2016</a:t>
          </a:r>
        </a:p>
      </dgm:t>
    </dgm:pt>
    <dgm:pt modelId="{CDB6529F-3CB6-4CCD-8F12-975883B9817D}" type="parTrans" cxnId="{63507342-8A6C-49A9-99DE-77EDFE6C353D}">
      <dgm:prSet/>
      <dgm:spPr/>
      <dgm:t>
        <a:bodyPr/>
        <a:lstStyle/>
        <a:p>
          <a:endParaRPr lang="en-US"/>
        </a:p>
      </dgm:t>
    </dgm:pt>
    <dgm:pt modelId="{876714C4-942C-4879-9439-725957BE73E7}" type="sibTrans" cxnId="{63507342-8A6C-49A9-99DE-77EDFE6C353D}">
      <dgm:prSet/>
      <dgm:spPr/>
      <dgm:t>
        <a:bodyPr/>
        <a:lstStyle/>
        <a:p>
          <a:endParaRPr lang="en-US"/>
        </a:p>
      </dgm:t>
    </dgm:pt>
    <dgm:pt modelId="{CE6EA48B-CAB0-4D82-BA2D-A00ED16E661A}">
      <dgm:prSet phldrT="[Text]"/>
      <dgm:spPr/>
      <dgm:t>
        <a:bodyPr/>
        <a:lstStyle/>
        <a:p>
          <a:r>
            <a:rPr lang="en-US" dirty="0"/>
            <a:t>Needs assessment for staff education/new roles</a:t>
          </a:r>
        </a:p>
      </dgm:t>
    </dgm:pt>
    <dgm:pt modelId="{4AD5DFBB-9E58-48E3-B0A8-B11559D3F37E}" type="parTrans" cxnId="{7798AC94-F547-4A83-A5CC-E11571FF5BC7}">
      <dgm:prSet/>
      <dgm:spPr/>
      <dgm:t>
        <a:bodyPr/>
        <a:lstStyle/>
        <a:p>
          <a:endParaRPr lang="en-US"/>
        </a:p>
      </dgm:t>
    </dgm:pt>
    <dgm:pt modelId="{100A63CB-5D35-46F5-AC55-FEDEE3EF50D2}" type="sibTrans" cxnId="{7798AC94-F547-4A83-A5CC-E11571FF5BC7}">
      <dgm:prSet/>
      <dgm:spPr/>
      <dgm:t>
        <a:bodyPr/>
        <a:lstStyle/>
        <a:p>
          <a:endParaRPr lang="en-US"/>
        </a:p>
      </dgm:t>
    </dgm:pt>
    <dgm:pt modelId="{4371FE0D-BA91-4714-818B-9F9E7079E6E1}">
      <dgm:prSet phldrT="[Text]"/>
      <dgm:spPr/>
      <dgm:t>
        <a:bodyPr/>
        <a:lstStyle/>
        <a:p>
          <a:r>
            <a:rPr lang="en-US" dirty="0"/>
            <a:t>Feb 2017</a:t>
          </a:r>
        </a:p>
      </dgm:t>
    </dgm:pt>
    <dgm:pt modelId="{B038F6F5-35AB-4A23-9429-E08E2B6C3BC7}" type="parTrans" cxnId="{F02904F0-5453-4F44-82F6-DA2014213EC4}">
      <dgm:prSet/>
      <dgm:spPr/>
      <dgm:t>
        <a:bodyPr/>
        <a:lstStyle/>
        <a:p>
          <a:endParaRPr lang="en-US"/>
        </a:p>
      </dgm:t>
    </dgm:pt>
    <dgm:pt modelId="{3244DB77-BC2E-449E-8F61-3E50459AE71D}" type="sibTrans" cxnId="{F02904F0-5453-4F44-82F6-DA2014213EC4}">
      <dgm:prSet/>
      <dgm:spPr/>
      <dgm:t>
        <a:bodyPr/>
        <a:lstStyle/>
        <a:p>
          <a:endParaRPr lang="en-US"/>
        </a:p>
      </dgm:t>
    </dgm:pt>
    <dgm:pt modelId="{C030D9E4-3B10-4F4A-88D1-3559A141DB30}">
      <dgm:prSet phldrT="[Text]"/>
      <dgm:spPr/>
      <dgm:t>
        <a:bodyPr/>
        <a:lstStyle/>
        <a:p>
          <a:r>
            <a:rPr lang="en-US" dirty="0"/>
            <a:t>Post- assessment for staff education</a:t>
          </a:r>
        </a:p>
      </dgm:t>
    </dgm:pt>
    <dgm:pt modelId="{93115813-5A2D-49BE-873D-D687700446E1}" type="parTrans" cxnId="{E36218D2-972E-4A02-A9A5-25D947767AE5}">
      <dgm:prSet/>
      <dgm:spPr/>
      <dgm:t>
        <a:bodyPr/>
        <a:lstStyle/>
        <a:p>
          <a:endParaRPr lang="en-US"/>
        </a:p>
      </dgm:t>
    </dgm:pt>
    <dgm:pt modelId="{0185BFFE-45C2-4D49-A8F5-41997D9C893A}" type="sibTrans" cxnId="{E36218D2-972E-4A02-A9A5-25D947767AE5}">
      <dgm:prSet/>
      <dgm:spPr/>
      <dgm:t>
        <a:bodyPr/>
        <a:lstStyle/>
        <a:p>
          <a:endParaRPr lang="en-US"/>
        </a:p>
      </dgm:t>
    </dgm:pt>
    <dgm:pt modelId="{44E477D0-9183-4BB8-B71C-ADDF4F3AFD44}" type="pres">
      <dgm:prSet presAssocID="{FEE535D5-55E1-42BA-9A43-11E6D8A38480}" presName="linearFlow" presStyleCnt="0">
        <dgm:presLayoutVars>
          <dgm:dir/>
          <dgm:animLvl val="lvl"/>
          <dgm:resizeHandles val="exact"/>
        </dgm:presLayoutVars>
      </dgm:prSet>
      <dgm:spPr/>
    </dgm:pt>
    <dgm:pt modelId="{19BA9485-B871-402A-BC6C-1B1B12B9ACE5}" type="pres">
      <dgm:prSet presAssocID="{D6F302C4-8CEE-4C4A-936F-604386FB40D2}" presName="composite" presStyleCnt="0"/>
      <dgm:spPr/>
    </dgm:pt>
    <dgm:pt modelId="{5F7FD35F-B452-415C-AE75-946946709D04}" type="pres">
      <dgm:prSet presAssocID="{D6F302C4-8CEE-4C4A-936F-604386FB40D2}" presName="parTx" presStyleLbl="node1" presStyleIdx="0" presStyleCnt="3">
        <dgm:presLayoutVars>
          <dgm:chMax val="0"/>
          <dgm:chPref val="0"/>
          <dgm:bulletEnabled val="1"/>
        </dgm:presLayoutVars>
      </dgm:prSet>
      <dgm:spPr/>
    </dgm:pt>
    <dgm:pt modelId="{44709D77-66BB-44C8-AF03-903F237AC177}" type="pres">
      <dgm:prSet presAssocID="{D6F302C4-8CEE-4C4A-936F-604386FB40D2}" presName="parSh" presStyleLbl="node1" presStyleIdx="0" presStyleCnt="3"/>
      <dgm:spPr/>
    </dgm:pt>
    <dgm:pt modelId="{836A35D3-BAD9-43F1-9B4C-297CCEA4C4A6}" type="pres">
      <dgm:prSet presAssocID="{D6F302C4-8CEE-4C4A-936F-604386FB40D2}" presName="desTx" presStyleLbl="fgAcc1" presStyleIdx="0" presStyleCnt="3">
        <dgm:presLayoutVars>
          <dgm:bulletEnabled val="1"/>
        </dgm:presLayoutVars>
      </dgm:prSet>
      <dgm:spPr/>
    </dgm:pt>
    <dgm:pt modelId="{DD89484C-B387-4E9F-A5E1-B80B03D2DBDD}" type="pres">
      <dgm:prSet presAssocID="{C47C8446-B43F-4BA2-B144-60EEEB3B6382}" presName="sibTrans" presStyleLbl="sibTrans2D1" presStyleIdx="0" presStyleCnt="2"/>
      <dgm:spPr/>
    </dgm:pt>
    <dgm:pt modelId="{B41BBDE6-4C15-4145-8683-39100DA211AE}" type="pres">
      <dgm:prSet presAssocID="{C47C8446-B43F-4BA2-B144-60EEEB3B6382}" presName="connTx" presStyleLbl="sibTrans2D1" presStyleIdx="0" presStyleCnt="2"/>
      <dgm:spPr/>
    </dgm:pt>
    <dgm:pt modelId="{C13C1650-55FD-45B6-9D37-1090CD1AA390}" type="pres">
      <dgm:prSet presAssocID="{49AC35A3-9E46-454F-90E0-8B3A61176900}" presName="composite" presStyleCnt="0"/>
      <dgm:spPr/>
    </dgm:pt>
    <dgm:pt modelId="{724F23D8-7A97-49C1-90A9-D561E61DF4BA}" type="pres">
      <dgm:prSet presAssocID="{49AC35A3-9E46-454F-90E0-8B3A61176900}" presName="parTx" presStyleLbl="node1" presStyleIdx="0" presStyleCnt="3">
        <dgm:presLayoutVars>
          <dgm:chMax val="0"/>
          <dgm:chPref val="0"/>
          <dgm:bulletEnabled val="1"/>
        </dgm:presLayoutVars>
      </dgm:prSet>
      <dgm:spPr/>
    </dgm:pt>
    <dgm:pt modelId="{C72B9C6B-A957-46C2-AA22-F038E9FC5793}" type="pres">
      <dgm:prSet presAssocID="{49AC35A3-9E46-454F-90E0-8B3A61176900}" presName="parSh" presStyleLbl="node1" presStyleIdx="1" presStyleCnt="3"/>
      <dgm:spPr/>
    </dgm:pt>
    <dgm:pt modelId="{E42186C3-14E2-4CC9-93A1-EFB4BD0605D5}" type="pres">
      <dgm:prSet presAssocID="{49AC35A3-9E46-454F-90E0-8B3A61176900}" presName="desTx" presStyleLbl="fgAcc1" presStyleIdx="1" presStyleCnt="3">
        <dgm:presLayoutVars>
          <dgm:bulletEnabled val="1"/>
        </dgm:presLayoutVars>
      </dgm:prSet>
      <dgm:spPr/>
    </dgm:pt>
    <dgm:pt modelId="{A043D83C-5BBD-43DD-BBBF-4C0B0358A3C1}" type="pres">
      <dgm:prSet presAssocID="{876714C4-942C-4879-9439-725957BE73E7}" presName="sibTrans" presStyleLbl="sibTrans2D1" presStyleIdx="1" presStyleCnt="2"/>
      <dgm:spPr/>
    </dgm:pt>
    <dgm:pt modelId="{C388884E-6713-4CF1-80CC-AC7DEDB38B8D}" type="pres">
      <dgm:prSet presAssocID="{876714C4-942C-4879-9439-725957BE73E7}" presName="connTx" presStyleLbl="sibTrans2D1" presStyleIdx="1" presStyleCnt="2"/>
      <dgm:spPr/>
    </dgm:pt>
    <dgm:pt modelId="{D4FBEFF5-F215-48F4-8A84-6E4091A19D4B}" type="pres">
      <dgm:prSet presAssocID="{4371FE0D-BA91-4714-818B-9F9E7079E6E1}" presName="composite" presStyleCnt="0"/>
      <dgm:spPr/>
    </dgm:pt>
    <dgm:pt modelId="{042B5C0C-5EB8-4375-B72A-58023CF78346}" type="pres">
      <dgm:prSet presAssocID="{4371FE0D-BA91-4714-818B-9F9E7079E6E1}" presName="parTx" presStyleLbl="node1" presStyleIdx="1" presStyleCnt="3">
        <dgm:presLayoutVars>
          <dgm:chMax val="0"/>
          <dgm:chPref val="0"/>
          <dgm:bulletEnabled val="1"/>
        </dgm:presLayoutVars>
      </dgm:prSet>
      <dgm:spPr/>
    </dgm:pt>
    <dgm:pt modelId="{21E6A54E-E088-448A-B095-2CAF14112E14}" type="pres">
      <dgm:prSet presAssocID="{4371FE0D-BA91-4714-818B-9F9E7079E6E1}" presName="parSh" presStyleLbl="node1" presStyleIdx="2" presStyleCnt="3"/>
      <dgm:spPr/>
    </dgm:pt>
    <dgm:pt modelId="{C9FCDE48-B19C-4715-9EB3-188F97917675}" type="pres">
      <dgm:prSet presAssocID="{4371FE0D-BA91-4714-818B-9F9E7079E6E1}" presName="desTx" presStyleLbl="fgAcc1" presStyleIdx="2" presStyleCnt="3">
        <dgm:presLayoutVars>
          <dgm:bulletEnabled val="1"/>
        </dgm:presLayoutVars>
      </dgm:prSet>
      <dgm:spPr/>
    </dgm:pt>
  </dgm:ptLst>
  <dgm:cxnLst>
    <dgm:cxn modelId="{392A1F0C-E075-4EA4-9F23-F7FC81F7C789}" type="presOf" srcId="{4371FE0D-BA91-4714-818B-9F9E7079E6E1}" destId="{042B5C0C-5EB8-4375-B72A-58023CF78346}" srcOrd="0" destOrd="0" presId="urn:microsoft.com/office/officeart/2005/8/layout/process3"/>
    <dgm:cxn modelId="{61BA990F-636C-4C77-BAE6-BE3F46188776}" type="presOf" srcId="{C47C8446-B43F-4BA2-B144-60EEEB3B6382}" destId="{B41BBDE6-4C15-4145-8683-39100DA211AE}" srcOrd="1" destOrd="0" presId="urn:microsoft.com/office/officeart/2005/8/layout/process3"/>
    <dgm:cxn modelId="{54BBC640-CA4B-486C-A9F6-AE73E9CC321C}" type="presOf" srcId="{876714C4-942C-4879-9439-725957BE73E7}" destId="{A043D83C-5BBD-43DD-BBBF-4C0B0358A3C1}" srcOrd="0" destOrd="0" presId="urn:microsoft.com/office/officeart/2005/8/layout/process3"/>
    <dgm:cxn modelId="{63507342-8A6C-49A9-99DE-77EDFE6C353D}" srcId="{FEE535D5-55E1-42BA-9A43-11E6D8A38480}" destId="{49AC35A3-9E46-454F-90E0-8B3A61176900}" srcOrd="1" destOrd="0" parTransId="{CDB6529F-3CB6-4CCD-8F12-975883B9817D}" sibTransId="{876714C4-942C-4879-9439-725957BE73E7}"/>
    <dgm:cxn modelId="{7980884E-C030-487C-98AE-C38FE320CB29}" type="presOf" srcId="{4371FE0D-BA91-4714-818B-9F9E7079E6E1}" destId="{21E6A54E-E088-448A-B095-2CAF14112E14}" srcOrd="1" destOrd="0" presId="urn:microsoft.com/office/officeart/2005/8/layout/process3"/>
    <dgm:cxn modelId="{D31B6051-8F64-4A8A-BA0F-44206C7705ED}" type="presOf" srcId="{C47C8446-B43F-4BA2-B144-60EEEB3B6382}" destId="{DD89484C-B387-4E9F-A5E1-B80B03D2DBDD}" srcOrd="0" destOrd="0" presId="urn:microsoft.com/office/officeart/2005/8/layout/process3"/>
    <dgm:cxn modelId="{BA3CC381-1FCA-471E-90DC-B4DDB76BB6BF}" type="presOf" srcId="{876714C4-942C-4879-9439-725957BE73E7}" destId="{C388884E-6713-4CF1-80CC-AC7DEDB38B8D}" srcOrd="1" destOrd="0" presId="urn:microsoft.com/office/officeart/2005/8/layout/process3"/>
    <dgm:cxn modelId="{68A49F85-06BB-4622-86C9-FEBC3054D125}" type="presOf" srcId="{CE6EA48B-CAB0-4D82-BA2D-A00ED16E661A}" destId="{E42186C3-14E2-4CC9-93A1-EFB4BD0605D5}" srcOrd="0" destOrd="0" presId="urn:microsoft.com/office/officeart/2005/8/layout/process3"/>
    <dgm:cxn modelId="{29FB8F86-3FD5-45B6-B10D-0370AEC49BB2}" type="presOf" srcId="{49AC35A3-9E46-454F-90E0-8B3A61176900}" destId="{724F23D8-7A97-49C1-90A9-D561E61DF4BA}" srcOrd="0" destOrd="0" presId="urn:microsoft.com/office/officeart/2005/8/layout/process3"/>
    <dgm:cxn modelId="{7798AC94-F547-4A83-A5CC-E11571FF5BC7}" srcId="{49AC35A3-9E46-454F-90E0-8B3A61176900}" destId="{CE6EA48B-CAB0-4D82-BA2D-A00ED16E661A}" srcOrd="0" destOrd="0" parTransId="{4AD5DFBB-9E58-48E3-B0A8-B11559D3F37E}" sibTransId="{100A63CB-5D35-46F5-AC55-FEDEE3EF50D2}"/>
    <dgm:cxn modelId="{25046AA9-EA68-4183-979F-68A8D12C3262}" type="presOf" srcId="{D6F302C4-8CEE-4C4A-936F-604386FB40D2}" destId="{5F7FD35F-B452-415C-AE75-946946709D04}" srcOrd="0" destOrd="0" presId="urn:microsoft.com/office/officeart/2005/8/layout/process3"/>
    <dgm:cxn modelId="{8F8119C6-FD5E-4D46-B24E-247526AE7D55}" type="presOf" srcId="{A68CBB8B-9178-4929-BD90-2781CAB65DA2}" destId="{836A35D3-BAD9-43F1-9B4C-297CCEA4C4A6}" srcOrd="0" destOrd="0" presId="urn:microsoft.com/office/officeart/2005/8/layout/process3"/>
    <dgm:cxn modelId="{AF2A28C9-CE12-421C-8D62-A6FCCED7AD08}" srcId="{FEE535D5-55E1-42BA-9A43-11E6D8A38480}" destId="{D6F302C4-8CEE-4C4A-936F-604386FB40D2}" srcOrd="0" destOrd="0" parTransId="{03409E7E-C768-42A1-B11F-20F9E57ED982}" sibTransId="{C47C8446-B43F-4BA2-B144-60EEEB3B6382}"/>
    <dgm:cxn modelId="{57ECEDCB-4966-4694-953E-232204ACBCB6}" type="presOf" srcId="{C030D9E4-3B10-4F4A-88D1-3559A141DB30}" destId="{C9FCDE48-B19C-4715-9EB3-188F97917675}" srcOrd="0" destOrd="0" presId="urn:microsoft.com/office/officeart/2005/8/layout/process3"/>
    <dgm:cxn modelId="{E36218D2-972E-4A02-A9A5-25D947767AE5}" srcId="{4371FE0D-BA91-4714-818B-9F9E7079E6E1}" destId="{C030D9E4-3B10-4F4A-88D1-3559A141DB30}" srcOrd="0" destOrd="0" parTransId="{93115813-5A2D-49BE-873D-D687700446E1}" sibTransId="{0185BFFE-45C2-4D49-A8F5-41997D9C893A}"/>
    <dgm:cxn modelId="{79FC35DE-2B36-466B-B85C-013DAA04665A}" type="presOf" srcId="{FEE535D5-55E1-42BA-9A43-11E6D8A38480}" destId="{44E477D0-9183-4BB8-B71C-ADDF4F3AFD44}" srcOrd="0" destOrd="0" presId="urn:microsoft.com/office/officeart/2005/8/layout/process3"/>
    <dgm:cxn modelId="{45154AE1-EF5D-4AEE-B5A8-337F2213C4F2}" srcId="{D6F302C4-8CEE-4C4A-936F-604386FB40D2}" destId="{A68CBB8B-9178-4929-BD90-2781CAB65DA2}" srcOrd="0" destOrd="0" parTransId="{971FF040-BFE1-4417-9E7F-7A6C7824F962}" sibTransId="{A1EB08D6-B3EC-4094-A0C4-F3D040384A02}"/>
    <dgm:cxn modelId="{3C9E94EF-0EB6-4C1E-96CF-4579D7ADE3F5}" type="presOf" srcId="{49AC35A3-9E46-454F-90E0-8B3A61176900}" destId="{C72B9C6B-A957-46C2-AA22-F038E9FC5793}" srcOrd="1" destOrd="0" presId="urn:microsoft.com/office/officeart/2005/8/layout/process3"/>
    <dgm:cxn modelId="{F02904F0-5453-4F44-82F6-DA2014213EC4}" srcId="{FEE535D5-55E1-42BA-9A43-11E6D8A38480}" destId="{4371FE0D-BA91-4714-818B-9F9E7079E6E1}" srcOrd="2" destOrd="0" parTransId="{B038F6F5-35AB-4A23-9429-E08E2B6C3BC7}" sibTransId="{3244DB77-BC2E-449E-8F61-3E50459AE71D}"/>
    <dgm:cxn modelId="{5A6CF9FB-7F6A-4A11-959A-07F6CDB59E67}" type="presOf" srcId="{D6F302C4-8CEE-4C4A-936F-604386FB40D2}" destId="{44709D77-66BB-44C8-AF03-903F237AC177}" srcOrd="1" destOrd="0" presId="urn:microsoft.com/office/officeart/2005/8/layout/process3"/>
    <dgm:cxn modelId="{0061F47C-FEFE-42AD-A42E-00E94A5113E1}" type="presParOf" srcId="{44E477D0-9183-4BB8-B71C-ADDF4F3AFD44}" destId="{19BA9485-B871-402A-BC6C-1B1B12B9ACE5}" srcOrd="0" destOrd="0" presId="urn:microsoft.com/office/officeart/2005/8/layout/process3"/>
    <dgm:cxn modelId="{25093A07-E509-4F54-B91A-89AFD2FFF44A}" type="presParOf" srcId="{19BA9485-B871-402A-BC6C-1B1B12B9ACE5}" destId="{5F7FD35F-B452-415C-AE75-946946709D04}" srcOrd="0" destOrd="0" presId="urn:microsoft.com/office/officeart/2005/8/layout/process3"/>
    <dgm:cxn modelId="{333DA322-68E7-4BA8-84AE-CBA804024FDD}" type="presParOf" srcId="{19BA9485-B871-402A-BC6C-1B1B12B9ACE5}" destId="{44709D77-66BB-44C8-AF03-903F237AC177}" srcOrd="1" destOrd="0" presId="urn:microsoft.com/office/officeart/2005/8/layout/process3"/>
    <dgm:cxn modelId="{384BABA9-0A57-498F-BB9E-52304205552A}" type="presParOf" srcId="{19BA9485-B871-402A-BC6C-1B1B12B9ACE5}" destId="{836A35D3-BAD9-43F1-9B4C-297CCEA4C4A6}" srcOrd="2" destOrd="0" presId="urn:microsoft.com/office/officeart/2005/8/layout/process3"/>
    <dgm:cxn modelId="{E7D9F6C5-2A93-465F-A03E-00ACE01AF57A}" type="presParOf" srcId="{44E477D0-9183-4BB8-B71C-ADDF4F3AFD44}" destId="{DD89484C-B387-4E9F-A5E1-B80B03D2DBDD}" srcOrd="1" destOrd="0" presId="urn:microsoft.com/office/officeart/2005/8/layout/process3"/>
    <dgm:cxn modelId="{59302E2B-A01B-4D7D-A221-8DD13FE277FB}" type="presParOf" srcId="{DD89484C-B387-4E9F-A5E1-B80B03D2DBDD}" destId="{B41BBDE6-4C15-4145-8683-39100DA211AE}" srcOrd="0" destOrd="0" presId="urn:microsoft.com/office/officeart/2005/8/layout/process3"/>
    <dgm:cxn modelId="{B7562C80-3FA0-42DE-933D-B1D471CACBBF}" type="presParOf" srcId="{44E477D0-9183-4BB8-B71C-ADDF4F3AFD44}" destId="{C13C1650-55FD-45B6-9D37-1090CD1AA390}" srcOrd="2" destOrd="0" presId="urn:microsoft.com/office/officeart/2005/8/layout/process3"/>
    <dgm:cxn modelId="{9CF5D2A0-DC91-4D59-A03F-88F6A2B2BDFE}" type="presParOf" srcId="{C13C1650-55FD-45B6-9D37-1090CD1AA390}" destId="{724F23D8-7A97-49C1-90A9-D561E61DF4BA}" srcOrd="0" destOrd="0" presId="urn:microsoft.com/office/officeart/2005/8/layout/process3"/>
    <dgm:cxn modelId="{250A3715-161D-4DB8-A8C4-21328CC69DDA}" type="presParOf" srcId="{C13C1650-55FD-45B6-9D37-1090CD1AA390}" destId="{C72B9C6B-A957-46C2-AA22-F038E9FC5793}" srcOrd="1" destOrd="0" presId="urn:microsoft.com/office/officeart/2005/8/layout/process3"/>
    <dgm:cxn modelId="{BF02C5A0-3CDC-4F26-A26E-A21182FB6E06}" type="presParOf" srcId="{C13C1650-55FD-45B6-9D37-1090CD1AA390}" destId="{E42186C3-14E2-4CC9-93A1-EFB4BD0605D5}" srcOrd="2" destOrd="0" presId="urn:microsoft.com/office/officeart/2005/8/layout/process3"/>
    <dgm:cxn modelId="{019C45F6-8ED1-4E0F-961F-E7519980C774}" type="presParOf" srcId="{44E477D0-9183-4BB8-B71C-ADDF4F3AFD44}" destId="{A043D83C-5BBD-43DD-BBBF-4C0B0358A3C1}" srcOrd="3" destOrd="0" presId="urn:microsoft.com/office/officeart/2005/8/layout/process3"/>
    <dgm:cxn modelId="{4A571BE4-E392-4241-8C38-967E88D13F8E}" type="presParOf" srcId="{A043D83C-5BBD-43DD-BBBF-4C0B0358A3C1}" destId="{C388884E-6713-4CF1-80CC-AC7DEDB38B8D}" srcOrd="0" destOrd="0" presId="urn:microsoft.com/office/officeart/2005/8/layout/process3"/>
    <dgm:cxn modelId="{BF440641-6432-4043-9E87-B4C04D94979F}" type="presParOf" srcId="{44E477D0-9183-4BB8-B71C-ADDF4F3AFD44}" destId="{D4FBEFF5-F215-48F4-8A84-6E4091A19D4B}" srcOrd="4" destOrd="0" presId="urn:microsoft.com/office/officeart/2005/8/layout/process3"/>
    <dgm:cxn modelId="{9E63FE61-29A3-4A3D-AE28-D23B1C774F49}" type="presParOf" srcId="{D4FBEFF5-F215-48F4-8A84-6E4091A19D4B}" destId="{042B5C0C-5EB8-4375-B72A-58023CF78346}" srcOrd="0" destOrd="0" presId="urn:microsoft.com/office/officeart/2005/8/layout/process3"/>
    <dgm:cxn modelId="{4B0D5F68-9E7F-42FA-920D-C4D2492C2E2B}" type="presParOf" srcId="{D4FBEFF5-F215-48F4-8A84-6E4091A19D4B}" destId="{21E6A54E-E088-448A-B095-2CAF14112E14}" srcOrd="1" destOrd="0" presId="urn:microsoft.com/office/officeart/2005/8/layout/process3"/>
    <dgm:cxn modelId="{39C7BB27-C947-4C75-82C0-AC43246AD06E}" type="presParOf" srcId="{D4FBEFF5-F215-48F4-8A84-6E4091A19D4B}" destId="{C9FCDE48-B19C-4715-9EB3-188F9791767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246DE-6D64-4DB1-872D-A34502549E00}">
      <dsp:nvSpPr>
        <dsp:cNvPr id="0" name=""/>
        <dsp:cNvSpPr/>
      </dsp:nvSpPr>
      <dsp:spPr>
        <a:xfrm>
          <a:off x="5457" y="630300"/>
          <a:ext cx="2481417" cy="1166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a:lnSpc>
              <a:spcPct val="90000"/>
            </a:lnSpc>
            <a:spcBef>
              <a:spcPct val="0"/>
            </a:spcBef>
            <a:spcAft>
              <a:spcPct val="35000"/>
            </a:spcAft>
            <a:buNone/>
          </a:pPr>
          <a:r>
            <a:rPr lang="en-US" sz="2700" kern="1200" dirty="0"/>
            <a:t>Oct 2015</a:t>
          </a:r>
        </a:p>
      </dsp:txBody>
      <dsp:txXfrm>
        <a:off x="5457" y="630300"/>
        <a:ext cx="2481417" cy="777600"/>
      </dsp:txXfrm>
    </dsp:sp>
    <dsp:sp modelId="{4CB6B2B6-2B2A-4A87-811E-E86A63131BEE}">
      <dsp:nvSpPr>
        <dsp:cNvPr id="0" name=""/>
        <dsp:cNvSpPr/>
      </dsp:nvSpPr>
      <dsp:spPr>
        <a:xfrm>
          <a:off x="513699" y="1407899"/>
          <a:ext cx="2481417" cy="2381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Policy revision</a:t>
          </a:r>
        </a:p>
        <a:p>
          <a:pPr marL="228600" lvl="1" indent="-228600" algn="l" defTabSz="1200150">
            <a:lnSpc>
              <a:spcPct val="90000"/>
            </a:lnSpc>
            <a:spcBef>
              <a:spcPct val="0"/>
            </a:spcBef>
            <a:spcAft>
              <a:spcPct val="15000"/>
            </a:spcAft>
            <a:buChar char="•"/>
          </a:pPr>
          <a:r>
            <a:rPr lang="en-US" sz="2700" kern="1200" dirty="0"/>
            <a:t>Education and awareness</a:t>
          </a:r>
        </a:p>
      </dsp:txBody>
      <dsp:txXfrm>
        <a:off x="583448" y="1477648"/>
        <a:ext cx="2341919" cy="2241902"/>
      </dsp:txXfrm>
    </dsp:sp>
    <dsp:sp modelId="{F4D68231-B1E2-41BA-8149-0EAC2494E4F9}">
      <dsp:nvSpPr>
        <dsp:cNvPr id="0" name=""/>
        <dsp:cNvSpPr/>
      </dsp:nvSpPr>
      <dsp:spPr>
        <a:xfrm>
          <a:off x="2863048" y="710199"/>
          <a:ext cx="797488" cy="617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863048" y="833759"/>
        <a:ext cx="612148" cy="370681"/>
      </dsp:txXfrm>
    </dsp:sp>
    <dsp:sp modelId="{6A66124D-C2A9-4FF1-A2E4-4EB61A78B90B}">
      <dsp:nvSpPr>
        <dsp:cNvPr id="0" name=""/>
        <dsp:cNvSpPr/>
      </dsp:nvSpPr>
      <dsp:spPr>
        <a:xfrm>
          <a:off x="3991570" y="630300"/>
          <a:ext cx="2481417" cy="1166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a:lnSpc>
              <a:spcPct val="90000"/>
            </a:lnSpc>
            <a:spcBef>
              <a:spcPct val="0"/>
            </a:spcBef>
            <a:spcAft>
              <a:spcPct val="35000"/>
            </a:spcAft>
            <a:buNone/>
          </a:pPr>
          <a:r>
            <a:rPr lang="en-US" sz="2700" kern="1200" dirty="0"/>
            <a:t>Apr 2016</a:t>
          </a:r>
        </a:p>
      </dsp:txBody>
      <dsp:txXfrm>
        <a:off x="3991570" y="630300"/>
        <a:ext cx="2481417" cy="777600"/>
      </dsp:txXfrm>
    </dsp:sp>
    <dsp:sp modelId="{E66329EE-EFEA-4654-B97D-A3F1498A6D8B}">
      <dsp:nvSpPr>
        <dsp:cNvPr id="0" name=""/>
        <dsp:cNvSpPr/>
      </dsp:nvSpPr>
      <dsp:spPr>
        <a:xfrm>
          <a:off x="4499812" y="1407899"/>
          <a:ext cx="2481417" cy="2381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Identify unit for focused education</a:t>
          </a:r>
        </a:p>
      </dsp:txBody>
      <dsp:txXfrm>
        <a:off x="4569561" y="1477648"/>
        <a:ext cx="2341919" cy="2241902"/>
      </dsp:txXfrm>
    </dsp:sp>
    <dsp:sp modelId="{2B860C9E-E694-43FC-9E38-96CEF279358B}">
      <dsp:nvSpPr>
        <dsp:cNvPr id="0" name=""/>
        <dsp:cNvSpPr/>
      </dsp:nvSpPr>
      <dsp:spPr>
        <a:xfrm>
          <a:off x="6849161" y="710199"/>
          <a:ext cx="797488" cy="617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849161" y="833759"/>
        <a:ext cx="612148" cy="370681"/>
      </dsp:txXfrm>
    </dsp:sp>
    <dsp:sp modelId="{72F4167B-5809-4B76-B3B2-9BCD90706E26}">
      <dsp:nvSpPr>
        <dsp:cNvPr id="0" name=""/>
        <dsp:cNvSpPr/>
      </dsp:nvSpPr>
      <dsp:spPr>
        <a:xfrm>
          <a:off x="7977683" y="630300"/>
          <a:ext cx="2481417" cy="1166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a:lnSpc>
              <a:spcPct val="90000"/>
            </a:lnSpc>
            <a:spcBef>
              <a:spcPct val="0"/>
            </a:spcBef>
            <a:spcAft>
              <a:spcPct val="35000"/>
            </a:spcAft>
            <a:buNone/>
          </a:pPr>
          <a:r>
            <a:rPr lang="en-US" sz="2700" kern="1200" dirty="0"/>
            <a:t>May 2016</a:t>
          </a:r>
        </a:p>
      </dsp:txBody>
      <dsp:txXfrm>
        <a:off x="7977683" y="630300"/>
        <a:ext cx="2481417" cy="777600"/>
      </dsp:txXfrm>
    </dsp:sp>
    <dsp:sp modelId="{576055F1-524D-4B6E-9F40-F42A7B2A429A}">
      <dsp:nvSpPr>
        <dsp:cNvPr id="0" name=""/>
        <dsp:cNvSpPr/>
      </dsp:nvSpPr>
      <dsp:spPr>
        <a:xfrm>
          <a:off x="8485925" y="1407899"/>
          <a:ext cx="2481417" cy="2381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Nursing staff education</a:t>
          </a:r>
        </a:p>
      </dsp:txBody>
      <dsp:txXfrm>
        <a:off x="8555674" y="1477648"/>
        <a:ext cx="2341919" cy="2241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09D77-66BB-44C8-AF03-903F237AC177}">
      <dsp:nvSpPr>
        <dsp:cNvPr id="0" name=""/>
        <dsp:cNvSpPr/>
      </dsp:nvSpPr>
      <dsp:spPr>
        <a:xfrm>
          <a:off x="5457" y="942599"/>
          <a:ext cx="2481417" cy="950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Jun 2016</a:t>
          </a:r>
        </a:p>
      </dsp:txBody>
      <dsp:txXfrm>
        <a:off x="5457" y="942599"/>
        <a:ext cx="2481417" cy="633600"/>
      </dsp:txXfrm>
    </dsp:sp>
    <dsp:sp modelId="{836A35D3-BAD9-43F1-9B4C-297CCEA4C4A6}">
      <dsp:nvSpPr>
        <dsp:cNvPr id="0" name=""/>
        <dsp:cNvSpPr/>
      </dsp:nvSpPr>
      <dsp:spPr>
        <a:xfrm>
          <a:off x="513699" y="1576199"/>
          <a:ext cx="2481417" cy="1900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Change in bed placement process</a:t>
          </a:r>
        </a:p>
      </dsp:txBody>
      <dsp:txXfrm>
        <a:off x="569372" y="1631872"/>
        <a:ext cx="2370071" cy="1789454"/>
      </dsp:txXfrm>
    </dsp:sp>
    <dsp:sp modelId="{DD89484C-B387-4E9F-A5E1-B80B03D2DBDD}">
      <dsp:nvSpPr>
        <dsp:cNvPr id="0" name=""/>
        <dsp:cNvSpPr/>
      </dsp:nvSpPr>
      <dsp:spPr>
        <a:xfrm>
          <a:off x="2863048" y="950499"/>
          <a:ext cx="797488" cy="617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863048" y="1074059"/>
        <a:ext cx="612148" cy="370681"/>
      </dsp:txXfrm>
    </dsp:sp>
    <dsp:sp modelId="{C72B9C6B-A957-46C2-AA22-F038E9FC5793}">
      <dsp:nvSpPr>
        <dsp:cNvPr id="0" name=""/>
        <dsp:cNvSpPr/>
      </dsp:nvSpPr>
      <dsp:spPr>
        <a:xfrm>
          <a:off x="3991570" y="942599"/>
          <a:ext cx="2481417" cy="950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Jul 2016</a:t>
          </a:r>
        </a:p>
      </dsp:txBody>
      <dsp:txXfrm>
        <a:off x="3991570" y="942599"/>
        <a:ext cx="2481417" cy="633600"/>
      </dsp:txXfrm>
    </dsp:sp>
    <dsp:sp modelId="{E42186C3-14E2-4CC9-93A1-EFB4BD0605D5}">
      <dsp:nvSpPr>
        <dsp:cNvPr id="0" name=""/>
        <dsp:cNvSpPr/>
      </dsp:nvSpPr>
      <dsp:spPr>
        <a:xfrm>
          <a:off x="4499812" y="1576199"/>
          <a:ext cx="2481417" cy="1900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Needs assessment for staff education/new roles</a:t>
          </a:r>
        </a:p>
      </dsp:txBody>
      <dsp:txXfrm>
        <a:off x="4555485" y="1631872"/>
        <a:ext cx="2370071" cy="1789454"/>
      </dsp:txXfrm>
    </dsp:sp>
    <dsp:sp modelId="{A043D83C-5BBD-43DD-BBBF-4C0B0358A3C1}">
      <dsp:nvSpPr>
        <dsp:cNvPr id="0" name=""/>
        <dsp:cNvSpPr/>
      </dsp:nvSpPr>
      <dsp:spPr>
        <a:xfrm>
          <a:off x="6849161" y="950499"/>
          <a:ext cx="797488" cy="617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49161" y="1074059"/>
        <a:ext cx="612148" cy="370681"/>
      </dsp:txXfrm>
    </dsp:sp>
    <dsp:sp modelId="{21E6A54E-E088-448A-B095-2CAF14112E14}">
      <dsp:nvSpPr>
        <dsp:cNvPr id="0" name=""/>
        <dsp:cNvSpPr/>
      </dsp:nvSpPr>
      <dsp:spPr>
        <a:xfrm>
          <a:off x="7977683" y="942599"/>
          <a:ext cx="2481417" cy="950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Feb 2017</a:t>
          </a:r>
        </a:p>
      </dsp:txBody>
      <dsp:txXfrm>
        <a:off x="7977683" y="942599"/>
        <a:ext cx="2481417" cy="633600"/>
      </dsp:txXfrm>
    </dsp:sp>
    <dsp:sp modelId="{C9FCDE48-B19C-4715-9EB3-188F97917675}">
      <dsp:nvSpPr>
        <dsp:cNvPr id="0" name=""/>
        <dsp:cNvSpPr/>
      </dsp:nvSpPr>
      <dsp:spPr>
        <a:xfrm>
          <a:off x="8485925" y="1576199"/>
          <a:ext cx="2481417" cy="1900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Post- assessment for staff education</a:t>
          </a:r>
        </a:p>
      </dsp:txBody>
      <dsp:txXfrm>
        <a:off x="8541598" y="1631872"/>
        <a:ext cx="2370071" cy="17894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E705DC-AC58-4147-9C7E-80CF9BF50E9D}" type="datetimeFigureOut">
              <a:rPr lang="en-US" smtClean="0"/>
              <a:t>10/20/2017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95DCE-52E4-4483-9C13-C0C9EE7E411E}" type="slidenum">
              <a:rPr lang="en-US" smtClean="0"/>
              <a:t>‹#›</a:t>
            </a:fld>
            <a:endParaRPr lang="en-US"/>
          </a:p>
        </p:txBody>
      </p:sp>
    </p:spTree>
    <p:extLst>
      <p:ext uri="{BB962C8B-B14F-4D97-AF65-F5344CB8AC3E}">
        <p14:creationId xmlns:p14="http://schemas.microsoft.com/office/powerpoint/2010/main" val="317590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Title: Suicide Prevention</a:t>
            </a:r>
            <a:endParaRPr lang="en-US" dirty="0"/>
          </a:p>
          <a:p>
            <a:r>
              <a:rPr lang="en-US" dirty="0"/>
              <a:t>By: Janine Glassman, MSSW, LCSW</a:t>
            </a:r>
          </a:p>
          <a:p>
            <a:r>
              <a:rPr lang="en-US" dirty="0"/>
              <a:t>Date: 10/9/15</a:t>
            </a:r>
          </a:p>
          <a:p>
            <a:r>
              <a:rPr lang="en-US" dirty="0"/>
              <a:t> </a:t>
            </a:r>
          </a:p>
          <a:p>
            <a:r>
              <a:rPr lang="en-US" dirty="0"/>
              <a:t>My name is Janine Glassman, I am a licensed clinical social worker. I have been a social worker for 12 years, and a LCSW for 2 years. I have worked at Cook’s for almost 6 years, 4 years as a social work case manager, and two years as a clinical therapist.  </a:t>
            </a:r>
          </a:p>
          <a:p>
            <a:endParaRPr lang="en-US" dirty="0"/>
          </a:p>
          <a:p>
            <a:pPr defTabSz="914350">
              <a:defRPr/>
            </a:pPr>
            <a:r>
              <a:rPr lang="en-US" dirty="0"/>
              <a:t>Trisha Otey, SW on 3P raised awareness that the children and adolescents who attempted suicide and were admitted for medical stabilization were not receiving any intervention while waiting to transfer to a psychiatric unit. This was an ethical dilemma for Trisha and her department .  Sometimes patients are transferred to an outpatient psych facility within 24 hours, other times they are with us for several days for different reasons -  for medical stabilization, insurance issues or self-pay, undocumented patients. Fortunately, this is  not a full time job.  It’s those patients admitted for more than 24 hours that were identified as needing therapeutic intervention while they are here. My position was created in response to this need. My goal is to see all kids who have attempted suicide, but there are a few times when that is not possible. Fortunately, this is  not a full time job.  My other responsibilities include</a:t>
            </a:r>
          </a:p>
          <a:p>
            <a:pPr marL="171441" indent="-171441">
              <a:buFont typeface="Arial" panose="020B0604020202020204" pitchFamily="34" charset="0"/>
              <a:buChar char="•"/>
            </a:pPr>
            <a:r>
              <a:rPr lang="en-US" dirty="0"/>
              <a:t>Member of pain management team, trauma team and the on-call psychiatry team.</a:t>
            </a:r>
          </a:p>
          <a:p>
            <a:endParaRPr lang="en-US" dirty="0"/>
          </a:p>
          <a:p>
            <a:endParaRPr lang="en-US" dirty="0"/>
          </a:p>
        </p:txBody>
      </p:sp>
      <p:sp>
        <p:nvSpPr>
          <p:cNvPr id="4" name="Slide Number Placeholder 3"/>
          <p:cNvSpPr>
            <a:spLocks noGrp="1"/>
          </p:cNvSpPr>
          <p:nvPr>
            <p:ph type="sldNum" sz="quarter" idx="10"/>
          </p:nvPr>
        </p:nvSpPr>
        <p:spPr/>
        <p:txBody>
          <a:bodyPr/>
          <a:lstStyle/>
          <a:p>
            <a:fld id="{5D9467E3-A359-4CB2-B67D-945DE9CE88DA}" type="slidenum">
              <a:rPr lang="en-US" smtClean="0"/>
              <a:t>1</a:t>
            </a:fld>
            <a:endParaRPr lang="en-US"/>
          </a:p>
        </p:txBody>
      </p:sp>
    </p:spTree>
    <p:extLst>
      <p:ext uri="{BB962C8B-B14F-4D97-AF65-F5344CB8AC3E}">
        <p14:creationId xmlns:p14="http://schemas.microsoft.com/office/powerpoint/2010/main" val="18555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National</a:t>
            </a:r>
            <a:r>
              <a:rPr lang="en-US" baseline="0" dirty="0"/>
              <a:t> Institute of Mental Health suicide is the 3</a:t>
            </a:r>
            <a:r>
              <a:rPr lang="en-US" baseline="30000" dirty="0"/>
              <a:t>rd</a:t>
            </a:r>
            <a:r>
              <a:rPr lang="en-US" baseline="0" dirty="0"/>
              <a:t> leading cause of death between the ages of 10-14 and 2</a:t>
            </a:r>
            <a:r>
              <a:rPr lang="en-US" baseline="30000" dirty="0"/>
              <a:t>nd</a:t>
            </a:r>
            <a:r>
              <a:rPr lang="en-US" baseline="0" dirty="0"/>
              <a:t> leading cause of death between 15-24. </a:t>
            </a:r>
          </a:p>
          <a:p>
            <a:r>
              <a:rPr lang="en-US" dirty="0"/>
              <a:t>Our experience</a:t>
            </a:r>
            <a:r>
              <a:rPr lang="en-US" baseline="0" dirty="0"/>
              <a:t> at Cook Children’s Medical Center was a </a:t>
            </a:r>
            <a:r>
              <a:rPr lang="en-US" dirty="0"/>
              <a:t>43% increase in suicide attempts</a:t>
            </a:r>
            <a:r>
              <a:rPr lang="en-US" baseline="0" dirty="0"/>
              <a:t> from 2014-2015 and nearly doubled between 2015-2016.</a:t>
            </a:r>
          </a:p>
          <a:p>
            <a:r>
              <a:rPr lang="en-US" baseline="0" dirty="0"/>
              <a:t>The consults for psychiatric needs of medical patients (clinical therapist) have nearly doubled from 2014-2016 as well.</a:t>
            </a:r>
            <a:endParaRPr lang="en-US" dirty="0"/>
          </a:p>
        </p:txBody>
      </p:sp>
      <p:sp>
        <p:nvSpPr>
          <p:cNvPr id="4" name="Slide Number Placeholder 3"/>
          <p:cNvSpPr>
            <a:spLocks noGrp="1"/>
          </p:cNvSpPr>
          <p:nvPr>
            <p:ph type="sldNum" sz="quarter" idx="10"/>
          </p:nvPr>
        </p:nvSpPr>
        <p:spPr/>
        <p:txBody>
          <a:bodyPr/>
          <a:lstStyle/>
          <a:p>
            <a:fld id="{1BA95DCE-52E4-4483-9C13-C0C9EE7E411E}" type="slidenum">
              <a:rPr lang="en-US" smtClean="0"/>
              <a:t>3</a:t>
            </a:fld>
            <a:endParaRPr lang="en-US"/>
          </a:p>
        </p:txBody>
      </p:sp>
    </p:spTree>
    <p:extLst>
      <p:ext uri="{BB962C8B-B14F-4D97-AF65-F5344CB8AC3E}">
        <p14:creationId xmlns:p14="http://schemas.microsoft.com/office/powerpoint/2010/main" val="131685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Literature review yielded</a:t>
            </a:r>
            <a:r>
              <a:rPr lang="en-US" baseline="0" dirty="0"/>
              <a:t> limited information but it was clear that this was a national and international issue.  Nurses felt ill prepared to deal with psychiatric patients on medical units and literature revealed no solution or interventions as guidelines.</a:t>
            </a:r>
            <a:endParaRPr lang="en-US" dirty="0"/>
          </a:p>
        </p:txBody>
      </p:sp>
      <p:sp>
        <p:nvSpPr>
          <p:cNvPr id="4" name="Slide Number Placeholder 3"/>
          <p:cNvSpPr>
            <a:spLocks noGrp="1"/>
          </p:cNvSpPr>
          <p:nvPr>
            <p:ph type="sldNum" sz="quarter" idx="10"/>
          </p:nvPr>
        </p:nvSpPr>
        <p:spPr/>
        <p:txBody>
          <a:bodyPr/>
          <a:lstStyle/>
          <a:p>
            <a:fld id="{1BA95DCE-52E4-4483-9C13-C0C9EE7E411E}" type="slidenum">
              <a:rPr lang="en-US" smtClean="0"/>
              <a:t>4</a:t>
            </a:fld>
            <a:endParaRPr lang="en-US"/>
          </a:p>
        </p:txBody>
      </p:sp>
    </p:spTree>
    <p:extLst>
      <p:ext uri="{BB962C8B-B14F-4D97-AF65-F5344CB8AC3E}">
        <p14:creationId xmlns:p14="http://schemas.microsoft.com/office/powerpoint/2010/main" val="37533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 – Nurse Staffing Advisory Council</a:t>
            </a:r>
            <a:r>
              <a:rPr lang="en-US" baseline="0" dirty="0"/>
              <a:t> concerns from staff for sitters, education and safety.  Hospitalists </a:t>
            </a:r>
            <a:r>
              <a:rPr lang="en-US" baseline="0"/>
              <a:t>concerns.</a:t>
            </a:r>
            <a:endParaRPr lang="en-US" baseline="0" dirty="0"/>
          </a:p>
          <a:p>
            <a:r>
              <a:rPr lang="en-US" baseline="0" dirty="0"/>
              <a:t>April – asked the staff first</a:t>
            </a:r>
            <a:endParaRPr lang="en-US" dirty="0"/>
          </a:p>
        </p:txBody>
      </p:sp>
      <p:sp>
        <p:nvSpPr>
          <p:cNvPr id="4" name="Slide Number Placeholder 3"/>
          <p:cNvSpPr>
            <a:spLocks noGrp="1"/>
          </p:cNvSpPr>
          <p:nvPr>
            <p:ph type="sldNum" sz="quarter" idx="10"/>
          </p:nvPr>
        </p:nvSpPr>
        <p:spPr/>
        <p:txBody>
          <a:bodyPr/>
          <a:lstStyle/>
          <a:p>
            <a:fld id="{1BA95DCE-52E4-4483-9C13-C0C9EE7E411E}" type="slidenum">
              <a:rPr lang="en-US" smtClean="0"/>
              <a:t>5</a:t>
            </a:fld>
            <a:endParaRPr lang="en-US"/>
          </a:p>
        </p:txBody>
      </p:sp>
    </p:spTree>
    <p:extLst>
      <p:ext uri="{BB962C8B-B14F-4D97-AF65-F5344CB8AC3E}">
        <p14:creationId xmlns:p14="http://schemas.microsoft.com/office/powerpoint/2010/main" val="296687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Let’s look at the picture and see if you can identify potential “High Risk” Items that would need to be removed and why. (Phone) </a:t>
            </a:r>
          </a:p>
          <a:p>
            <a:endParaRPr lang="en-US" baseline="0" dirty="0"/>
          </a:p>
          <a:p>
            <a:r>
              <a:rPr lang="en-US" baseline="0" dirty="0"/>
              <a:t>** The phone has a cord which could be used for self harm. Also the patient will be restricted from making phone calls while on Suicide Precautions, so it is best to remove it from the room.</a:t>
            </a:r>
          </a:p>
          <a:p>
            <a:endParaRPr lang="en-US" baseline="0" dirty="0"/>
          </a:p>
          <a:p>
            <a:pPr defTabSz="897301">
              <a:defRPr/>
            </a:pPr>
            <a:r>
              <a:rPr lang="en-US" baseline="0" dirty="0"/>
              <a:t>**Even with the phone removed, there are still lots of cords in the room that cannot be removed. . (Cord for COW, bed cord, Pillow Speaker)</a:t>
            </a:r>
          </a:p>
          <a:p>
            <a:pPr defTabSz="897301">
              <a:defRPr/>
            </a:pPr>
            <a:r>
              <a:rPr lang="en-US" baseline="0" dirty="0"/>
              <a:t> </a:t>
            </a:r>
            <a:endParaRPr lang="en-US" dirty="0"/>
          </a:p>
          <a:p>
            <a:r>
              <a:rPr lang="en-US" baseline="0" dirty="0"/>
              <a:t>It is the responsibility of the direct care staff in the room to be keenly aware and  monitor these items to ensure the patient does not try to harm him/herself</a:t>
            </a:r>
            <a:endParaRPr lang="en-US" dirty="0"/>
          </a:p>
        </p:txBody>
      </p:sp>
      <p:sp>
        <p:nvSpPr>
          <p:cNvPr id="4" name="Slide Number Placeholder 3"/>
          <p:cNvSpPr>
            <a:spLocks noGrp="1"/>
          </p:cNvSpPr>
          <p:nvPr>
            <p:ph type="sldNum" sz="quarter" idx="10"/>
          </p:nvPr>
        </p:nvSpPr>
        <p:spPr/>
        <p:txBody>
          <a:bodyPr/>
          <a:lstStyle/>
          <a:p>
            <a:fld id="{B9AED718-2756-424B-928D-28C5826DEBDD}" type="slidenum">
              <a:rPr lang="en-US" smtClean="0"/>
              <a:t>8</a:t>
            </a:fld>
            <a:endParaRPr lang="en-US"/>
          </a:p>
        </p:txBody>
      </p:sp>
    </p:spTree>
    <p:extLst>
      <p:ext uri="{BB962C8B-B14F-4D97-AF65-F5344CB8AC3E}">
        <p14:creationId xmlns:p14="http://schemas.microsoft.com/office/powerpoint/2010/main" val="161080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Documentation</a:t>
            </a:r>
          </a:p>
          <a:p>
            <a:r>
              <a:rPr lang="en-US" baseline="0" dirty="0"/>
              <a:t>There is a Suicide Precautions information sheet attached to the policy that should be printed and reviewed with the patient and parents to ensure their understanding and so that any questions can be answered. This form also reviews 1:1 monitoring,  Environment Checks, Social media and internet access, and the Visitation policy. </a:t>
            </a:r>
            <a:endParaRPr lang="en-US" dirty="0"/>
          </a:p>
        </p:txBody>
      </p:sp>
      <p:sp>
        <p:nvSpPr>
          <p:cNvPr id="4" name="Slide Number Placeholder 3"/>
          <p:cNvSpPr>
            <a:spLocks noGrp="1"/>
          </p:cNvSpPr>
          <p:nvPr>
            <p:ph type="sldNum" sz="quarter" idx="10"/>
          </p:nvPr>
        </p:nvSpPr>
        <p:spPr/>
        <p:txBody>
          <a:bodyPr/>
          <a:lstStyle/>
          <a:p>
            <a:fld id="{B9AED718-2756-424B-928D-28C5826DEBDD}" type="slidenum">
              <a:rPr lang="en-US" smtClean="0"/>
              <a:t>9</a:t>
            </a:fld>
            <a:endParaRPr lang="en-US"/>
          </a:p>
        </p:txBody>
      </p:sp>
    </p:spTree>
    <p:extLst>
      <p:ext uri="{BB962C8B-B14F-4D97-AF65-F5344CB8AC3E}">
        <p14:creationId xmlns:p14="http://schemas.microsoft.com/office/powerpoint/2010/main" val="326945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to interact effectively</a:t>
            </a:r>
            <a:r>
              <a:rPr lang="en-US" baseline="0" dirty="0"/>
              <a:t> with patients and their families </a:t>
            </a:r>
            <a:endParaRPr lang="en-US" dirty="0"/>
          </a:p>
        </p:txBody>
      </p:sp>
      <p:sp>
        <p:nvSpPr>
          <p:cNvPr id="4" name="Slide Number Placeholder 3"/>
          <p:cNvSpPr>
            <a:spLocks noGrp="1"/>
          </p:cNvSpPr>
          <p:nvPr>
            <p:ph type="sldNum" sz="quarter" idx="10"/>
          </p:nvPr>
        </p:nvSpPr>
        <p:spPr/>
        <p:txBody>
          <a:bodyPr/>
          <a:lstStyle/>
          <a:p>
            <a:fld id="{5D9467E3-A359-4CB2-B67D-945DE9CE88DA}" type="slidenum">
              <a:rPr lang="en-US" smtClean="0"/>
              <a:t>10</a:t>
            </a:fld>
            <a:endParaRPr lang="en-US"/>
          </a:p>
        </p:txBody>
      </p:sp>
    </p:spTree>
    <p:extLst>
      <p:ext uri="{BB962C8B-B14F-4D97-AF65-F5344CB8AC3E}">
        <p14:creationId xmlns:p14="http://schemas.microsoft.com/office/powerpoint/2010/main" val="31486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June 2016 Pre-education nursing staff survey</a:t>
            </a:r>
          </a:p>
          <a:p>
            <a:r>
              <a:rPr lang="en-US" baseline="0" dirty="0"/>
              <a:t>Post-Education survey was Feb 2017</a:t>
            </a:r>
            <a:endParaRPr lang="en-US" dirty="0"/>
          </a:p>
        </p:txBody>
      </p:sp>
      <p:sp>
        <p:nvSpPr>
          <p:cNvPr id="4" name="Slide Number Placeholder 3"/>
          <p:cNvSpPr>
            <a:spLocks noGrp="1"/>
          </p:cNvSpPr>
          <p:nvPr>
            <p:ph type="sldNum" sz="quarter" idx="10"/>
          </p:nvPr>
        </p:nvSpPr>
        <p:spPr/>
        <p:txBody>
          <a:bodyPr/>
          <a:lstStyle/>
          <a:p>
            <a:fld id="{1BA95DCE-52E4-4483-9C13-C0C9EE7E411E}" type="slidenum">
              <a:rPr lang="en-US" smtClean="0"/>
              <a:t>13</a:t>
            </a:fld>
            <a:endParaRPr lang="en-US"/>
          </a:p>
        </p:txBody>
      </p:sp>
    </p:spTree>
    <p:extLst>
      <p:ext uri="{BB962C8B-B14F-4D97-AF65-F5344CB8AC3E}">
        <p14:creationId xmlns:p14="http://schemas.microsoft.com/office/powerpoint/2010/main" val="2568925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Pre-cohorting survey includes</a:t>
            </a:r>
            <a:r>
              <a:rPr lang="en-US" baseline="0" dirty="0"/>
              <a:t> </a:t>
            </a:r>
            <a:r>
              <a:rPr lang="en-US" baseline="0"/>
              <a:t>house-wide placement of pts</a:t>
            </a:r>
            <a:endParaRPr lang="en-US"/>
          </a:p>
        </p:txBody>
      </p:sp>
      <p:sp>
        <p:nvSpPr>
          <p:cNvPr id="4" name="Slide Number Placeholder 3"/>
          <p:cNvSpPr>
            <a:spLocks noGrp="1"/>
          </p:cNvSpPr>
          <p:nvPr>
            <p:ph type="sldNum" sz="quarter" idx="10"/>
          </p:nvPr>
        </p:nvSpPr>
        <p:spPr/>
        <p:txBody>
          <a:bodyPr/>
          <a:lstStyle/>
          <a:p>
            <a:fld id="{1BA95DCE-52E4-4483-9C13-C0C9EE7E411E}" type="slidenum">
              <a:rPr lang="en-US" smtClean="0"/>
              <a:t>14</a:t>
            </a:fld>
            <a:endParaRPr lang="en-US"/>
          </a:p>
        </p:txBody>
      </p:sp>
    </p:spTree>
    <p:extLst>
      <p:ext uri="{BB962C8B-B14F-4D97-AF65-F5344CB8AC3E}">
        <p14:creationId xmlns:p14="http://schemas.microsoft.com/office/powerpoint/2010/main" val="3486922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914400" y="685801"/>
            <a:ext cx="10363200" cy="2127251"/>
          </a:xfrm>
        </p:spPr>
        <p:txBody>
          <a:bodyPr/>
          <a:lstStyle>
            <a:lvl1pPr>
              <a:defRPr sz="5800"/>
            </a:lvl1pPr>
          </a:lstStyle>
          <a:p>
            <a:r>
              <a:rPr lang="en-US"/>
              <a:t>Click to edit Master title style</a:t>
            </a:r>
          </a:p>
        </p:txBody>
      </p:sp>
      <p:sp>
        <p:nvSpPr>
          <p:cNvPr id="19459" name="Rectangle 3"/>
          <p:cNvSpPr>
            <a:spLocks noGrp="1" noChangeArrowheads="1"/>
          </p:cNvSpPr>
          <p:nvPr>
            <p:ph type="subTitle" idx="1"/>
          </p:nvPr>
        </p:nvSpPr>
        <p:spPr>
          <a:xfrm>
            <a:off x="2844800" y="3352800"/>
            <a:ext cx="8534400" cy="2057400"/>
          </a:xfrm>
        </p:spPr>
        <p:txBody>
          <a:bodyPr/>
          <a:lstStyle>
            <a:lvl1pPr marL="0" indent="0" algn="r">
              <a:buFont typeface="Wingdings" pitchFamily="2" charset="2"/>
              <a:buNone/>
              <a:defRPr sz="3400">
                <a:solidFill>
                  <a:srgbClr val="56595C"/>
                </a:solidFill>
              </a:defRPr>
            </a:lvl1pPr>
          </a:lstStyle>
          <a:p>
            <a:r>
              <a:rPr lang="en-US"/>
              <a:t>Click to edit Master subtitle style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01" y="6155852"/>
            <a:ext cx="3302924" cy="365760"/>
          </a:xfrm>
          <a:prstGeom prst="rect">
            <a:avLst/>
          </a:prstGeom>
        </p:spPr>
      </p:pic>
    </p:spTree>
    <p:extLst>
      <p:ext uri="{BB962C8B-B14F-4D97-AF65-F5344CB8AC3E}">
        <p14:creationId xmlns:p14="http://schemas.microsoft.com/office/powerpoint/2010/main" val="63737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9411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8265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864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102076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6"/>
            <a:ext cx="5389033"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953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46400" y="277816"/>
            <a:ext cx="8636000" cy="1017587"/>
          </a:xfrm>
        </p:spPr>
        <p:txBody>
          <a:bodyPr/>
          <a:lstStyle/>
          <a:p>
            <a:r>
              <a:rPr lang="en-US"/>
              <a:t>Click to edit Master title style</a:t>
            </a:r>
            <a:endParaRPr lang="en-US" dirty="0"/>
          </a:p>
        </p:txBody>
      </p:sp>
    </p:spTree>
    <p:extLst>
      <p:ext uri="{BB962C8B-B14F-4D97-AF65-F5344CB8AC3E}">
        <p14:creationId xmlns:p14="http://schemas.microsoft.com/office/powerpoint/2010/main" val="17109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92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022351"/>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4927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4"/>
            <a:ext cx="4011084" cy="43306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53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6800" y="193432"/>
            <a:ext cx="7315200" cy="566739"/>
          </a:xfrm>
        </p:spPr>
        <p:txBody>
          <a:bodyP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36800" y="1498600"/>
            <a:ext cx="7315200" cy="431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36800" y="787400"/>
            <a:ext cx="7315200" cy="584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732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1600200"/>
            <a:ext cx="1097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28001" y="6155852"/>
            <a:ext cx="3302924" cy="365760"/>
          </a:xfrm>
          <a:prstGeom prst="rect">
            <a:avLst/>
          </a:prstGeom>
        </p:spPr>
      </p:pic>
    </p:spTree>
    <p:extLst>
      <p:ext uri="{BB962C8B-B14F-4D97-AF65-F5344CB8AC3E}">
        <p14:creationId xmlns:p14="http://schemas.microsoft.com/office/powerpoint/2010/main" val="30451211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r" rtl="0" eaLnBrk="1" fontAlgn="base" hangingPunct="1">
        <a:spcBef>
          <a:spcPct val="0"/>
        </a:spcBef>
        <a:spcAft>
          <a:spcPct val="0"/>
        </a:spcAft>
        <a:defRPr sz="4400" b="1">
          <a:solidFill>
            <a:srgbClr val="005480"/>
          </a:solidFill>
          <a:latin typeface="+mj-lt"/>
          <a:ea typeface="+mj-ea"/>
          <a:cs typeface="+mj-cs"/>
        </a:defRPr>
      </a:lvl1pPr>
      <a:lvl2pPr algn="r" rtl="0" eaLnBrk="1" fontAlgn="base" hangingPunct="1">
        <a:spcBef>
          <a:spcPct val="0"/>
        </a:spcBef>
        <a:spcAft>
          <a:spcPct val="0"/>
        </a:spcAft>
        <a:defRPr sz="4400" b="1">
          <a:solidFill>
            <a:srgbClr val="005480"/>
          </a:solidFill>
          <a:latin typeface="Arial" charset="0"/>
        </a:defRPr>
      </a:lvl2pPr>
      <a:lvl3pPr algn="r" rtl="0" eaLnBrk="1" fontAlgn="base" hangingPunct="1">
        <a:spcBef>
          <a:spcPct val="0"/>
        </a:spcBef>
        <a:spcAft>
          <a:spcPct val="0"/>
        </a:spcAft>
        <a:defRPr sz="4400" b="1">
          <a:solidFill>
            <a:srgbClr val="005480"/>
          </a:solidFill>
          <a:latin typeface="Arial" charset="0"/>
        </a:defRPr>
      </a:lvl3pPr>
      <a:lvl4pPr algn="r" rtl="0" eaLnBrk="1" fontAlgn="base" hangingPunct="1">
        <a:spcBef>
          <a:spcPct val="0"/>
        </a:spcBef>
        <a:spcAft>
          <a:spcPct val="0"/>
        </a:spcAft>
        <a:defRPr sz="4400" b="1">
          <a:solidFill>
            <a:srgbClr val="005480"/>
          </a:solidFill>
          <a:latin typeface="Arial" charset="0"/>
        </a:defRPr>
      </a:lvl4pPr>
      <a:lvl5pPr algn="r" rtl="0" eaLnBrk="1" fontAlgn="base" hangingPunct="1">
        <a:spcBef>
          <a:spcPct val="0"/>
        </a:spcBef>
        <a:spcAft>
          <a:spcPct val="0"/>
        </a:spcAft>
        <a:defRPr sz="4400" b="1">
          <a:solidFill>
            <a:srgbClr val="005480"/>
          </a:solidFill>
          <a:latin typeface="Arial" charset="0"/>
        </a:defRPr>
      </a:lvl5pPr>
      <a:lvl6pPr marL="457200" algn="r" rtl="0" eaLnBrk="1" fontAlgn="base" hangingPunct="1">
        <a:spcBef>
          <a:spcPct val="0"/>
        </a:spcBef>
        <a:spcAft>
          <a:spcPct val="0"/>
        </a:spcAft>
        <a:defRPr sz="4400" b="1">
          <a:solidFill>
            <a:srgbClr val="005480"/>
          </a:solidFill>
          <a:latin typeface="Arial" charset="0"/>
        </a:defRPr>
      </a:lvl6pPr>
      <a:lvl7pPr marL="914400" algn="r" rtl="0" eaLnBrk="1" fontAlgn="base" hangingPunct="1">
        <a:spcBef>
          <a:spcPct val="0"/>
        </a:spcBef>
        <a:spcAft>
          <a:spcPct val="0"/>
        </a:spcAft>
        <a:defRPr sz="4400" b="1">
          <a:solidFill>
            <a:srgbClr val="005480"/>
          </a:solidFill>
          <a:latin typeface="Arial" charset="0"/>
        </a:defRPr>
      </a:lvl7pPr>
      <a:lvl8pPr marL="1371600" algn="r" rtl="0" eaLnBrk="1" fontAlgn="base" hangingPunct="1">
        <a:spcBef>
          <a:spcPct val="0"/>
        </a:spcBef>
        <a:spcAft>
          <a:spcPct val="0"/>
        </a:spcAft>
        <a:defRPr sz="4400" b="1">
          <a:solidFill>
            <a:srgbClr val="005480"/>
          </a:solidFill>
          <a:latin typeface="Arial" charset="0"/>
        </a:defRPr>
      </a:lvl8pPr>
      <a:lvl9pPr marL="1828800" algn="r" rtl="0" eaLnBrk="1" fontAlgn="base" hangingPunct="1">
        <a:spcBef>
          <a:spcPct val="0"/>
        </a:spcBef>
        <a:spcAft>
          <a:spcPct val="0"/>
        </a:spcAft>
        <a:defRPr sz="4400" b="1">
          <a:solidFill>
            <a:srgbClr val="005480"/>
          </a:solidFill>
          <a:latin typeface="Arial" charset="0"/>
        </a:defRPr>
      </a:lvl9pPr>
    </p:titleStyle>
    <p:bodyStyle>
      <a:lvl1pPr marL="342900" indent="-342900" algn="l" rtl="0" eaLnBrk="1" fontAlgn="base" hangingPunct="1">
        <a:spcBef>
          <a:spcPct val="20000"/>
        </a:spcBef>
        <a:spcAft>
          <a:spcPct val="0"/>
        </a:spcAft>
        <a:buClr>
          <a:srgbClr val="005480"/>
        </a:buClr>
        <a:buFont typeface="Wingdings" pitchFamily="2" charset="2"/>
        <a:buChar char="§"/>
        <a:defRPr sz="3200">
          <a:solidFill>
            <a:srgbClr val="005480"/>
          </a:solidFill>
          <a:latin typeface="+mn-lt"/>
          <a:ea typeface="+mn-ea"/>
          <a:cs typeface="+mn-cs"/>
        </a:defRPr>
      </a:lvl1pPr>
      <a:lvl2pPr marL="742950" indent="-285750" algn="l" rtl="0" eaLnBrk="1" fontAlgn="base" hangingPunct="1">
        <a:spcBef>
          <a:spcPct val="20000"/>
        </a:spcBef>
        <a:spcAft>
          <a:spcPct val="0"/>
        </a:spcAft>
        <a:buClr>
          <a:srgbClr val="008265"/>
        </a:buClr>
        <a:buChar char="•"/>
        <a:defRPr sz="2800">
          <a:solidFill>
            <a:srgbClr val="005480"/>
          </a:solidFill>
          <a:latin typeface="+mn-lt"/>
        </a:defRPr>
      </a:lvl2pPr>
      <a:lvl3pPr marL="1143000" indent="-228600" algn="l" rtl="0" eaLnBrk="1" fontAlgn="base" hangingPunct="1">
        <a:spcBef>
          <a:spcPct val="20000"/>
        </a:spcBef>
        <a:spcAft>
          <a:spcPct val="0"/>
        </a:spcAft>
        <a:buClr>
          <a:srgbClr val="9FA1A4"/>
        </a:buClr>
        <a:buSzPct val="80000"/>
        <a:buFont typeface="Wingdings" pitchFamily="2" charset="2"/>
        <a:buChar char=""/>
        <a:defRPr sz="2400">
          <a:solidFill>
            <a:srgbClr val="005480"/>
          </a:solidFill>
          <a:latin typeface="+mn-lt"/>
        </a:defRPr>
      </a:lvl3pPr>
      <a:lvl4pPr marL="1600200" indent="-228600" algn="l" rtl="0" eaLnBrk="1" fontAlgn="base" hangingPunct="1">
        <a:spcBef>
          <a:spcPct val="20000"/>
        </a:spcBef>
        <a:spcAft>
          <a:spcPct val="0"/>
        </a:spcAft>
        <a:buClr>
          <a:srgbClr val="005480"/>
        </a:buClr>
        <a:buFont typeface="Wingdings" pitchFamily="2" charset="2"/>
        <a:buChar char="§"/>
        <a:defRPr sz="2000">
          <a:solidFill>
            <a:srgbClr val="005480"/>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rgbClr val="005480"/>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540000" y="3352800"/>
            <a:ext cx="9652000" cy="2057400"/>
          </a:xfrm>
        </p:spPr>
        <p:txBody>
          <a:bodyPr/>
          <a:lstStyle/>
          <a:p>
            <a:pPr marL="0" indent="0">
              <a:buNone/>
            </a:pPr>
            <a:r>
              <a:rPr lang="en-US" sz="3200">
                <a:solidFill>
                  <a:schemeClr val="tx1"/>
                </a:solidFill>
              </a:rPr>
              <a:t>RN</a:t>
            </a:r>
            <a:endParaRPr lang="en-US" sz="3200" dirty="0">
              <a:solidFill>
                <a:schemeClr val="tx1"/>
              </a:solidFill>
            </a:endParaRPr>
          </a:p>
        </p:txBody>
      </p:sp>
      <p:sp>
        <p:nvSpPr>
          <p:cNvPr id="2" name="Title 1"/>
          <p:cNvSpPr>
            <a:spLocks noGrp="1"/>
          </p:cNvSpPr>
          <p:nvPr>
            <p:ph type="ctrTitle" idx="4294967295"/>
          </p:nvPr>
        </p:nvSpPr>
        <p:spPr>
          <a:xfrm>
            <a:off x="0" y="685800"/>
            <a:ext cx="10871200" cy="2127250"/>
          </a:xfrm>
        </p:spPr>
        <p:txBody>
          <a:bodyPr/>
          <a:lstStyle/>
          <a:p>
            <a:pPr algn="ctr"/>
            <a:r>
              <a:rPr lang="en-US" sz="4000" dirty="0"/>
              <a:t>STOP, COLLABORATE and LISTEN:  One Hospital’s solution to the rising number of psychiatric patients on a medical unit </a:t>
            </a:r>
          </a:p>
        </p:txBody>
      </p:sp>
      <p:sp>
        <p:nvSpPr>
          <p:cNvPr id="5" name="TextBox 4"/>
          <p:cNvSpPr txBox="1"/>
          <p:nvPr/>
        </p:nvSpPr>
        <p:spPr>
          <a:xfrm>
            <a:off x="406400" y="6138446"/>
            <a:ext cx="3352800" cy="338554"/>
          </a:xfrm>
          <a:prstGeom prst="rect">
            <a:avLst/>
          </a:prstGeom>
          <a:noFill/>
        </p:spPr>
        <p:txBody>
          <a:bodyPr wrap="square" rtlCol="0">
            <a:spAutoFit/>
          </a:bodyPr>
          <a:lstStyle/>
          <a:p>
            <a:r>
              <a:rPr lang="en-US" sz="1600" dirty="0"/>
              <a:t>October 9, 2015</a:t>
            </a:r>
          </a:p>
        </p:txBody>
      </p:sp>
      <p:pic>
        <p:nvPicPr>
          <p:cNvPr id="6" name="Picture 2" descr="http://intranet.cookchildrens.org/SiteCollectionImages/Marketing%20photos/optimized/CCMC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7530" y="2725774"/>
            <a:ext cx="2134997"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0" y="2967335"/>
            <a:ext cx="6096000" cy="923330"/>
          </a:xfrm>
          <a:prstGeom prst="rect">
            <a:avLst/>
          </a:prstGeom>
        </p:spPr>
        <p:txBody>
          <a:bodyPr>
            <a:spAutoFit/>
          </a:bodyPr>
          <a:lstStyle/>
          <a:p>
            <a:r>
              <a:rPr lang="en-US" dirty="0"/>
              <a:t>Jennifer St.Peters  RN, MS, CPN</a:t>
            </a:r>
          </a:p>
          <a:p>
            <a:r>
              <a:rPr lang="en-US" dirty="0"/>
              <a:t>Kim Cox LCSW</a:t>
            </a:r>
          </a:p>
          <a:p>
            <a:r>
              <a:rPr lang="en-US" dirty="0"/>
              <a:t>Helen Ramsbottom RN, LCSW</a:t>
            </a:r>
          </a:p>
        </p:txBody>
      </p:sp>
      <p:sp>
        <p:nvSpPr>
          <p:cNvPr id="7" name="Rectangle 6"/>
          <p:cNvSpPr/>
          <p:nvPr/>
        </p:nvSpPr>
        <p:spPr>
          <a:xfrm>
            <a:off x="3048000" y="2967335"/>
            <a:ext cx="6096000" cy="923330"/>
          </a:xfrm>
          <a:prstGeom prst="rect">
            <a:avLst/>
          </a:prstGeom>
        </p:spPr>
        <p:txBody>
          <a:bodyPr>
            <a:spAutoFit/>
          </a:bodyPr>
          <a:lstStyle/>
          <a:p>
            <a:r>
              <a:rPr lang="en-US" dirty="0"/>
              <a:t>Jennifer St.Peters  RN, MS, CPN</a:t>
            </a:r>
          </a:p>
          <a:p>
            <a:r>
              <a:rPr lang="en-US" dirty="0"/>
              <a:t>Kim Cox LCSW</a:t>
            </a:r>
          </a:p>
          <a:p>
            <a:r>
              <a:rPr lang="en-US" dirty="0"/>
              <a:t>Helen Ramsbottom RN</a:t>
            </a:r>
          </a:p>
        </p:txBody>
      </p:sp>
      <p:sp>
        <p:nvSpPr>
          <p:cNvPr id="8" name="Rectangle 7"/>
          <p:cNvSpPr/>
          <p:nvPr/>
        </p:nvSpPr>
        <p:spPr>
          <a:xfrm>
            <a:off x="3048000" y="2967335"/>
            <a:ext cx="6096000" cy="923330"/>
          </a:xfrm>
          <a:prstGeom prst="rect">
            <a:avLst/>
          </a:prstGeom>
        </p:spPr>
        <p:txBody>
          <a:bodyPr>
            <a:spAutoFit/>
          </a:bodyPr>
          <a:lstStyle/>
          <a:p>
            <a:r>
              <a:rPr lang="en-US" dirty="0"/>
              <a:t>Jennifer St.Peters  RN, MS, CPN</a:t>
            </a:r>
          </a:p>
          <a:p>
            <a:r>
              <a:rPr lang="en-US" dirty="0"/>
              <a:t>Kim Cox LCSW</a:t>
            </a:r>
          </a:p>
          <a:p>
            <a:r>
              <a:rPr lang="en-US" dirty="0"/>
              <a:t>Helen Ramsbottom RN, LCSW</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29" y="4097791"/>
            <a:ext cx="6486033"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06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77814"/>
            <a:ext cx="10871200" cy="1139825"/>
          </a:xfrm>
        </p:spPr>
        <p:txBody>
          <a:bodyPr/>
          <a:lstStyle/>
          <a:p>
            <a:pPr algn="ctr"/>
            <a:r>
              <a:rPr lang="en-US" dirty="0"/>
              <a:t>The # 1 Rule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5781" y="1752600"/>
            <a:ext cx="6225020" cy="3115340"/>
          </a:xfrm>
          <a:ln>
            <a:solidFill>
              <a:srgbClr val="FF0000"/>
            </a:solidFill>
          </a:ln>
        </p:spPr>
      </p:pic>
      <p:sp>
        <p:nvSpPr>
          <p:cNvPr id="6" name="TextBox 5"/>
          <p:cNvSpPr txBox="1"/>
          <p:nvPr/>
        </p:nvSpPr>
        <p:spPr>
          <a:xfrm>
            <a:off x="5858292" y="2860346"/>
            <a:ext cx="5283200" cy="1015663"/>
          </a:xfrm>
          <a:prstGeom prst="rect">
            <a:avLst/>
          </a:prstGeom>
          <a:noFill/>
        </p:spPr>
        <p:txBody>
          <a:bodyPr wrap="square" rtlCol="0">
            <a:spAutoFit/>
          </a:bodyPr>
          <a:lstStyle/>
          <a:p>
            <a:pPr algn="ctr"/>
            <a:r>
              <a:rPr lang="en-US" sz="6000" spc="130" dirty="0">
                <a:solidFill>
                  <a:srgbClr val="FF0000"/>
                </a:solidFill>
                <a:latin typeface="Impact" panose="020B0806030902050204" pitchFamily="34" charset="0"/>
              </a:rPr>
              <a:t>EMPATHY</a:t>
            </a:r>
          </a:p>
        </p:txBody>
      </p:sp>
      <p:sp>
        <p:nvSpPr>
          <p:cNvPr id="5" name="Content Placeholder 2"/>
          <p:cNvSpPr txBox="1">
            <a:spLocks/>
          </p:cNvSpPr>
          <p:nvPr/>
        </p:nvSpPr>
        <p:spPr bwMode="auto">
          <a:xfrm>
            <a:off x="508001" y="1676401"/>
            <a:ext cx="5113079" cy="371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480"/>
              </a:buClr>
              <a:buFont typeface="Wingdings" pitchFamily="2" charset="2"/>
              <a:buChar char="§"/>
              <a:defRPr sz="3200">
                <a:solidFill>
                  <a:srgbClr val="005480"/>
                </a:solidFill>
                <a:latin typeface="+mn-lt"/>
                <a:ea typeface="+mn-ea"/>
                <a:cs typeface="+mn-cs"/>
              </a:defRPr>
            </a:lvl1pPr>
            <a:lvl2pPr marL="742950" indent="-285750" algn="l" rtl="0" eaLnBrk="1" fontAlgn="base" hangingPunct="1">
              <a:spcBef>
                <a:spcPct val="20000"/>
              </a:spcBef>
              <a:spcAft>
                <a:spcPct val="0"/>
              </a:spcAft>
              <a:buClr>
                <a:srgbClr val="008265"/>
              </a:buClr>
              <a:buChar char="•"/>
              <a:defRPr sz="2800">
                <a:solidFill>
                  <a:srgbClr val="005480"/>
                </a:solidFill>
                <a:latin typeface="+mn-lt"/>
              </a:defRPr>
            </a:lvl2pPr>
            <a:lvl3pPr marL="1143000" indent="-228600" algn="l" rtl="0" eaLnBrk="1" fontAlgn="base" hangingPunct="1">
              <a:spcBef>
                <a:spcPct val="20000"/>
              </a:spcBef>
              <a:spcAft>
                <a:spcPct val="0"/>
              </a:spcAft>
              <a:buClr>
                <a:srgbClr val="9FA1A4"/>
              </a:buClr>
              <a:buSzPct val="80000"/>
              <a:buFont typeface="Wingdings" pitchFamily="2" charset="2"/>
              <a:buChar char=""/>
              <a:defRPr sz="2400">
                <a:solidFill>
                  <a:srgbClr val="005480"/>
                </a:solidFill>
                <a:latin typeface="+mn-lt"/>
              </a:defRPr>
            </a:lvl3pPr>
            <a:lvl4pPr marL="1600200" indent="-228600" algn="l" rtl="0" eaLnBrk="1" fontAlgn="base" hangingPunct="1">
              <a:spcBef>
                <a:spcPct val="20000"/>
              </a:spcBef>
              <a:spcAft>
                <a:spcPct val="0"/>
              </a:spcAft>
              <a:buClr>
                <a:srgbClr val="005480"/>
              </a:buClr>
              <a:buFont typeface="Wingdings" pitchFamily="2" charset="2"/>
              <a:buChar char="§"/>
              <a:defRPr sz="2000">
                <a:solidFill>
                  <a:srgbClr val="005480"/>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rgbClr val="005480"/>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9pPr>
          </a:lstStyle>
          <a:p>
            <a:r>
              <a:rPr lang="en-US" kern="0" dirty="0"/>
              <a:t>Gathering Information</a:t>
            </a:r>
          </a:p>
          <a:p>
            <a:r>
              <a:rPr lang="en-US" kern="0" dirty="0"/>
              <a:t>Not agreeing or disagreeing</a:t>
            </a:r>
          </a:p>
          <a:p>
            <a:r>
              <a:rPr lang="en-US" kern="0" dirty="0"/>
              <a:t>Listening without</a:t>
            </a:r>
          </a:p>
          <a:p>
            <a:pPr marL="0" indent="0">
              <a:buNone/>
            </a:pPr>
            <a:r>
              <a:rPr lang="en-US" kern="0" dirty="0"/>
              <a:t>   judgment</a:t>
            </a:r>
          </a:p>
        </p:txBody>
      </p:sp>
    </p:spTree>
    <p:extLst>
      <p:ext uri="{BB962C8B-B14F-4D97-AF65-F5344CB8AC3E}">
        <p14:creationId xmlns:p14="http://schemas.microsoft.com/office/powerpoint/2010/main" val="402098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186" y="522742"/>
            <a:ext cx="10972800" cy="1139825"/>
          </a:xfrm>
        </p:spPr>
        <p:txBody>
          <a:bodyPr/>
          <a:lstStyle/>
          <a:p>
            <a:pPr algn="ctr"/>
            <a:br>
              <a:rPr lang="en-US" dirty="0"/>
            </a:br>
            <a:r>
              <a:rPr lang="en-US" dirty="0"/>
              <a:t>The Development of New Roles and Risk Analysis</a:t>
            </a:r>
          </a:p>
        </p:txBody>
      </p:sp>
      <p:sp>
        <p:nvSpPr>
          <p:cNvPr id="3" name="Content Placeholder 2"/>
          <p:cNvSpPr>
            <a:spLocks noGrp="1"/>
          </p:cNvSpPr>
          <p:nvPr>
            <p:ph idx="1"/>
          </p:nvPr>
        </p:nvSpPr>
        <p:spPr>
          <a:xfrm>
            <a:off x="669470" y="2334986"/>
            <a:ext cx="10912929" cy="3684814"/>
          </a:xfrm>
        </p:spPr>
        <p:txBody>
          <a:bodyPr/>
          <a:lstStyle/>
          <a:p>
            <a:r>
              <a:rPr lang="en-US" dirty="0"/>
              <a:t>Clinical Therapist</a:t>
            </a:r>
          </a:p>
          <a:p>
            <a:r>
              <a:rPr lang="en-US" dirty="0"/>
              <a:t>Behavioral Health Care Partner</a:t>
            </a:r>
          </a:p>
          <a:p>
            <a:r>
              <a:rPr lang="en-US" dirty="0"/>
              <a:t>Behavioral Health Case Manager</a:t>
            </a:r>
          </a:p>
          <a:p>
            <a:r>
              <a:rPr lang="en-US" dirty="0"/>
              <a:t>Behavioral Health Social Worker</a:t>
            </a:r>
          </a:p>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91389" y="2002639"/>
            <a:ext cx="2716394"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50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Clinical Therapist Interventions</a:t>
            </a:r>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58884" y="1600200"/>
            <a:ext cx="346223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22086" y="1650547"/>
            <a:ext cx="5466174"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21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22526" y="620989"/>
            <a:ext cx="10951035" cy="6089073"/>
          </a:xfrm>
          <a:prstGeom prst="rect">
            <a:avLst/>
          </a:prstGeom>
        </p:spPr>
      </p:pic>
    </p:spTree>
    <p:extLst>
      <p:ext uri="{BB962C8B-B14F-4D97-AF65-F5344CB8AC3E}">
        <p14:creationId xmlns:p14="http://schemas.microsoft.com/office/powerpoint/2010/main" val="333536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3481" y="477982"/>
            <a:ext cx="11104372" cy="6244936"/>
          </a:xfrm>
          <a:prstGeom prst="rect">
            <a:avLst/>
          </a:prstGeom>
        </p:spPr>
      </p:pic>
    </p:spTree>
    <p:extLst>
      <p:ext uri="{BB962C8B-B14F-4D97-AF65-F5344CB8AC3E}">
        <p14:creationId xmlns:p14="http://schemas.microsoft.com/office/powerpoint/2010/main" val="126478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449" y="370095"/>
            <a:ext cx="5232179" cy="6224154"/>
          </a:xfrm>
          <a:prstGeom prst="rect">
            <a:avLst/>
          </a:prstGeom>
        </p:spPr>
      </p:pic>
    </p:spTree>
    <p:extLst>
      <p:ext uri="{BB962C8B-B14F-4D97-AF65-F5344CB8AC3E}">
        <p14:creationId xmlns:p14="http://schemas.microsoft.com/office/powerpoint/2010/main" val="266276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OBJECTIVES	</a:t>
            </a:r>
          </a:p>
        </p:txBody>
      </p:sp>
      <p:sp>
        <p:nvSpPr>
          <p:cNvPr id="5" name="Content Placeholder 4"/>
          <p:cNvSpPr>
            <a:spLocks noGrp="1"/>
          </p:cNvSpPr>
          <p:nvPr>
            <p:ph idx="1"/>
          </p:nvPr>
        </p:nvSpPr>
        <p:spPr>
          <a:xfrm>
            <a:off x="560615" y="1665515"/>
            <a:ext cx="10972800" cy="4419600"/>
          </a:xfrm>
        </p:spPr>
        <p:txBody>
          <a:bodyPr/>
          <a:lstStyle/>
          <a:p>
            <a:r>
              <a:rPr lang="en-US" sz="2800" dirty="0"/>
              <a:t>Identify the </a:t>
            </a:r>
            <a:r>
              <a:rPr lang="en-US" sz="2800" b="1" dirty="0"/>
              <a:t>educational interventions </a:t>
            </a:r>
            <a:r>
              <a:rPr lang="en-US" sz="2800" dirty="0"/>
              <a:t>used to increase nursing competence and confidence in caring for these patients</a:t>
            </a:r>
          </a:p>
          <a:p>
            <a:endParaRPr lang="en-US" sz="2800" dirty="0"/>
          </a:p>
          <a:p>
            <a:r>
              <a:rPr lang="en-US" sz="2800" dirty="0"/>
              <a:t>Identify the </a:t>
            </a:r>
            <a:r>
              <a:rPr lang="en-US" sz="2800" b="1" dirty="0"/>
              <a:t>multidisciplinary interventions </a:t>
            </a:r>
            <a:r>
              <a:rPr lang="en-US" sz="2800" dirty="0"/>
              <a:t>used to address the rising number of these patients</a:t>
            </a:r>
          </a:p>
          <a:p>
            <a:endParaRPr lang="en-US" dirty="0"/>
          </a:p>
          <a:p>
            <a:r>
              <a:rPr lang="en-US" sz="2800" dirty="0"/>
              <a:t>Identify interventions utilized by a multidisciplinary task force to communicate and analyze </a:t>
            </a:r>
            <a:r>
              <a:rPr lang="en-US" sz="2800" b="1" dirty="0"/>
              <a:t>outcomes</a:t>
            </a:r>
          </a:p>
        </p:txBody>
      </p:sp>
    </p:spTree>
    <p:extLst>
      <p:ext uri="{BB962C8B-B14F-4D97-AF65-F5344CB8AC3E}">
        <p14:creationId xmlns:p14="http://schemas.microsoft.com/office/powerpoint/2010/main" val="86790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37" y="454459"/>
            <a:ext cx="9653154" cy="1139825"/>
          </a:xfrm>
        </p:spPr>
        <p:txBody>
          <a:bodyPr/>
          <a:lstStyle/>
          <a:p>
            <a:r>
              <a:rPr lang="en-US" dirty="0"/>
              <a:t>Clinical Therapy Consults &amp; Suicide Attempts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8259970"/>
              </p:ext>
            </p:extLst>
          </p:nvPr>
        </p:nvGraphicFramePr>
        <p:xfrm>
          <a:off x="2119745" y="1981488"/>
          <a:ext cx="7623465" cy="3017520"/>
        </p:xfrm>
        <a:graphic>
          <a:graphicData uri="http://schemas.openxmlformats.org/drawingml/2006/table">
            <a:tbl>
              <a:tblPr firstRow="1" bandRow="1">
                <a:tableStyleId>{5C22544A-7EE6-4342-B048-85BDC9FD1C3A}</a:tableStyleId>
              </a:tblPr>
              <a:tblGrid>
                <a:gridCol w="3023755">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313710">
                  <a:extLst>
                    <a:ext uri="{9D8B030D-6E8A-4147-A177-3AD203B41FA5}">
                      <a16:colId xmlns:a16="http://schemas.microsoft.com/office/drawing/2014/main" val="20002"/>
                    </a:ext>
                  </a:extLst>
                </a:gridCol>
              </a:tblGrid>
              <a:tr h="370840">
                <a:tc>
                  <a:txBody>
                    <a:bodyPr/>
                    <a:lstStyle/>
                    <a:p>
                      <a:pPr algn="ctr"/>
                      <a:r>
                        <a:rPr lang="en-US" sz="2800" dirty="0"/>
                        <a:t>Year</a:t>
                      </a:r>
                    </a:p>
                  </a:txBody>
                  <a:tcPr/>
                </a:tc>
                <a:tc>
                  <a:txBody>
                    <a:bodyPr/>
                    <a:lstStyle/>
                    <a:p>
                      <a:pPr algn="ctr"/>
                      <a:r>
                        <a:rPr lang="en-US" sz="2800" dirty="0"/>
                        <a:t>Suicide Attempts</a:t>
                      </a:r>
                    </a:p>
                  </a:txBody>
                  <a:tcPr/>
                </a:tc>
                <a:tc>
                  <a:txBody>
                    <a:bodyPr/>
                    <a:lstStyle/>
                    <a:p>
                      <a:pPr algn="ctr"/>
                      <a:r>
                        <a:rPr lang="en-US" sz="2800" dirty="0"/>
                        <a:t>Consults</a:t>
                      </a:r>
                    </a:p>
                  </a:txBody>
                  <a:tcPr/>
                </a:tc>
                <a:extLst>
                  <a:ext uri="{0D108BD9-81ED-4DB2-BD59-A6C34878D82A}">
                    <a16:rowId xmlns:a16="http://schemas.microsoft.com/office/drawing/2014/main" val="10000"/>
                  </a:ext>
                </a:extLst>
              </a:tr>
              <a:tr h="370840">
                <a:tc>
                  <a:txBody>
                    <a:bodyPr/>
                    <a:lstStyle/>
                    <a:p>
                      <a:pPr algn="l"/>
                      <a:r>
                        <a:rPr lang="en-US" sz="2800" dirty="0"/>
                        <a:t>2014</a:t>
                      </a:r>
                    </a:p>
                  </a:txBody>
                  <a:tcPr/>
                </a:tc>
                <a:tc>
                  <a:txBody>
                    <a:bodyPr/>
                    <a:lstStyle/>
                    <a:p>
                      <a:pPr algn="ctr"/>
                      <a:r>
                        <a:rPr lang="en-US" sz="2800" dirty="0"/>
                        <a:t>82</a:t>
                      </a:r>
                    </a:p>
                  </a:txBody>
                  <a:tcPr/>
                </a:tc>
                <a:tc>
                  <a:txBody>
                    <a:bodyPr/>
                    <a:lstStyle/>
                    <a:p>
                      <a:pPr algn="ctr"/>
                      <a:r>
                        <a:rPr lang="en-US" sz="2800" dirty="0"/>
                        <a:t>233</a:t>
                      </a:r>
                    </a:p>
                  </a:txBody>
                  <a:tcPr/>
                </a:tc>
                <a:extLst>
                  <a:ext uri="{0D108BD9-81ED-4DB2-BD59-A6C34878D82A}">
                    <a16:rowId xmlns:a16="http://schemas.microsoft.com/office/drawing/2014/main" val="10001"/>
                  </a:ext>
                </a:extLst>
              </a:tr>
              <a:tr h="370840">
                <a:tc>
                  <a:txBody>
                    <a:bodyPr/>
                    <a:lstStyle/>
                    <a:p>
                      <a:pPr algn="l"/>
                      <a:r>
                        <a:rPr lang="en-US" sz="2800" dirty="0"/>
                        <a:t>2015</a:t>
                      </a:r>
                    </a:p>
                  </a:txBody>
                  <a:tcPr/>
                </a:tc>
                <a:tc>
                  <a:txBody>
                    <a:bodyPr/>
                    <a:lstStyle/>
                    <a:p>
                      <a:pPr algn="ctr"/>
                      <a:r>
                        <a:rPr lang="en-US" sz="2800" dirty="0"/>
                        <a:t>144</a:t>
                      </a:r>
                    </a:p>
                  </a:txBody>
                  <a:tcPr/>
                </a:tc>
                <a:tc>
                  <a:txBody>
                    <a:bodyPr/>
                    <a:lstStyle/>
                    <a:p>
                      <a:pPr algn="ctr"/>
                      <a:r>
                        <a:rPr lang="en-US" sz="2800" dirty="0"/>
                        <a:t>335</a:t>
                      </a:r>
                    </a:p>
                  </a:txBody>
                  <a:tcPr/>
                </a:tc>
                <a:extLst>
                  <a:ext uri="{0D108BD9-81ED-4DB2-BD59-A6C34878D82A}">
                    <a16:rowId xmlns:a16="http://schemas.microsoft.com/office/drawing/2014/main" val="10002"/>
                  </a:ext>
                </a:extLst>
              </a:tr>
              <a:tr h="370840">
                <a:tc>
                  <a:txBody>
                    <a:bodyPr/>
                    <a:lstStyle/>
                    <a:p>
                      <a:pPr algn="l"/>
                      <a:r>
                        <a:rPr lang="en-US" sz="2800" dirty="0"/>
                        <a:t>2016</a:t>
                      </a:r>
                    </a:p>
                  </a:txBody>
                  <a:tcPr/>
                </a:tc>
                <a:tc>
                  <a:txBody>
                    <a:bodyPr/>
                    <a:lstStyle/>
                    <a:p>
                      <a:pPr algn="ctr"/>
                      <a:r>
                        <a:rPr lang="en-US" sz="2800" dirty="0"/>
                        <a:t>213</a:t>
                      </a:r>
                    </a:p>
                  </a:txBody>
                  <a:tcPr/>
                </a:tc>
                <a:tc>
                  <a:txBody>
                    <a:bodyPr/>
                    <a:lstStyle/>
                    <a:p>
                      <a:pPr algn="ctr"/>
                      <a:r>
                        <a:rPr lang="en-US" sz="2800" dirty="0"/>
                        <a:t>444</a:t>
                      </a:r>
                    </a:p>
                  </a:txBody>
                  <a:tcPr/>
                </a:tc>
                <a:extLst>
                  <a:ext uri="{0D108BD9-81ED-4DB2-BD59-A6C34878D82A}">
                    <a16:rowId xmlns:a16="http://schemas.microsoft.com/office/drawing/2014/main" val="10003"/>
                  </a:ext>
                </a:extLst>
              </a:tr>
              <a:tr h="370840">
                <a:tc>
                  <a:txBody>
                    <a:bodyPr/>
                    <a:lstStyle/>
                    <a:p>
                      <a:pPr algn="l"/>
                      <a:r>
                        <a:rPr lang="en-US" sz="2800" dirty="0"/>
                        <a:t>2017 (Jan-Aug)</a:t>
                      </a:r>
                    </a:p>
                  </a:txBody>
                  <a:tcPr/>
                </a:tc>
                <a:tc>
                  <a:txBody>
                    <a:bodyPr/>
                    <a:lstStyle/>
                    <a:p>
                      <a:pPr algn="ctr"/>
                      <a:r>
                        <a:rPr lang="en-US" sz="2800" i="0" dirty="0"/>
                        <a:t>128</a:t>
                      </a:r>
                    </a:p>
                  </a:txBody>
                  <a:tcPr/>
                </a:tc>
                <a:tc>
                  <a:txBody>
                    <a:bodyPr/>
                    <a:lstStyle/>
                    <a:p>
                      <a:pPr algn="ctr"/>
                      <a:r>
                        <a:rPr lang="en-US" sz="2800" i="0" dirty="0"/>
                        <a:t>363</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2119745" y="5377750"/>
            <a:ext cx="6425862" cy="369332"/>
          </a:xfrm>
          <a:prstGeom prst="rect">
            <a:avLst/>
          </a:prstGeom>
          <a:noFill/>
        </p:spPr>
        <p:txBody>
          <a:bodyPr wrap="none" rtlCol="0">
            <a:spAutoFit/>
          </a:bodyPr>
          <a:lstStyle/>
          <a:p>
            <a:r>
              <a:rPr lang="en-US" dirty="0">
                <a:solidFill>
                  <a:schemeClr val="tx2"/>
                </a:solidFill>
              </a:rPr>
              <a:t>Female attempts outnumber males 4 to 1. Average age is 14.</a:t>
            </a:r>
          </a:p>
        </p:txBody>
      </p:sp>
    </p:spTree>
    <p:extLst>
      <p:ext uri="{BB962C8B-B14F-4D97-AF65-F5344CB8AC3E}">
        <p14:creationId xmlns:p14="http://schemas.microsoft.com/office/powerpoint/2010/main" val="195249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Quality Improvement Initiative </a:t>
            </a:r>
          </a:p>
        </p:txBody>
      </p:sp>
      <p:sp>
        <p:nvSpPr>
          <p:cNvPr id="6" name="Content Placeholder 5"/>
          <p:cNvSpPr>
            <a:spLocks noGrp="1"/>
          </p:cNvSpPr>
          <p:nvPr>
            <p:ph idx="1"/>
          </p:nvPr>
        </p:nvSpPr>
        <p:spPr/>
        <p:txBody>
          <a:bodyPr/>
          <a:lstStyle/>
          <a:p>
            <a:r>
              <a:rPr lang="en-US" dirty="0"/>
              <a:t>Does staff education and coaching increase their comfort and confidence in caring for children with comorbid medical psychiatric issues?</a:t>
            </a:r>
          </a:p>
          <a:p>
            <a:pPr marL="0" indent="0">
              <a:buNone/>
            </a:pPr>
            <a:endParaRPr lang="en-US" dirty="0"/>
          </a:p>
          <a:p>
            <a:r>
              <a:rPr lang="en-US" dirty="0"/>
              <a:t>Does the implementation of a daily schedule and resources to improve coping skills show a difference in the management of psychiatric patients on a medical floor?</a:t>
            </a:r>
          </a:p>
          <a:p>
            <a:pPr marL="0" indent="0">
              <a:buNone/>
            </a:pPr>
            <a:endParaRPr lang="en-US" dirty="0"/>
          </a:p>
          <a:p>
            <a:endParaRPr lang="en-US" dirty="0"/>
          </a:p>
        </p:txBody>
      </p:sp>
    </p:spTree>
    <p:extLst>
      <p:ext uri="{BB962C8B-B14F-4D97-AF65-F5344CB8AC3E}">
        <p14:creationId xmlns:p14="http://schemas.microsoft.com/office/powerpoint/2010/main" val="337416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2137548"/>
              </p:ext>
            </p:extLst>
          </p:nvPr>
        </p:nvGraphicFramePr>
        <p:xfrm>
          <a:off x="609600" y="1417639"/>
          <a:ext cx="10972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515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7154022"/>
              </p:ext>
            </p:extLst>
          </p:nvPr>
        </p:nvGraphicFramePr>
        <p:xfrm>
          <a:off x="609600" y="1236518"/>
          <a:ext cx="10972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89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Medical Unit Nursing Staff Education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1143" y="1600200"/>
            <a:ext cx="4419600" cy="4419600"/>
          </a:xfrm>
        </p:spPr>
      </p:pic>
      <p:sp>
        <p:nvSpPr>
          <p:cNvPr id="5" name="Rectangle 4"/>
          <p:cNvSpPr/>
          <p:nvPr/>
        </p:nvSpPr>
        <p:spPr>
          <a:xfrm>
            <a:off x="631371" y="2828835"/>
            <a:ext cx="6096000" cy="2308324"/>
          </a:xfrm>
          <a:prstGeom prst="rect">
            <a:avLst/>
          </a:prstGeom>
        </p:spPr>
        <p:txBody>
          <a:bodyPr>
            <a:spAutoFit/>
          </a:bodyPr>
          <a:lstStyle/>
          <a:p>
            <a:r>
              <a:rPr lang="en-US" dirty="0"/>
              <a:t>Crisis Prevention Intervention certification</a:t>
            </a:r>
          </a:p>
          <a:p>
            <a:r>
              <a:rPr lang="en-US" dirty="0"/>
              <a:t>Suicide </a:t>
            </a:r>
            <a:r>
              <a:rPr lang="en-US" dirty="0" err="1"/>
              <a:t>ComCrisis</a:t>
            </a:r>
            <a:r>
              <a:rPr lang="en-US" dirty="0"/>
              <a:t> Prevention Intervention certification</a:t>
            </a:r>
          </a:p>
          <a:p>
            <a:r>
              <a:rPr lang="en-US" dirty="0"/>
              <a:t>Suicide Competency training</a:t>
            </a:r>
          </a:p>
          <a:p>
            <a:r>
              <a:rPr lang="en-US" dirty="0"/>
              <a:t>Restraint use and documentation</a:t>
            </a:r>
          </a:p>
          <a:p>
            <a:r>
              <a:rPr lang="en-US" dirty="0"/>
              <a:t>Managing patients and families in crisis training</a:t>
            </a:r>
          </a:p>
          <a:p>
            <a:r>
              <a:rPr lang="en-US" dirty="0" err="1"/>
              <a:t>petency</a:t>
            </a:r>
            <a:r>
              <a:rPr lang="en-US" dirty="0"/>
              <a:t> training</a:t>
            </a:r>
          </a:p>
          <a:p>
            <a:r>
              <a:rPr lang="en-US" dirty="0"/>
              <a:t>Restraint use and documentation</a:t>
            </a:r>
          </a:p>
          <a:p>
            <a:r>
              <a:rPr lang="en-US" dirty="0"/>
              <a:t>Managing patients and families in crisis training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11" y="2828835"/>
            <a:ext cx="7253280"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92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Safe Environment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6342" y="1830744"/>
            <a:ext cx="9704916" cy="4094261"/>
          </a:xfrm>
        </p:spPr>
      </p:pic>
      <p:sp>
        <p:nvSpPr>
          <p:cNvPr id="5" name="Right Arrow 4"/>
          <p:cNvSpPr/>
          <p:nvPr/>
        </p:nvSpPr>
        <p:spPr>
          <a:xfrm rot="5400000">
            <a:off x="5201940" y="3453793"/>
            <a:ext cx="525074" cy="3230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3815026">
            <a:off x="4149499" y="4596793"/>
            <a:ext cx="525074" cy="3230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5400000">
            <a:off x="6807807" y="4520593"/>
            <a:ext cx="525074" cy="3230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9175064">
            <a:off x="6185897" y="2580981"/>
            <a:ext cx="700099" cy="24231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58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Room Restriction</a:t>
            </a:r>
          </a:p>
        </p:txBody>
      </p:sp>
      <p:sp>
        <p:nvSpPr>
          <p:cNvPr id="3" name="Content Placeholder 2"/>
          <p:cNvSpPr>
            <a:spLocks noGrp="1"/>
          </p:cNvSpPr>
          <p:nvPr>
            <p:ph sz="half" idx="1"/>
          </p:nvPr>
        </p:nvSpPr>
        <p:spPr/>
        <p:txBody>
          <a:bodyPr/>
          <a:lstStyle/>
          <a:p>
            <a:r>
              <a:rPr lang="en-US" dirty="0"/>
              <a:t>Patient on SPs is restricted to room</a:t>
            </a:r>
          </a:p>
          <a:p>
            <a:r>
              <a:rPr lang="en-US" dirty="0"/>
              <a:t>Educate patient and family/guardian about room restriction</a:t>
            </a:r>
          </a:p>
          <a:p>
            <a:endParaRPr lang="en-US" dirty="0"/>
          </a:p>
        </p:txBody>
      </p:sp>
      <p:pic>
        <p:nvPicPr>
          <p:cNvPr id="6147" name="Picture 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0158" t="6024" r="14083" b="9587"/>
          <a:stretch/>
        </p:blipFill>
        <p:spPr bwMode="auto">
          <a:xfrm>
            <a:off x="7010401" y="1676401"/>
            <a:ext cx="3986836" cy="3969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255428"/>
      </p:ext>
    </p:extLst>
  </p:cSld>
  <p:clrMapOvr>
    <a:masterClrMapping/>
  </p:clrMapOvr>
</p:sld>
</file>

<file path=ppt/theme/theme1.xml><?xml version="1.0" encoding="utf-8"?>
<a:theme xmlns:a="http://schemas.openxmlformats.org/drawingml/2006/main" name="_Cook Children's Standard Bar">
  <a:themeElements>
    <a:clrScheme name="Cook Childrens">
      <a:dk1>
        <a:srgbClr val="003F62"/>
      </a:dk1>
      <a:lt1>
        <a:srgbClr val="FFFFFF"/>
      </a:lt1>
      <a:dk2>
        <a:srgbClr val="FFFFFF"/>
      </a:dk2>
      <a:lt2>
        <a:srgbClr val="003F62"/>
      </a:lt2>
      <a:accent1>
        <a:srgbClr val="003F62"/>
      </a:accent1>
      <a:accent2>
        <a:srgbClr val="006451"/>
      </a:accent2>
      <a:accent3>
        <a:srgbClr val="F58234"/>
      </a:accent3>
      <a:accent4>
        <a:srgbClr val="B3CC94"/>
      </a:accent4>
      <a:accent5>
        <a:srgbClr val="F8EDB4"/>
      </a:accent5>
      <a:accent6>
        <a:srgbClr val="C2DBE7"/>
      </a:accent6>
      <a:hlink>
        <a:srgbClr val="0000FF"/>
      </a:hlink>
      <a:folHlink>
        <a:srgbClr val="800080"/>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2010 Logo only</Template>
  <TotalTime>336</TotalTime>
  <Words>726</Words>
  <Application>Microsoft Office PowerPoint</Application>
  <PresentationFormat>Widescreen</PresentationFormat>
  <Paragraphs>115</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Impact</vt:lpstr>
      <vt:lpstr>Wingdings</vt:lpstr>
      <vt:lpstr>_Cook Children's Standard Bar</vt:lpstr>
      <vt:lpstr>STOP, COLLABORATE and LISTEN:  One Hospital’s solution to the rising number of psychiatric patients on a medical unit </vt:lpstr>
      <vt:lpstr>OBJECTIVES </vt:lpstr>
      <vt:lpstr>Clinical Therapy Consults &amp; Suicide Attempts</vt:lpstr>
      <vt:lpstr>Quality Improvement Initiative </vt:lpstr>
      <vt:lpstr>Timeline</vt:lpstr>
      <vt:lpstr>Timeline</vt:lpstr>
      <vt:lpstr>Medical Unit Nursing Staff Education</vt:lpstr>
      <vt:lpstr>Creating a Safe Environment</vt:lpstr>
      <vt:lpstr>Room Restriction</vt:lpstr>
      <vt:lpstr>The # 1 Rule</vt:lpstr>
      <vt:lpstr> The Development of New Roles and Risk Analysis</vt:lpstr>
      <vt:lpstr>Clinical Therapist Interventions</vt:lpstr>
      <vt:lpstr>PowerPoint Presentation</vt:lpstr>
      <vt:lpstr>PowerPoint Presentation</vt:lpstr>
      <vt:lpstr>PowerPoint Presentation</vt:lpstr>
    </vt:vector>
  </TitlesOfParts>
  <Company>Cook Children's Health Care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Withaeger</dc:creator>
  <cp:lastModifiedBy>Dominika Babraj</cp:lastModifiedBy>
  <cp:revision>26</cp:revision>
  <dcterms:created xsi:type="dcterms:W3CDTF">2017-09-11T14:36:00Z</dcterms:created>
  <dcterms:modified xsi:type="dcterms:W3CDTF">2017-10-20T13:28:36Z</dcterms:modified>
</cp:coreProperties>
</file>