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B14E8-8172-47E9-B809-88AB877DA4EF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</dgm:pt>
    <dgm:pt modelId="{11E7861C-9F42-49CE-8FDA-FDAC696E3499}">
      <dgm:prSet phldrT="[Text]" custT="1"/>
      <dgm:spPr/>
      <dgm:t>
        <a:bodyPr/>
        <a:lstStyle/>
        <a:p>
          <a:r>
            <a:rPr lang="en-US" sz="3200" dirty="0"/>
            <a:t>Discuss the implementation of a reflective group process known as “Fireside Chat” to improve job satisfaction and retention in new graduate nurses.  </a:t>
          </a:r>
        </a:p>
      </dgm:t>
    </dgm:pt>
    <dgm:pt modelId="{2FAB4B88-B2CD-4A0A-B1EF-051F22A4A9E8}" type="parTrans" cxnId="{A2344EB9-00D2-49F0-8802-503A864552D4}">
      <dgm:prSet/>
      <dgm:spPr/>
      <dgm:t>
        <a:bodyPr/>
        <a:lstStyle/>
        <a:p>
          <a:endParaRPr lang="en-US"/>
        </a:p>
      </dgm:t>
    </dgm:pt>
    <dgm:pt modelId="{65EF6ED0-DB02-4E30-BE56-AA6D0E55E1A7}" type="sibTrans" cxnId="{A2344EB9-00D2-49F0-8802-503A864552D4}">
      <dgm:prSet/>
      <dgm:spPr/>
      <dgm:t>
        <a:bodyPr/>
        <a:lstStyle/>
        <a:p>
          <a:endParaRPr lang="en-US"/>
        </a:p>
      </dgm:t>
    </dgm:pt>
    <dgm:pt modelId="{F1B370B4-CFAA-4107-977E-A86D600E3E3A}">
      <dgm:prSet phldrT="[Text]"/>
      <dgm:spPr/>
      <dgm:t>
        <a:bodyPr/>
        <a:lstStyle/>
        <a:p>
          <a:endParaRPr lang="en-US" dirty="0"/>
        </a:p>
      </dgm:t>
    </dgm:pt>
    <dgm:pt modelId="{622E86DA-1C39-4F21-A642-20CA4AE88B82}" type="parTrans" cxnId="{BDDC9645-3DBF-4D0F-9D68-8BCBF2AE7A27}">
      <dgm:prSet/>
      <dgm:spPr/>
      <dgm:t>
        <a:bodyPr/>
        <a:lstStyle/>
        <a:p>
          <a:endParaRPr lang="en-US"/>
        </a:p>
      </dgm:t>
    </dgm:pt>
    <dgm:pt modelId="{7837942B-9E5A-4300-BF05-A4D4E9D59047}" type="sibTrans" cxnId="{BDDC9645-3DBF-4D0F-9D68-8BCBF2AE7A27}">
      <dgm:prSet/>
      <dgm:spPr/>
      <dgm:t>
        <a:bodyPr/>
        <a:lstStyle/>
        <a:p>
          <a:endParaRPr lang="en-US"/>
        </a:p>
      </dgm:t>
    </dgm:pt>
    <dgm:pt modelId="{0F6187DC-7F6B-4800-9D41-4768B85D70F9}" type="pres">
      <dgm:prSet presAssocID="{3EBB14E8-8172-47E9-B809-88AB877DA4EF}" presName="vert0" presStyleCnt="0">
        <dgm:presLayoutVars>
          <dgm:dir/>
          <dgm:animOne val="branch"/>
          <dgm:animLvl val="lvl"/>
        </dgm:presLayoutVars>
      </dgm:prSet>
      <dgm:spPr/>
    </dgm:pt>
    <dgm:pt modelId="{BE711EB0-9AB3-46F8-BFF5-B87AECDE49AD}" type="pres">
      <dgm:prSet presAssocID="{11E7861C-9F42-49CE-8FDA-FDAC696E3499}" presName="thickLine" presStyleLbl="alignNode1" presStyleIdx="0" presStyleCnt="2"/>
      <dgm:spPr/>
    </dgm:pt>
    <dgm:pt modelId="{E0317561-00E7-4E1B-9E1B-7FA2F808EB51}" type="pres">
      <dgm:prSet presAssocID="{11E7861C-9F42-49CE-8FDA-FDAC696E3499}" presName="horz1" presStyleCnt="0"/>
      <dgm:spPr/>
    </dgm:pt>
    <dgm:pt modelId="{AE37467E-868A-41EE-89C6-9EFD1A282918}" type="pres">
      <dgm:prSet presAssocID="{11E7861C-9F42-49CE-8FDA-FDAC696E3499}" presName="tx1" presStyleLbl="revTx" presStyleIdx="0" presStyleCnt="2"/>
      <dgm:spPr/>
    </dgm:pt>
    <dgm:pt modelId="{192BF800-AC27-4DD6-9643-BABE7E127648}" type="pres">
      <dgm:prSet presAssocID="{11E7861C-9F42-49CE-8FDA-FDAC696E3499}" presName="vert1" presStyleCnt="0"/>
      <dgm:spPr/>
    </dgm:pt>
    <dgm:pt modelId="{40AB31D7-27B2-40CC-BD6B-A791E6B622BA}" type="pres">
      <dgm:prSet presAssocID="{F1B370B4-CFAA-4107-977E-A86D600E3E3A}" presName="thickLine" presStyleLbl="alignNode1" presStyleIdx="1" presStyleCnt="2"/>
      <dgm:spPr/>
    </dgm:pt>
    <dgm:pt modelId="{2F3698BF-A3D1-4010-B28B-CB664B7B1758}" type="pres">
      <dgm:prSet presAssocID="{F1B370B4-CFAA-4107-977E-A86D600E3E3A}" presName="horz1" presStyleCnt="0"/>
      <dgm:spPr/>
    </dgm:pt>
    <dgm:pt modelId="{B3F01C52-E837-485E-898B-9B008620FFC8}" type="pres">
      <dgm:prSet presAssocID="{F1B370B4-CFAA-4107-977E-A86D600E3E3A}" presName="tx1" presStyleLbl="revTx" presStyleIdx="1" presStyleCnt="2"/>
      <dgm:spPr/>
    </dgm:pt>
    <dgm:pt modelId="{45D5582F-E046-4C99-BEA3-CC6B40E39412}" type="pres">
      <dgm:prSet presAssocID="{F1B370B4-CFAA-4107-977E-A86D600E3E3A}" presName="vert1" presStyleCnt="0"/>
      <dgm:spPr/>
    </dgm:pt>
  </dgm:ptLst>
  <dgm:cxnLst>
    <dgm:cxn modelId="{2329CA14-609F-42C2-AB53-0D2F9D32E457}" type="presOf" srcId="{3EBB14E8-8172-47E9-B809-88AB877DA4EF}" destId="{0F6187DC-7F6B-4800-9D41-4768B85D70F9}" srcOrd="0" destOrd="0" presId="urn:microsoft.com/office/officeart/2008/layout/LinedList"/>
    <dgm:cxn modelId="{B3AE3C23-1061-478E-8901-083FC21CA08B}" type="presOf" srcId="{11E7861C-9F42-49CE-8FDA-FDAC696E3499}" destId="{AE37467E-868A-41EE-89C6-9EFD1A282918}" srcOrd="0" destOrd="0" presId="urn:microsoft.com/office/officeart/2008/layout/LinedList"/>
    <dgm:cxn modelId="{BDDC9645-3DBF-4D0F-9D68-8BCBF2AE7A27}" srcId="{3EBB14E8-8172-47E9-B809-88AB877DA4EF}" destId="{F1B370B4-CFAA-4107-977E-A86D600E3E3A}" srcOrd="1" destOrd="0" parTransId="{622E86DA-1C39-4F21-A642-20CA4AE88B82}" sibTransId="{7837942B-9E5A-4300-BF05-A4D4E9D59047}"/>
    <dgm:cxn modelId="{E61F8B46-FC96-448A-B450-6D067CF50699}" type="presOf" srcId="{F1B370B4-CFAA-4107-977E-A86D600E3E3A}" destId="{B3F01C52-E837-485E-898B-9B008620FFC8}" srcOrd="0" destOrd="0" presId="urn:microsoft.com/office/officeart/2008/layout/LinedList"/>
    <dgm:cxn modelId="{A2344EB9-00D2-49F0-8802-503A864552D4}" srcId="{3EBB14E8-8172-47E9-B809-88AB877DA4EF}" destId="{11E7861C-9F42-49CE-8FDA-FDAC696E3499}" srcOrd="0" destOrd="0" parTransId="{2FAB4B88-B2CD-4A0A-B1EF-051F22A4A9E8}" sibTransId="{65EF6ED0-DB02-4E30-BE56-AA6D0E55E1A7}"/>
    <dgm:cxn modelId="{FE33DFF7-B694-41C7-BD75-206D5EF87751}" type="presParOf" srcId="{0F6187DC-7F6B-4800-9D41-4768B85D70F9}" destId="{BE711EB0-9AB3-46F8-BFF5-B87AECDE49AD}" srcOrd="0" destOrd="0" presId="urn:microsoft.com/office/officeart/2008/layout/LinedList"/>
    <dgm:cxn modelId="{1ACD9EEF-800A-4BBE-9761-91BC509C8E14}" type="presParOf" srcId="{0F6187DC-7F6B-4800-9D41-4768B85D70F9}" destId="{E0317561-00E7-4E1B-9E1B-7FA2F808EB51}" srcOrd="1" destOrd="0" presId="urn:microsoft.com/office/officeart/2008/layout/LinedList"/>
    <dgm:cxn modelId="{4600191C-6F55-4AFD-96C0-97A0E6504F04}" type="presParOf" srcId="{E0317561-00E7-4E1B-9E1B-7FA2F808EB51}" destId="{AE37467E-868A-41EE-89C6-9EFD1A282918}" srcOrd="0" destOrd="0" presId="urn:microsoft.com/office/officeart/2008/layout/LinedList"/>
    <dgm:cxn modelId="{DBE008FC-0AC3-4998-9ABE-8565041D4226}" type="presParOf" srcId="{E0317561-00E7-4E1B-9E1B-7FA2F808EB51}" destId="{192BF800-AC27-4DD6-9643-BABE7E127648}" srcOrd="1" destOrd="0" presId="urn:microsoft.com/office/officeart/2008/layout/LinedList"/>
    <dgm:cxn modelId="{09B307BF-0264-4BFE-B37E-58932AB69EA1}" type="presParOf" srcId="{0F6187DC-7F6B-4800-9D41-4768B85D70F9}" destId="{40AB31D7-27B2-40CC-BD6B-A791E6B622BA}" srcOrd="2" destOrd="0" presId="urn:microsoft.com/office/officeart/2008/layout/LinedList"/>
    <dgm:cxn modelId="{4886CECD-5722-4DC8-BC25-562A2F0C3EFC}" type="presParOf" srcId="{0F6187DC-7F6B-4800-9D41-4768B85D70F9}" destId="{2F3698BF-A3D1-4010-B28B-CB664B7B1758}" srcOrd="3" destOrd="0" presId="urn:microsoft.com/office/officeart/2008/layout/LinedList"/>
    <dgm:cxn modelId="{36683EB1-6DD2-4B7A-A83C-A84F398AA05E}" type="presParOf" srcId="{2F3698BF-A3D1-4010-B28B-CB664B7B1758}" destId="{B3F01C52-E837-485E-898B-9B008620FFC8}" srcOrd="0" destOrd="0" presId="urn:microsoft.com/office/officeart/2008/layout/LinedList"/>
    <dgm:cxn modelId="{91A90A46-B098-4F31-A34E-9FA203FE4D7D}" type="presParOf" srcId="{2F3698BF-A3D1-4010-B28B-CB664B7B1758}" destId="{45D5582F-E046-4C99-BEA3-CC6B40E394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11EB0-9AB3-46F8-BFF5-B87AECDE49AD}">
      <dsp:nvSpPr>
        <dsp:cNvPr id="0" name=""/>
        <dsp:cNvSpPr/>
      </dsp:nvSpPr>
      <dsp:spPr>
        <a:xfrm>
          <a:off x="0" y="0"/>
          <a:ext cx="1066710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37467E-868A-41EE-89C6-9EFD1A282918}">
      <dsp:nvSpPr>
        <dsp:cNvPr id="0" name=""/>
        <dsp:cNvSpPr/>
      </dsp:nvSpPr>
      <dsp:spPr>
        <a:xfrm>
          <a:off x="0" y="0"/>
          <a:ext cx="10667107" cy="2209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Discuss the implementation of a reflective group process known as “Fireside Chat” to improve job satisfaction and retention in new graduate nurses.  </a:t>
          </a:r>
        </a:p>
      </dsp:txBody>
      <dsp:txXfrm>
        <a:off x="0" y="0"/>
        <a:ext cx="10667107" cy="2209661"/>
      </dsp:txXfrm>
    </dsp:sp>
    <dsp:sp modelId="{40AB31D7-27B2-40CC-BD6B-A791E6B622BA}">
      <dsp:nvSpPr>
        <dsp:cNvPr id="0" name=""/>
        <dsp:cNvSpPr/>
      </dsp:nvSpPr>
      <dsp:spPr>
        <a:xfrm>
          <a:off x="0" y="2209661"/>
          <a:ext cx="1066710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F01C52-E837-485E-898B-9B008620FFC8}">
      <dsp:nvSpPr>
        <dsp:cNvPr id="0" name=""/>
        <dsp:cNvSpPr/>
      </dsp:nvSpPr>
      <dsp:spPr>
        <a:xfrm>
          <a:off x="0" y="2209661"/>
          <a:ext cx="10667107" cy="2209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2209661"/>
        <a:ext cx="10667107" cy="2209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490-D7FA-4A89-9474-1B99089D3716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C923650-548A-4F1E-88B8-042A82044B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41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490-D7FA-4A89-9474-1B99089D3716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3650-548A-4F1E-88B8-042A82044B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83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490-D7FA-4A89-9474-1B99089D3716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3650-548A-4F1E-88B8-042A82044B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2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490-D7FA-4A89-9474-1B99089D3716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3650-548A-4F1E-88B8-042A82044B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19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490-D7FA-4A89-9474-1B99089D3716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3650-548A-4F1E-88B8-042A82044B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58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490-D7FA-4A89-9474-1B99089D3716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3650-548A-4F1E-88B8-042A82044B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98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490-D7FA-4A89-9474-1B99089D3716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3650-548A-4F1E-88B8-042A82044B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70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490-D7FA-4A89-9474-1B99089D3716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3650-548A-4F1E-88B8-042A82044B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08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490-D7FA-4A89-9474-1B99089D3716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3650-548A-4F1E-88B8-042A82044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4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490-D7FA-4A89-9474-1B99089D3716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3650-548A-4F1E-88B8-042A82044B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07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2B08490-D7FA-4A89-9474-1B99089D3716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3650-548A-4F1E-88B8-042A82044B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0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8490-D7FA-4A89-9474-1B99089D3716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C923650-548A-4F1E-88B8-042A82044B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egno\Downloads\powtoon-fizRJWIwjZp.mp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F36C-B46E-4C69-B72B-11DDCFC21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3032" y="991518"/>
            <a:ext cx="8637073" cy="2541431"/>
          </a:xfrm>
        </p:spPr>
        <p:txBody>
          <a:bodyPr/>
          <a:lstStyle/>
          <a:p>
            <a:pPr algn="ctr"/>
            <a:r>
              <a:rPr lang="en-US" dirty="0"/>
              <a:t>Fire Side Chat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0D6EE-AA18-406A-893A-44CB3BDDD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3032" y="3695260"/>
            <a:ext cx="8637072" cy="977621"/>
          </a:xfrm>
        </p:spPr>
        <p:txBody>
          <a:bodyPr/>
          <a:lstStyle/>
          <a:p>
            <a:pPr algn="ctr"/>
            <a:r>
              <a:rPr lang="en-US" dirty="0"/>
              <a:t>Megnon Stewart, MSN RN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8E102-B84B-4D58-881A-0E1C424A5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915" y="3267148"/>
            <a:ext cx="43624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0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78BA15-70C7-4A6A-ADC8-729627AFF1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1301" y="1158136"/>
            <a:ext cx="9604375" cy="1049338"/>
          </a:xfrm>
        </p:spPr>
        <p:txBody>
          <a:bodyPr>
            <a:normAutofit/>
          </a:bodyPr>
          <a:lstStyle/>
          <a:p>
            <a:r>
              <a:rPr lang="en-US" sz="4000" dirty="0"/>
              <a:t>Objective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A18AAE3D-9C3F-41A5-A92B-C43B04587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713482"/>
              </p:ext>
            </p:extLst>
          </p:nvPr>
        </p:nvGraphicFramePr>
        <p:xfrm>
          <a:off x="961301" y="1786322"/>
          <a:ext cx="10667108" cy="441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6A8E102-B84B-4D58-881A-0E1C424A5D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44" y="3301654"/>
            <a:ext cx="43624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40" y="483079"/>
            <a:ext cx="67286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4031" y="1664897"/>
            <a:ext cx="1250830" cy="369332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Academia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3253" y="2586968"/>
            <a:ext cx="1250830" cy="646331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Nurse Residency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3405" y="1526397"/>
            <a:ext cx="1342844" cy="646331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Professional</a:t>
            </a:r>
          </a:p>
          <a:p>
            <a:pPr algn="ctr"/>
            <a:r>
              <a:rPr lang="en-US" dirty="0"/>
              <a:t>Practice </a:t>
            </a:r>
          </a:p>
        </p:txBody>
      </p:sp>
    </p:spTree>
    <p:extLst>
      <p:ext uri="{BB962C8B-B14F-4D97-AF65-F5344CB8AC3E}">
        <p14:creationId xmlns:p14="http://schemas.microsoft.com/office/powerpoint/2010/main" val="340960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18" y="407505"/>
            <a:ext cx="11539330" cy="123245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Partnership With Employee Assistance Program ( EAP)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8" y="2011363"/>
            <a:ext cx="3940628" cy="34480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71" y="2390568"/>
            <a:ext cx="4645152" cy="2377375"/>
          </a:xfr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Identify Core Facilitators</a:t>
            </a:r>
          </a:p>
          <a:p>
            <a:r>
              <a:rPr lang="en-US" dirty="0"/>
              <a:t>Group Process Training</a:t>
            </a:r>
          </a:p>
          <a:p>
            <a:pPr lvl="1"/>
            <a:r>
              <a:rPr lang="en-US" dirty="0"/>
              <a:t>Preparation, Exploration, Anxiety, Cohesion, Termination &amp; Closure.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EAF48C-0066-4F85-B5AA-968360675961}"/>
              </a:ext>
            </a:extLst>
          </p:cNvPr>
          <p:cNvCxnSpPr/>
          <p:nvPr/>
        </p:nvCxnSpPr>
        <p:spPr>
          <a:xfrm>
            <a:off x="671119" y="1551963"/>
            <a:ext cx="110147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8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sitting, table, small&#10;&#10;Description generated with high confidence">
            <a:extLst>
              <a:ext uri="{FF2B5EF4-FFF2-40B4-BE49-F238E27FC236}">
                <a16:creationId xmlns:a16="http://schemas.microsoft.com/office/drawing/2014/main" id="{BF68188D-1F01-4AAC-91AF-D23489CB8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6" y="1240020"/>
            <a:ext cx="10972800" cy="6858000"/>
          </a:xfrm>
          <a:prstGeom prst="rect">
            <a:avLst/>
          </a:prstGeom>
        </p:spPr>
      </p:pic>
      <p:pic>
        <p:nvPicPr>
          <p:cNvPr id="2" name="Picture 1">
            <a:hlinkClick r:id="rId3" action="ppaction://hlinkfile"/>
            <a:extLst>
              <a:ext uri="{FF2B5EF4-FFF2-40B4-BE49-F238E27FC236}">
                <a16:creationId xmlns:a16="http://schemas.microsoft.com/office/drawing/2014/main" id="{AA3A9922-8069-411A-892E-4C045EE90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01" y="3335520"/>
            <a:ext cx="4362450" cy="476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D29A8C-0FE6-434A-8DE8-4687D8893906}"/>
              </a:ext>
            </a:extLst>
          </p:cNvPr>
          <p:cNvSpPr txBox="1"/>
          <p:nvPr/>
        </p:nvSpPr>
        <p:spPr>
          <a:xfrm>
            <a:off x="1450909" y="593689"/>
            <a:ext cx="3568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FIRE SIDE CHAT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3689A4-0893-4073-A5ED-5AF84B41317E}"/>
              </a:ext>
            </a:extLst>
          </p:cNvPr>
          <p:cNvCxnSpPr/>
          <p:nvPr/>
        </p:nvCxnSpPr>
        <p:spPr>
          <a:xfrm>
            <a:off x="1450910" y="1166327"/>
            <a:ext cx="100024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37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D187B6-F325-4D8C-971D-D0DE7D8BFDA4}"/>
              </a:ext>
            </a:extLst>
          </p:cNvPr>
          <p:cNvSpPr txBox="1"/>
          <p:nvPr/>
        </p:nvSpPr>
        <p:spPr>
          <a:xfrm>
            <a:off x="1450909" y="593689"/>
            <a:ext cx="3568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Evaluation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A13D64-4B53-44AB-94CC-94D339BAAFF2}"/>
              </a:ext>
            </a:extLst>
          </p:cNvPr>
          <p:cNvCxnSpPr/>
          <p:nvPr/>
        </p:nvCxnSpPr>
        <p:spPr>
          <a:xfrm>
            <a:off x="1450910" y="1166327"/>
            <a:ext cx="100024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7A4A946-348C-4210-9BC4-138EDDEF6578}"/>
              </a:ext>
            </a:extLst>
          </p:cNvPr>
          <p:cNvSpPr txBox="1"/>
          <p:nvPr/>
        </p:nvSpPr>
        <p:spPr>
          <a:xfrm>
            <a:off x="397566" y="1404731"/>
            <a:ext cx="11343860" cy="584775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dirty="0"/>
              <a:t>Survey 74 Nurse Residents</a:t>
            </a:r>
          </a:p>
          <a:p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Fireside Chat is a new implementation to the Nurse Residency Program.  Would you like to see this activity continued in the Nurse Residency Program?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Yes/ 70 responses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How did the Fire Side Chat aid in your transition to professional nurse? 41 responses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 Realized I was not alone other residents had similar feelings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Allowed me to vent in a save place.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Loved the fireside chats. It was nice to meet and talk with other people about similar things we all are struggling with.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 enjoyed doing the fireside chat. It was an easy way to talk openly without having to do it in front of the entire group.</a:t>
            </a:r>
          </a:p>
          <a:p>
            <a:pPr lvl="1"/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2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889BAC-4CCB-401B-BC4D-30452D42ACAF}"/>
              </a:ext>
            </a:extLst>
          </p:cNvPr>
          <p:cNvSpPr txBox="1"/>
          <p:nvPr/>
        </p:nvSpPr>
        <p:spPr>
          <a:xfrm>
            <a:off x="1093100" y="255089"/>
            <a:ext cx="3568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References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EBD5A8-C8C2-44BD-9B0A-AB08542A0EDC}"/>
              </a:ext>
            </a:extLst>
          </p:cNvPr>
          <p:cNvCxnSpPr/>
          <p:nvPr/>
        </p:nvCxnSpPr>
        <p:spPr>
          <a:xfrm>
            <a:off x="1093100" y="901420"/>
            <a:ext cx="100024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7E1AB4C-6476-46BF-8F82-8FF4BB3E8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44" y="3301654"/>
            <a:ext cx="4362450" cy="476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0AA65-45B9-4C26-BE43-507F7C54F390}"/>
              </a:ext>
            </a:extLst>
          </p:cNvPr>
          <p:cNvSpPr txBox="1"/>
          <p:nvPr/>
        </p:nvSpPr>
        <p:spPr>
          <a:xfrm>
            <a:off x="649356" y="991432"/>
            <a:ext cx="110523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Bolden, L., Cuevas, N., Raia, L., Meredith, E., &amp; Prince, T. (2011). The use of reflective practice in new 	graduate registered nurses residency program.. </a:t>
            </a:r>
            <a:r>
              <a:rPr lang="en-US" sz="2000" i="1" dirty="0"/>
              <a:t>Nursing Administration Quarterly</a:t>
            </a:r>
            <a:r>
              <a:rPr lang="en-US" sz="2000" dirty="0"/>
              <a:t>, 134-139.</a:t>
            </a:r>
          </a:p>
          <a:p>
            <a:endParaRPr lang="en-US" sz="2000" dirty="0"/>
          </a:p>
          <a:p>
            <a:r>
              <a:rPr lang="en-US" sz="2000" dirty="0"/>
              <a:t>Locaste-Wilken, B.R., (2017) </a:t>
            </a:r>
            <a:r>
              <a:rPr lang="en-US" sz="2000" i="1" dirty="0"/>
              <a:t>Group Process Training. [PowerPoint slides]. </a:t>
            </a:r>
            <a:r>
              <a:rPr lang="en-US" sz="2000" dirty="0"/>
              <a:t>Unpublished. Department of 	Human 	Resources Employee Assistant Program, Texas Children’s Hospital, Houston , Texas. </a:t>
            </a:r>
          </a:p>
          <a:p>
            <a:endParaRPr lang="en-US" sz="2000" dirty="0"/>
          </a:p>
          <a:p>
            <a:r>
              <a:rPr lang="en-US" sz="2000" dirty="0"/>
              <a:t>Pineau Stam, L. M., Spence Laschinger, H. K., Regan, S., &amp; Wong, C. A. (2015). The influence of personal and 	workplace resources on new graduate nurses' job satisfaction. </a:t>
            </a:r>
            <a:r>
              <a:rPr lang="en-US" sz="2000" i="1" dirty="0"/>
              <a:t>Journal of Nursing Management</a:t>
            </a:r>
            <a:r>
              <a:rPr lang="en-US" sz="2000" dirty="0"/>
              <a:t>, 190-	199.</a:t>
            </a:r>
          </a:p>
          <a:p>
            <a:endParaRPr lang="en-US" sz="2000" dirty="0"/>
          </a:p>
          <a:p>
            <a:r>
              <a:rPr lang="en-US" sz="2000" dirty="0"/>
              <a:t>Spence Laschinger, H. K. (2012). Job and career satisfaction and turnover intentions of newly graduated 	nurses. </a:t>
            </a:r>
            <a:r>
              <a:rPr lang="en-US" sz="2000" i="1" dirty="0"/>
              <a:t>Journal of Nurse Management</a:t>
            </a:r>
            <a:r>
              <a:rPr lang="en-US" sz="2000" dirty="0"/>
              <a:t>, 472-484.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1122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601</TotalTime>
  <Words>222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Wingdings</vt:lpstr>
      <vt:lpstr>Gallery</vt:lpstr>
      <vt:lpstr>Fire Side Chat</vt:lpstr>
      <vt:lpstr>Objective</vt:lpstr>
      <vt:lpstr>PowerPoint Presentation</vt:lpstr>
      <vt:lpstr>Partnership With Employee Assistance Program ( EAP)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Side Chat</dc:title>
  <dc:creator>Megnon Stewart</dc:creator>
  <cp:lastModifiedBy>Megnon Stewart</cp:lastModifiedBy>
  <cp:revision>26</cp:revision>
  <dcterms:created xsi:type="dcterms:W3CDTF">2017-06-25T19:56:35Z</dcterms:created>
  <dcterms:modified xsi:type="dcterms:W3CDTF">2017-06-27T01:35:32Z</dcterms:modified>
</cp:coreProperties>
</file>