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3" r:id="rId2"/>
    <p:sldId id="262" r:id="rId3"/>
    <p:sldId id="285" r:id="rId4"/>
    <p:sldId id="275" r:id="rId5"/>
    <p:sldId id="292" r:id="rId6"/>
    <p:sldId id="295" r:id="rId7"/>
    <p:sldId id="277" r:id="rId8"/>
    <p:sldId id="276" r:id="rId9"/>
    <p:sldId id="270" r:id="rId10"/>
    <p:sldId id="264" r:id="rId11"/>
    <p:sldId id="280" r:id="rId12"/>
    <p:sldId id="279" r:id="rId13"/>
    <p:sldId id="296" r:id="rId14"/>
    <p:sldId id="291" r:id="rId15"/>
    <p:sldId id="281" r:id="rId16"/>
    <p:sldId id="286" r:id="rId17"/>
    <p:sldId id="290" r:id="rId18"/>
    <p:sldId id="283" r:id="rId19"/>
    <p:sldId id="293" r:id="rId20"/>
    <p:sldId id="288" r:id="rId21"/>
    <p:sldId id="28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1A2A6"/>
    <a:srgbClr val="FFFFFF"/>
    <a:srgbClr val="2B658F"/>
    <a:srgbClr val="EFCEC9"/>
    <a:srgbClr val="E0F2D6"/>
    <a:srgbClr val="A9D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73805" autoAdjust="0"/>
  </p:normalViewPr>
  <p:slideViewPr>
    <p:cSldViewPr snapToGrid="0">
      <p:cViewPr varScale="1">
        <p:scale>
          <a:sx n="67" d="100"/>
          <a:sy n="67" d="100"/>
        </p:scale>
        <p:origin x="1062" y="6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4-2511-44E5-9590-0A17F02B623F}"/>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2511-44E5-9590-0A17F02B623F}"/>
              </c:ext>
            </c:extLst>
          </c:dPt>
          <c:dLbls>
            <c:dLbl>
              <c:idx val="0"/>
              <c:layout>
                <c:manualLayout>
                  <c:x val="1.2727902643644429E-7"/>
                  <c:y val="0.12765630366287503"/>
                </c:manualLayout>
              </c:layout>
              <c:tx>
                <c:rich>
                  <a:bodyPr/>
                  <a:lstStyle/>
                  <a:p>
                    <a:r>
                      <a:rPr lang="en-US" dirty="0" smtClean="0"/>
                      <a:t>139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manualLayout>
                      <c:w val="0.23538652222024514"/>
                      <c:h val="0.16654686475474506"/>
                    </c:manualLayout>
                  </c15:layout>
                </c:ext>
              </c:extLst>
            </c:dLbl>
            <c:dLbl>
              <c:idx val="1"/>
              <c:layout/>
              <c:tx>
                <c:rich>
                  <a:bodyPr/>
                  <a:lstStyle/>
                  <a:p>
                    <a:r>
                      <a:rPr lang="en-US" smtClean="0"/>
                      <a:t>43</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55</a:t>
                    </a:r>
                    <a:endParaRPr lang="en-US"/>
                  </a:p>
                </c:rich>
              </c:tx>
              <c:dLblPos val="in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Sheet1!$A$1:$A$4</c:f>
              <c:strCache>
                <c:ptCount val="4"/>
                <c:pt idx="0">
                  <c:v> </c:v>
                </c:pt>
                <c:pt idx="1">
                  <c:v>Category 1</c:v>
                </c:pt>
                <c:pt idx="2">
                  <c:v>Category 2</c:v>
                </c:pt>
                <c:pt idx="3">
                  <c:v>Category 3</c:v>
                </c:pt>
              </c:strCache>
            </c:strRef>
          </c:cat>
          <c:val>
            <c:numRef>
              <c:f>Sheet1!$B$2:$B$4</c:f>
              <c:numCache>
                <c:formatCode>General</c:formatCode>
                <c:ptCount val="3"/>
                <c:pt idx="0">
                  <c:v>4.5</c:v>
                </c:pt>
                <c:pt idx="1">
                  <c:v>2.5</c:v>
                </c:pt>
                <c:pt idx="2">
                  <c:v>3.5</c:v>
                </c:pt>
              </c:numCache>
            </c:numRef>
          </c:val>
          <c:extLst>
            <c:ext xmlns:c16="http://schemas.microsoft.com/office/drawing/2014/chart" uri="{C3380CC4-5D6E-409C-BE32-E72D297353CC}">
              <c16:uniqueId val="{00000000-2511-44E5-9590-0A17F02B623F}"/>
            </c:ext>
          </c:extLst>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Sheet1!$A$1:$A$4</c:f>
              <c:strCache>
                <c:ptCount val="4"/>
                <c:pt idx="0">
                  <c:v> </c:v>
                </c:pt>
                <c:pt idx="1">
                  <c:v>Category 1</c:v>
                </c:pt>
                <c:pt idx="2">
                  <c:v>Category 2</c:v>
                </c:pt>
                <c:pt idx="3">
                  <c:v>Category 3</c:v>
                </c:pt>
              </c:strCache>
            </c:strRef>
          </c:cat>
          <c:val>
            <c:numRef>
              <c:f>Sheet1!$C$2:$C$5</c:f>
              <c:numCache>
                <c:formatCode>General</c:formatCode>
                <c:ptCount val="4"/>
              </c:numCache>
            </c:numRef>
          </c:val>
          <c:extLst>
            <c:ext xmlns:c16="http://schemas.microsoft.com/office/drawing/2014/chart" uri="{C3380CC4-5D6E-409C-BE32-E72D297353CC}">
              <c16:uniqueId val="{00000001-2511-44E5-9590-0A17F02B623F}"/>
            </c:ext>
          </c:extLst>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Sheet1!$A$1:$A$4</c:f>
              <c:strCache>
                <c:ptCount val="4"/>
                <c:pt idx="0">
                  <c:v> </c:v>
                </c:pt>
                <c:pt idx="1">
                  <c:v>Category 1</c:v>
                </c:pt>
                <c:pt idx="2">
                  <c:v>Category 2</c:v>
                </c:pt>
                <c:pt idx="3">
                  <c:v>Category 3</c:v>
                </c:pt>
              </c:strCache>
            </c:strRef>
          </c:cat>
          <c:val>
            <c:numRef>
              <c:f>Sheet1!$D$2:$D$5</c:f>
              <c:numCache>
                <c:formatCode>General</c:formatCode>
                <c:ptCount val="4"/>
              </c:numCache>
            </c:numRef>
          </c:val>
          <c:extLst>
            <c:ext xmlns:c16="http://schemas.microsoft.com/office/drawing/2014/chart" uri="{C3380CC4-5D6E-409C-BE32-E72D297353CC}">
              <c16:uniqueId val="{00000002-2511-44E5-9590-0A17F02B623F}"/>
            </c:ext>
          </c:extLst>
        </c:ser>
        <c:dLbls>
          <c:dLblPos val="inEnd"/>
          <c:showLegendKey val="0"/>
          <c:showVal val="1"/>
          <c:showCatName val="0"/>
          <c:showSerName val="0"/>
          <c:showPercent val="0"/>
          <c:showBubbleSize val="0"/>
        </c:dLbls>
        <c:gapWidth val="0"/>
        <c:overlap val="100"/>
        <c:axId val="609377072"/>
        <c:axId val="428263616"/>
      </c:barChart>
      <c:catAx>
        <c:axId val="609377072"/>
        <c:scaling>
          <c:orientation val="minMax"/>
        </c:scaling>
        <c:delete val="1"/>
        <c:axPos val="b"/>
        <c:numFmt formatCode="General" sourceLinked="1"/>
        <c:majorTickMark val="none"/>
        <c:minorTickMark val="none"/>
        <c:tickLblPos val="nextTo"/>
        <c:crossAx val="428263616"/>
        <c:crosses val="autoZero"/>
        <c:auto val="1"/>
        <c:lblAlgn val="ctr"/>
        <c:lblOffset val="100"/>
        <c:noMultiLvlLbl val="0"/>
      </c:catAx>
      <c:valAx>
        <c:axId val="428263616"/>
        <c:scaling>
          <c:orientation val="minMax"/>
        </c:scaling>
        <c:delete val="1"/>
        <c:axPos val="l"/>
        <c:numFmt formatCode="General" sourceLinked="1"/>
        <c:majorTickMark val="none"/>
        <c:minorTickMark val="none"/>
        <c:tickLblPos val="nextTo"/>
        <c:crossAx val="60937707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D55769-3DEE-4268-8061-5B8671C26C15}" type="doc">
      <dgm:prSet loTypeId="urn:microsoft.com/office/officeart/2005/8/layout/radial6" loCatId="cycle" qsTypeId="urn:microsoft.com/office/officeart/2005/8/quickstyle/simple1" qsCatId="simple" csTypeId="urn:microsoft.com/office/officeart/2005/8/colors/accent1_1" csCatId="accent1" phldr="1"/>
      <dgm:spPr/>
      <dgm:t>
        <a:bodyPr/>
        <a:lstStyle/>
        <a:p>
          <a:endParaRPr lang="en-US"/>
        </a:p>
      </dgm:t>
    </dgm:pt>
    <dgm:pt modelId="{49024468-46DF-4039-8B13-004AC2A4AE22}">
      <dgm:prSet phldrT="[Text]"/>
      <dgm:spPr>
        <a:solidFill>
          <a:schemeClr val="accent1"/>
        </a:solidFill>
      </dgm:spPr>
      <dgm:t>
        <a:bodyPr/>
        <a:lstStyle/>
        <a:p>
          <a:r>
            <a:rPr lang="en-US" dirty="0" smtClean="0"/>
            <a:t>95.4% Change in Practice</a:t>
          </a:r>
          <a:endParaRPr lang="en-US" dirty="0"/>
        </a:p>
      </dgm:t>
    </dgm:pt>
    <dgm:pt modelId="{57A2AA7F-DFAC-4753-9F5A-57D1796D4B23}" type="parTrans" cxnId="{830835A7-0AE5-4BF7-8EC0-06DAD9F7889B}">
      <dgm:prSet/>
      <dgm:spPr/>
      <dgm:t>
        <a:bodyPr/>
        <a:lstStyle/>
        <a:p>
          <a:endParaRPr lang="en-US"/>
        </a:p>
      </dgm:t>
    </dgm:pt>
    <dgm:pt modelId="{217CDB0A-1E9F-47EA-82AE-DD791B3522F4}" type="sibTrans" cxnId="{830835A7-0AE5-4BF7-8EC0-06DAD9F7889B}">
      <dgm:prSet/>
      <dgm:spPr/>
      <dgm:t>
        <a:bodyPr/>
        <a:lstStyle/>
        <a:p>
          <a:endParaRPr lang="en-US"/>
        </a:p>
      </dgm:t>
    </dgm:pt>
    <dgm:pt modelId="{AF44703A-3C60-4463-B1F9-6A187B341BC8}">
      <dgm:prSet phldrT="[Text]"/>
      <dgm:spPr/>
      <dgm:t>
        <a:bodyPr/>
        <a:lstStyle/>
        <a:p>
          <a:r>
            <a:rPr lang="en-US" dirty="0" smtClean="0"/>
            <a:t>Place</a:t>
          </a:r>
          <a:endParaRPr lang="en-US" dirty="0"/>
        </a:p>
      </dgm:t>
    </dgm:pt>
    <dgm:pt modelId="{1261368C-4649-4A3E-8C08-EF1EEB9137DA}" type="parTrans" cxnId="{5828F128-C4ED-416A-927F-8C633CA23FE0}">
      <dgm:prSet/>
      <dgm:spPr/>
      <dgm:t>
        <a:bodyPr/>
        <a:lstStyle/>
        <a:p>
          <a:endParaRPr lang="en-US"/>
        </a:p>
      </dgm:t>
    </dgm:pt>
    <dgm:pt modelId="{C673EDB8-DF90-4308-B4A1-E41C7DEE5610}" type="sibTrans" cxnId="{5828F128-C4ED-416A-927F-8C633CA23FE0}">
      <dgm:prSet/>
      <dgm:spPr/>
      <dgm:t>
        <a:bodyPr/>
        <a:lstStyle/>
        <a:p>
          <a:endParaRPr lang="en-US"/>
        </a:p>
      </dgm:t>
    </dgm:pt>
    <dgm:pt modelId="{929D2783-FD0D-42E4-8F51-A0F7E96D40E0}">
      <dgm:prSet phldrT="[Text]"/>
      <dgm:spPr/>
      <dgm:t>
        <a:bodyPr/>
        <a:lstStyle/>
        <a:p>
          <a:r>
            <a:rPr lang="en-US" dirty="0" smtClean="0"/>
            <a:t>Measure </a:t>
          </a:r>
        </a:p>
        <a:p>
          <a:r>
            <a:rPr lang="en-US" dirty="0" smtClean="0"/>
            <a:t>&amp; Read</a:t>
          </a:r>
          <a:endParaRPr lang="en-US" dirty="0"/>
        </a:p>
      </dgm:t>
    </dgm:pt>
    <dgm:pt modelId="{3577E3EC-C58A-4C39-85A2-B264490D5F6A}" type="parTrans" cxnId="{B43F78D3-9F07-4266-BC93-3C4077FD61FE}">
      <dgm:prSet/>
      <dgm:spPr/>
      <dgm:t>
        <a:bodyPr/>
        <a:lstStyle/>
        <a:p>
          <a:endParaRPr lang="en-US"/>
        </a:p>
      </dgm:t>
    </dgm:pt>
    <dgm:pt modelId="{F904691C-9F30-4B70-9FB3-1AA4A3EDEC69}" type="sibTrans" cxnId="{B43F78D3-9F07-4266-BC93-3C4077FD61FE}">
      <dgm:prSet/>
      <dgm:spPr/>
      <dgm:t>
        <a:bodyPr/>
        <a:lstStyle/>
        <a:p>
          <a:endParaRPr lang="en-US"/>
        </a:p>
      </dgm:t>
    </dgm:pt>
    <dgm:pt modelId="{8BFD6F6E-73A1-4B76-8370-4FEBEBFFC0FA}">
      <dgm:prSet phldrT="[Text]"/>
      <dgm:spPr/>
      <dgm:t>
        <a:bodyPr/>
        <a:lstStyle/>
        <a:p>
          <a:r>
            <a:rPr lang="en-US" dirty="0" smtClean="0"/>
            <a:t>Policy</a:t>
          </a:r>
          <a:endParaRPr lang="en-US" dirty="0"/>
        </a:p>
      </dgm:t>
    </dgm:pt>
    <dgm:pt modelId="{1E56B618-1620-47A7-B465-3AF032F044D0}" type="parTrans" cxnId="{EA97D5DC-139A-4E15-95EF-A526E8E960B1}">
      <dgm:prSet/>
      <dgm:spPr/>
      <dgm:t>
        <a:bodyPr/>
        <a:lstStyle/>
        <a:p>
          <a:endParaRPr lang="en-US"/>
        </a:p>
      </dgm:t>
    </dgm:pt>
    <dgm:pt modelId="{2BF82B20-EBE4-4680-9ED9-2BA8EEA1AC99}" type="sibTrans" cxnId="{EA97D5DC-139A-4E15-95EF-A526E8E960B1}">
      <dgm:prSet/>
      <dgm:spPr/>
      <dgm:t>
        <a:bodyPr/>
        <a:lstStyle/>
        <a:p>
          <a:endParaRPr lang="en-US"/>
        </a:p>
      </dgm:t>
    </dgm:pt>
    <dgm:pt modelId="{2883F4B4-65C9-4BE7-AA13-10A8860559B4}">
      <dgm:prSet phldrT="[Text]"/>
      <dgm:spPr/>
      <dgm:t>
        <a:bodyPr/>
        <a:lstStyle/>
        <a:p>
          <a:r>
            <a:rPr lang="en-US" dirty="0" smtClean="0"/>
            <a:t>Document</a:t>
          </a:r>
          <a:endParaRPr lang="en-US" dirty="0"/>
        </a:p>
      </dgm:t>
    </dgm:pt>
    <dgm:pt modelId="{21B05471-537A-49B4-B4F1-E94ECCE16FE1}" type="parTrans" cxnId="{6172FF4D-8F51-4524-8C98-79C5BD4971E9}">
      <dgm:prSet/>
      <dgm:spPr/>
      <dgm:t>
        <a:bodyPr/>
        <a:lstStyle/>
        <a:p>
          <a:endParaRPr lang="en-US"/>
        </a:p>
      </dgm:t>
    </dgm:pt>
    <dgm:pt modelId="{C8D6B827-86B9-447A-BFBE-62E5B0C0CC8C}" type="sibTrans" cxnId="{6172FF4D-8F51-4524-8C98-79C5BD4971E9}">
      <dgm:prSet/>
      <dgm:spPr/>
      <dgm:t>
        <a:bodyPr/>
        <a:lstStyle/>
        <a:p>
          <a:endParaRPr lang="en-US"/>
        </a:p>
      </dgm:t>
    </dgm:pt>
    <dgm:pt modelId="{CEF3D6FE-4788-4A52-B995-C690369A2319}" type="pres">
      <dgm:prSet presAssocID="{A6D55769-3DEE-4268-8061-5B8671C26C15}" presName="Name0" presStyleCnt="0">
        <dgm:presLayoutVars>
          <dgm:chMax val="1"/>
          <dgm:dir/>
          <dgm:animLvl val="ctr"/>
          <dgm:resizeHandles val="exact"/>
        </dgm:presLayoutVars>
      </dgm:prSet>
      <dgm:spPr/>
      <dgm:t>
        <a:bodyPr/>
        <a:lstStyle/>
        <a:p>
          <a:endParaRPr lang="en-US"/>
        </a:p>
      </dgm:t>
    </dgm:pt>
    <dgm:pt modelId="{A576B9DC-7DE0-4FBC-A648-03F2E4F4C770}" type="pres">
      <dgm:prSet presAssocID="{49024468-46DF-4039-8B13-004AC2A4AE22}" presName="centerShape" presStyleLbl="node0" presStyleIdx="0" presStyleCnt="1"/>
      <dgm:spPr/>
      <dgm:t>
        <a:bodyPr/>
        <a:lstStyle/>
        <a:p>
          <a:endParaRPr lang="en-US"/>
        </a:p>
      </dgm:t>
    </dgm:pt>
    <dgm:pt modelId="{DE25CFD0-4957-457E-99E9-5EA12504884B}" type="pres">
      <dgm:prSet presAssocID="{AF44703A-3C60-4463-B1F9-6A187B341BC8}" presName="node" presStyleLbl="node1" presStyleIdx="0" presStyleCnt="4">
        <dgm:presLayoutVars>
          <dgm:bulletEnabled val="1"/>
        </dgm:presLayoutVars>
      </dgm:prSet>
      <dgm:spPr/>
      <dgm:t>
        <a:bodyPr/>
        <a:lstStyle/>
        <a:p>
          <a:endParaRPr lang="en-US"/>
        </a:p>
      </dgm:t>
    </dgm:pt>
    <dgm:pt modelId="{889E86D8-AA47-43DC-9494-07AD7D7963AC}" type="pres">
      <dgm:prSet presAssocID="{AF44703A-3C60-4463-B1F9-6A187B341BC8}" presName="dummy" presStyleCnt="0"/>
      <dgm:spPr/>
    </dgm:pt>
    <dgm:pt modelId="{B65F5BA0-2342-495C-8408-2D4CCE9D7319}" type="pres">
      <dgm:prSet presAssocID="{C673EDB8-DF90-4308-B4A1-E41C7DEE5610}" presName="sibTrans" presStyleLbl="sibTrans2D1" presStyleIdx="0" presStyleCnt="4"/>
      <dgm:spPr/>
      <dgm:t>
        <a:bodyPr/>
        <a:lstStyle/>
        <a:p>
          <a:endParaRPr lang="en-US"/>
        </a:p>
      </dgm:t>
    </dgm:pt>
    <dgm:pt modelId="{A916FAFC-6968-4E0D-8366-D1BA9CAAF27A}" type="pres">
      <dgm:prSet presAssocID="{929D2783-FD0D-42E4-8F51-A0F7E96D40E0}" presName="node" presStyleLbl="node1" presStyleIdx="1" presStyleCnt="4">
        <dgm:presLayoutVars>
          <dgm:bulletEnabled val="1"/>
        </dgm:presLayoutVars>
      </dgm:prSet>
      <dgm:spPr/>
      <dgm:t>
        <a:bodyPr/>
        <a:lstStyle/>
        <a:p>
          <a:endParaRPr lang="en-US"/>
        </a:p>
      </dgm:t>
    </dgm:pt>
    <dgm:pt modelId="{4AE6DF76-6057-4A77-9E81-1AD2EE1F19C4}" type="pres">
      <dgm:prSet presAssocID="{929D2783-FD0D-42E4-8F51-A0F7E96D40E0}" presName="dummy" presStyleCnt="0"/>
      <dgm:spPr/>
    </dgm:pt>
    <dgm:pt modelId="{6835F6AC-34E6-44F8-925A-FAA470660B01}" type="pres">
      <dgm:prSet presAssocID="{F904691C-9F30-4B70-9FB3-1AA4A3EDEC69}" presName="sibTrans" presStyleLbl="sibTrans2D1" presStyleIdx="1" presStyleCnt="4"/>
      <dgm:spPr/>
      <dgm:t>
        <a:bodyPr/>
        <a:lstStyle/>
        <a:p>
          <a:endParaRPr lang="en-US"/>
        </a:p>
      </dgm:t>
    </dgm:pt>
    <dgm:pt modelId="{86334EFE-7F1E-498C-878B-136130DC2E37}" type="pres">
      <dgm:prSet presAssocID="{8BFD6F6E-73A1-4B76-8370-4FEBEBFFC0FA}" presName="node" presStyleLbl="node1" presStyleIdx="2" presStyleCnt="4">
        <dgm:presLayoutVars>
          <dgm:bulletEnabled val="1"/>
        </dgm:presLayoutVars>
      </dgm:prSet>
      <dgm:spPr/>
      <dgm:t>
        <a:bodyPr/>
        <a:lstStyle/>
        <a:p>
          <a:endParaRPr lang="en-US"/>
        </a:p>
      </dgm:t>
    </dgm:pt>
    <dgm:pt modelId="{C519FFF8-DCA2-466F-B198-C2E8A068A284}" type="pres">
      <dgm:prSet presAssocID="{8BFD6F6E-73A1-4B76-8370-4FEBEBFFC0FA}" presName="dummy" presStyleCnt="0"/>
      <dgm:spPr/>
    </dgm:pt>
    <dgm:pt modelId="{E701C30E-424F-474B-B2BA-67EAD5B10962}" type="pres">
      <dgm:prSet presAssocID="{2BF82B20-EBE4-4680-9ED9-2BA8EEA1AC99}" presName="sibTrans" presStyleLbl="sibTrans2D1" presStyleIdx="2" presStyleCnt="4"/>
      <dgm:spPr/>
      <dgm:t>
        <a:bodyPr/>
        <a:lstStyle/>
        <a:p>
          <a:endParaRPr lang="en-US"/>
        </a:p>
      </dgm:t>
    </dgm:pt>
    <dgm:pt modelId="{83427527-4AF1-43E7-9803-F2F77248462D}" type="pres">
      <dgm:prSet presAssocID="{2883F4B4-65C9-4BE7-AA13-10A8860559B4}" presName="node" presStyleLbl="node1" presStyleIdx="3" presStyleCnt="4">
        <dgm:presLayoutVars>
          <dgm:bulletEnabled val="1"/>
        </dgm:presLayoutVars>
      </dgm:prSet>
      <dgm:spPr/>
      <dgm:t>
        <a:bodyPr/>
        <a:lstStyle/>
        <a:p>
          <a:endParaRPr lang="en-US"/>
        </a:p>
      </dgm:t>
    </dgm:pt>
    <dgm:pt modelId="{13E91C56-0884-4755-956C-D54668526C19}" type="pres">
      <dgm:prSet presAssocID="{2883F4B4-65C9-4BE7-AA13-10A8860559B4}" presName="dummy" presStyleCnt="0"/>
      <dgm:spPr/>
    </dgm:pt>
    <dgm:pt modelId="{316133AC-2949-4594-A976-2D5FB9747DFB}" type="pres">
      <dgm:prSet presAssocID="{C8D6B827-86B9-447A-BFBE-62E5B0C0CC8C}" presName="sibTrans" presStyleLbl="sibTrans2D1" presStyleIdx="3" presStyleCnt="4"/>
      <dgm:spPr/>
      <dgm:t>
        <a:bodyPr/>
        <a:lstStyle/>
        <a:p>
          <a:endParaRPr lang="en-US"/>
        </a:p>
      </dgm:t>
    </dgm:pt>
  </dgm:ptLst>
  <dgm:cxnLst>
    <dgm:cxn modelId="{B5F7D71E-B03F-48FA-9F19-14EB44637BAC}" type="presOf" srcId="{F904691C-9F30-4B70-9FB3-1AA4A3EDEC69}" destId="{6835F6AC-34E6-44F8-925A-FAA470660B01}" srcOrd="0" destOrd="0" presId="urn:microsoft.com/office/officeart/2005/8/layout/radial6"/>
    <dgm:cxn modelId="{1F72EFB9-F210-425C-A5E1-26355EFEA03F}" type="presOf" srcId="{C8D6B827-86B9-447A-BFBE-62E5B0C0CC8C}" destId="{316133AC-2949-4594-A976-2D5FB9747DFB}" srcOrd="0" destOrd="0" presId="urn:microsoft.com/office/officeart/2005/8/layout/radial6"/>
    <dgm:cxn modelId="{5828F128-C4ED-416A-927F-8C633CA23FE0}" srcId="{49024468-46DF-4039-8B13-004AC2A4AE22}" destId="{AF44703A-3C60-4463-B1F9-6A187B341BC8}" srcOrd="0" destOrd="0" parTransId="{1261368C-4649-4A3E-8C08-EF1EEB9137DA}" sibTransId="{C673EDB8-DF90-4308-B4A1-E41C7DEE5610}"/>
    <dgm:cxn modelId="{549DDF15-0B07-4F52-9046-BADDE066CF2D}" type="presOf" srcId="{8BFD6F6E-73A1-4B76-8370-4FEBEBFFC0FA}" destId="{86334EFE-7F1E-498C-878B-136130DC2E37}" srcOrd="0" destOrd="0" presId="urn:microsoft.com/office/officeart/2005/8/layout/radial6"/>
    <dgm:cxn modelId="{28AE4CAA-0982-4B5F-92B7-BFF37F5C50CF}" type="presOf" srcId="{49024468-46DF-4039-8B13-004AC2A4AE22}" destId="{A576B9DC-7DE0-4FBC-A648-03F2E4F4C770}" srcOrd="0" destOrd="0" presId="urn:microsoft.com/office/officeart/2005/8/layout/radial6"/>
    <dgm:cxn modelId="{F6816C58-AE3C-44FF-B0DA-6E6FD1789731}" type="presOf" srcId="{2883F4B4-65C9-4BE7-AA13-10A8860559B4}" destId="{83427527-4AF1-43E7-9803-F2F77248462D}" srcOrd="0" destOrd="0" presId="urn:microsoft.com/office/officeart/2005/8/layout/radial6"/>
    <dgm:cxn modelId="{6172FF4D-8F51-4524-8C98-79C5BD4971E9}" srcId="{49024468-46DF-4039-8B13-004AC2A4AE22}" destId="{2883F4B4-65C9-4BE7-AA13-10A8860559B4}" srcOrd="3" destOrd="0" parTransId="{21B05471-537A-49B4-B4F1-E94ECCE16FE1}" sibTransId="{C8D6B827-86B9-447A-BFBE-62E5B0C0CC8C}"/>
    <dgm:cxn modelId="{74E64D0F-B44D-4FAF-BFDF-B93B5D58EC70}" type="presOf" srcId="{2BF82B20-EBE4-4680-9ED9-2BA8EEA1AC99}" destId="{E701C30E-424F-474B-B2BA-67EAD5B10962}" srcOrd="0" destOrd="0" presId="urn:microsoft.com/office/officeart/2005/8/layout/radial6"/>
    <dgm:cxn modelId="{B43F78D3-9F07-4266-BC93-3C4077FD61FE}" srcId="{49024468-46DF-4039-8B13-004AC2A4AE22}" destId="{929D2783-FD0D-42E4-8F51-A0F7E96D40E0}" srcOrd="1" destOrd="0" parTransId="{3577E3EC-C58A-4C39-85A2-B264490D5F6A}" sibTransId="{F904691C-9F30-4B70-9FB3-1AA4A3EDEC69}"/>
    <dgm:cxn modelId="{EA97D5DC-139A-4E15-95EF-A526E8E960B1}" srcId="{49024468-46DF-4039-8B13-004AC2A4AE22}" destId="{8BFD6F6E-73A1-4B76-8370-4FEBEBFFC0FA}" srcOrd="2" destOrd="0" parTransId="{1E56B618-1620-47A7-B465-3AF032F044D0}" sibTransId="{2BF82B20-EBE4-4680-9ED9-2BA8EEA1AC99}"/>
    <dgm:cxn modelId="{D2239871-346B-47BC-920B-3886DF4BBCEE}" type="presOf" srcId="{AF44703A-3C60-4463-B1F9-6A187B341BC8}" destId="{DE25CFD0-4957-457E-99E9-5EA12504884B}" srcOrd="0" destOrd="0" presId="urn:microsoft.com/office/officeart/2005/8/layout/radial6"/>
    <dgm:cxn modelId="{357943EC-F548-4B71-9E5E-135666A62209}" type="presOf" srcId="{929D2783-FD0D-42E4-8F51-A0F7E96D40E0}" destId="{A916FAFC-6968-4E0D-8366-D1BA9CAAF27A}" srcOrd="0" destOrd="0" presId="urn:microsoft.com/office/officeart/2005/8/layout/radial6"/>
    <dgm:cxn modelId="{EBCB95C4-CE62-4724-8130-68A92267B712}" type="presOf" srcId="{C673EDB8-DF90-4308-B4A1-E41C7DEE5610}" destId="{B65F5BA0-2342-495C-8408-2D4CCE9D7319}" srcOrd="0" destOrd="0" presId="urn:microsoft.com/office/officeart/2005/8/layout/radial6"/>
    <dgm:cxn modelId="{830835A7-0AE5-4BF7-8EC0-06DAD9F7889B}" srcId="{A6D55769-3DEE-4268-8061-5B8671C26C15}" destId="{49024468-46DF-4039-8B13-004AC2A4AE22}" srcOrd="0" destOrd="0" parTransId="{57A2AA7F-DFAC-4753-9F5A-57D1796D4B23}" sibTransId="{217CDB0A-1E9F-47EA-82AE-DD791B3522F4}"/>
    <dgm:cxn modelId="{85581FA7-83B2-4DEE-8879-75CB971B0105}" type="presOf" srcId="{A6D55769-3DEE-4268-8061-5B8671C26C15}" destId="{CEF3D6FE-4788-4A52-B995-C690369A2319}" srcOrd="0" destOrd="0" presId="urn:microsoft.com/office/officeart/2005/8/layout/radial6"/>
    <dgm:cxn modelId="{DAD989FB-DBB7-4E3D-ADCA-E7E8C18D1C35}" type="presParOf" srcId="{CEF3D6FE-4788-4A52-B995-C690369A2319}" destId="{A576B9DC-7DE0-4FBC-A648-03F2E4F4C770}" srcOrd="0" destOrd="0" presId="urn:microsoft.com/office/officeart/2005/8/layout/radial6"/>
    <dgm:cxn modelId="{73410918-BF86-46D8-9E8D-C50C81ECEF13}" type="presParOf" srcId="{CEF3D6FE-4788-4A52-B995-C690369A2319}" destId="{DE25CFD0-4957-457E-99E9-5EA12504884B}" srcOrd="1" destOrd="0" presId="urn:microsoft.com/office/officeart/2005/8/layout/radial6"/>
    <dgm:cxn modelId="{B93230A0-5592-4936-A344-78F5C3BBF224}" type="presParOf" srcId="{CEF3D6FE-4788-4A52-B995-C690369A2319}" destId="{889E86D8-AA47-43DC-9494-07AD7D7963AC}" srcOrd="2" destOrd="0" presId="urn:microsoft.com/office/officeart/2005/8/layout/radial6"/>
    <dgm:cxn modelId="{3CE96618-0638-4B39-AF38-2269AFF012CA}" type="presParOf" srcId="{CEF3D6FE-4788-4A52-B995-C690369A2319}" destId="{B65F5BA0-2342-495C-8408-2D4CCE9D7319}" srcOrd="3" destOrd="0" presId="urn:microsoft.com/office/officeart/2005/8/layout/radial6"/>
    <dgm:cxn modelId="{78C7917A-01F4-42BE-BF1D-62B471CFF29B}" type="presParOf" srcId="{CEF3D6FE-4788-4A52-B995-C690369A2319}" destId="{A916FAFC-6968-4E0D-8366-D1BA9CAAF27A}" srcOrd="4" destOrd="0" presId="urn:microsoft.com/office/officeart/2005/8/layout/radial6"/>
    <dgm:cxn modelId="{68EB4F52-6245-421C-AFBF-29E94FEA97BE}" type="presParOf" srcId="{CEF3D6FE-4788-4A52-B995-C690369A2319}" destId="{4AE6DF76-6057-4A77-9E81-1AD2EE1F19C4}" srcOrd="5" destOrd="0" presId="urn:microsoft.com/office/officeart/2005/8/layout/radial6"/>
    <dgm:cxn modelId="{19218066-5C9B-4AC9-BF60-712F9E6FF23E}" type="presParOf" srcId="{CEF3D6FE-4788-4A52-B995-C690369A2319}" destId="{6835F6AC-34E6-44F8-925A-FAA470660B01}" srcOrd="6" destOrd="0" presId="urn:microsoft.com/office/officeart/2005/8/layout/radial6"/>
    <dgm:cxn modelId="{8128A42B-AEE8-4CB3-91D9-174455FC97F8}" type="presParOf" srcId="{CEF3D6FE-4788-4A52-B995-C690369A2319}" destId="{86334EFE-7F1E-498C-878B-136130DC2E37}" srcOrd="7" destOrd="0" presId="urn:microsoft.com/office/officeart/2005/8/layout/radial6"/>
    <dgm:cxn modelId="{57C012C0-54E6-4D14-AA50-9214D3FBFE9B}" type="presParOf" srcId="{CEF3D6FE-4788-4A52-B995-C690369A2319}" destId="{C519FFF8-DCA2-466F-B198-C2E8A068A284}" srcOrd="8" destOrd="0" presId="urn:microsoft.com/office/officeart/2005/8/layout/radial6"/>
    <dgm:cxn modelId="{F27BCC75-1F98-4E80-BC63-DEB51FEE045E}" type="presParOf" srcId="{CEF3D6FE-4788-4A52-B995-C690369A2319}" destId="{E701C30E-424F-474B-B2BA-67EAD5B10962}" srcOrd="9" destOrd="0" presId="urn:microsoft.com/office/officeart/2005/8/layout/radial6"/>
    <dgm:cxn modelId="{6E15DA38-DBA1-4FB3-B9B2-645211BA8512}" type="presParOf" srcId="{CEF3D6FE-4788-4A52-B995-C690369A2319}" destId="{83427527-4AF1-43E7-9803-F2F77248462D}" srcOrd="10" destOrd="0" presId="urn:microsoft.com/office/officeart/2005/8/layout/radial6"/>
    <dgm:cxn modelId="{5BFD43E7-A5AB-464B-9F2C-A1FFD9D62676}" type="presParOf" srcId="{CEF3D6FE-4788-4A52-B995-C690369A2319}" destId="{13E91C56-0884-4755-956C-D54668526C19}" srcOrd="11" destOrd="0" presId="urn:microsoft.com/office/officeart/2005/8/layout/radial6"/>
    <dgm:cxn modelId="{D7F8BEAE-F2E4-4E4D-B178-D67E99DCCB72}" type="presParOf" srcId="{CEF3D6FE-4788-4A52-B995-C690369A2319}" destId="{316133AC-2949-4594-A976-2D5FB9747DFB}"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133AC-2949-4594-A976-2D5FB9747DFB}">
      <dsp:nvSpPr>
        <dsp:cNvPr id="0" name=""/>
        <dsp:cNvSpPr/>
      </dsp:nvSpPr>
      <dsp:spPr>
        <a:xfrm>
          <a:off x="3439299" y="545064"/>
          <a:ext cx="3637001" cy="3637001"/>
        </a:xfrm>
        <a:prstGeom prst="blockArc">
          <a:avLst>
            <a:gd name="adj1" fmla="val 10800000"/>
            <a:gd name="adj2" fmla="val 162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01C30E-424F-474B-B2BA-67EAD5B10962}">
      <dsp:nvSpPr>
        <dsp:cNvPr id="0" name=""/>
        <dsp:cNvSpPr/>
      </dsp:nvSpPr>
      <dsp:spPr>
        <a:xfrm>
          <a:off x="3439299" y="545064"/>
          <a:ext cx="3637001" cy="3637001"/>
        </a:xfrm>
        <a:prstGeom prst="blockArc">
          <a:avLst>
            <a:gd name="adj1" fmla="val 5400000"/>
            <a:gd name="adj2" fmla="val 108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35F6AC-34E6-44F8-925A-FAA470660B01}">
      <dsp:nvSpPr>
        <dsp:cNvPr id="0" name=""/>
        <dsp:cNvSpPr/>
      </dsp:nvSpPr>
      <dsp:spPr>
        <a:xfrm>
          <a:off x="3439299" y="545064"/>
          <a:ext cx="3637001" cy="3637001"/>
        </a:xfrm>
        <a:prstGeom prst="blockArc">
          <a:avLst>
            <a:gd name="adj1" fmla="val 0"/>
            <a:gd name="adj2" fmla="val 54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5F5BA0-2342-495C-8408-2D4CCE9D7319}">
      <dsp:nvSpPr>
        <dsp:cNvPr id="0" name=""/>
        <dsp:cNvSpPr/>
      </dsp:nvSpPr>
      <dsp:spPr>
        <a:xfrm>
          <a:off x="3439299" y="545064"/>
          <a:ext cx="3637001" cy="3637001"/>
        </a:xfrm>
        <a:prstGeom prst="blockArc">
          <a:avLst>
            <a:gd name="adj1" fmla="val 16200000"/>
            <a:gd name="adj2" fmla="val 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76B9DC-7DE0-4FBC-A648-03F2E4F4C770}">
      <dsp:nvSpPr>
        <dsp:cNvPr id="0" name=""/>
        <dsp:cNvSpPr/>
      </dsp:nvSpPr>
      <dsp:spPr>
        <a:xfrm>
          <a:off x="4420865" y="1526630"/>
          <a:ext cx="1673869" cy="1673869"/>
        </a:xfrm>
        <a:prstGeom prst="ellipse">
          <a:avLst/>
        </a:prstGeom>
        <a:solidFill>
          <a:schemeClr val="accent1"/>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95.4% Change in Practice</a:t>
          </a:r>
          <a:endParaRPr lang="en-US" sz="2200" kern="1200" dirty="0"/>
        </a:p>
      </dsp:txBody>
      <dsp:txXfrm>
        <a:off x="4665997" y="1771762"/>
        <a:ext cx="1183605" cy="1183605"/>
      </dsp:txXfrm>
    </dsp:sp>
    <dsp:sp modelId="{DE25CFD0-4957-457E-99E9-5EA12504884B}">
      <dsp:nvSpPr>
        <dsp:cNvPr id="0" name=""/>
        <dsp:cNvSpPr/>
      </dsp:nvSpPr>
      <dsp:spPr>
        <a:xfrm>
          <a:off x="4671945" y="1391"/>
          <a:ext cx="1171708" cy="117170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Place</a:t>
          </a:r>
          <a:endParaRPr lang="en-US" sz="1400" kern="1200" dirty="0"/>
        </a:p>
      </dsp:txBody>
      <dsp:txXfrm>
        <a:off x="4843538" y="172984"/>
        <a:ext cx="828522" cy="828522"/>
      </dsp:txXfrm>
    </dsp:sp>
    <dsp:sp modelId="{A916FAFC-6968-4E0D-8366-D1BA9CAAF27A}">
      <dsp:nvSpPr>
        <dsp:cNvPr id="0" name=""/>
        <dsp:cNvSpPr/>
      </dsp:nvSpPr>
      <dsp:spPr>
        <a:xfrm>
          <a:off x="6448264" y="1777710"/>
          <a:ext cx="1171708" cy="117170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Measure </a:t>
          </a:r>
        </a:p>
        <a:p>
          <a:pPr lvl="0" algn="ctr" defTabSz="622300">
            <a:lnSpc>
              <a:spcPct val="90000"/>
            </a:lnSpc>
            <a:spcBef>
              <a:spcPct val="0"/>
            </a:spcBef>
            <a:spcAft>
              <a:spcPct val="35000"/>
            </a:spcAft>
          </a:pPr>
          <a:r>
            <a:rPr lang="en-US" sz="1400" kern="1200" dirty="0" smtClean="0"/>
            <a:t>&amp; Read</a:t>
          </a:r>
          <a:endParaRPr lang="en-US" sz="1400" kern="1200" dirty="0"/>
        </a:p>
      </dsp:txBody>
      <dsp:txXfrm>
        <a:off x="6619857" y="1949303"/>
        <a:ext cx="828522" cy="828522"/>
      </dsp:txXfrm>
    </dsp:sp>
    <dsp:sp modelId="{86334EFE-7F1E-498C-878B-136130DC2E37}">
      <dsp:nvSpPr>
        <dsp:cNvPr id="0" name=""/>
        <dsp:cNvSpPr/>
      </dsp:nvSpPr>
      <dsp:spPr>
        <a:xfrm>
          <a:off x="4671945" y="3554029"/>
          <a:ext cx="1171708" cy="117170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Policy</a:t>
          </a:r>
          <a:endParaRPr lang="en-US" sz="1400" kern="1200" dirty="0"/>
        </a:p>
      </dsp:txBody>
      <dsp:txXfrm>
        <a:off x="4843538" y="3725622"/>
        <a:ext cx="828522" cy="828522"/>
      </dsp:txXfrm>
    </dsp:sp>
    <dsp:sp modelId="{83427527-4AF1-43E7-9803-F2F77248462D}">
      <dsp:nvSpPr>
        <dsp:cNvPr id="0" name=""/>
        <dsp:cNvSpPr/>
      </dsp:nvSpPr>
      <dsp:spPr>
        <a:xfrm>
          <a:off x="2895626" y="1777710"/>
          <a:ext cx="1171708" cy="117170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Document</a:t>
          </a:r>
          <a:endParaRPr lang="en-US" sz="1400" kern="1200" dirty="0"/>
        </a:p>
      </dsp:txBody>
      <dsp:txXfrm>
        <a:off x="3067219" y="1949303"/>
        <a:ext cx="828522" cy="82852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0E547BF-D821-452D-B442-117F18E8C2A1}" type="datetimeFigureOut">
              <a:rPr lang="en-US" smtClean="0"/>
              <a:t>10/25/2017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C05A9F8-99F0-4953-BDE3-A0B0A811B6A5}" type="slidenum">
              <a:rPr lang="en-US" smtClean="0"/>
              <a:t>‹#›</a:t>
            </a:fld>
            <a:endParaRPr lang="en-US"/>
          </a:p>
        </p:txBody>
      </p:sp>
    </p:spTree>
    <p:extLst>
      <p:ext uri="{BB962C8B-B14F-4D97-AF65-F5344CB8AC3E}">
        <p14:creationId xmlns:p14="http://schemas.microsoft.com/office/powerpoint/2010/main" val="1461903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AF7467A-1F4F-4945-8B13-A16E964F1AD8}" type="datetimeFigureOut">
              <a:rPr lang="en-US" smtClean="0"/>
              <a:t>10/25/2017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33590B-1198-4737-85A6-B23174206BAF}" type="slidenum">
              <a:rPr lang="en-US" smtClean="0"/>
              <a:t>‹#›</a:t>
            </a:fld>
            <a:endParaRPr lang="en-US"/>
          </a:p>
        </p:txBody>
      </p:sp>
    </p:spTree>
    <p:extLst>
      <p:ext uri="{BB962C8B-B14F-4D97-AF65-F5344CB8AC3E}">
        <p14:creationId xmlns:p14="http://schemas.microsoft.com/office/powerpoint/2010/main" val="379286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Mona</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a:t>
            </a:fld>
            <a:endParaRPr lang="en-US"/>
          </a:p>
        </p:txBody>
      </p:sp>
    </p:spTree>
    <p:extLst>
      <p:ext uri="{BB962C8B-B14F-4D97-AF65-F5344CB8AC3E}">
        <p14:creationId xmlns:p14="http://schemas.microsoft.com/office/powerpoint/2010/main" val="2096821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Messaging</a:t>
            </a:r>
            <a:r>
              <a:rPr lang="en-US" baseline="0" dirty="0" smtClean="0"/>
              <a:t> identified areas involved in TST.</a:t>
            </a:r>
          </a:p>
          <a:p>
            <a:r>
              <a:rPr lang="en-US" dirty="0" smtClean="0"/>
              <a:t>Analysis demonstrated a significant</a:t>
            </a:r>
            <a:r>
              <a:rPr lang="en-US" baseline="0" dirty="0" smtClean="0"/>
              <a:t> gap in the RN perceived versus actual knowledge.</a:t>
            </a:r>
          </a:p>
          <a:p>
            <a:r>
              <a:rPr lang="en-US" dirty="0" smtClean="0"/>
              <a:t>The Tuberculin skin test (TST) practicum survey distributed via email to 96 nurses with 60 completed; a 62.5% response rate.  Both qualitative and quantitative data were analyzed and displayed by statistics table or graph.  Demographic questions 1-4 is shown by descriptive statistics.  The quantitative analysis used for categorical data questions 5-7, 9-13, and 17.  Quantitative analysis also used for binary questions 8 and 14-16.  Qualitative analysis of questions 18-20 completed by looking at commonly occurring themes, assigning the themes a category name, and then placing open-ended responses into the designated categories: skill/practice, reading, management, or documentation.  </a:t>
            </a:r>
            <a:r>
              <a:rPr lang="en-US" smtClean="0"/>
              <a:t>Responses making a statement (not a question) and those containing N/A, none, or not at this time excluded in the analysis.</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10</a:t>
            </a:fld>
            <a:endParaRPr lang="en-US"/>
          </a:p>
        </p:txBody>
      </p:sp>
    </p:spTree>
    <p:extLst>
      <p:ext uri="{BB962C8B-B14F-4D97-AF65-F5344CB8AC3E}">
        <p14:creationId xmlns:p14="http://schemas.microsoft.com/office/powerpoint/2010/main" val="3453950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11</a:t>
            </a:fld>
            <a:endParaRPr lang="en-US"/>
          </a:p>
        </p:txBody>
      </p:sp>
    </p:spTree>
    <p:extLst>
      <p:ext uri="{BB962C8B-B14F-4D97-AF65-F5344CB8AC3E}">
        <p14:creationId xmlns:p14="http://schemas.microsoft.com/office/powerpoint/2010/main" val="2766924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and post survey completed.</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12</a:t>
            </a:fld>
            <a:endParaRPr lang="en-US"/>
          </a:p>
        </p:txBody>
      </p:sp>
    </p:spTree>
    <p:extLst>
      <p:ext uri="{BB962C8B-B14F-4D97-AF65-F5344CB8AC3E}">
        <p14:creationId xmlns:p14="http://schemas.microsoft.com/office/powerpoint/2010/main" val="3711991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 and post survey completed.</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13</a:t>
            </a:fld>
            <a:endParaRPr lang="en-US"/>
          </a:p>
        </p:txBody>
      </p:sp>
    </p:spTree>
    <p:extLst>
      <p:ext uri="{BB962C8B-B14F-4D97-AF65-F5344CB8AC3E}">
        <p14:creationId xmlns:p14="http://schemas.microsoft.com/office/powerpoint/2010/main" val="1896458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Sharon</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14</a:t>
            </a:fld>
            <a:endParaRPr lang="en-US"/>
          </a:p>
        </p:txBody>
      </p:sp>
    </p:spTree>
    <p:extLst>
      <p:ext uri="{BB962C8B-B14F-4D97-AF65-F5344CB8AC3E}">
        <p14:creationId xmlns:p14="http://schemas.microsoft.com/office/powerpoint/2010/main" val="117845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Angie</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15</a:t>
            </a:fld>
            <a:endParaRPr lang="en-US"/>
          </a:p>
        </p:txBody>
      </p:sp>
    </p:spTree>
    <p:extLst>
      <p:ext uri="{BB962C8B-B14F-4D97-AF65-F5344CB8AC3E}">
        <p14:creationId xmlns:p14="http://schemas.microsoft.com/office/powerpoint/2010/main" val="41846737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Angie</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16</a:t>
            </a:fld>
            <a:endParaRPr lang="en-US"/>
          </a:p>
        </p:txBody>
      </p:sp>
    </p:spTree>
    <p:extLst>
      <p:ext uri="{BB962C8B-B14F-4D97-AF65-F5344CB8AC3E}">
        <p14:creationId xmlns:p14="http://schemas.microsoft.com/office/powerpoint/2010/main" val="10839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Mona</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17</a:t>
            </a:fld>
            <a:endParaRPr lang="en-US"/>
          </a:p>
        </p:txBody>
      </p:sp>
    </p:spTree>
    <p:extLst>
      <p:ext uri="{BB962C8B-B14F-4D97-AF65-F5344CB8AC3E}">
        <p14:creationId xmlns:p14="http://schemas.microsoft.com/office/powerpoint/2010/main" val="2395032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Angie</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18</a:t>
            </a:fld>
            <a:endParaRPr lang="en-US"/>
          </a:p>
        </p:txBody>
      </p:sp>
    </p:spTree>
    <p:extLst>
      <p:ext uri="{BB962C8B-B14F-4D97-AF65-F5344CB8AC3E}">
        <p14:creationId xmlns:p14="http://schemas.microsoft.com/office/powerpoint/2010/main" val="3795793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20</a:t>
            </a:fld>
            <a:endParaRPr lang="en-US"/>
          </a:p>
        </p:txBody>
      </p:sp>
    </p:spTree>
    <p:extLst>
      <p:ext uri="{BB962C8B-B14F-4D97-AF65-F5344CB8AC3E}">
        <p14:creationId xmlns:p14="http://schemas.microsoft.com/office/powerpoint/2010/main" val="2911568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Mona</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2</a:t>
            </a:fld>
            <a:endParaRPr lang="en-US"/>
          </a:p>
        </p:txBody>
      </p:sp>
    </p:spTree>
    <p:extLst>
      <p:ext uri="{BB962C8B-B14F-4D97-AF65-F5344CB8AC3E}">
        <p14:creationId xmlns:p14="http://schemas.microsoft.com/office/powerpoint/2010/main" val="3875949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21</a:t>
            </a:fld>
            <a:endParaRPr lang="en-US"/>
          </a:p>
        </p:txBody>
      </p:sp>
    </p:spTree>
    <p:extLst>
      <p:ext uri="{BB962C8B-B14F-4D97-AF65-F5344CB8AC3E}">
        <p14:creationId xmlns:p14="http://schemas.microsoft.com/office/powerpoint/2010/main" val="189960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Mona</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3</a:t>
            </a:fld>
            <a:endParaRPr lang="en-US"/>
          </a:p>
        </p:txBody>
      </p:sp>
    </p:spTree>
    <p:extLst>
      <p:ext uri="{BB962C8B-B14F-4D97-AF65-F5344CB8AC3E}">
        <p14:creationId xmlns:p14="http://schemas.microsoft.com/office/powerpoint/2010/main" val="476757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Mona</a:t>
            </a:r>
          </a:p>
        </p:txBody>
      </p:sp>
      <p:sp>
        <p:nvSpPr>
          <p:cNvPr id="4" name="Slide Number Placeholder 3"/>
          <p:cNvSpPr>
            <a:spLocks noGrp="1"/>
          </p:cNvSpPr>
          <p:nvPr>
            <p:ph type="sldNum" sz="quarter" idx="10"/>
          </p:nvPr>
        </p:nvSpPr>
        <p:spPr/>
        <p:txBody>
          <a:bodyPr/>
          <a:lstStyle/>
          <a:p>
            <a:fld id="{BD33590B-1198-4737-85A6-B23174206BAF}" type="slidenum">
              <a:rPr lang="en-US" smtClean="0"/>
              <a:t>4</a:t>
            </a:fld>
            <a:endParaRPr lang="en-US"/>
          </a:p>
        </p:txBody>
      </p:sp>
    </p:spTree>
    <p:extLst>
      <p:ext uri="{BB962C8B-B14F-4D97-AF65-F5344CB8AC3E}">
        <p14:creationId xmlns:p14="http://schemas.microsoft.com/office/powerpoint/2010/main" val="2214414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Sharon</a:t>
            </a:r>
            <a:endParaRPr lang="en-US" dirty="0"/>
          </a:p>
          <a:p>
            <a:r>
              <a:rPr lang="en-US" dirty="0"/>
              <a:t>Tuberculosis (TB) remains a leading cause of morbidity and mortality in the world, especially in developing countries. Worldwide over 2 billion are infected with Mycobacterium tuberculosis, the bacteria responsible for TB. The Center for Disease Control (CDC) goal was to eradicate tuberculosis (TB) by 2010. </a:t>
            </a:r>
          </a:p>
          <a:p>
            <a:r>
              <a:rPr lang="en-US" dirty="0"/>
              <a:t>In 2014 an astounding 9,412 new cases were reported in the United States with 50.9% of the highest incidence coming from four states; California, Florida, New York, and Texas (Center for Disease Control and Prevention, 2015). </a:t>
            </a:r>
          </a:p>
          <a:p>
            <a:r>
              <a:rPr lang="en-US" dirty="0"/>
              <a:t>Organization</a:t>
            </a:r>
          </a:p>
          <a:p>
            <a:r>
              <a:rPr lang="en-US" dirty="0"/>
              <a:t>	Foundational is the program’s value that is guided by the philosophical belief of the organization, “Texas Children’s mission is to create a healthier future for children and women throughout our global community by leading in patient care, education and research” (Texas Children's Hospital, 2016, para 2).  </a:t>
            </a:r>
          </a:p>
          <a:p>
            <a:r>
              <a:rPr lang="en-US" dirty="0"/>
              <a:t>Texas Children’s Hospital (TCH) is employed by many industry standards at the local, state, and federal level and paired with nursing organizations which align with the mission statement.</a:t>
            </a:r>
          </a:p>
        </p:txBody>
      </p:sp>
      <p:sp>
        <p:nvSpPr>
          <p:cNvPr id="4" name="Slide Number Placeholder 3"/>
          <p:cNvSpPr>
            <a:spLocks noGrp="1"/>
          </p:cNvSpPr>
          <p:nvPr>
            <p:ph type="sldNum" sz="quarter" idx="10"/>
          </p:nvPr>
        </p:nvSpPr>
        <p:spPr/>
        <p:txBody>
          <a:bodyPr/>
          <a:lstStyle/>
          <a:p>
            <a:fld id="{BD33590B-1198-4737-85A6-B23174206BAF}" type="slidenum">
              <a:rPr lang="en-US" smtClean="0"/>
              <a:t>5</a:t>
            </a:fld>
            <a:endParaRPr lang="en-US"/>
          </a:p>
        </p:txBody>
      </p:sp>
    </p:spTree>
    <p:extLst>
      <p:ext uri="{BB962C8B-B14F-4D97-AF65-F5344CB8AC3E}">
        <p14:creationId xmlns:p14="http://schemas.microsoft.com/office/powerpoint/2010/main" val="3804280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smtClean="0"/>
              <a:t>Sharon</a:t>
            </a:r>
            <a:endParaRPr lang="en-US" sz="800" dirty="0"/>
          </a:p>
        </p:txBody>
      </p:sp>
      <p:sp>
        <p:nvSpPr>
          <p:cNvPr id="4" name="Slide Number Placeholder 3"/>
          <p:cNvSpPr>
            <a:spLocks noGrp="1"/>
          </p:cNvSpPr>
          <p:nvPr>
            <p:ph type="sldNum" sz="quarter" idx="10"/>
          </p:nvPr>
        </p:nvSpPr>
        <p:spPr/>
        <p:txBody>
          <a:bodyPr/>
          <a:lstStyle/>
          <a:p>
            <a:fld id="{BD33590B-1198-4737-85A6-B23174206BAF}" type="slidenum">
              <a:rPr lang="en-US" smtClean="0"/>
              <a:t>6</a:t>
            </a:fld>
            <a:endParaRPr lang="en-US"/>
          </a:p>
        </p:txBody>
      </p:sp>
    </p:spTree>
    <p:extLst>
      <p:ext uri="{BB962C8B-B14F-4D97-AF65-F5344CB8AC3E}">
        <p14:creationId xmlns:p14="http://schemas.microsoft.com/office/powerpoint/2010/main" val="1676872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Angie</a:t>
            </a:r>
          </a:p>
          <a:p>
            <a:r>
              <a:rPr lang="en-US" sz="900" dirty="0"/>
              <a:t> False readings may occur if the nurse has insufficient knowledge and skill. A correctly applied test can be invaluable in the assessment of a child with suspected TB. Reading the result, however, is often difficult, with different clinician using different induration sizes to indicate a positive reaction. </a:t>
            </a:r>
          </a:p>
          <a:p>
            <a:pPr marL="291179" indent="-291179">
              <a:buFont typeface="Arial" panose="020B0604020202020204" pitchFamily="34" charset="0"/>
              <a:buChar char="•"/>
            </a:pPr>
            <a:r>
              <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rPr>
              <a:t>Every pediatric nurse need to be aware of the latest guidelines from CDC in regards to TST key components to avoid negative consequences and decrease the risk for the patient, the nurse, and the organization.</a:t>
            </a:r>
          </a:p>
          <a:p>
            <a:pPr marL="291179" indent="-291179">
              <a:buFont typeface="Arial" panose="020B0604020202020204" pitchFamily="34" charset="0"/>
              <a:buChar char="•"/>
            </a:pPr>
            <a:endParaRPr lang="en-US" sz="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900" dirty="0"/>
          </a:p>
          <a:p>
            <a:endParaRPr lang="en-US" sz="900" dirty="0"/>
          </a:p>
          <a:p>
            <a:endParaRPr lang="en-US" sz="900" dirty="0"/>
          </a:p>
        </p:txBody>
      </p:sp>
      <p:sp>
        <p:nvSpPr>
          <p:cNvPr id="4" name="Slide Number Placeholder 3"/>
          <p:cNvSpPr>
            <a:spLocks noGrp="1"/>
          </p:cNvSpPr>
          <p:nvPr>
            <p:ph type="sldNum" sz="quarter" idx="10"/>
          </p:nvPr>
        </p:nvSpPr>
        <p:spPr/>
        <p:txBody>
          <a:bodyPr/>
          <a:lstStyle/>
          <a:p>
            <a:fld id="{BD33590B-1198-4737-85A6-B23174206BAF}" type="slidenum">
              <a:rPr lang="en-US" smtClean="0"/>
              <a:t>7</a:t>
            </a:fld>
            <a:endParaRPr lang="en-US"/>
          </a:p>
        </p:txBody>
      </p:sp>
    </p:spTree>
    <p:extLst>
      <p:ext uri="{BB962C8B-B14F-4D97-AF65-F5344CB8AC3E}">
        <p14:creationId xmlns:p14="http://schemas.microsoft.com/office/powerpoint/2010/main" val="234103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Angie</a:t>
            </a:r>
          </a:p>
          <a:p>
            <a:r>
              <a:rPr lang="en-US" sz="1100" dirty="0"/>
              <a:t>When planning  the education design – good logistical planning creates an exceptional experience for participants</a:t>
            </a:r>
          </a:p>
          <a:p>
            <a:r>
              <a:rPr lang="en-US" sz="1100" b="1" dirty="0"/>
              <a:t>LNA</a:t>
            </a:r>
            <a:r>
              <a:rPr lang="en-US" sz="1100" dirty="0"/>
              <a:t>:  Identification of gap in knowledge, skills and practice (Difference between “what is &amp; what should be”</a:t>
            </a:r>
          </a:p>
          <a:p>
            <a:r>
              <a:rPr lang="en-US" sz="1100" dirty="0"/>
              <a:t>          Build upon experience</a:t>
            </a:r>
          </a:p>
          <a:p>
            <a:r>
              <a:rPr lang="en-US" sz="1100" dirty="0"/>
              <a:t>          Meet regulatory and accreditation criteria</a:t>
            </a:r>
          </a:p>
          <a:p>
            <a:r>
              <a:rPr lang="en-US" sz="1100" b="1" dirty="0"/>
              <a:t>Define outcome statement</a:t>
            </a:r>
            <a:r>
              <a:rPr lang="en-US" sz="1100" dirty="0"/>
              <a:t>:  What will the learner demonstrate as a result of participating in the ed. activity</a:t>
            </a:r>
          </a:p>
          <a:p>
            <a:r>
              <a:rPr lang="en-US" sz="1100" b="1" dirty="0"/>
              <a:t>Planning Committee</a:t>
            </a:r>
            <a:r>
              <a:rPr lang="en-US" sz="1100" dirty="0"/>
              <a:t>:  </a:t>
            </a:r>
            <a:r>
              <a:rPr lang="en-US" sz="1100" dirty="0">
                <a:solidFill>
                  <a:srgbClr val="FFFF00"/>
                </a:solidFill>
              </a:rPr>
              <a:t>list here</a:t>
            </a:r>
            <a:r>
              <a:rPr lang="en-US" sz="1100" dirty="0"/>
              <a:t>. Multidisciplinary </a:t>
            </a:r>
            <a:r>
              <a:rPr lang="en-US" sz="1100" b="1" dirty="0"/>
              <a:t>XXXX</a:t>
            </a:r>
            <a:r>
              <a:rPr lang="en-US" sz="1100" dirty="0"/>
              <a:t>.  Also had a nurse planner to award contact hours.</a:t>
            </a:r>
          </a:p>
          <a:p>
            <a:r>
              <a:rPr lang="en-US" sz="1100" dirty="0"/>
              <a:t>          Identification of Target Audience Core group - Timeline</a:t>
            </a:r>
          </a:p>
          <a:p>
            <a:r>
              <a:rPr lang="en-US" sz="1100" dirty="0"/>
              <a:t>          Buy in from executives – already done, Budget, Education plan (LMS, flyers, email)</a:t>
            </a:r>
          </a:p>
          <a:p>
            <a:r>
              <a:rPr lang="en-US" sz="1100" dirty="0"/>
              <a:t>          </a:t>
            </a:r>
          </a:p>
        </p:txBody>
      </p:sp>
      <p:sp>
        <p:nvSpPr>
          <p:cNvPr id="4" name="Slide Number Placeholder 3"/>
          <p:cNvSpPr>
            <a:spLocks noGrp="1"/>
          </p:cNvSpPr>
          <p:nvPr>
            <p:ph type="sldNum" sz="quarter" idx="10"/>
          </p:nvPr>
        </p:nvSpPr>
        <p:spPr/>
        <p:txBody>
          <a:bodyPr/>
          <a:lstStyle/>
          <a:p>
            <a:fld id="{BD33590B-1198-4737-85A6-B23174206BAF}" type="slidenum">
              <a:rPr lang="en-US" smtClean="0"/>
              <a:t>8</a:t>
            </a:fld>
            <a:endParaRPr lang="en-US"/>
          </a:p>
        </p:txBody>
      </p:sp>
    </p:spTree>
    <p:extLst>
      <p:ext uri="{BB962C8B-B14F-4D97-AF65-F5344CB8AC3E}">
        <p14:creationId xmlns:p14="http://schemas.microsoft.com/office/powerpoint/2010/main" val="2335849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Sharon</a:t>
            </a:r>
          </a:p>
          <a:p>
            <a:r>
              <a:rPr lang="en-US" dirty="0" smtClean="0"/>
              <a:t>Teaching</a:t>
            </a:r>
            <a:r>
              <a:rPr lang="en-US" baseline="0" dirty="0" smtClean="0"/>
              <a:t> Strategies:  Flipped classroom, lecture, video, discussion, simulation. Return demonstration</a:t>
            </a:r>
          </a:p>
          <a:p>
            <a:r>
              <a:rPr lang="en-US" baseline="0" dirty="0" smtClean="0"/>
              <a:t>Incorporation of learning principles: </a:t>
            </a:r>
          </a:p>
          <a:p>
            <a:pPr marL="174708" indent="-174708">
              <a:buFont typeface="Arial" panose="020B0604020202020204" pitchFamily="34" charset="0"/>
              <a:buChar char="•"/>
            </a:pPr>
            <a:r>
              <a:rPr lang="en-US" baseline="0" dirty="0" smtClean="0"/>
              <a:t>Adult learning principles</a:t>
            </a:r>
          </a:p>
          <a:p>
            <a:pPr marL="174708" indent="-174708">
              <a:buFont typeface="Arial" panose="020B0604020202020204" pitchFamily="34" charset="0"/>
              <a:buChar char="•"/>
            </a:pPr>
            <a:r>
              <a:rPr lang="en-US" baseline="0" dirty="0" smtClean="0"/>
              <a:t>Active Learning</a:t>
            </a:r>
          </a:p>
          <a:p>
            <a:pPr marL="174708" indent="-174708">
              <a:buFont typeface="Arial" panose="020B0604020202020204" pitchFamily="34" charset="0"/>
              <a:buChar char="•"/>
            </a:pPr>
            <a:r>
              <a:rPr lang="en-US" baseline="0" dirty="0" smtClean="0"/>
              <a:t>Repetition</a:t>
            </a:r>
          </a:p>
          <a:p>
            <a:pPr marL="174708" indent="-174708">
              <a:buFont typeface="Arial" panose="020B0604020202020204" pitchFamily="34" charset="0"/>
              <a:buChar char="•"/>
            </a:pPr>
            <a:r>
              <a:rPr lang="en-US" baseline="0" dirty="0" smtClean="0"/>
              <a:t>Use of emotion</a:t>
            </a:r>
          </a:p>
          <a:p>
            <a:pPr marL="174708" indent="-174708">
              <a:buFont typeface="Arial" panose="020B0604020202020204" pitchFamily="34" charset="0"/>
              <a:buChar char="•"/>
            </a:pPr>
            <a:r>
              <a:rPr lang="en-US" baseline="0" dirty="0" smtClean="0"/>
              <a:t>Evidenced-based curriculum (Current literature)</a:t>
            </a:r>
          </a:p>
          <a:p>
            <a:pPr marL="174708" indent="-174708">
              <a:buFont typeface="Arial" panose="020B0604020202020204" pitchFamily="34" charset="0"/>
              <a:buChar char="•"/>
            </a:pPr>
            <a:r>
              <a:rPr lang="en-US" baseline="0" dirty="0" smtClean="0"/>
              <a:t>Organization of content</a:t>
            </a:r>
          </a:p>
          <a:p>
            <a:pPr marL="174708" indent="-174708">
              <a:buFont typeface="Arial" panose="020B0604020202020204" pitchFamily="34" charset="0"/>
              <a:buChar char="•"/>
            </a:pPr>
            <a:r>
              <a:rPr lang="en-US" baseline="0" dirty="0" smtClean="0"/>
              <a:t>Including IPE </a:t>
            </a:r>
          </a:p>
          <a:p>
            <a:pPr marL="174708" indent="-174708">
              <a:buFont typeface="Arial" panose="020B0604020202020204" pitchFamily="34" charset="0"/>
              <a:buChar char="•"/>
            </a:pPr>
            <a:r>
              <a:rPr lang="en-US" baseline="0" dirty="0" smtClean="0"/>
              <a:t>Effective use of AV</a:t>
            </a:r>
          </a:p>
          <a:p>
            <a:pPr marL="174708" indent="-174708">
              <a:buFont typeface="Arial" panose="020B0604020202020204"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D33590B-1198-4737-85A6-B23174206BAF}" type="slidenum">
              <a:rPr lang="en-US" smtClean="0"/>
              <a:t>9</a:t>
            </a:fld>
            <a:endParaRPr lang="en-US"/>
          </a:p>
        </p:txBody>
      </p:sp>
    </p:spTree>
    <p:extLst>
      <p:ext uri="{BB962C8B-B14F-4D97-AF65-F5344CB8AC3E}">
        <p14:creationId xmlns:p14="http://schemas.microsoft.com/office/powerpoint/2010/main" val="1134384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80F756-145A-47F8-8B02-10283737B76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59819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0F756-145A-47F8-8B02-10283737B76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55109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0F756-145A-47F8-8B02-10283737B76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320395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0F756-145A-47F8-8B02-10283737B76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30812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80F756-145A-47F8-8B02-10283737B762}"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397741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0F756-145A-47F8-8B02-10283737B76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30285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0F756-145A-47F8-8B02-10283737B762}"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14423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0F756-145A-47F8-8B02-10283737B762}"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218548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0F756-145A-47F8-8B02-10283737B762}"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214810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80F756-145A-47F8-8B02-10283737B76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217879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80F756-145A-47F8-8B02-10283737B762}"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E45D7-9A4D-4002-A521-98702E48FBF2}" type="slidenum">
              <a:rPr lang="en-US" smtClean="0"/>
              <a:t>‹#›</a:t>
            </a:fld>
            <a:endParaRPr lang="en-US"/>
          </a:p>
        </p:txBody>
      </p:sp>
    </p:spTree>
    <p:extLst>
      <p:ext uri="{BB962C8B-B14F-4D97-AF65-F5344CB8AC3E}">
        <p14:creationId xmlns:p14="http://schemas.microsoft.com/office/powerpoint/2010/main" val="389737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0F756-145A-47F8-8B02-10283737B762}" type="datetimeFigureOut">
              <a:rPr lang="en-US" smtClean="0"/>
              <a:t>10/25/2017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E45D7-9A4D-4002-A521-98702E48FBF2}" type="slidenum">
              <a:rPr lang="en-US" smtClean="0"/>
              <a:t>‹#›</a:t>
            </a:fld>
            <a:endParaRPr lang="en-US"/>
          </a:p>
        </p:txBody>
      </p:sp>
    </p:spTree>
    <p:extLst>
      <p:ext uri="{BB962C8B-B14F-4D97-AF65-F5344CB8AC3E}">
        <p14:creationId xmlns:p14="http://schemas.microsoft.com/office/powerpoint/2010/main" val="3687602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youtu.be/9112brXCOVc"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24674" cy="68580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Rectangle 5"/>
          <p:cNvSpPr/>
          <p:nvPr/>
        </p:nvSpPr>
        <p:spPr>
          <a:xfrm>
            <a:off x="924674" y="0"/>
            <a:ext cx="924674" cy="6858000"/>
          </a:xfrm>
          <a:prstGeom prst="rect">
            <a:avLst/>
          </a:prstGeom>
          <a:solidFill>
            <a:schemeClr val="accent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p:cNvSpPr/>
          <p:nvPr/>
        </p:nvSpPr>
        <p:spPr>
          <a:xfrm>
            <a:off x="1849348" y="0"/>
            <a:ext cx="924674" cy="6858000"/>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2774022" y="0"/>
            <a:ext cx="924674" cy="68580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Title"/>
          <p:cNvSpPr txBox="1"/>
          <p:nvPr/>
        </p:nvSpPr>
        <p:spPr>
          <a:xfrm>
            <a:off x="4744639" y="2082311"/>
            <a:ext cx="7148206" cy="2185214"/>
          </a:xfrm>
          <a:prstGeom prst="rect">
            <a:avLst/>
          </a:prstGeom>
          <a:noFill/>
          <a:ln>
            <a:noFill/>
          </a:ln>
        </p:spPr>
        <p:txBody>
          <a:bodyPr wrap="square" lIns="91440" tIns="45720" rIns="9144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A Multidisciplinary Approach to Better Pediatric Outcomes:</a:t>
            </a:r>
          </a:p>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Tuberculin Skin Testing (TST)</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Sub Title"/>
          <p:cNvSpPr txBox="1"/>
          <p:nvPr/>
        </p:nvSpPr>
        <p:spPr>
          <a:xfrm>
            <a:off x="6137595" y="5740199"/>
            <a:ext cx="5676900" cy="923330"/>
          </a:xfrm>
          <a:prstGeom prst="rect">
            <a:avLst/>
          </a:prstGeom>
          <a:noFill/>
        </p:spPr>
        <p:txBody>
          <a:bodyPr wrap="square" lIns="9144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Sharon Wright-Speice, MSN, RN, CPEN</a:t>
            </a:r>
          </a:p>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Mona Clark, MSN, RN</a:t>
            </a:r>
          </a:p>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Angie Rangel, MSN, RN-BC, CCRN, LNC</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1" name="Straight Connector 10"/>
          <p:cNvCxnSpPr/>
          <p:nvPr/>
        </p:nvCxnSpPr>
        <p:spPr>
          <a:xfrm>
            <a:off x="6515100" y="5578225"/>
            <a:ext cx="6091291" cy="0"/>
          </a:xfrm>
          <a:prstGeom prst="line">
            <a:avLst/>
          </a:prstGeom>
        </p:spPr>
        <p:style>
          <a:lnRef idx="1">
            <a:schemeClr val="accent5"/>
          </a:lnRef>
          <a:fillRef idx="0">
            <a:schemeClr val="accent5"/>
          </a:fillRef>
          <a:effectRef idx="0">
            <a:schemeClr val="accent5"/>
          </a:effectRef>
          <a:fontRef idx="minor">
            <a:schemeClr val="tx1"/>
          </a:fontRef>
        </p:style>
      </p:cxnSp>
      <p:pic>
        <p:nvPicPr>
          <p:cNvPr id="12" name="Picture 11"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285372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Step 2"/>
          <p:cNvGraphicFramePr>
            <a:graphicFrameLocks noGrp="1"/>
          </p:cNvGraphicFramePr>
          <p:nvPr>
            <p:extLst>
              <p:ext uri="{D42A27DB-BD31-4B8C-83A1-F6EECF244321}">
                <p14:modId xmlns:p14="http://schemas.microsoft.com/office/powerpoint/2010/main" val="1429942560"/>
              </p:ext>
            </p:extLst>
          </p:nvPr>
        </p:nvGraphicFramePr>
        <p:xfrm>
          <a:off x="1985196" y="3278386"/>
          <a:ext cx="8221609" cy="910246"/>
        </p:xfrm>
        <a:graphic>
          <a:graphicData uri="http://schemas.openxmlformats.org/drawingml/2006/table">
            <a:tbl>
              <a:tblPr bandRow="1">
                <a:tableStyleId>{5C22544A-7EE6-4342-B048-85BDC9FD1C3A}</a:tableStyleId>
              </a:tblPr>
              <a:tblGrid>
                <a:gridCol w="916684">
                  <a:extLst>
                    <a:ext uri="{9D8B030D-6E8A-4147-A177-3AD203B41FA5}">
                      <a16:colId xmlns:a16="http://schemas.microsoft.com/office/drawing/2014/main" xmlns="" val="2799359903"/>
                    </a:ext>
                  </a:extLst>
                </a:gridCol>
                <a:gridCol w="7304925">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solidFill>
                  </a:tcPr>
                </a:tc>
                <a:tc>
                  <a:txBody>
                    <a:bodyPr/>
                    <a:lstStyle/>
                    <a:p>
                      <a:r>
                        <a:rPr lang="en-US" sz="200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Learning</a:t>
                      </a:r>
                      <a:r>
                        <a:rPr lang="en-US" sz="2000" baseline="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 Needs via Survey Monkey 62.5% response rate.</a:t>
                      </a:r>
                      <a:endParaRPr lang="en-US" sz="20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4" name="Step 1"/>
          <p:cNvGraphicFramePr>
            <a:graphicFrameLocks noGrp="1"/>
          </p:cNvGraphicFramePr>
          <p:nvPr>
            <p:extLst>
              <p:ext uri="{D42A27DB-BD31-4B8C-83A1-F6EECF244321}">
                <p14:modId xmlns:p14="http://schemas.microsoft.com/office/powerpoint/2010/main" val="2362451524"/>
              </p:ext>
            </p:extLst>
          </p:nvPr>
        </p:nvGraphicFramePr>
        <p:xfrm>
          <a:off x="1985196" y="2200170"/>
          <a:ext cx="8221609" cy="910246"/>
        </p:xfrm>
        <a:graphic>
          <a:graphicData uri="http://schemas.openxmlformats.org/drawingml/2006/table">
            <a:tbl>
              <a:tblPr bandRow="1">
                <a:tableStyleId>{5C22544A-7EE6-4342-B048-85BDC9FD1C3A}</a:tableStyleId>
              </a:tblPr>
              <a:tblGrid>
                <a:gridCol w="916684">
                  <a:extLst>
                    <a:ext uri="{9D8B030D-6E8A-4147-A177-3AD203B41FA5}">
                      <a16:colId xmlns:a16="http://schemas.microsoft.com/office/drawing/2014/main" xmlns="" val="2799359903"/>
                    </a:ext>
                  </a:extLst>
                </a:gridCol>
                <a:gridCol w="7304925">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solidFill>
                  </a:tcPr>
                </a:tc>
                <a:tc>
                  <a:txBody>
                    <a:bodyPr/>
                    <a:lstStyle/>
                    <a:p>
                      <a:r>
                        <a:rPr lang="en-US" sz="20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a:t>
                      </a:r>
                      <a:r>
                        <a:rPr lang="en-US" sz="2000" baseline="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Messaging via Spectra Link identified 22 areas</a:t>
                      </a:r>
                      <a:r>
                        <a:rPr lang="en-US" sz="20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en-US"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lumMod val="20000"/>
                        <a:lumOff val="80000"/>
                      </a:schemeClr>
                    </a:solidFill>
                  </a:tcPr>
                </a:tc>
                <a:extLst>
                  <a:ext uri="{0D108BD9-81ED-4DB2-BD59-A6C34878D82A}">
                    <a16:rowId xmlns:a16="http://schemas.microsoft.com/office/drawing/2014/main" xmlns="" val="2019254195"/>
                  </a:ext>
                </a:extLst>
              </a:tr>
            </a:tbl>
          </a:graphicData>
        </a:graphic>
      </p:graphicFrame>
      <p:sp>
        <p:nvSpPr>
          <p:cNvPr id="14"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Informal and Formal</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16115" y="695797"/>
            <a:ext cx="5739247"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Pre-Assessment</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7" name="Picture 6"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208305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tep 4"/>
          <p:cNvGraphicFramePr>
            <a:graphicFrameLocks noGrp="1"/>
          </p:cNvGraphicFramePr>
          <p:nvPr>
            <p:extLst>
              <p:ext uri="{D42A27DB-BD31-4B8C-83A1-F6EECF244321}">
                <p14:modId xmlns:p14="http://schemas.microsoft.com/office/powerpoint/2010/main" val="869763787"/>
              </p:ext>
            </p:extLst>
          </p:nvPr>
        </p:nvGraphicFramePr>
        <p:xfrm>
          <a:off x="2967327" y="5422617"/>
          <a:ext cx="7239478" cy="910246"/>
        </p:xfrm>
        <a:graphic>
          <a:graphicData uri="http://schemas.openxmlformats.org/drawingml/2006/table">
            <a:tbl>
              <a:tblPr bandRow="1">
                <a:tableStyleId>{5C22544A-7EE6-4342-B048-85BDC9FD1C3A}</a:tableStyleId>
              </a:tblPr>
              <a:tblGrid>
                <a:gridCol w="807179">
                  <a:extLst>
                    <a:ext uri="{9D8B030D-6E8A-4147-A177-3AD203B41FA5}">
                      <a16:colId xmlns:a16="http://schemas.microsoft.com/office/drawing/2014/main" xmlns="" val="2799359903"/>
                    </a:ext>
                  </a:extLst>
                </a:gridCol>
                <a:gridCol w="6432299">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solidFill>
                  </a:tcPr>
                </a:tc>
                <a:tc>
                  <a:txBody>
                    <a:bodyPr/>
                    <a:lstStyle/>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Post-test</a:t>
                      </a:r>
                      <a:endParaRPr lang="en-US" sz="20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2" name="Step 3"/>
          <p:cNvGraphicFramePr>
            <a:graphicFrameLocks noGrp="1"/>
          </p:cNvGraphicFramePr>
          <p:nvPr>
            <p:extLst>
              <p:ext uri="{D42A27DB-BD31-4B8C-83A1-F6EECF244321}">
                <p14:modId xmlns:p14="http://schemas.microsoft.com/office/powerpoint/2010/main" val="4133146162"/>
              </p:ext>
            </p:extLst>
          </p:nvPr>
        </p:nvGraphicFramePr>
        <p:xfrm>
          <a:off x="2967328" y="4344400"/>
          <a:ext cx="7239477" cy="910246"/>
        </p:xfrm>
        <a:graphic>
          <a:graphicData uri="http://schemas.openxmlformats.org/drawingml/2006/table">
            <a:tbl>
              <a:tblPr bandRow="1">
                <a:tableStyleId>{5C22544A-7EE6-4342-B048-85BDC9FD1C3A}</a:tableStyleId>
              </a:tblPr>
              <a:tblGrid>
                <a:gridCol w="807179">
                  <a:extLst>
                    <a:ext uri="{9D8B030D-6E8A-4147-A177-3AD203B41FA5}">
                      <a16:colId xmlns:a16="http://schemas.microsoft.com/office/drawing/2014/main" xmlns="" val="2799359903"/>
                    </a:ext>
                  </a:extLst>
                </a:gridCol>
                <a:gridCol w="643229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solidFill>
                  </a:tcPr>
                </a:tc>
                <a:tc>
                  <a:txBody>
                    <a:bodyPr/>
                    <a:lstStyle/>
                    <a:p>
                      <a:r>
                        <a:rPr lang="en-US" sz="2000" dirty="0" smtClean="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Module with CDC</a:t>
                      </a:r>
                      <a:r>
                        <a:rPr lang="en-US" sz="2000" baseline="0" dirty="0" smtClean="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rPr>
                        <a:t> podcast</a:t>
                      </a:r>
                      <a:endParaRPr lang="en-US" sz="2000" dirty="0">
                        <a:solidFill>
                          <a:schemeClr val="accent4">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1" name="Step 2"/>
          <p:cNvGraphicFramePr>
            <a:graphicFrameLocks noGrp="1"/>
          </p:cNvGraphicFramePr>
          <p:nvPr>
            <p:extLst>
              <p:ext uri="{D42A27DB-BD31-4B8C-83A1-F6EECF244321}">
                <p14:modId xmlns:p14="http://schemas.microsoft.com/office/powerpoint/2010/main" val="4084771005"/>
              </p:ext>
            </p:extLst>
          </p:nvPr>
        </p:nvGraphicFramePr>
        <p:xfrm>
          <a:off x="2967329" y="3278387"/>
          <a:ext cx="7239476" cy="910246"/>
        </p:xfrm>
        <a:graphic>
          <a:graphicData uri="http://schemas.openxmlformats.org/drawingml/2006/table">
            <a:tbl>
              <a:tblPr bandRow="1">
                <a:tableStyleId>{5C22544A-7EE6-4342-B048-85BDC9FD1C3A}</a:tableStyleId>
              </a:tblPr>
              <a:tblGrid>
                <a:gridCol w="807179">
                  <a:extLst>
                    <a:ext uri="{9D8B030D-6E8A-4147-A177-3AD203B41FA5}">
                      <a16:colId xmlns:a16="http://schemas.microsoft.com/office/drawing/2014/main" xmlns="" val="2799359903"/>
                    </a:ext>
                  </a:extLst>
                </a:gridCol>
                <a:gridCol w="6432297">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solidFill>
                  </a:tcPr>
                </a:tc>
                <a:tc>
                  <a:txBody>
                    <a:bodyPr/>
                    <a:lstStyle/>
                    <a:p>
                      <a:r>
                        <a:rPr lang="en-US" sz="200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Pre-test</a:t>
                      </a:r>
                      <a:endParaRPr lang="en-US" sz="20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4" name="Step 1"/>
          <p:cNvGraphicFramePr>
            <a:graphicFrameLocks noGrp="1"/>
          </p:cNvGraphicFramePr>
          <p:nvPr>
            <p:extLst>
              <p:ext uri="{D42A27DB-BD31-4B8C-83A1-F6EECF244321}">
                <p14:modId xmlns:p14="http://schemas.microsoft.com/office/powerpoint/2010/main" val="3695322731"/>
              </p:ext>
            </p:extLst>
          </p:nvPr>
        </p:nvGraphicFramePr>
        <p:xfrm>
          <a:off x="1985196" y="2200170"/>
          <a:ext cx="8221609" cy="910246"/>
        </p:xfrm>
        <a:graphic>
          <a:graphicData uri="http://schemas.openxmlformats.org/drawingml/2006/table">
            <a:tbl>
              <a:tblPr bandRow="1">
                <a:tableStyleId>{5C22544A-7EE6-4342-B048-85BDC9FD1C3A}</a:tableStyleId>
              </a:tblPr>
              <a:tblGrid>
                <a:gridCol w="916684">
                  <a:extLst>
                    <a:ext uri="{9D8B030D-6E8A-4147-A177-3AD203B41FA5}">
                      <a16:colId xmlns:a16="http://schemas.microsoft.com/office/drawing/2014/main" xmlns="" val="2799359903"/>
                    </a:ext>
                  </a:extLst>
                </a:gridCol>
                <a:gridCol w="7304925">
                  <a:extLst>
                    <a:ext uri="{9D8B030D-6E8A-4147-A177-3AD203B41FA5}">
                      <a16:colId xmlns:a16="http://schemas.microsoft.com/office/drawing/2014/main" xmlns="" val="3046901633"/>
                    </a:ext>
                  </a:extLst>
                </a:gridCol>
              </a:tblGrid>
              <a:tr h="910246">
                <a:tc>
                  <a:txBody>
                    <a:bodyPr/>
                    <a:lstStyle/>
                    <a:p>
                      <a:pPr algn="ct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solidFill>
                  </a:tcPr>
                </a:tc>
                <a:tc>
                  <a:txBody>
                    <a:bodyPr/>
                    <a:lstStyle/>
                    <a:p>
                      <a:r>
                        <a:rPr lang="en-US" sz="20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Learning</a:t>
                      </a:r>
                      <a:r>
                        <a:rPr lang="en-US" sz="2000" baseline="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Management System (LMS)</a:t>
                      </a:r>
                      <a:endParaRPr lang="en-US"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lumMod val="20000"/>
                        <a:lumOff val="80000"/>
                      </a:schemeClr>
                    </a:solidFill>
                  </a:tcPr>
                </a:tc>
                <a:extLst>
                  <a:ext uri="{0D108BD9-81ED-4DB2-BD59-A6C34878D82A}">
                    <a16:rowId xmlns:a16="http://schemas.microsoft.com/office/drawing/2014/main" xmlns="" val="2019254195"/>
                  </a:ext>
                </a:extLst>
              </a:tr>
            </a:tbl>
          </a:graphicData>
        </a:graphic>
      </p:graphicFrame>
      <p:sp>
        <p:nvSpPr>
          <p:cNvPr id="14"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Part I</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16115" y="695797"/>
            <a:ext cx="5739247"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E-Learning</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230963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50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tep 4"/>
          <p:cNvGraphicFramePr>
            <a:graphicFrameLocks noGrp="1"/>
          </p:cNvGraphicFramePr>
          <p:nvPr>
            <p:extLst>
              <p:ext uri="{D42A27DB-BD31-4B8C-83A1-F6EECF244321}">
                <p14:modId xmlns:p14="http://schemas.microsoft.com/office/powerpoint/2010/main" val="72946920"/>
              </p:ext>
            </p:extLst>
          </p:nvPr>
        </p:nvGraphicFramePr>
        <p:xfrm>
          <a:off x="2899596" y="5434815"/>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solidFill>
                  </a:tcPr>
                </a:tc>
                <a:tc>
                  <a:txBody>
                    <a:bodyPr/>
                    <a:lstStyle/>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Policy and documentation</a:t>
                      </a:r>
                      <a:endParaRPr lang="en-US" sz="20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2" name="Step 3"/>
          <p:cNvGraphicFramePr>
            <a:graphicFrameLocks noGrp="1"/>
          </p:cNvGraphicFramePr>
          <p:nvPr>
            <p:extLst>
              <p:ext uri="{D42A27DB-BD31-4B8C-83A1-F6EECF244321}">
                <p14:modId xmlns:p14="http://schemas.microsoft.com/office/powerpoint/2010/main" val="3690520224"/>
              </p:ext>
            </p:extLst>
          </p:nvPr>
        </p:nvGraphicFramePr>
        <p:xfrm>
          <a:off x="2899596" y="4356600"/>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solidFill>
                  </a:tcPr>
                </a:tc>
                <a:tc>
                  <a:txBody>
                    <a:bodyPr/>
                    <a:lstStyle/>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Breakout skills stations</a:t>
                      </a:r>
                      <a:r>
                        <a:rPr lang="en-US" sz="2000" baseline="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 to include:</a:t>
                      </a:r>
                    </a:p>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practice, administration, and reading</a:t>
                      </a:r>
                      <a:endParaRPr lang="en-US" sz="20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1" name="Step 2"/>
          <p:cNvGraphicFramePr>
            <a:graphicFrameLocks noGrp="1"/>
          </p:cNvGraphicFramePr>
          <p:nvPr>
            <p:extLst>
              <p:ext uri="{D42A27DB-BD31-4B8C-83A1-F6EECF244321}">
                <p14:modId xmlns:p14="http://schemas.microsoft.com/office/powerpoint/2010/main" val="737374490"/>
              </p:ext>
            </p:extLst>
          </p:nvPr>
        </p:nvGraphicFramePr>
        <p:xfrm>
          <a:off x="2899596" y="3278385"/>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solidFill>
                  </a:tcPr>
                </a:tc>
                <a:tc>
                  <a:txBody>
                    <a:bodyPr/>
                    <a:lstStyle/>
                    <a:p>
                      <a:r>
                        <a:rPr lang="en-US" sz="200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Small</a:t>
                      </a:r>
                      <a:r>
                        <a:rPr lang="en-US" sz="2000" baseline="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 group discussion and team scenarios</a:t>
                      </a:r>
                      <a:endParaRPr lang="en-US" sz="20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4" name="Step 1"/>
          <p:cNvGraphicFramePr>
            <a:graphicFrameLocks noGrp="1"/>
          </p:cNvGraphicFramePr>
          <p:nvPr>
            <p:extLst>
              <p:ext uri="{D42A27DB-BD31-4B8C-83A1-F6EECF244321}">
                <p14:modId xmlns:p14="http://schemas.microsoft.com/office/powerpoint/2010/main" val="2158801433"/>
              </p:ext>
            </p:extLst>
          </p:nvPr>
        </p:nvGraphicFramePr>
        <p:xfrm>
          <a:off x="1985196" y="2200170"/>
          <a:ext cx="8221609" cy="910246"/>
        </p:xfrm>
        <a:graphic>
          <a:graphicData uri="http://schemas.openxmlformats.org/drawingml/2006/table">
            <a:tbl>
              <a:tblPr bandRow="1">
                <a:tableStyleId>{5C22544A-7EE6-4342-B048-85BDC9FD1C3A}</a:tableStyleId>
              </a:tblPr>
              <a:tblGrid>
                <a:gridCol w="916684">
                  <a:extLst>
                    <a:ext uri="{9D8B030D-6E8A-4147-A177-3AD203B41FA5}">
                      <a16:colId xmlns:a16="http://schemas.microsoft.com/office/drawing/2014/main" xmlns="" val="2799359903"/>
                    </a:ext>
                  </a:extLst>
                </a:gridCol>
                <a:gridCol w="7304925">
                  <a:extLst>
                    <a:ext uri="{9D8B030D-6E8A-4147-A177-3AD203B41FA5}">
                      <a16:colId xmlns:a16="http://schemas.microsoft.com/office/drawing/2014/main" xmlns="" val="3046901633"/>
                    </a:ext>
                  </a:extLst>
                </a:gridCol>
              </a:tblGrid>
              <a:tr h="910246">
                <a:tc>
                  <a:txBody>
                    <a:bodyPr/>
                    <a:lstStyle/>
                    <a:p>
                      <a:pPr algn="ct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solidFill>
                  </a:tcPr>
                </a:tc>
                <a:tc>
                  <a:txBody>
                    <a:bodyPr/>
                    <a:lstStyle/>
                    <a:p>
                      <a:r>
                        <a:rPr lang="en-US" sz="20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Classroom</a:t>
                      </a:r>
                      <a:r>
                        <a:rPr lang="en-US" sz="2000" baseline="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attendance with lecture and skills lab</a:t>
                      </a:r>
                      <a:endParaRPr lang="en-US"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lumMod val="20000"/>
                        <a:lumOff val="80000"/>
                      </a:schemeClr>
                    </a:solidFill>
                  </a:tcPr>
                </a:tc>
                <a:extLst>
                  <a:ext uri="{0D108BD9-81ED-4DB2-BD59-A6C34878D82A}">
                    <a16:rowId xmlns:a16="http://schemas.microsoft.com/office/drawing/2014/main" xmlns="" val="2019254195"/>
                  </a:ext>
                </a:extLst>
              </a:tr>
            </a:tbl>
          </a:graphicData>
        </a:graphic>
      </p:graphicFrame>
      <p:sp>
        <p:nvSpPr>
          <p:cNvPr id="14"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Part II</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16115" y="695797"/>
            <a:ext cx="5739247"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 Training</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pic>
        <p:nvPicPr>
          <p:cNvPr id="10" name="Picture Placeholder 13"/>
          <p:cNvPicPr>
            <a:picLocks noChangeAspect="1"/>
          </p:cNvPicPr>
          <p:nvPr/>
        </p:nvPicPr>
        <p:blipFill>
          <a:blip r:embed="rId4" cstate="print">
            <a:extLst>
              <a:ext uri="{28A0092B-C50C-407E-A947-70E740481C1C}">
                <a14:useLocalDpi xmlns:a14="http://schemas.microsoft.com/office/drawing/2010/main" val="0"/>
              </a:ext>
            </a:extLst>
          </a:blip>
          <a:srcRect t="20413" b="20413"/>
          <a:stretch>
            <a:fillRect/>
          </a:stretch>
        </p:blipFill>
        <p:spPr>
          <a:xfrm>
            <a:off x="309607" y="3733508"/>
            <a:ext cx="2264101" cy="13389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95576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50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Step 4"/>
          <p:cNvGraphicFramePr>
            <a:graphicFrameLocks noGrp="1"/>
          </p:cNvGraphicFramePr>
          <p:nvPr>
            <p:extLst>
              <p:ext uri="{D42A27DB-BD31-4B8C-83A1-F6EECF244321}">
                <p14:modId xmlns:p14="http://schemas.microsoft.com/office/powerpoint/2010/main" val="72946920"/>
              </p:ext>
            </p:extLst>
          </p:nvPr>
        </p:nvGraphicFramePr>
        <p:xfrm>
          <a:off x="2899596" y="5434815"/>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solidFill>
                  </a:tcPr>
                </a:tc>
                <a:tc>
                  <a:txBody>
                    <a:bodyPr/>
                    <a:lstStyle/>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Policy and documentation</a:t>
                      </a:r>
                      <a:endParaRPr lang="en-US" sz="20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5">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2" name="Step 3"/>
          <p:cNvGraphicFramePr>
            <a:graphicFrameLocks noGrp="1"/>
          </p:cNvGraphicFramePr>
          <p:nvPr>
            <p:extLst>
              <p:ext uri="{D42A27DB-BD31-4B8C-83A1-F6EECF244321}">
                <p14:modId xmlns:p14="http://schemas.microsoft.com/office/powerpoint/2010/main" val="3690520224"/>
              </p:ext>
            </p:extLst>
          </p:nvPr>
        </p:nvGraphicFramePr>
        <p:xfrm>
          <a:off x="2899596" y="4356600"/>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solidFill>
                  </a:tcPr>
                </a:tc>
                <a:tc>
                  <a:txBody>
                    <a:bodyPr/>
                    <a:lstStyle/>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Breakout skills stations</a:t>
                      </a:r>
                      <a:r>
                        <a:rPr lang="en-US" sz="2000" baseline="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 to include:</a:t>
                      </a:r>
                    </a:p>
                    <a:p>
                      <a:r>
                        <a:rPr lang="en-US" sz="2000" dirty="0" smtClean="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practice, administration, and reading</a:t>
                      </a:r>
                      <a:endParaRPr lang="en-US" sz="20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4">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11" name="Step 2"/>
          <p:cNvGraphicFramePr>
            <a:graphicFrameLocks noGrp="1"/>
          </p:cNvGraphicFramePr>
          <p:nvPr>
            <p:extLst>
              <p:ext uri="{D42A27DB-BD31-4B8C-83A1-F6EECF244321}">
                <p14:modId xmlns:p14="http://schemas.microsoft.com/office/powerpoint/2010/main" val="737374490"/>
              </p:ext>
            </p:extLst>
          </p:nvPr>
        </p:nvGraphicFramePr>
        <p:xfrm>
          <a:off x="2899596" y="3278385"/>
          <a:ext cx="7307209" cy="910246"/>
        </p:xfrm>
        <a:graphic>
          <a:graphicData uri="http://schemas.openxmlformats.org/drawingml/2006/table">
            <a:tbl>
              <a:tblPr bandRow="1">
                <a:tableStyleId>{5C22544A-7EE6-4342-B048-85BDC9FD1C3A}</a:tableStyleId>
              </a:tblPr>
              <a:tblGrid>
                <a:gridCol w="814731">
                  <a:extLst>
                    <a:ext uri="{9D8B030D-6E8A-4147-A177-3AD203B41FA5}">
                      <a16:colId xmlns:a16="http://schemas.microsoft.com/office/drawing/2014/main" xmlns="" val="2799359903"/>
                    </a:ext>
                  </a:extLst>
                </a:gridCol>
                <a:gridCol w="6492478">
                  <a:extLst>
                    <a:ext uri="{9D8B030D-6E8A-4147-A177-3AD203B41FA5}">
                      <a16:colId xmlns:a16="http://schemas.microsoft.com/office/drawing/2014/main" xmlns="" val="3046901633"/>
                    </a:ext>
                  </a:extLst>
                </a:gridCol>
              </a:tblGrid>
              <a:tr h="910246">
                <a:tc>
                  <a:txBody>
                    <a:bodyPr/>
                    <a:lstStyle/>
                    <a:p>
                      <a:pPr algn="ctr"/>
                      <a:r>
                        <a:rPr lang="en-US" sz="44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a:t>
                      </a: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solidFill>
                  </a:tcPr>
                </a:tc>
                <a:tc>
                  <a:txBody>
                    <a:bodyPr/>
                    <a:lstStyle/>
                    <a:p>
                      <a:r>
                        <a:rPr lang="en-US" sz="200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Small</a:t>
                      </a:r>
                      <a:r>
                        <a:rPr lang="en-US" sz="2000" baseline="0" dirty="0" smtClean="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 group discussion and team scenarios</a:t>
                      </a:r>
                      <a:endParaRPr lang="en-US" sz="20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3">
                        <a:lumMod val="20000"/>
                        <a:lumOff val="80000"/>
                      </a:schemeClr>
                    </a:solidFill>
                  </a:tcPr>
                </a:tc>
                <a:extLst>
                  <a:ext uri="{0D108BD9-81ED-4DB2-BD59-A6C34878D82A}">
                    <a16:rowId xmlns:a16="http://schemas.microsoft.com/office/drawing/2014/main" xmlns="" val="2019254195"/>
                  </a:ext>
                </a:extLst>
              </a:tr>
            </a:tbl>
          </a:graphicData>
        </a:graphic>
      </p:graphicFrame>
      <p:graphicFrame>
        <p:nvGraphicFramePr>
          <p:cNvPr id="4" name="Step 1"/>
          <p:cNvGraphicFramePr>
            <a:graphicFrameLocks noGrp="1"/>
          </p:cNvGraphicFramePr>
          <p:nvPr>
            <p:extLst>
              <p:ext uri="{D42A27DB-BD31-4B8C-83A1-F6EECF244321}">
                <p14:modId xmlns:p14="http://schemas.microsoft.com/office/powerpoint/2010/main" val="2158801433"/>
              </p:ext>
            </p:extLst>
          </p:nvPr>
        </p:nvGraphicFramePr>
        <p:xfrm>
          <a:off x="1985196" y="2200170"/>
          <a:ext cx="8221609" cy="910246"/>
        </p:xfrm>
        <a:graphic>
          <a:graphicData uri="http://schemas.openxmlformats.org/drawingml/2006/table">
            <a:tbl>
              <a:tblPr bandRow="1">
                <a:tableStyleId>{5C22544A-7EE6-4342-B048-85BDC9FD1C3A}</a:tableStyleId>
              </a:tblPr>
              <a:tblGrid>
                <a:gridCol w="916684">
                  <a:extLst>
                    <a:ext uri="{9D8B030D-6E8A-4147-A177-3AD203B41FA5}">
                      <a16:colId xmlns:a16="http://schemas.microsoft.com/office/drawing/2014/main" xmlns="" val="2799359903"/>
                    </a:ext>
                  </a:extLst>
                </a:gridCol>
                <a:gridCol w="7304925">
                  <a:extLst>
                    <a:ext uri="{9D8B030D-6E8A-4147-A177-3AD203B41FA5}">
                      <a16:colId xmlns:a16="http://schemas.microsoft.com/office/drawing/2014/main" xmlns="" val="3046901633"/>
                    </a:ext>
                  </a:extLst>
                </a:gridCol>
              </a:tblGrid>
              <a:tr h="910246">
                <a:tc>
                  <a:txBody>
                    <a:bodyPr/>
                    <a:lstStyle/>
                    <a:p>
                      <a:pPr algn="ctr"/>
                      <a:endParaRPr lang="en-US" sz="4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solidFill>
                  </a:tcPr>
                </a:tc>
                <a:tc>
                  <a:txBody>
                    <a:bodyPr/>
                    <a:lstStyle/>
                    <a:p>
                      <a:r>
                        <a:rPr lang="en-US" sz="20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Classroom</a:t>
                      </a:r>
                      <a:r>
                        <a:rPr lang="en-US" sz="2000" baseline="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attendance with lecture and skills lab</a:t>
                      </a:r>
                      <a:endParaRPr lang="en-US" sz="20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txBody>
                  <a:tcPr anchor="ctr">
                    <a:solidFill>
                      <a:schemeClr val="accent2">
                        <a:lumMod val="20000"/>
                        <a:lumOff val="80000"/>
                      </a:schemeClr>
                    </a:solidFill>
                  </a:tcPr>
                </a:tc>
                <a:extLst>
                  <a:ext uri="{0D108BD9-81ED-4DB2-BD59-A6C34878D82A}">
                    <a16:rowId xmlns:a16="http://schemas.microsoft.com/office/drawing/2014/main" xmlns="" val="2019254195"/>
                  </a:ext>
                </a:extLst>
              </a:tr>
            </a:tbl>
          </a:graphicData>
        </a:graphic>
      </p:graphicFrame>
      <p:sp>
        <p:nvSpPr>
          <p:cNvPr id="14"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Part II</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16115" y="695797"/>
            <a:ext cx="5739247"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LIVE Training</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pic>
        <p:nvPicPr>
          <p:cNvPr id="10" name="Content Placeholder 3"/>
          <p:cNvPicPr>
            <a:picLocks noChangeAspect="1"/>
          </p:cNvPicPr>
          <p:nvPr/>
        </p:nvPicPr>
        <p:blipFill rotWithShape="1">
          <a:blip r:embed="rId4" cstate="print">
            <a:extLst>
              <a:ext uri="{28A0092B-C50C-407E-A947-70E740481C1C}">
                <a14:useLocalDpi xmlns:a14="http://schemas.microsoft.com/office/drawing/2010/main" val="0"/>
              </a:ext>
            </a:extLst>
          </a:blip>
          <a:srcRect t="20413" b="20413"/>
          <a:stretch/>
        </p:blipFill>
        <p:spPr>
          <a:xfrm>
            <a:off x="395488" y="3978720"/>
            <a:ext cx="2178220" cy="128812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23349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nodeType="afterEffect">
                                  <p:stCondLst>
                                    <p:cond delay="50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50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366050"/>
            <a:ext cx="11743671"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Evaluation Summary</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0238021"/>
              </p:ext>
            </p:extLst>
          </p:nvPr>
        </p:nvGraphicFramePr>
        <p:xfrm>
          <a:off x="838200" y="1616520"/>
          <a:ext cx="10515600" cy="4727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TCH Pref_Vert_Lockup_4c"/>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297951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179698" y="1293186"/>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366050"/>
            <a:ext cx="11743671"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Program Metrics</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Flowchart: Process 7"/>
          <p:cNvSpPr/>
          <p:nvPr/>
        </p:nvSpPr>
        <p:spPr>
          <a:xfrm>
            <a:off x="750231" y="1640517"/>
            <a:ext cx="4108847" cy="715455"/>
          </a:xfrm>
          <a:prstGeom prst="flowChartProcess">
            <a:avLst/>
          </a:prstGeom>
          <a:solidFill>
            <a:schemeClr val="accent2"/>
          </a:solidFill>
          <a:ln w="28575">
            <a:solidFill>
              <a:schemeClr val="bg1">
                <a:lumMod val="85000"/>
              </a:schemeClr>
            </a:solid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Confidence Survey</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1" name="Flowchart: Process 10"/>
          <p:cNvSpPr/>
          <p:nvPr/>
        </p:nvSpPr>
        <p:spPr>
          <a:xfrm>
            <a:off x="6757852" y="1601090"/>
            <a:ext cx="4582632" cy="715455"/>
          </a:xfrm>
          <a:prstGeom prst="flowChartProcess">
            <a:avLst/>
          </a:prstGeom>
          <a:solidFill>
            <a:schemeClr val="accent2"/>
          </a:solidFill>
          <a:ln w="28575">
            <a:solidFill>
              <a:schemeClr val="bg1">
                <a:lumMod val="85000"/>
              </a:schemeClr>
            </a:solid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latin typeface="Verdana" panose="020B0604030504040204" pitchFamily="34" charset="0"/>
                <a:ea typeface="Verdana" panose="020B0604030504040204" pitchFamily="34" charset="0"/>
                <a:cs typeface="Verdana" panose="020B0604030504040204" pitchFamily="34" charset="0"/>
              </a:rPr>
              <a:t>Post-Class</a:t>
            </a:r>
            <a:r>
              <a:rPr lang="en-US" sz="2800" dirty="0">
                <a:latin typeface="Verdana" panose="020B0604030504040204" pitchFamily="34" charset="0"/>
                <a:ea typeface="Verdana" panose="020B0604030504040204" pitchFamily="34" charset="0"/>
                <a:cs typeface="Verdana" panose="020B0604030504040204" pitchFamily="34" charset="0"/>
              </a:rPr>
              <a:t> Evaluation</a:t>
            </a:r>
          </a:p>
        </p:txBody>
      </p:sp>
      <p:sp>
        <p:nvSpPr>
          <p:cNvPr id="12" name="Content Placeholder 2"/>
          <p:cNvSpPr>
            <a:spLocks noGrp="1"/>
          </p:cNvSpPr>
          <p:nvPr>
            <p:ph idx="1"/>
          </p:nvPr>
        </p:nvSpPr>
        <p:spPr>
          <a:xfrm>
            <a:off x="135467" y="2703302"/>
            <a:ext cx="5957422" cy="2632140"/>
          </a:xfrm>
        </p:spPr>
        <p:txBody>
          <a:bodyPr>
            <a:normAutofit/>
          </a:bodyPr>
          <a:lstStyle/>
          <a:p>
            <a:pPr marL="548640" indent="0">
              <a:spcBef>
                <a:spcPts val="0"/>
              </a:spcBef>
              <a:spcAft>
                <a:spcPts val="0"/>
              </a:spcAft>
              <a:buNone/>
            </a:pPr>
            <a:r>
              <a:rPr lang="en-US"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Purpose:</a:t>
            </a:r>
          </a:p>
          <a:p>
            <a:pPr marL="548640" indent="0">
              <a:spcBef>
                <a:spcPts val="0"/>
              </a:spcBef>
              <a:spcAft>
                <a:spcPts val="0"/>
              </a:spcAft>
              <a:buNone/>
            </a:pP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To </a:t>
            </a:r>
            <a:r>
              <a:rPr lang="en-US" dirty="0">
                <a:solidFill>
                  <a:schemeClr val="bg1"/>
                </a:solidFill>
                <a:latin typeface="Verdana" panose="020B0604030504040204" pitchFamily="34" charset="0"/>
                <a:ea typeface="Verdana" panose="020B0604030504040204" pitchFamily="34" charset="0"/>
                <a:cs typeface="Verdana" panose="020B0604030504040204" pitchFamily="34" charset="0"/>
              </a:rPr>
              <a:t>measure change (+/-) in the level of </a:t>
            </a: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confidence and perception of the learners in regards to the course</a:t>
            </a:r>
          </a:p>
          <a:p>
            <a:pPr marL="548640" indent="0">
              <a:spcBef>
                <a:spcPts val="0"/>
              </a:spcBef>
              <a:spcAft>
                <a:spcPts val="0"/>
              </a:spcAft>
              <a:buNone/>
            </a:pPr>
            <a:endParaRPr lang="en-US" dirty="0">
              <a:solidFill>
                <a:schemeClr val="bg1"/>
              </a:solidFill>
            </a:endParaRPr>
          </a:p>
        </p:txBody>
      </p:sp>
      <p:sp>
        <p:nvSpPr>
          <p:cNvPr id="13" name="Content Placeholder 2"/>
          <p:cNvSpPr txBox="1">
            <a:spLocks/>
          </p:cNvSpPr>
          <p:nvPr/>
        </p:nvSpPr>
        <p:spPr bwMode="gray">
          <a:xfrm>
            <a:off x="6434420" y="2897254"/>
            <a:ext cx="5229495"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marL="111125" indent="-111125" algn="l" rtl="0" eaLnBrk="1" fontAlgn="base" hangingPunct="1">
              <a:spcBef>
                <a:spcPct val="100000"/>
              </a:spcBef>
              <a:spcAft>
                <a:spcPct val="36000"/>
              </a:spcAft>
              <a:buClr>
                <a:schemeClr val="bg1"/>
              </a:buClr>
              <a:buChar char="•"/>
              <a:defRPr sz="2800">
                <a:solidFill>
                  <a:schemeClr val="bg1"/>
                </a:solidFill>
                <a:latin typeface="Arial"/>
                <a:ea typeface="ＭＳ Ｐゴシック" charset="0"/>
                <a:cs typeface="Geneva" charset="0"/>
              </a:defRPr>
            </a:lvl1pPr>
            <a:lvl2pPr marL="573088" indent="-111125" algn="l" rtl="0" eaLnBrk="1" fontAlgn="base" hangingPunct="1">
              <a:spcBef>
                <a:spcPct val="0"/>
              </a:spcBef>
              <a:spcAft>
                <a:spcPct val="45000"/>
              </a:spcAft>
              <a:buClr>
                <a:schemeClr val="bg1"/>
              </a:buClr>
              <a:buFont typeface="Calibri" charset="0"/>
              <a:buChar char="‐"/>
              <a:defRPr sz="2200">
                <a:solidFill>
                  <a:schemeClr val="bg1"/>
                </a:solidFill>
                <a:latin typeface="Arial"/>
                <a:ea typeface="Geneva" pitchFamily="-68" charset="-128"/>
                <a:cs typeface="Geneva" charset="0"/>
              </a:defRPr>
            </a:lvl2pPr>
            <a:lvl3pPr marL="1025525" indent="-111125" algn="l" rtl="0" eaLnBrk="1" fontAlgn="base" hangingPunct="1">
              <a:spcBef>
                <a:spcPct val="0"/>
              </a:spcBef>
              <a:spcAft>
                <a:spcPct val="45000"/>
              </a:spcAft>
              <a:buClr>
                <a:schemeClr val="bg1"/>
              </a:buClr>
              <a:buChar char="•"/>
              <a:defRPr sz="2200">
                <a:solidFill>
                  <a:schemeClr val="bg1"/>
                </a:solidFill>
                <a:latin typeface="Arial"/>
                <a:ea typeface="Geneva" pitchFamily="-68" charset="-128"/>
                <a:cs typeface="Geneva" charset="0"/>
              </a:defRPr>
            </a:lvl3pPr>
            <a:lvl4pPr marL="1766888" indent="6350" algn="l" rtl="0" eaLnBrk="1" fontAlgn="base" hangingPunct="1">
              <a:spcBef>
                <a:spcPct val="50000"/>
              </a:spcBef>
              <a:spcAft>
                <a:spcPct val="0"/>
              </a:spcAft>
              <a:buClr>
                <a:srgbClr val="808080"/>
              </a:buClr>
              <a:buChar char="•"/>
              <a:defRPr sz="2200">
                <a:solidFill>
                  <a:srgbClr val="808080"/>
                </a:solidFill>
                <a:latin typeface="Arial"/>
                <a:ea typeface="Geneva" pitchFamily="-68" charset="-128"/>
                <a:cs typeface="Geneva" charset="0"/>
              </a:defRPr>
            </a:lvl4pPr>
            <a:lvl5pPr marL="2149475" indent="-203200" algn="l" rtl="0" eaLnBrk="1" fontAlgn="base" hangingPunct="1">
              <a:spcBef>
                <a:spcPct val="50000"/>
              </a:spcBef>
              <a:spcAft>
                <a:spcPct val="0"/>
              </a:spcAft>
              <a:buClr>
                <a:schemeClr val="folHlink"/>
              </a:buClr>
              <a:buChar char="•"/>
              <a:defRPr sz="2200">
                <a:solidFill>
                  <a:schemeClr val="tx1"/>
                </a:solidFill>
                <a:latin typeface="Arial"/>
                <a:ea typeface="Geneva" pitchFamily="-68" charset="-128"/>
                <a:cs typeface="Geneva" charset="0"/>
              </a:defRPr>
            </a:lvl5pPr>
            <a:lvl6pPr marL="2606675" indent="-203200" algn="l" rtl="0" eaLnBrk="1" fontAlgn="base" hangingPunct="1">
              <a:spcBef>
                <a:spcPct val="50000"/>
              </a:spcBef>
              <a:spcAft>
                <a:spcPct val="0"/>
              </a:spcAft>
              <a:buClr>
                <a:schemeClr val="folHlink"/>
              </a:buClr>
              <a:buChar char="•"/>
              <a:defRPr sz="2200">
                <a:solidFill>
                  <a:schemeClr val="tx1"/>
                </a:solidFill>
                <a:latin typeface="+mn-lt"/>
                <a:ea typeface="Geneva" pitchFamily="-68" charset="-128"/>
              </a:defRPr>
            </a:lvl6pPr>
            <a:lvl7pPr marL="3063875" indent="-203200" algn="l" rtl="0" eaLnBrk="1" fontAlgn="base" hangingPunct="1">
              <a:spcBef>
                <a:spcPct val="50000"/>
              </a:spcBef>
              <a:spcAft>
                <a:spcPct val="0"/>
              </a:spcAft>
              <a:buClr>
                <a:schemeClr val="folHlink"/>
              </a:buClr>
              <a:buChar char="•"/>
              <a:defRPr sz="2200">
                <a:solidFill>
                  <a:schemeClr val="tx1"/>
                </a:solidFill>
                <a:latin typeface="+mn-lt"/>
                <a:ea typeface="Geneva" pitchFamily="-68" charset="-128"/>
              </a:defRPr>
            </a:lvl7pPr>
            <a:lvl8pPr marL="3521075" indent="-203200" algn="l" rtl="0" eaLnBrk="1" fontAlgn="base" hangingPunct="1">
              <a:spcBef>
                <a:spcPct val="50000"/>
              </a:spcBef>
              <a:spcAft>
                <a:spcPct val="0"/>
              </a:spcAft>
              <a:buClr>
                <a:schemeClr val="folHlink"/>
              </a:buClr>
              <a:buChar char="•"/>
              <a:defRPr sz="2200">
                <a:solidFill>
                  <a:schemeClr val="tx1"/>
                </a:solidFill>
                <a:latin typeface="+mn-lt"/>
                <a:ea typeface="Geneva" pitchFamily="-68" charset="-128"/>
              </a:defRPr>
            </a:lvl8pPr>
            <a:lvl9pPr marL="3978275" indent="-203200" algn="l" rtl="0" eaLnBrk="1" fontAlgn="base" hangingPunct="1">
              <a:spcBef>
                <a:spcPct val="50000"/>
              </a:spcBef>
              <a:spcAft>
                <a:spcPct val="0"/>
              </a:spcAft>
              <a:buClr>
                <a:schemeClr val="folHlink"/>
              </a:buClr>
              <a:buChar char="•"/>
              <a:defRPr sz="2200">
                <a:solidFill>
                  <a:schemeClr val="tx1"/>
                </a:solidFill>
                <a:latin typeface="+mn-lt"/>
                <a:ea typeface="Geneva" pitchFamily="-68" charset="-128"/>
              </a:defRPr>
            </a:lvl9pPr>
          </a:lstStyle>
          <a:p>
            <a:pPr marL="548640" indent="0">
              <a:spcBef>
                <a:spcPts val="0"/>
              </a:spcBef>
              <a:spcAft>
                <a:spcPts val="0"/>
              </a:spcAft>
              <a:buFontTx/>
              <a:buNone/>
            </a:pPr>
            <a:r>
              <a:rPr lang="en-US" kern="0" dirty="0" smtClean="0">
                <a:solidFill>
                  <a:srgbClr val="FF0000"/>
                </a:solidFill>
              </a:rPr>
              <a:t>Purpose:</a:t>
            </a:r>
          </a:p>
          <a:p>
            <a:pPr marL="548640" indent="0">
              <a:spcBef>
                <a:spcPts val="0"/>
              </a:spcBef>
              <a:spcAft>
                <a:spcPts val="0"/>
              </a:spcAft>
              <a:buFontTx/>
              <a:buNone/>
            </a:pPr>
            <a:r>
              <a:rPr lang="en-US" kern="0" dirty="0" smtClean="0"/>
              <a:t>To measure if the program met the learning objectives of the course</a:t>
            </a:r>
            <a:endParaRPr lang="en-US" kern="0" dirty="0"/>
          </a:p>
        </p:txBody>
      </p:sp>
      <p:pic>
        <p:nvPicPr>
          <p:cNvPr id="14" name="Picture 13"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106215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2000" fill="hold"/>
                                        <p:tgtEl>
                                          <p:spTgt spid="8"/>
                                        </p:tgtEl>
                                        <p:attrNameLst>
                                          <p:attrName>ppt_x</p:attrName>
                                        </p:attrNameLst>
                                      </p:cBhvr>
                                      <p:tavLst>
                                        <p:tav tm="0">
                                          <p:val>
                                            <p:strVal val="0-#ppt_w/2"/>
                                          </p:val>
                                        </p:tav>
                                        <p:tav tm="100000">
                                          <p:val>
                                            <p:strVal val="#ppt_x"/>
                                          </p:val>
                                        </p:tav>
                                      </p:tavLst>
                                    </p:anim>
                                    <p:anim calcmode="lin" valueType="num">
                                      <p:cBhvr additive="base">
                                        <p:cTn id="16" dur="2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0-#ppt_w/2"/>
                                          </p:val>
                                        </p:tav>
                                        <p:tav tm="100000">
                                          <p:val>
                                            <p:strVal val="#ppt_x"/>
                                          </p:val>
                                        </p:tav>
                                      </p:tavLst>
                                    </p:anim>
                                    <p:anim calcmode="lin" valueType="num">
                                      <p:cBhvr additive="base">
                                        <p:cTn id="20" dur="2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366050"/>
            <a:ext cx="11743671"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Pre and Post Summary Data Comparison</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p:cNvSpPr/>
          <p:nvPr/>
        </p:nvSpPr>
        <p:spPr>
          <a:xfrm>
            <a:off x="1148865" y="945576"/>
            <a:ext cx="6498072" cy="307777"/>
          </a:xfrm>
          <a:prstGeom prst="rect">
            <a:avLst/>
          </a:prstGeom>
        </p:spPr>
        <p:txBody>
          <a:bodyPr wrap="square">
            <a:spAutoFit/>
          </a:bodyPr>
          <a:lstStyle/>
          <a:p>
            <a:pPr algn="l">
              <a:spcBef>
                <a:spcPts val="0"/>
              </a:spcBef>
            </a:pPr>
            <a:r>
              <a:rPr lang="en-US" sz="1400" b="1" dirty="0">
                <a:solidFill>
                  <a:schemeClr val="accent5"/>
                </a:solidFill>
              </a:rPr>
              <a:t>Each question was rated on a scale of </a:t>
            </a:r>
            <a:r>
              <a:rPr lang="en-US" sz="1400" b="1" dirty="0" smtClean="0">
                <a:solidFill>
                  <a:schemeClr val="accent5"/>
                </a:solidFill>
              </a:rPr>
              <a:t>1-4 </a:t>
            </a:r>
            <a:r>
              <a:rPr lang="en-US" sz="1400" b="1" dirty="0">
                <a:solidFill>
                  <a:schemeClr val="accent5"/>
                </a:solidFill>
              </a:rPr>
              <a:t>(</a:t>
            </a:r>
            <a:r>
              <a:rPr lang="en-US" sz="1400" b="1" dirty="0" smtClean="0">
                <a:solidFill>
                  <a:schemeClr val="accent5"/>
                </a:solidFill>
              </a:rPr>
              <a:t>1 = Strongly Disagree, 4 = Strongly Agree)</a:t>
            </a:r>
            <a:endParaRPr lang="en-US" sz="1400" b="1" dirty="0">
              <a:solidFill>
                <a:schemeClr val="accent5"/>
              </a:solidFill>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3316391111"/>
              </p:ext>
            </p:extLst>
          </p:nvPr>
        </p:nvGraphicFramePr>
        <p:xfrm>
          <a:off x="685707" y="1552349"/>
          <a:ext cx="10643190" cy="4088235"/>
        </p:xfrm>
        <a:graphic>
          <a:graphicData uri="http://schemas.openxmlformats.org/drawingml/2006/table">
            <a:tbl>
              <a:tblPr firstRow="1" bandRow="1">
                <a:tableStyleId>{5C22544A-7EE6-4342-B048-85BDC9FD1C3A}</a:tableStyleId>
              </a:tblPr>
              <a:tblGrid>
                <a:gridCol w="8461046"/>
                <a:gridCol w="1091072"/>
                <a:gridCol w="1091072"/>
              </a:tblGrid>
              <a:tr h="681727">
                <a:tc>
                  <a:txBody>
                    <a:bodyPr/>
                    <a:lstStyle/>
                    <a:p>
                      <a:pPr algn="ctr"/>
                      <a:r>
                        <a:rPr lang="en-US" sz="2800" dirty="0" smtClean="0">
                          <a:solidFill>
                            <a:schemeClr val="tx1"/>
                          </a:solidFill>
                        </a:rPr>
                        <a:t>QUESTION / INDICATOR</a:t>
                      </a:r>
                      <a:endParaRPr lang="en-US" sz="2800" dirty="0">
                        <a:solidFill>
                          <a:schemeClr val="tx1"/>
                        </a:solidFill>
                      </a:endParaRPr>
                    </a:p>
                  </a:txBody>
                  <a:tcPr>
                    <a:solidFill>
                      <a:schemeClr val="accent2"/>
                    </a:solidFill>
                  </a:tcPr>
                </a:tc>
                <a:tc>
                  <a:txBody>
                    <a:bodyPr/>
                    <a:lstStyle/>
                    <a:p>
                      <a:pPr algn="ctr"/>
                      <a:r>
                        <a:rPr lang="en-US" sz="2800" dirty="0" smtClean="0">
                          <a:solidFill>
                            <a:schemeClr val="tx1"/>
                          </a:solidFill>
                        </a:rPr>
                        <a:t>PRE</a:t>
                      </a:r>
                      <a:endParaRPr lang="en-US" sz="2800" dirty="0">
                        <a:solidFill>
                          <a:schemeClr val="tx1"/>
                        </a:solidFill>
                      </a:endParaRPr>
                    </a:p>
                  </a:txBody>
                  <a:tcPr>
                    <a:solidFill>
                      <a:schemeClr val="accent2"/>
                    </a:solidFill>
                  </a:tcPr>
                </a:tc>
                <a:tc>
                  <a:txBody>
                    <a:bodyPr/>
                    <a:lstStyle/>
                    <a:p>
                      <a:pPr algn="ctr"/>
                      <a:r>
                        <a:rPr lang="en-US" sz="2800" dirty="0" smtClean="0">
                          <a:solidFill>
                            <a:schemeClr val="tx1"/>
                          </a:solidFill>
                        </a:rPr>
                        <a:t>POST</a:t>
                      </a:r>
                      <a:endParaRPr lang="en-US" sz="2800" dirty="0">
                        <a:solidFill>
                          <a:schemeClr val="tx1"/>
                        </a:solidFill>
                      </a:endParaRPr>
                    </a:p>
                  </a:txBody>
                  <a:tcPr>
                    <a:solidFill>
                      <a:schemeClr val="accent5"/>
                    </a:solidFill>
                  </a:tcPr>
                </a:tc>
              </a:tr>
              <a:tr h="558705">
                <a:tc>
                  <a:txBody>
                    <a:bodyPr/>
                    <a:lstStyle/>
                    <a:p>
                      <a:pPr marL="0" marR="0" lvl="0" indent="0">
                        <a:spcBef>
                          <a:spcPts val="0"/>
                        </a:spcBef>
                        <a:spcAft>
                          <a:spcPts val="0"/>
                        </a:spcAft>
                        <a:buFont typeface="+mj-lt"/>
                        <a:buNone/>
                      </a:pPr>
                      <a:r>
                        <a:rPr lang="en-US" sz="2400" b="1" dirty="0" smtClean="0">
                          <a:effectLst/>
                          <a:latin typeface="+mn-lt"/>
                        </a:rPr>
                        <a:t>1. </a:t>
                      </a:r>
                      <a:r>
                        <a:rPr lang="en-US" sz="2400" b="1" kern="1200" dirty="0" smtClean="0">
                          <a:solidFill>
                            <a:schemeClr val="dk1"/>
                          </a:solidFill>
                          <a:effectLst/>
                          <a:latin typeface="+mn-lt"/>
                          <a:ea typeface="+mn-ea"/>
                          <a:cs typeface="+mn-cs"/>
                        </a:rPr>
                        <a:t>I have had formal training on tuberculin skin testing (TST).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42 %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95 %</a:t>
                      </a:r>
                      <a:endParaRPr lang="en-US" sz="2400" dirty="0">
                        <a:solidFill>
                          <a:schemeClr val="tx1"/>
                        </a:solidFill>
                        <a:latin typeface="+mn-lt"/>
                      </a:endParaRPr>
                    </a:p>
                  </a:txBody>
                  <a:tcPr>
                    <a:solidFill>
                      <a:schemeClr val="accent5"/>
                    </a:solidFill>
                  </a:tcPr>
                </a:tc>
              </a:tr>
              <a:tr h="4526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dirty="0" smtClean="0">
                          <a:effectLst/>
                          <a:latin typeface="+mn-lt"/>
                        </a:rPr>
                        <a:t>2. </a:t>
                      </a:r>
                      <a:r>
                        <a:rPr lang="en-US" sz="2400" b="1" kern="1200" dirty="0" smtClean="0">
                          <a:solidFill>
                            <a:schemeClr val="dk1"/>
                          </a:solidFill>
                          <a:effectLst/>
                          <a:latin typeface="+mn-lt"/>
                          <a:ea typeface="+mn-ea"/>
                          <a:cs typeface="+mn-cs"/>
                        </a:rPr>
                        <a:t>I feel confident in my skill to administer a TST.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68 %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96 %</a:t>
                      </a:r>
                      <a:endParaRPr lang="en-US" sz="2400" dirty="0">
                        <a:solidFill>
                          <a:schemeClr val="tx1"/>
                        </a:solidFill>
                        <a:latin typeface="+mn-lt"/>
                      </a:endParaRPr>
                    </a:p>
                  </a:txBody>
                  <a:tcPr>
                    <a:solidFill>
                      <a:schemeClr val="accent5"/>
                    </a:solidFill>
                  </a:tcPr>
                </a:tc>
              </a:tr>
              <a:tr h="4526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dirty="0" smtClean="0">
                          <a:effectLst/>
                          <a:latin typeface="+mn-lt"/>
                        </a:rPr>
                        <a:t>3.</a:t>
                      </a:r>
                      <a:r>
                        <a:rPr lang="en-US" sz="2400" b="1" baseline="0" dirty="0" smtClean="0">
                          <a:effectLst/>
                          <a:latin typeface="+mn-lt"/>
                        </a:rPr>
                        <a:t> </a:t>
                      </a:r>
                      <a:r>
                        <a:rPr lang="en-US" sz="2400" b="1" kern="1200" dirty="0" smtClean="0">
                          <a:solidFill>
                            <a:schemeClr val="dk1"/>
                          </a:solidFill>
                          <a:effectLst/>
                          <a:latin typeface="+mn-lt"/>
                          <a:ea typeface="+mn-ea"/>
                          <a:cs typeface="+mn-cs"/>
                        </a:rPr>
                        <a:t>I feel confident in my skill to measure a TST.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62 %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97 %</a:t>
                      </a:r>
                      <a:endParaRPr lang="en-US" sz="2400" dirty="0">
                        <a:solidFill>
                          <a:schemeClr val="tx1"/>
                        </a:solidFill>
                        <a:latin typeface="+mn-lt"/>
                      </a:endParaRPr>
                    </a:p>
                  </a:txBody>
                  <a:tcPr>
                    <a:solidFill>
                      <a:schemeClr val="accent5"/>
                    </a:solidFill>
                  </a:tcPr>
                </a:tc>
              </a:tr>
              <a:tr h="4766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dirty="0" smtClean="0">
                          <a:effectLst/>
                          <a:latin typeface="+mn-lt"/>
                        </a:rPr>
                        <a:t>4.</a:t>
                      </a:r>
                      <a:r>
                        <a:rPr lang="en-US" sz="2400" b="1" kern="1200" dirty="0" smtClean="0">
                          <a:solidFill>
                            <a:schemeClr val="dk1"/>
                          </a:solidFill>
                          <a:effectLst/>
                          <a:latin typeface="+mn-lt"/>
                          <a:ea typeface="+mn-ea"/>
                          <a:cs typeface="+mn-cs"/>
                        </a:rPr>
                        <a:t> I feel confident in my skill to read a TST result.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58 %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92 %</a:t>
                      </a:r>
                      <a:endParaRPr lang="en-US" sz="2400" dirty="0">
                        <a:solidFill>
                          <a:schemeClr val="tx1"/>
                        </a:solidFill>
                        <a:latin typeface="+mn-lt"/>
                      </a:endParaRPr>
                    </a:p>
                  </a:txBody>
                  <a:tcPr>
                    <a:solidFill>
                      <a:schemeClr val="accent5"/>
                    </a:solidFill>
                  </a:tcPr>
                </a:tc>
              </a:tr>
              <a:tr h="522909">
                <a:tc>
                  <a:txBody>
                    <a:bodyPr/>
                    <a:lstStyle/>
                    <a:p>
                      <a:pPr marL="0" marR="0" lvl="0" indent="0">
                        <a:spcBef>
                          <a:spcPts val="0"/>
                        </a:spcBef>
                        <a:spcAft>
                          <a:spcPts val="0"/>
                        </a:spcAft>
                        <a:buFont typeface="+mj-lt"/>
                        <a:buNone/>
                      </a:pPr>
                      <a:r>
                        <a:rPr lang="en-US" sz="2400" b="1" dirty="0" smtClean="0">
                          <a:effectLst/>
                          <a:latin typeface="+mn-lt"/>
                          <a:ea typeface="MS Mincho"/>
                          <a:cs typeface="Times New Roman"/>
                        </a:rPr>
                        <a:t>5. </a:t>
                      </a:r>
                      <a:r>
                        <a:rPr lang="en-US" sz="2400" b="1" kern="1200" dirty="0" smtClean="0">
                          <a:solidFill>
                            <a:schemeClr val="dk1"/>
                          </a:solidFill>
                          <a:effectLst/>
                          <a:latin typeface="+mn-lt"/>
                          <a:ea typeface="+mn-ea"/>
                          <a:cs typeface="+mn-cs"/>
                        </a:rPr>
                        <a:t>I know what vaccines/medications are incompatible with TST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38 %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90 %</a:t>
                      </a:r>
                      <a:endParaRPr lang="en-US" sz="2400" dirty="0">
                        <a:solidFill>
                          <a:schemeClr val="tx1"/>
                        </a:solidFill>
                        <a:latin typeface="+mn-lt"/>
                      </a:endParaRPr>
                    </a:p>
                  </a:txBody>
                  <a:tcPr>
                    <a:solidFill>
                      <a:schemeClr val="accent5"/>
                    </a:solidFill>
                  </a:tcPr>
                </a:tc>
              </a:tr>
              <a:tr h="45265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dirty="0" smtClean="0">
                          <a:effectLst/>
                          <a:latin typeface="+mn-lt"/>
                          <a:ea typeface="MS Mincho"/>
                          <a:cs typeface="Times New Roman"/>
                        </a:rPr>
                        <a:t>6. </a:t>
                      </a:r>
                      <a:r>
                        <a:rPr lang="en-US" sz="2400" b="1" kern="1200" dirty="0" smtClean="0">
                          <a:solidFill>
                            <a:schemeClr val="dk1"/>
                          </a:solidFill>
                          <a:effectLst/>
                          <a:latin typeface="+mn-lt"/>
                          <a:ea typeface="+mn-ea"/>
                          <a:cs typeface="+mn-cs"/>
                        </a:rPr>
                        <a:t>I know where to document TST results in EPIC</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48 %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98 %</a:t>
                      </a:r>
                      <a:endParaRPr lang="en-US" sz="2400" dirty="0">
                        <a:solidFill>
                          <a:schemeClr val="tx1"/>
                        </a:solidFill>
                        <a:latin typeface="+mn-lt"/>
                      </a:endParaRPr>
                    </a:p>
                  </a:txBody>
                  <a:tcPr>
                    <a:solidFill>
                      <a:schemeClr val="accent5"/>
                    </a:solidFill>
                  </a:tcPr>
                </a:tc>
              </a:tr>
              <a:tr h="47664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1" dirty="0" smtClean="0">
                          <a:effectLst/>
                          <a:latin typeface="+mn-lt"/>
                          <a:ea typeface="MS Mincho"/>
                          <a:cs typeface="Times New Roman"/>
                        </a:rPr>
                        <a:t>7.  I know the reporting</a:t>
                      </a:r>
                      <a:r>
                        <a:rPr lang="en-US" sz="2400" b="1" baseline="0" dirty="0" smtClean="0">
                          <a:effectLst/>
                          <a:latin typeface="+mn-lt"/>
                          <a:ea typeface="MS Mincho"/>
                          <a:cs typeface="Times New Roman"/>
                        </a:rPr>
                        <a:t> process for an abnormal TST</a:t>
                      </a:r>
                      <a:endParaRPr lang="en-US" sz="2400" b="1" dirty="0" smtClean="0">
                        <a:effectLst/>
                        <a:latin typeface="+mn-lt"/>
                        <a:ea typeface="MS Mincho"/>
                        <a:cs typeface="Times New Roman"/>
                      </a:endParaRPr>
                    </a:p>
                  </a:txBody>
                  <a:tcPr/>
                </a:tc>
                <a:tc>
                  <a:txBody>
                    <a:bodyPr/>
                    <a:lstStyle/>
                    <a:p>
                      <a:pPr algn="ctr"/>
                      <a:r>
                        <a:rPr lang="en-US" sz="2400" dirty="0" smtClean="0">
                          <a:solidFill>
                            <a:schemeClr val="tx1"/>
                          </a:solidFill>
                          <a:latin typeface="+mn-lt"/>
                        </a:rPr>
                        <a:t>62 %</a:t>
                      </a:r>
                      <a:endParaRPr lang="en-US" sz="2400" dirty="0">
                        <a:solidFill>
                          <a:schemeClr val="tx1"/>
                        </a:solidFill>
                        <a:latin typeface="+mn-lt"/>
                      </a:endParaRPr>
                    </a:p>
                  </a:txBody>
                  <a:tcPr>
                    <a:solidFill>
                      <a:schemeClr val="accent2"/>
                    </a:solidFill>
                  </a:tcPr>
                </a:tc>
                <a:tc>
                  <a:txBody>
                    <a:bodyPr/>
                    <a:lstStyle/>
                    <a:p>
                      <a:pPr algn="ctr"/>
                      <a:r>
                        <a:rPr lang="en-US" sz="2400" dirty="0" smtClean="0">
                          <a:solidFill>
                            <a:schemeClr val="tx1"/>
                          </a:solidFill>
                          <a:latin typeface="+mn-lt"/>
                        </a:rPr>
                        <a:t>98 %</a:t>
                      </a:r>
                      <a:endParaRPr lang="en-US" sz="2400" dirty="0">
                        <a:solidFill>
                          <a:schemeClr val="tx1"/>
                        </a:solidFill>
                        <a:latin typeface="+mn-lt"/>
                      </a:endParaRPr>
                    </a:p>
                  </a:txBody>
                  <a:tcPr>
                    <a:solidFill>
                      <a:schemeClr val="accent5"/>
                    </a:solidFill>
                  </a:tcPr>
                </a:tc>
              </a:tr>
            </a:tbl>
          </a:graphicData>
        </a:graphic>
      </p:graphicFrame>
      <p:pic>
        <p:nvPicPr>
          <p:cNvPr id="6" name="Picture 5"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355705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nvPr>
        </p:nvGraphicFramePr>
        <p:xfrm>
          <a:off x="8263623" y="571500"/>
          <a:ext cx="3928377"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13" name="Parallelogram 12"/>
          <p:cNvSpPr/>
          <p:nvPr/>
        </p:nvSpPr>
        <p:spPr>
          <a:xfrm>
            <a:off x="6569255" y="5848350"/>
            <a:ext cx="2750820" cy="1581150"/>
          </a:xfrm>
          <a:custGeom>
            <a:avLst/>
            <a:gdLst>
              <a:gd name="connsiteX0" fmla="*/ 0 w 1219200"/>
              <a:gd name="connsiteY0" fmla="*/ 1211580 h 1211580"/>
              <a:gd name="connsiteX1" fmla="*/ 302895 w 1219200"/>
              <a:gd name="connsiteY1" fmla="*/ 0 h 1211580"/>
              <a:gd name="connsiteX2" fmla="*/ 1219200 w 1219200"/>
              <a:gd name="connsiteY2" fmla="*/ 0 h 1211580"/>
              <a:gd name="connsiteX3" fmla="*/ 916305 w 1219200"/>
              <a:gd name="connsiteY3" fmla="*/ 1211580 h 1211580"/>
              <a:gd name="connsiteX4" fmla="*/ 0 w 1219200"/>
              <a:gd name="connsiteY4" fmla="*/ 1211580 h 1211580"/>
              <a:gd name="connsiteX0" fmla="*/ 0 w 2750820"/>
              <a:gd name="connsiteY0" fmla="*/ 899160 h 1211580"/>
              <a:gd name="connsiteX1" fmla="*/ 1834515 w 2750820"/>
              <a:gd name="connsiteY1" fmla="*/ 0 h 1211580"/>
              <a:gd name="connsiteX2" fmla="*/ 2750820 w 2750820"/>
              <a:gd name="connsiteY2" fmla="*/ 0 h 1211580"/>
              <a:gd name="connsiteX3" fmla="*/ 2447925 w 2750820"/>
              <a:gd name="connsiteY3" fmla="*/ 1211580 h 1211580"/>
              <a:gd name="connsiteX4" fmla="*/ 0 w 2750820"/>
              <a:gd name="connsiteY4" fmla="*/ 899160 h 1211580"/>
              <a:gd name="connsiteX0" fmla="*/ 0 w 2750820"/>
              <a:gd name="connsiteY0" fmla="*/ 899160 h 899160"/>
              <a:gd name="connsiteX1" fmla="*/ 1834515 w 2750820"/>
              <a:gd name="connsiteY1" fmla="*/ 0 h 899160"/>
              <a:gd name="connsiteX2" fmla="*/ 2750820 w 2750820"/>
              <a:gd name="connsiteY2" fmla="*/ 0 h 899160"/>
              <a:gd name="connsiteX3" fmla="*/ 923925 w 2750820"/>
              <a:gd name="connsiteY3" fmla="*/ 883920 h 899160"/>
              <a:gd name="connsiteX4" fmla="*/ 0 w 2750820"/>
              <a:gd name="connsiteY4" fmla="*/ 899160 h 899160"/>
              <a:gd name="connsiteX0" fmla="*/ 0 w 2750820"/>
              <a:gd name="connsiteY0" fmla="*/ 899160 h 899160"/>
              <a:gd name="connsiteX1" fmla="*/ 1834515 w 2750820"/>
              <a:gd name="connsiteY1" fmla="*/ 0 h 899160"/>
              <a:gd name="connsiteX2" fmla="*/ 2750820 w 2750820"/>
              <a:gd name="connsiteY2" fmla="*/ 0 h 899160"/>
              <a:gd name="connsiteX3" fmla="*/ 939165 w 2750820"/>
              <a:gd name="connsiteY3" fmla="*/ 899160 h 899160"/>
              <a:gd name="connsiteX4" fmla="*/ 0 w 2750820"/>
              <a:gd name="connsiteY4" fmla="*/ 899160 h 89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0820" h="899160">
                <a:moveTo>
                  <a:pt x="0" y="899160"/>
                </a:moveTo>
                <a:lnTo>
                  <a:pt x="1834515" y="0"/>
                </a:lnTo>
                <a:lnTo>
                  <a:pt x="2750820" y="0"/>
                </a:lnTo>
                <a:lnTo>
                  <a:pt x="939165" y="899160"/>
                </a:lnTo>
                <a:lnTo>
                  <a:pt x="0" y="89916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2"/>
          <p:cNvSpPr/>
          <p:nvPr/>
        </p:nvSpPr>
        <p:spPr>
          <a:xfrm>
            <a:off x="7481751" y="5849779"/>
            <a:ext cx="2750820" cy="1577340"/>
          </a:xfrm>
          <a:custGeom>
            <a:avLst/>
            <a:gdLst>
              <a:gd name="connsiteX0" fmla="*/ 0 w 1219200"/>
              <a:gd name="connsiteY0" fmla="*/ 1211580 h 1211580"/>
              <a:gd name="connsiteX1" fmla="*/ 302895 w 1219200"/>
              <a:gd name="connsiteY1" fmla="*/ 0 h 1211580"/>
              <a:gd name="connsiteX2" fmla="*/ 1219200 w 1219200"/>
              <a:gd name="connsiteY2" fmla="*/ 0 h 1211580"/>
              <a:gd name="connsiteX3" fmla="*/ 916305 w 1219200"/>
              <a:gd name="connsiteY3" fmla="*/ 1211580 h 1211580"/>
              <a:gd name="connsiteX4" fmla="*/ 0 w 1219200"/>
              <a:gd name="connsiteY4" fmla="*/ 1211580 h 1211580"/>
              <a:gd name="connsiteX0" fmla="*/ 0 w 2750820"/>
              <a:gd name="connsiteY0" fmla="*/ 899160 h 1211580"/>
              <a:gd name="connsiteX1" fmla="*/ 1834515 w 2750820"/>
              <a:gd name="connsiteY1" fmla="*/ 0 h 1211580"/>
              <a:gd name="connsiteX2" fmla="*/ 2750820 w 2750820"/>
              <a:gd name="connsiteY2" fmla="*/ 0 h 1211580"/>
              <a:gd name="connsiteX3" fmla="*/ 2447925 w 2750820"/>
              <a:gd name="connsiteY3" fmla="*/ 1211580 h 1211580"/>
              <a:gd name="connsiteX4" fmla="*/ 0 w 2750820"/>
              <a:gd name="connsiteY4" fmla="*/ 899160 h 1211580"/>
              <a:gd name="connsiteX0" fmla="*/ 0 w 2750820"/>
              <a:gd name="connsiteY0" fmla="*/ 899160 h 899160"/>
              <a:gd name="connsiteX1" fmla="*/ 1834515 w 2750820"/>
              <a:gd name="connsiteY1" fmla="*/ 0 h 899160"/>
              <a:gd name="connsiteX2" fmla="*/ 2750820 w 2750820"/>
              <a:gd name="connsiteY2" fmla="*/ 0 h 899160"/>
              <a:gd name="connsiteX3" fmla="*/ 923925 w 2750820"/>
              <a:gd name="connsiteY3" fmla="*/ 883920 h 899160"/>
              <a:gd name="connsiteX4" fmla="*/ 0 w 2750820"/>
              <a:gd name="connsiteY4" fmla="*/ 899160 h 899160"/>
              <a:gd name="connsiteX0" fmla="*/ 0 w 2750820"/>
              <a:gd name="connsiteY0" fmla="*/ 899160 h 899160"/>
              <a:gd name="connsiteX1" fmla="*/ 1834515 w 2750820"/>
              <a:gd name="connsiteY1" fmla="*/ 0 h 899160"/>
              <a:gd name="connsiteX2" fmla="*/ 2750820 w 2750820"/>
              <a:gd name="connsiteY2" fmla="*/ 0 h 899160"/>
              <a:gd name="connsiteX3" fmla="*/ 939165 w 2750820"/>
              <a:gd name="connsiteY3" fmla="*/ 899160 h 899160"/>
              <a:gd name="connsiteX4" fmla="*/ 0 w 2750820"/>
              <a:gd name="connsiteY4" fmla="*/ 899160 h 89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0820" h="899160">
                <a:moveTo>
                  <a:pt x="0" y="899160"/>
                </a:moveTo>
                <a:lnTo>
                  <a:pt x="1834515" y="0"/>
                </a:lnTo>
                <a:lnTo>
                  <a:pt x="2750820" y="0"/>
                </a:lnTo>
                <a:lnTo>
                  <a:pt x="939165" y="899160"/>
                </a:lnTo>
                <a:lnTo>
                  <a:pt x="0" y="89916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2"/>
          <p:cNvSpPr/>
          <p:nvPr/>
        </p:nvSpPr>
        <p:spPr>
          <a:xfrm>
            <a:off x="8391389" y="5849779"/>
            <a:ext cx="2750820" cy="1577340"/>
          </a:xfrm>
          <a:custGeom>
            <a:avLst/>
            <a:gdLst>
              <a:gd name="connsiteX0" fmla="*/ 0 w 1219200"/>
              <a:gd name="connsiteY0" fmla="*/ 1211580 h 1211580"/>
              <a:gd name="connsiteX1" fmla="*/ 302895 w 1219200"/>
              <a:gd name="connsiteY1" fmla="*/ 0 h 1211580"/>
              <a:gd name="connsiteX2" fmla="*/ 1219200 w 1219200"/>
              <a:gd name="connsiteY2" fmla="*/ 0 h 1211580"/>
              <a:gd name="connsiteX3" fmla="*/ 916305 w 1219200"/>
              <a:gd name="connsiteY3" fmla="*/ 1211580 h 1211580"/>
              <a:gd name="connsiteX4" fmla="*/ 0 w 1219200"/>
              <a:gd name="connsiteY4" fmla="*/ 1211580 h 1211580"/>
              <a:gd name="connsiteX0" fmla="*/ 0 w 2750820"/>
              <a:gd name="connsiteY0" fmla="*/ 899160 h 1211580"/>
              <a:gd name="connsiteX1" fmla="*/ 1834515 w 2750820"/>
              <a:gd name="connsiteY1" fmla="*/ 0 h 1211580"/>
              <a:gd name="connsiteX2" fmla="*/ 2750820 w 2750820"/>
              <a:gd name="connsiteY2" fmla="*/ 0 h 1211580"/>
              <a:gd name="connsiteX3" fmla="*/ 2447925 w 2750820"/>
              <a:gd name="connsiteY3" fmla="*/ 1211580 h 1211580"/>
              <a:gd name="connsiteX4" fmla="*/ 0 w 2750820"/>
              <a:gd name="connsiteY4" fmla="*/ 899160 h 1211580"/>
              <a:gd name="connsiteX0" fmla="*/ 0 w 2750820"/>
              <a:gd name="connsiteY0" fmla="*/ 899160 h 899160"/>
              <a:gd name="connsiteX1" fmla="*/ 1834515 w 2750820"/>
              <a:gd name="connsiteY1" fmla="*/ 0 h 899160"/>
              <a:gd name="connsiteX2" fmla="*/ 2750820 w 2750820"/>
              <a:gd name="connsiteY2" fmla="*/ 0 h 899160"/>
              <a:gd name="connsiteX3" fmla="*/ 923925 w 2750820"/>
              <a:gd name="connsiteY3" fmla="*/ 883920 h 899160"/>
              <a:gd name="connsiteX4" fmla="*/ 0 w 2750820"/>
              <a:gd name="connsiteY4" fmla="*/ 899160 h 899160"/>
              <a:gd name="connsiteX0" fmla="*/ 0 w 2750820"/>
              <a:gd name="connsiteY0" fmla="*/ 899160 h 899160"/>
              <a:gd name="connsiteX1" fmla="*/ 1834515 w 2750820"/>
              <a:gd name="connsiteY1" fmla="*/ 0 h 899160"/>
              <a:gd name="connsiteX2" fmla="*/ 2750820 w 2750820"/>
              <a:gd name="connsiteY2" fmla="*/ 0 h 899160"/>
              <a:gd name="connsiteX3" fmla="*/ 939165 w 2750820"/>
              <a:gd name="connsiteY3" fmla="*/ 899160 h 899160"/>
              <a:gd name="connsiteX4" fmla="*/ 0 w 2750820"/>
              <a:gd name="connsiteY4" fmla="*/ 899160 h 899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0820" h="899160">
                <a:moveTo>
                  <a:pt x="0" y="899160"/>
                </a:moveTo>
                <a:lnTo>
                  <a:pt x="1834515" y="0"/>
                </a:lnTo>
                <a:lnTo>
                  <a:pt x="2750820" y="0"/>
                </a:lnTo>
                <a:lnTo>
                  <a:pt x="939165" y="899160"/>
                </a:lnTo>
                <a:lnTo>
                  <a:pt x="0" y="899160"/>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p:nvPr/>
        </p:nvCxnSpPr>
        <p:spPr>
          <a:xfrm flipH="1">
            <a:off x="6858000" y="2514600"/>
            <a:ext cx="1657350" cy="0"/>
          </a:xfrm>
          <a:prstGeom prst="straightConnector1">
            <a:avLst/>
          </a:prstGeom>
          <a:ln>
            <a:prstDash val="dash"/>
            <a:tailEnd type="triangle" w="lg" len="med"/>
          </a:ln>
        </p:spPr>
        <p:style>
          <a:lnRef idx="1">
            <a:schemeClr val="accent6"/>
          </a:lnRef>
          <a:fillRef idx="0">
            <a:schemeClr val="accent6"/>
          </a:fillRef>
          <a:effectRef idx="0">
            <a:schemeClr val="accent6"/>
          </a:effectRef>
          <a:fontRef idx="minor">
            <a:schemeClr val="tx1"/>
          </a:fontRef>
        </p:style>
      </p:cxnSp>
      <p:sp>
        <p:nvSpPr>
          <p:cNvPr id="32" name="Chart Explanation"/>
          <p:cNvSpPr txBox="1"/>
          <p:nvPr/>
        </p:nvSpPr>
        <p:spPr>
          <a:xfrm>
            <a:off x="4679044" y="2356127"/>
            <a:ext cx="2286000" cy="523220"/>
          </a:xfrm>
          <a:prstGeom prst="rect">
            <a:avLst/>
          </a:prstGeom>
          <a:noFill/>
        </p:spPr>
        <p:txBody>
          <a:bodyPr wrap="square" rtlCol="0">
            <a:spAutoFit/>
          </a:bodyPr>
          <a:lstStyle/>
          <a:p>
            <a:r>
              <a:rPr lang="en-US" sz="1400" dirty="0" smtClean="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rPr>
              <a:t>Main Campus and Health Centers </a:t>
            </a:r>
            <a:endParaRPr lang="en-US" sz="1400" dirty="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Chart Explanation"/>
          <p:cNvSpPr txBox="1"/>
          <p:nvPr/>
        </p:nvSpPr>
        <p:spPr>
          <a:xfrm>
            <a:off x="5650594" y="3727727"/>
            <a:ext cx="2286000" cy="523220"/>
          </a:xfrm>
          <a:prstGeom prst="rect">
            <a:avLst/>
          </a:prstGeom>
          <a:noFill/>
        </p:spPr>
        <p:txBody>
          <a:bodyPr wrap="square" rtlCol="0">
            <a:spAutoFit/>
          </a:bodyPr>
          <a:lstStyle/>
          <a:p>
            <a:r>
              <a:rPr lang="en-US" sz="1400" dirty="0" smtClean="0">
                <a:solidFill>
                  <a:schemeClr val="accent3">
                    <a:lumMod val="60000"/>
                    <a:lumOff val="40000"/>
                  </a:schemeClr>
                </a:solidFill>
                <a:latin typeface="Verdana" panose="020B0604030504040204" pitchFamily="34" charset="0"/>
                <a:ea typeface="Verdana" panose="020B0604030504040204" pitchFamily="34" charset="0"/>
                <a:cs typeface="Verdana" panose="020B0604030504040204" pitchFamily="34" charset="0"/>
              </a:rPr>
              <a:t>The Woodlands Campus</a:t>
            </a:r>
            <a:endParaRPr lang="en-US" sz="1400" dirty="0">
              <a:solidFill>
                <a:schemeClr val="accent3">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1" name="Straight Arrow Connector 40"/>
          <p:cNvCxnSpPr/>
          <p:nvPr/>
        </p:nvCxnSpPr>
        <p:spPr>
          <a:xfrm flipH="1">
            <a:off x="7829550" y="3895725"/>
            <a:ext cx="1647825" cy="0"/>
          </a:xfrm>
          <a:prstGeom prst="straightConnector1">
            <a:avLst/>
          </a:prstGeom>
          <a:ln>
            <a:prstDash val="dash"/>
            <a:tailEnd type="triangle" w="lg" len="med"/>
          </a:ln>
        </p:spPr>
        <p:style>
          <a:lnRef idx="1">
            <a:schemeClr val="accent6"/>
          </a:lnRef>
          <a:fillRef idx="0">
            <a:schemeClr val="accent6"/>
          </a:fillRef>
          <a:effectRef idx="0">
            <a:schemeClr val="accent6"/>
          </a:effectRef>
          <a:fontRef idx="minor">
            <a:schemeClr val="tx1"/>
          </a:fontRef>
        </p:style>
      </p:cxnSp>
      <p:sp>
        <p:nvSpPr>
          <p:cNvPr id="36" name="Chart Explanation"/>
          <p:cNvSpPr txBox="1"/>
          <p:nvPr/>
        </p:nvSpPr>
        <p:spPr>
          <a:xfrm>
            <a:off x="4783819" y="5099327"/>
            <a:ext cx="2286000" cy="307777"/>
          </a:xfrm>
          <a:prstGeom prst="rect">
            <a:avLst/>
          </a:prstGeom>
          <a:noFill/>
        </p:spPr>
        <p:txBody>
          <a:bodyPr wrap="square" rtlCol="0">
            <a:spAutoFit/>
          </a:bodyPr>
          <a:lstStyle/>
          <a:p>
            <a:r>
              <a:rPr lang="en-US" sz="1400" dirty="0" smtClean="0">
                <a:solidFill>
                  <a:schemeClr val="accent4">
                    <a:lumMod val="60000"/>
                    <a:lumOff val="40000"/>
                  </a:schemeClr>
                </a:solidFill>
                <a:latin typeface="Verdana" panose="020B0604030504040204" pitchFamily="34" charset="0"/>
                <a:ea typeface="Verdana" panose="020B0604030504040204" pitchFamily="34" charset="0"/>
                <a:cs typeface="Verdana" panose="020B0604030504040204" pitchFamily="34" charset="0"/>
              </a:rPr>
              <a:t>West Campus</a:t>
            </a:r>
            <a:endParaRPr lang="en-US" sz="1400" dirty="0">
              <a:solidFill>
                <a:schemeClr val="accent4">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2" name="Straight Arrow Connector 41"/>
          <p:cNvCxnSpPr/>
          <p:nvPr/>
        </p:nvCxnSpPr>
        <p:spPr>
          <a:xfrm flipH="1">
            <a:off x="7000875" y="5248275"/>
            <a:ext cx="3400425" cy="0"/>
          </a:xfrm>
          <a:prstGeom prst="straightConnector1">
            <a:avLst/>
          </a:prstGeom>
          <a:ln>
            <a:prstDash val="dash"/>
            <a:tailEnd type="triangle" w="lg" len="med"/>
          </a:ln>
        </p:spPr>
        <p:style>
          <a:lnRef idx="1">
            <a:schemeClr val="accent6"/>
          </a:lnRef>
          <a:fillRef idx="0">
            <a:schemeClr val="accent6"/>
          </a:fillRef>
          <a:effectRef idx="0">
            <a:schemeClr val="accent6"/>
          </a:effectRef>
          <a:fontRef idx="minor">
            <a:schemeClr val="tx1"/>
          </a:fontRef>
        </p:style>
      </p:cxnSp>
      <p:sp>
        <p:nvSpPr>
          <p:cNvPr id="50" name="TextBox 49"/>
          <p:cNvSpPr txBox="1"/>
          <p:nvPr/>
        </p:nvSpPr>
        <p:spPr>
          <a:xfrm>
            <a:off x="583062" y="2242777"/>
            <a:ext cx="3727960" cy="4016340"/>
          </a:xfrm>
          <a:prstGeom prst="rect">
            <a:avLst/>
          </a:prstGeom>
          <a:noFill/>
        </p:spPr>
        <p:txBody>
          <a:bodyPr wrap="square" lIns="228600" tIns="91440" rIns="228600" bIns="91440" rtlCol="0">
            <a:noAutofit/>
          </a:bodyPr>
          <a:lstStyle/>
          <a:p>
            <a:pPr>
              <a:lnSpc>
                <a:spcPct val="150000"/>
              </a:lnSpc>
            </a:pPr>
            <a:endParaRPr lang="en-U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Delineated By Campus</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26" name="Title Line"/>
          <p:cNvCxnSpPr/>
          <p:nvPr/>
        </p:nvCxnSpPr>
        <p:spPr>
          <a:xfrm>
            <a:off x="-304800" y="1314450"/>
            <a:ext cx="7678366" cy="0"/>
          </a:xfrm>
          <a:prstGeom prst="line">
            <a:avLst/>
          </a:prstGeom>
        </p:spPr>
        <p:style>
          <a:lnRef idx="1">
            <a:schemeClr val="accent4"/>
          </a:lnRef>
          <a:fillRef idx="0">
            <a:schemeClr val="accent4"/>
          </a:fillRef>
          <a:effectRef idx="0">
            <a:schemeClr val="accent4"/>
          </a:effectRef>
          <a:fontRef idx="minor">
            <a:schemeClr val="tx1"/>
          </a:fontRef>
        </p:style>
      </p:cxnSp>
      <p:sp>
        <p:nvSpPr>
          <p:cNvPr id="27" name="Title"/>
          <p:cNvSpPr txBox="1"/>
          <p:nvPr/>
        </p:nvSpPr>
        <p:spPr>
          <a:xfrm>
            <a:off x="-116115" y="695797"/>
            <a:ext cx="8199800"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Nurses Completed</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a:xfrm>
            <a:off x="1024709" y="2821208"/>
            <a:ext cx="2795124"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accent4"/>
                </a:solidFill>
              </a:rPr>
              <a:t>Total 237</a:t>
            </a:r>
            <a:endParaRPr lang="en-US" sz="5400" b="1" cap="none" spc="0" dirty="0">
              <a:ln/>
              <a:solidFill>
                <a:schemeClr val="accent4"/>
              </a:solidFill>
              <a:effectLst/>
            </a:endParaRPr>
          </a:p>
        </p:txBody>
      </p:sp>
      <p:pic>
        <p:nvPicPr>
          <p:cNvPr id="17" name="Picture 16" descr="TCH Pref_Vert_Lockup_4c"/>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69942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nodePh="1">
                                  <p:stCondLst>
                                    <p:cond delay="0"/>
                                  </p:stCondLst>
                                  <p:endCondLst>
                                    <p:cond evt="begin" delay="0">
                                      <p:tn val="19"/>
                                    </p:cond>
                                  </p:end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24" dur="500"/>
                                        <p:tgtEl>
                                          <p:spTgt spid="6">
                                            <p:graphicEl>
                                              <a:chart seriesIdx="-3" categoryIdx="-3" bldStep="gridLegend"/>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childTnLst>
                          </p:cTn>
                        </p:par>
                        <p:par>
                          <p:cTn id="30" fill="hold">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33" dur="500"/>
                                        <p:tgtEl>
                                          <p:spTgt spid="6">
                                            <p:graphicEl>
                                              <a:chart seriesIdx="-4" categoryIdx="0" bldStep="category"/>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42" dur="500"/>
                                        <p:tgtEl>
                                          <p:spTgt spid="6">
                                            <p:graphicEl>
                                              <a:chart seriesIdx="-4" categoryIdx="1"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par>
                          <p:cTn id="48" fill="hold">
                            <p:stCondLst>
                              <p:cond delay="500"/>
                            </p:stCondLst>
                            <p:childTnLst>
                              <p:par>
                                <p:cTn id="49" presetID="22" presetClass="entr" presetSubtype="4" fill="hold" grpId="0" nodeType="afterEffect">
                                  <p:stCondLst>
                                    <p:cond delay="0"/>
                                  </p:stCondLst>
                                  <p:childTnLst>
                                    <p:set>
                                      <p:cBhvr>
                                        <p:cTn id="50"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51" dur="500"/>
                                        <p:tgtEl>
                                          <p:spTgt spid="6">
                                            <p:graphicEl>
                                              <a:chart seriesIdx="-4" categoryIdx="2" bldStep="category"/>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down)">
                                      <p:cBhvr>
                                        <p:cTn id="54" dur="500"/>
                                        <p:tgtEl>
                                          <p:spTgt spid="6">
                                            <p:graphicEl>
                                              <a:chart seriesIdx="-4" categoryIdx="3" bldStep="category"/>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nodeType="click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right)">
                                      <p:cBhvr>
                                        <p:cTn id="59" dur="500"/>
                                        <p:tgtEl>
                                          <p:spTgt spid="42"/>
                                        </p:tgtEl>
                                      </p:cBhvr>
                                    </p:animEffect>
                                  </p:childTnLst>
                                </p:cTn>
                              </p:par>
                            </p:childTnLst>
                          </p:cTn>
                        </p:par>
                        <p:par>
                          <p:cTn id="60" fill="hold">
                            <p:stCondLst>
                              <p:cond delay="500"/>
                            </p:stCondLst>
                            <p:childTnLst>
                              <p:par>
                                <p:cTn id="61" presetID="47" presetClass="entr" presetSubtype="0"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nodeType="click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wipe(right)">
                                      <p:cBhvr>
                                        <p:cTn id="70" dur="500"/>
                                        <p:tgtEl>
                                          <p:spTgt spid="41"/>
                                        </p:tgtEl>
                                      </p:cBhvr>
                                    </p:animEffect>
                                  </p:childTnLst>
                                </p:cTn>
                              </p:par>
                            </p:childTnLst>
                          </p:cTn>
                        </p:par>
                        <p:par>
                          <p:cTn id="71" fill="hold">
                            <p:stCondLst>
                              <p:cond delay="500"/>
                            </p:stCondLst>
                            <p:childTnLst>
                              <p:par>
                                <p:cTn id="72" presetID="47" presetClass="entr" presetSubtype="0" fill="hold" grpId="0" nodeType="after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1000"/>
                                        <p:tgtEl>
                                          <p:spTgt spid="35"/>
                                        </p:tgtEl>
                                      </p:cBhvr>
                                    </p:animEffect>
                                    <p:anim calcmode="lin" valueType="num">
                                      <p:cBhvr>
                                        <p:cTn id="75" dur="1000" fill="hold"/>
                                        <p:tgtEl>
                                          <p:spTgt spid="35"/>
                                        </p:tgtEl>
                                        <p:attrNameLst>
                                          <p:attrName>ppt_x</p:attrName>
                                        </p:attrNameLst>
                                      </p:cBhvr>
                                      <p:tavLst>
                                        <p:tav tm="0">
                                          <p:val>
                                            <p:strVal val="#ppt_x"/>
                                          </p:val>
                                        </p:tav>
                                        <p:tav tm="100000">
                                          <p:val>
                                            <p:strVal val="#ppt_x"/>
                                          </p:val>
                                        </p:tav>
                                      </p:tavLst>
                                    </p:anim>
                                    <p:anim calcmode="lin" valueType="num">
                                      <p:cBhvr>
                                        <p:cTn id="7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2" presetClass="entr" presetSubtype="2" fill="hold" nodeType="click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wipe(right)">
                                      <p:cBhvr>
                                        <p:cTn id="81" dur="500"/>
                                        <p:tgtEl>
                                          <p:spTgt spid="30"/>
                                        </p:tgtEl>
                                      </p:cBhvr>
                                    </p:animEffect>
                                  </p:childTnLst>
                                </p:cTn>
                              </p:par>
                            </p:childTnLst>
                          </p:cTn>
                        </p:par>
                        <p:par>
                          <p:cTn id="82" fill="hold">
                            <p:stCondLst>
                              <p:cond delay="500"/>
                            </p:stCondLst>
                            <p:childTnLst>
                              <p:par>
                                <p:cTn id="83" presetID="47"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1000"/>
                                        <p:tgtEl>
                                          <p:spTgt spid="32"/>
                                        </p:tgtEl>
                                      </p:cBhvr>
                                    </p:animEffect>
                                    <p:anim calcmode="lin" valueType="num">
                                      <p:cBhvr>
                                        <p:cTn id="86" dur="1000" fill="hold"/>
                                        <p:tgtEl>
                                          <p:spTgt spid="32"/>
                                        </p:tgtEl>
                                        <p:attrNameLst>
                                          <p:attrName>ppt_x</p:attrName>
                                        </p:attrNameLst>
                                      </p:cBhvr>
                                      <p:tavLst>
                                        <p:tav tm="0">
                                          <p:val>
                                            <p:strVal val="#ppt_x"/>
                                          </p:val>
                                        </p:tav>
                                        <p:tav tm="100000">
                                          <p:val>
                                            <p:strVal val="#ppt_x"/>
                                          </p:val>
                                        </p:tav>
                                      </p:tavLst>
                                    </p:anim>
                                    <p:anim calcmode="lin" valueType="num">
                                      <p:cBhvr>
                                        <p:cTn id="8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category"/>
        </p:bldSub>
      </p:bldGraphic>
      <p:bldP spid="13" grpId="0" animBg="1"/>
      <p:bldP spid="14" grpId="0" animBg="1"/>
      <p:bldP spid="15" grpId="0" animBg="1"/>
      <p:bldP spid="32" grpId="0"/>
      <p:bldP spid="35" grpId="0"/>
      <p:bldP spid="36" grpId="0"/>
      <p:bldP spid="50" grpId="0"/>
      <p:bldP spid="25"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89051"/>
            <a:ext cx="11743671" cy="1200329"/>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Overall Summary</a:t>
            </a:r>
          </a:p>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Education Tied to Outcome</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a:spLocks noGrp="1"/>
          </p:cNvSpPr>
          <p:nvPr>
            <p:ph idx="1"/>
          </p:nvPr>
        </p:nvSpPr>
        <p:spPr>
          <a:xfrm>
            <a:off x="923260" y="2272192"/>
            <a:ext cx="9252097" cy="1906403"/>
          </a:xfrm>
        </p:spPr>
        <p:txBody>
          <a:bodyPr/>
          <a:lstStyle/>
          <a:p>
            <a:pPr marL="0" indent="0">
              <a:buNone/>
            </a:pP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The response to indicators around the confidence and perception of the learners demonstrates a statistically significant difference prior to the TST course and post course</a:t>
            </a:r>
            <a:r>
              <a:rPr lang="en-US" sz="2000" dirty="0" smtClean="0">
                <a:solidFill>
                  <a:schemeClr val="bg1"/>
                </a:solidFill>
              </a:rPr>
              <a:t>.</a:t>
            </a:r>
          </a:p>
        </p:txBody>
      </p:sp>
      <p:pic>
        <p:nvPicPr>
          <p:cNvPr id="6" name="Picture 5"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9996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ln>
            <a:solidFill>
              <a:schemeClr val="accent1"/>
            </a:solidFill>
          </a:ln>
        </p:spPr>
        <p:txBody>
          <a:bodyPr/>
          <a:lstStyle/>
          <a:p>
            <a:endParaRPr lang="en-US" dirty="0" smtClean="0">
              <a:solidFill>
                <a:schemeClr val="bg1"/>
              </a:solidFill>
            </a:endParaRPr>
          </a:p>
          <a:p>
            <a:pPr marL="0" indent="0">
              <a:buNone/>
            </a:pPr>
            <a:r>
              <a:rPr lang="en-US" sz="6600" b="1" dirty="0" smtClean="0">
                <a:solidFill>
                  <a:schemeClr val="bg1"/>
                </a:solidFill>
              </a:rPr>
              <a:t>Questions </a:t>
            </a:r>
          </a:p>
        </p:txBody>
      </p:sp>
      <p:pic>
        <p:nvPicPr>
          <p:cNvPr id="3" name="Content Placeholder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53331" y="1825625"/>
            <a:ext cx="4351338" cy="4351338"/>
          </a:xfrm>
        </p:spPr>
      </p:pic>
    </p:spTree>
    <p:extLst>
      <p:ext uri="{BB962C8B-B14F-4D97-AF65-F5344CB8AC3E}">
        <p14:creationId xmlns:p14="http://schemas.microsoft.com/office/powerpoint/2010/main" val="329044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erview"/>
          <p:cNvSpPr txBox="1"/>
          <p:nvPr/>
        </p:nvSpPr>
        <p:spPr>
          <a:xfrm>
            <a:off x="414339" y="1774078"/>
            <a:ext cx="9486900" cy="4431983"/>
          </a:xfrm>
          <a:prstGeom prst="rect">
            <a:avLst/>
          </a:prstGeom>
          <a:noFill/>
        </p:spPr>
        <p:txBody>
          <a:bodyPr wrap="square" lIns="0" tIns="0" rIns="0" bIns="0" rtlCol="0">
            <a:spAutoFit/>
          </a:bodyPr>
          <a:lstStyle/>
          <a:p>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Discuss the strategies to create &amp; implement a robust multidisciplinary approach to deliver exceptional care to the pediatric </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population</a:t>
            </a:r>
          </a:p>
          <a:p>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Course Objective</a:t>
            </a:r>
          </a:p>
          <a:p>
            <a:endParaRPr lang="en-US"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Identify the essential elements of TST competency utilizing blended learning.</a:t>
            </a:r>
          </a:p>
          <a:p>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a:off x="-304800" y="1314450"/>
            <a:ext cx="5676900" cy="0"/>
          </a:xfrm>
          <a:prstGeom prst="line">
            <a:avLst/>
          </a:prstGeom>
        </p:spPr>
        <p:style>
          <a:lnRef idx="1">
            <a:schemeClr val="accent5"/>
          </a:lnRef>
          <a:fillRef idx="0">
            <a:schemeClr val="accent5"/>
          </a:fillRef>
          <a:effectRef idx="0">
            <a:schemeClr val="accent5"/>
          </a:effectRef>
          <a:fontRef idx="minor">
            <a:schemeClr val="tx1"/>
          </a:fontRef>
        </p:style>
      </p:cxnSp>
      <p:sp>
        <p:nvSpPr>
          <p:cNvPr id="36" name="Title"/>
          <p:cNvSpPr txBox="1"/>
          <p:nvPr/>
        </p:nvSpPr>
        <p:spPr>
          <a:xfrm>
            <a:off x="-144690" y="603097"/>
            <a:ext cx="6661293"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Learning Outcome</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3"/>
          <a:stretch>
            <a:fillRect/>
          </a:stretch>
        </p:blipFill>
        <p:spPr>
          <a:xfrm>
            <a:off x="11016884" y="6080146"/>
            <a:ext cx="963251" cy="603556"/>
          </a:xfrm>
          <a:prstGeom prst="rect">
            <a:avLst/>
          </a:prstGeom>
        </p:spPr>
      </p:pic>
      <p:cxnSp>
        <p:nvCxnSpPr>
          <p:cNvPr id="6" name="Straight Connector 5"/>
          <p:cNvCxnSpPr/>
          <p:nvPr/>
        </p:nvCxnSpPr>
        <p:spPr>
          <a:xfrm>
            <a:off x="-304800" y="4295775"/>
            <a:ext cx="5676900" cy="0"/>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88301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366050"/>
            <a:ext cx="11743671"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References:</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a:spLocks noGrp="1"/>
          </p:cNvSpPr>
          <p:nvPr>
            <p:ph idx="1"/>
          </p:nvPr>
        </p:nvSpPr>
        <p:spPr>
          <a:xfrm>
            <a:off x="923260" y="2272192"/>
            <a:ext cx="10134207" cy="3806875"/>
          </a:xfrm>
        </p:spPr>
        <p:txBody>
          <a:bodyPr>
            <a:normAutofit fontScale="85000" lnSpcReduction="10000"/>
          </a:bodyPr>
          <a:lstStyle/>
          <a:p>
            <a:pPr marL="0" lvl="0" indent="0" hangingPunct="0">
              <a:lnSpc>
                <a:spcPct val="200000"/>
              </a:lnSpc>
              <a:buNone/>
            </a:pPr>
            <a:r>
              <a:rPr lang="en-US" sz="2000" dirty="0">
                <a:solidFill>
                  <a:schemeClr val="bg2"/>
                </a:solidFill>
              </a:rPr>
              <a:t>American Nurses Credentialing Center, (2013). Educational design Process 2013 mini </a:t>
            </a:r>
            <a:r>
              <a:rPr lang="en-US" sz="2000" dirty="0" smtClean="0">
                <a:solidFill>
                  <a:schemeClr val="bg2"/>
                </a:solidFill>
              </a:rPr>
              <a:t> manual</a:t>
            </a:r>
            <a:r>
              <a:rPr lang="en-US" sz="2000" dirty="0">
                <a:solidFill>
                  <a:schemeClr val="bg2"/>
                </a:solidFill>
              </a:rPr>
              <a:t>. 	</a:t>
            </a:r>
            <a:r>
              <a:rPr lang="en-US" sz="2000" dirty="0" smtClean="0">
                <a:solidFill>
                  <a:schemeClr val="bg2"/>
                </a:solidFill>
              </a:rPr>
              <a:t>Silver </a:t>
            </a:r>
            <a:r>
              <a:rPr lang="en-US" sz="2000" dirty="0">
                <a:solidFill>
                  <a:schemeClr val="bg2"/>
                </a:solidFill>
              </a:rPr>
              <a:t>Spring, MD: </a:t>
            </a:r>
            <a:r>
              <a:rPr lang="en-US" sz="2000" dirty="0" smtClean="0">
                <a:solidFill>
                  <a:schemeClr val="bg2"/>
                </a:solidFill>
              </a:rPr>
              <a:t>	American </a:t>
            </a:r>
            <a:r>
              <a:rPr lang="en-US" sz="2000" dirty="0">
                <a:solidFill>
                  <a:schemeClr val="bg2"/>
                </a:solidFill>
              </a:rPr>
              <a:t>Nurses Credentialing Center</a:t>
            </a:r>
            <a:r>
              <a:rPr lang="en-US" sz="2000" dirty="0" smtClean="0">
                <a:solidFill>
                  <a:schemeClr val="bg2"/>
                </a:solidFill>
              </a:rPr>
              <a:t>.</a:t>
            </a:r>
          </a:p>
          <a:p>
            <a:pPr marL="0" lvl="0" indent="0" hangingPunct="0">
              <a:lnSpc>
                <a:spcPct val="200000"/>
              </a:lnSpc>
              <a:buNone/>
            </a:pPr>
            <a:r>
              <a:rPr lang="en-US" sz="2000" dirty="0" smtClean="0">
                <a:solidFill>
                  <a:schemeClr val="bg2"/>
                </a:solidFill>
              </a:rPr>
              <a:t>Center </a:t>
            </a:r>
            <a:r>
              <a:rPr lang="en-US" sz="2000" dirty="0">
                <a:solidFill>
                  <a:schemeClr val="bg2"/>
                </a:solidFill>
              </a:rPr>
              <a:t>for Disease Control and Prevention. (2016). Trends in Tuberculosis, 2014. Retrieved from 	http://</a:t>
            </a:r>
            <a:r>
              <a:rPr lang="en-US" sz="2000" dirty="0" smtClean="0">
                <a:solidFill>
                  <a:schemeClr val="bg2"/>
                </a:solidFill>
              </a:rPr>
              <a:t>www.cdc.gov/tb/publications/factsheets/statistics/TBTrends.htm</a:t>
            </a:r>
          </a:p>
          <a:p>
            <a:pPr marL="0" lvl="0" indent="0" hangingPunct="0">
              <a:lnSpc>
                <a:spcPct val="200000"/>
              </a:lnSpc>
              <a:buNone/>
            </a:pPr>
            <a:r>
              <a:rPr lang="en-US" sz="2000" dirty="0">
                <a:solidFill>
                  <a:schemeClr val="bg2"/>
                </a:solidFill>
              </a:rPr>
              <a:t>Centers for Disease Control and Prevention, . (Year 2015, March 12). Mantoux Tuberculin Skin Test [Audio </a:t>
            </a:r>
            <a:r>
              <a:rPr lang="en-US" sz="2000" dirty="0" smtClean="0">
                <a:solidFill>
                  <a:schemeClr val="bg2"/>
                </a:solidFill>
              </a:rPr>
              <a:t>	podcast</a:t>
            </a:r>
            <a:r>
              <a:rPr lang="en-US" sz="2000" dirty="0">
                <a:solidFill>
                  <a:schemeClr val="bg2"/>
                </a:solidFill>
              </a:rPr>
              <a:t>]. Retrieved from CDC Featured Podcasts website: </a:t>
            </a:r>
            <a:r>
              <a:rPr lang="en-US" sz="2000" dirty="0" smtClean="0">
                <a:solidFill>
                  <a:schemeClr val="bg2"/>
                </a:solidFill>
              </a:rPr>
              <a:t>	https</a:t>
            </a:r>
            <a:r>
              <a:rPr lang="en-US" sz="2000" dirty="0">
                <a:solidFill>
                  <a:schemeClr val="bg2"/>
                </a:solidFill>
              </a:rPr>
              <a:t>://www2c.cdc.gov/podcasts/player.asp?f=3739</a:t>
            </a:r>
          </a:p>
          <a:p>
            <a:pPr marL="0" lvl="0" indent="0" hangingPunct="0">
              <a:lnSpc>
                <a:spcPct val="200000"/>
              </a:lnSpc>
              <a:buNone/>
            </a:pPr>
            <a:endParaRPr lang="en-US" sz="2000" dirty="0">
              <a:solidFill>
                <a:schemeClr val="bg2"/>
              </a:solidFill>
            </a:endParaRPr>
          </a:p>
        </p:txBody>
      </p:sp>
      <p:pic>
        <p:nvPicPr>
          <p:cNvPr id="6" name="Picture 5"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154359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Title Line"/>
          <p:cNvCxnSpPr/>
          <p:nvPr/>
        </p:nvCxnSpPr>
        <p:spPr>
          <a:xfrm>
            <a:off x="-304800" y="1314450"/>
            <a:ext cx="5757017" cy="0"/>
          </a:xfrm>
          <a:prstGeom prst="line">
            <a:avLst/>
          </a:prstGeom>
        </p:spPr>
        <p:style>
          <a:lnRef idx="1">
            <a:schemeClr val="accent5"/>
          </a:lnRef>
          <a:fillRef idx="0">
            <a:schemeClr val="accent5"/>
          </a:fillRef>
          <a:effectRef idx="0">
            <a:schemeClr val="accent5"/>
          </a:effectRef>
          <a:fontRef idx="minor">
            <a:schemeClr val="tx1"/>
          </a:fontRef>
        </p:style>
      </p:cxnSp>
      <p:sp>
        <p:nvSpPr>
          <p:cNvPr id="16" name="Title"/>
          <p:cNvSpPr txBox="1"/>
          <p:nvPr/>
        </p:nvSpPr>
        <p:spPr>
          <a:xfrm>
            <a:off x="135467" y="366050"/>
            <a:ext cx="11743671"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References:</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a:spLocks noGrp="1"/>
          </p:cNvSpPr>
          <p:nvPr>
            <p:ph idx="1"/>
          </p:nvPr>
        </p:nvSpPr>
        <p:spPr>
          <a:xfrm>
            <a:off x="923260" y="2272192"/>
            <a:ext cx="10134207" cy="3806875"/>
          </a:xfrm>
        </p:spPr>
        <p:txBody>
          <a:bodyPr>
            <a:normAutofit/>
          </a:bodyPr>
          <a:lstStyle/>
          <a:p>
            <a:pPr marL="0" lvl="0" indent="0" hangingPunct="0">
              <a:lnSpc>
                <a:spcPct val="200000"/>
              </a:lnSpc>
              <a:buNone/>
            </a:pPr>
            <a:r>
              <a:rPr lang="en-US" sz="2000" dirty="0">
                <a:solidFill>
                  <a:schemeClr val="bg2"/>
                </a:solidFill>
              </a:rPr>
              <a:t>Jest, A. D., &amp; Tonge, A. (2011). Using a learning needs assessment to identify knowledge deficits </a:t>
            </a:r>
            <a:r>
              <a:rPr lang="en-US" sz="2000" dirty="0" smtClean="0">
                <a:solidFill>
                  <a:schemeClr val="bg2"/>
                </a:solidFill>
              </a:rPr>
              <a:t>	regarding </a:t>
            </a:r>
            <a:r>
              <a:rPr lang="en-US" sz="2000" dirty="0">
                <a:solidFill>
                  <a:schemeClr val="bg2"/>
                </a:solidFill>
              </a:rPr>
              <a:t>procedural sedation for pediatric patients. Association of Operating Room </a:t>
            </a:r>
            <a:r>
              <a:rPr lang="en-US" sz="2000" dirty="0" smtClean="0">
                <a:solidFill>
                  <a:schemeClr val="bg2"/>
                </a:solidFill>
              </a:rPr>
              <a:t>	Nurses</a:t>
            </a:r>
            <a:r>
              <a:rPr lang="en-US" sz="2000" dirty="0">
                <a:solidFill>
                  <a:schemeClr val="bg2"/>
                </a:solidFill>
              </a:rPr>
              <a:t>. AORN Journal, 94(6), 567-74; quiz 575-7. doi: </a:t>
            </a:r>
            <a:r>
              <a:rPr lang="en-US" sz="2000" dirty="0" smtClean="0">
                <a:solidFill>
                  <a:schemeClr val="bg2"/>
                </a:solidFill>
              </a:rPr>
              <a:t>	http</a:t>
            </a:r>
            <a:r>
              <a:rPr lang="en-US" sz="2000" dirty="0">
                <a:solidFill>
                  <a:schemeClr val="bg2"/>
                </a:solidFill>
              </a:rPr>
              <a:t>://dx.doi.org/10.1016/j.aorn.2011.05.020</a:t>
            </a:r>
          </a:p>
          <a:p>
            <a:pPr marL="0" lvl="0" indent="0" hangingPunct="0">
              <a:lnSpc>
                <a:spcPct val="200000"/>
              </a:lnSpc>
              <a:buNone/>
            </a:pPr>
            <a:endParaRPr lang="en-US" sz="2000" dirty="0">
              <a:solidFill>
                <a:schemeClr val="bg2"/>
              </a:solidFill>
            </a:endParaRPr>
          </a:p>
        </p:txBody>
      </p:sp>
      <p:pic>
        <p:nvPicPr>
          <p:cNvPr id="6" name="Picture 5"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372682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erview"/>
          <p:cNvSpPr txBox="1"/>
          <p:nvPr/>
        </p:nvSpPr>
        <p:spPr>
          <a:xfrm>
            <a:off x="2845860" y="1586135"/>
            <a:ext cx="8328785" cy="3108543"/>
          </a:xfrm>
          <a:prstGeom prst="rect">
            <a:avLst/>
          </a:prstGeom>
          <a:noFill/>
        </p:spPr>
        <p:txBody>
          <a:bodyPr wrap="square" lIns="0" tIns="0" rIns="0" bIns="0" rtlCol="0">
            <a:spAutoFit/>
          </a:bodyPr>
          <a:lstStyle/>
          <a:p>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Learn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how one large pediatric hospital developed a standardized TST training to ensure delivery of safe patient care for children</a:t>
            </a:r>
          </a:p>
          <a:p>
            <a:endPar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pic>
        <p:nvPicPr>
          <p:cNvPr id="6" name="Picture Placeholder 15"/>
          <p:cNvPicPr>
            <a:picLocks noChangeAspect="1"/>
          </p:cNvPicPr>
          <p:nvPr/>
        </p:nvPicPr>
        <p:blipFill rotWithShape="1">
          <a:blip r:embed="rId4"/>
          <a:srcRect l="13829" t="-227" r="25541" b="227"/>
          <a:stretch/>
        </p:blipFill>
        <p:spPr>
          <a:xfrm>
            <a:off x="671513" y="2071728"/>
            <a:ext cx="1306977" cy="185160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0159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erview"/>
          <p:cNvSpPr txBox="1"/>
          <p:nvPr/>
        </p:nvSpPr>
        <p:spPr>
          <a:xfrm>
            <a:off x="609600" y="1582832"/>
            <a:ext cx="10972800" cy="4647426"/>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Tuberculosis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(TB) remains a leading cause of morbidity and </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mortality</a:t>
            </a:r>
          </a:p>
          <a:p>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The Center for Disease Control (CDC) goal was to eradicate tuberculosis (TB) by 2010</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a:p>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TB </a:t>
            </a: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skin test is commonly used in the pediatric population, however, various factors influence outcomes</a:t>
            </a:r>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a:off x="-304800" y="1314450"/>
            <a:ext cx="5676900" cy="0"/>
          </a:xfrm>
          <a:prstGeom prst="line">
            <a:avLst/>
          </a:prstGeom>
        </p:spPr>
        <p:style>
          <a:lnRef idx="1">
            <a:schemeClr val="accent5"/>
          </a:lnRef>
          <a:fillRef idx="0">
            <a:schemeClr val="accent5"/>
          </a:fillRef>
          <a:effectRef idx="0">
            <a:schemeClr val="accent5"/>
          </a:effectRef>
          <a:fontRef idx="minor">
            <a:schemeClr val="tx1"/>
          </a:fontRef>
        </p:style>
      </p:cxnSp>
      <p:sp>
        <p:nvSpPr>
          <p:cNvPr id="36" name="Title"/>
          <p:cNvSpPr txBox="1"/>
          <p:nvPr/>
        </p:nvSpPr>
        <p:spPr>
          <a:xfrm>
            <a:off x="-116114" y="695797"/>
            <a:ext cx="5671094"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Background</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59442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Elbow Connector 37"/>
          <p:cNvCxnSpPr/>
          <p:nvPr/>
        </p:nvCxnSpPr>
        <p:spPr>
          <a:xfrm rot="16200000" flipV="1">
            <a:off x="1495102" y="3269962"/>
            <a:ext cx="679295" cy="522359"/>
          </a:xfrm>
          <a:prstGeom prst="bentConnector3">
            <a:avLst>
              <a:gd name="adj1" fmla="val 50000"/>
            </a:avLst>
          </a:prstGeom>
          <a:ln w="19050">
            <a:solidFill>
              <a:schemeClr val="bg1">
                <a:alpha val="50000"/>
              </a:schemeClr>
            </a:solidFill>
            <a:prstDash val="sysDot"/>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40" name="Chart Explanation"/>
          <p:cNvSpPr txBox="1"/>
          <p:nvPr/>
        </p:nvSpPr>
        <p:spPr>
          <a:xfrm>
            <a:off x="649631" y="2804779"/>
            <a:ext cx="2731156" cy="307777"/>
          </a:xfrm>
          <a:prstGeom prst="rect">
            <a:avLst/>
          </a:prstGeom>
          <a:noFill/>
        </p:spPr>
        <p:txBody>
          <a:bodyPr wrap="square" rtlCol="0">
            <a:spAutoFit/>
          </a:bodyPr>
          <a:lstStyle/>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Over 9,000 New Cases</a:t>
            </a:r>
            <a:endPar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1" name="Elbow Connector 40"/>
          <p:cNvCxnSpPr/>
          <p:nvPr/>
        </p:nvCxnSpPr>
        <p:spPr>
          <a:xfrm rot="5400000">
            <a:off x="4710269" y="5249166"/>
            <a:ext cx="753921" cy="470816"/>
          </a:xfrm>
          <a:prstGeom prst="bentConnector3">
            <a:avLst>
              <a:gd name="adj1" fmla="val 50000"/>
            </a:avLst>
          </a:prstGeom>
          <a:ln w="19050">
            <a:solidFill>
              <a:schemeClr val="bg1">
                <a:alpha val="50000"/>
              </a:schemeClr>
            </a:solidFill>
            <a:prstDash val="sysDot"/>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46" name="Chart Explanation"/>
          <p:cNvSpPr txBox="1"/>
          <p:nvPr/>
        </p:nvSpPr>
        <p:spPr>
          <a:xfrm>
            <a:off x="3844704" y="5863283"/>
            <a:ext cx="2286000" cy="738664"/>
          </a:xfrm>
          <a:prstGeom prst="rect">
            <a:avLst/>
          </a:prstGeom>
          <a:noFill/>
        </p:spPr>
        <p:txBody>
          <a:bodyPr wrap="square" rtlCol="0">
            <a:spAutoFit/>
          </a:bodyPr>
          <a:lstStyle/>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Centers </a:t>
            </a: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for Disease Control and Prevention (CDC) goal – </a:t>
            </a: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Stop </a:t>
            </a:r>
            <a:r>
              <a:rPr lang="en-US" sz="1400" dirty="0">
                <a:solidFill>
                  <a:schemeClr val="bg1"/>
                </a:solidFill>
                <a:latin typeface="Verdana" panose="020B0604030504040204" pitchFamily="34" charset="0"/>
                <a:ea typeface="Verdana" panose="020B0604030504040204" pitchFamily="34" charset="0"/>
                <a:cs typeface="Verdana" panose="020B0604030504040204" pitchFamily="34" charset="0"/>
              </a:rPr>
              <a:t>TB</a:t>
            </a:r>
          </a:p>
        </p:txBody>
      </p:sp>
      <p:cxnSp>
        <p:nvCxnSpPr>
          <p:cNvPr id="47" name="Elbow Connector 46"/>
          <p:cNvCxnSpPr/>
          <p:nvPr/>
        </p:nvCxnSpPr>
        <p:spPr>
          <a:xfrm flipV="1">
            <a:off x="7423638" y="1276701"/>
            <a:ext cx="1835703" cy="373539"/>
          </a:xfrm>
          <a:prstGeom prst="bentConnector3">
            <a:avLst>
              <a:gd name="adj1" fmla="val 188"/>
            </a:avLst>
          </a:prstGeom>
          <a:ln w="19050">
            <a:solidFill>
              <a:schemeClr val="bg1">
                <a:alpha val="50000"/>
              </a:schemeClr>
            </a:solidFill>
            <a:prstDash val="sysDot"/>
            <a:headEnd w="lg" len="med"/>
            <a:tailEnd type="triangle" w="lg" len="med"/>
          </a:ln>
        </p:spPr>
        <p:style>
          <a:lnRef idx="1">
            <a:schemeClr val="accent1"/>
          </a:lnRef>
          <a:fillRef idx="0">
            <a:schemeClr val="accent1"/>
          </a:fillRef>
          <a:effectRef idx="0">
            <a:schemeClr val="accent1"/>
          </a:effectRef>
          <a:fontRef idx="minor">
            <a:schemeClr val="tx1"/>
          </a:fontRef>
        </p:style>
      </p:cxnSp>
      <p:sp>
        <p:nvSpPr>
          <p:cNvPr id="63" name="Chart Explanation"/>
          <p:cNvSpPr txBox="1"/>
          <p:nvPr/>
        </p:nvSpPr>
        <p:spPr>
          <a:xfrm>
            <a:off x="9259341" y="1127019"/>
            <a:ext cx="2286000" cy="1169551"/>
          </a:xfrm>
          <a:prstGeom prst="rect">
            <a:avLst/>
          </a:prstGeom>
          <a:noFill/>
        </p:spPr>
        <p:txBody>
          <a:bodyPr wrap="square" rtlCol="0">
            <a:spAutoFit/>
          </a:bodyPr>
          <a:lstStyle/>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Top 4 States:</a:t>
            </a:r>
          </a:p>
          <a:p>
            <a:pPr marL="285750" indent="-285750">
              <a:buFont typeface="Arial" panose="020B0604020202020204" pitchFamily="34" charset="0"/>
              <a:buChar char="•"/>
            </a:pP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New York</a:t>
            </a:r>
          </a:p>
          <a:p>
            <a:pPr marL="285750" indent="-285750">
              <a:buFont typeface="Arial" panose="020B0604020202020204" pitchFamily="34" charset="0"/>
              <a:buChar char="•"/>
            </a:pP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Florida</a:t>
            </a:r>
          </a:p>
          <a:p>
            <a:pPr marL="285750" indent="-285750">
              <a:buFont typeface="Arial" panose="020B0604020202020204" pitchFamily="34" charset="0"/>
              <a:buChar char="•"/>
            </a:pPr>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California</a:t>
            </a:r>
          </a:p>
          <a:p>
            <a:pPr marL="285750" indent="-285750">
              <a:buFont typeface="Arial" panose="020B0604020202020204" pitchFamily="34" charset="0"/>
              <a:buChar char="•"/>
            </a:pPr>
            <a:r>
              <a:rPr lang="en-US" sz="1400" b="1" dirty="0" smtClean="0">
                <a:solidFill>
                  <a:schemeClr val="accent5"/>
                </a:solidFill>
                <a:latin typeface="Verdana" panose="020B0604030504040204" pitchFamily="34" charset="0"/>
                <a:ea typeface="Verdana" panose="020B0604030504040204" pitchFamily="34" charset="0"/>
                <a:cs typeface="Verdana" panose="020B0604030504040204" pitchFamily="34" charset="0"/>
              </a:rPr>
              <a:t>Texas</a:t>
            </a:r>
            <a:endParaRPr lang="en-US" sz="1400"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4" name="Elbow Connector 63"/>
          <p:cNvCxnSpPr/>
          <p:nvPr/>
        </p:nvCxnSpPr>
        <p:spPr>
          <a:xfrm>
            <a:off x="8518259" y="4946780"/>
            <a:ext cx="870140" cy="501967"/>
          </a:xfrm>
          <a:prstGeom prst="bentConnector3">
            <a:avLst>
              <a:gd name="adj1" fmla="val 50000"/>
            </a:avLst>
          </a:prstGeom>
          <a:ln w="19050">
            <a:solidFill>
              <a:schemeClr val="bg1">
                <a:alpha val="50000"/>
              </a:schemeClr>
            </a:solidFill>
            <a:prstDash val="sysDot"/>
            <a:headEnd w="lg" len="med"/>
            <a:tailEnd type="triangle" w="lg" len="med"/>
          </a:ln>
        </p:spPr>
        <p:style>
          <a:lnRef idx="1">
            <a:schemeClr val="accent1"/>
          </a:lnRef>
          <a:fillRef idx="0">
            <a:schemeClr val="accent1"/>
          </a:fillRef>
          <a:effectRef idx="0">
            <a:schemeClr val="accent1"/>
          </a:effectRef>
          <a:fontRef idx="minor">
            <a:schemeClr val="tx1"/>
          </a:fontRef>
        </p:style>
      </p:cxnSp>
      <p:grpSp>
        <p:nvGrpSpPr>
          <p:cNvPr id="2" name="Circle 1"/>
          <p:cNvGrpSpPr/>
          <p:nvPr/>
        </p:nvGrpSpPr>
        <p:grpSpPr>
          <a:xfrm>
            <a:off x="3679012" y="1994298"/>
            <a:ext cx="3028682" cy="3028680"/>
            <a:chOff x="3679012" y="1994298"/>
            <a:chExt cx="3028682" cy="3028680"/>
          </a:xfrm>
        </p:grpSpPr>
        <p:grpSp>
          <p:nvGrpSpPr>
            <p:cNvPr id="3" name="Group 2"/>
            <p:cNvGrpSpPr/>
            <p:nvPr/>
          </p:nvGrpSpPr>
          <p:grpSpPr>
            <a:xfrm>
              <a:off x="3679012" y="1994298"/>
              <a:ext cx="3028682" cy="3028680"/>
              <a:chOff x="4018059" y="1552509"/>
              <a:chExt cx="3028682" cy="3028680"/>
            </a:xfrm>
          </p:grpSpPr>
          <p:sp>
            <p:nvSpPr>
              <p:cNvPr id="24" name="Fill"/>
              <p:cNvSpPr/>
              <p:nvPr/>
            </p:nvSpPr>
            <p:spPr>
              <a:xfrm>
                <a:off x="4018059" y="1552509"/>
                <a:ext cx="3028682" cy="30286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troke"/>
              <p:cNvSpPr/>
              <p:nvPr/>
            </p:nvSpPr>
            <p:spPr>
              <a:xfrm>
                <a:off x="4109415" y="1643865"/>
                <a:ext cx="2845970" cy="28459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Percentage"/>
            <p:cNvSpPr txBox="1"/>
            <p:nvPr/>
          </p:nvSpPr>
          <p:spPr>
            <a:xfrm>
              <a:off x="4007772" y="2668434"/>
              <a:ext cx="2371163" cy="1015663"/>
            </a:xfrm>
            <a:prstGeom prst="rect">
              <a:avLst/>
            </a:prstGeom>
            <a:noFill/>
          </p:spPr>
          <p:txBody>
            <a:bodyPr wrap="none" rtlCol="0" anchor="ctr">
              <a:spAutoFit/>
            </a:bodyPr>
            <a:lstStyle/>
            <a:p>
              <a:pPr algn="ctr"/>
              <a:r>
                <a:rPr lang="en-US" sz="6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2010</a:t>
              </a:r>
              <a:endParaRPr lang="en-US" sz="6000" dirty="0">
                <a:solidFill>
                  <a:schemeClr val="bg1"/>
                </a:solidFill>
              </a:endParaRPr>
            </a:p>
          </p:txBody>
        </p:sp>
      </p:grpSp>
      <p:grpSp>
        <p:nvGrpSpPr>
          <p:cNvPr id="5" name="Circle 2"/>
          <p:cNvGrpSpPr/>
          <p:nvPr/>
        </p:nvGrpSpPr>
        <p:grpSpPr>
          <a:xfrm>
            <a:off x="1293695" y="3870789"/>
            <a:ext cx="2504099" cy="2504097"/>
            <a:chOff x="1293695" y="3870789"/>
            <a:chExt cx="2504099" cy="2504097"/>
          </a:xfrm>
        </p:grpSpPr>
        <p:grpSp>
          <p:nvGrpSpPr>
            <p:cNvPr id="44" name="Group 43"/>
            <p:cNvGrpSpPr/>
            <p:nvPr/>
          </p:nvGrpSpPr>
          <p:grpSpPr>
            <a:xfrm>
              <a:off x="1293695" y="3870789"/>
              <a:ext cx="2504099" cy="2504097"/>
              <a:chOff x="4018059" y="1552509"/>
              <a:chExt cx="3028682" cy="3028680"/>
            </a:xfrm>
          </p:grpSpPr>
          <p:sp>
            <p:nvSpPr>
              <p:cNvPr id="45" name="Fill"/>
              <p:cNvSpPr/>
              <p:nvPr/>
            </p:nvSpPr>
            <p:spPr>
              <a:xfrm>
                <a:off x="4018059" y="1552509"/>
                <a:ext cx="3028682" cy="30286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ill"/>
              <p:cNvSpPr/>
              <p:nvPr/>
            </p:nvSpPr>
            <p:spPr>
              <a:xfrm>
                <a:off x="4109415" y="1643865"/>
                <a:ext cx="2845970" cy="284596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Percentage"/>
            <p:cNvSpPr txBox="1"/>
            <p:nvPr/>
          </p:nvSpPr>
          <p:spPr>
            <a:xfrm>
              <a:off x="1869918" y="4492981"/>
              <a:ext cx="1351652" cy="584775"/>
            </a:xfrm>
            <a:prstGeom prst="rect">
              <a:avLst/>
            </a:prstGeom>
            <a:noFill/>
          </p:spPr>
          <p:txBody>
            <a:bodyPr wrap="none" rtlCol="0" anchor="ctr">
              <a:spAutoFit/>
            </a:bodyPr>
            <a:lstStyle/>
            <a:p>
              <a:pPr algn="ctr"/>
              <a:r>
                <a:rPr lang="en-US" sz="3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2014</a:t>
              </a:r>
              <a:endParaRPr lang="en-US" sz="3200" dirty="0">
                <a:solidFill>
                  <a:schemeClr val="bg1"/>
                </a:solidFill>
              </a:endParaRPr>
            </a:p>
          </p:txBody>
        </p:sp>
      </p:grpSp>
      <p:grpSp>
        <p:nvGrpSpPr>
          <p:cNvPr id="10" name="Circle 3"/>
          <p:cNvGrpSpPr/>
          <p:nvPr/>
        </p:nvGrpSpPr>
        <p:grpSpPr>
          <a:xfrm>
            <a:off x="6994140" y="1619036"/>
            <a:ext cx="2059115" cy="2059113"/>
            <a:chOff x="6994140" y="1619036"/>
            <a:chExt cx="2059115" cy="2059113"/>
          </a:xfrm>
        </p:grpSpPr>
        <p:grpSp>
          <p:nvGrpSpPr>
            <p:cNvPr id="55" name="Group 54"/>
            <p:cNvGrpSpPr/>
            <p:nvPr/>
          </p:nvGrpSpPr>
          <p:grpSpPr>
            <a:xfrm>
              <a:off x="6994140" y="1619036"/>
              <a:ext cx="2059115" cy="2059113"/>
              <a:chOff x="4018060" y="1552509"/>
              <a:chExt cx="3028682" cy="3028680"/>
            </a:xfrm>
          </p:grpSpPr>
          <p:sp>
            <p:nvSpPr>
              <p:cNvPr id="56" name="Fill"/>
              <p:cNvSpPr/>
              <p:nvPr/>
            </p:nvSpPr>
            <p:spPr>
              <a:xfrm>
                <a:off x="4018060" y="1552509"/>
                <a:ext cx="3028682" cy="30286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Stroke"/>
              <p:cNvSpPr/>
              <p:nvPr/>
            </p:nvSpPr>
            <p:spPr>
              <a:xfrm>
                <a:off x="4156598" y="1691048"/>
                <a:ext cx="2751602" cy="2751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Percentage"/>
            <p:cNvSpPr txBox="1"/>
            <p:nvPr/>
          </p:nvSpPr>
          <p:spPr>
            <a:xfrm>
              <a:off x="7347871" y="2001453"/>
              <a:ext cx="1351652" cy="584775"/>
            </a:xfrm>
            <a:prstGeom prst="rect">
              <a:avLst/>
            </a:prstGeom>
            <a:noFill/>
          </p:spPr>
          <p:txBody>
            <a:bodyPr wrap="none" rtlCol="0" anchor="ctr">
              <a:spAutoFit/>
            </a:bodyPr>
            <a:lstStyle/>
            <a:p>
              <a:pPr algn="ctr"/>
              <a:r>
                <a:rPr lang="en-US" sz="3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2015</a:t>
              </a:r>
              <a:endParaRPr lang="en-US" sz="3200" dirty="0">
                <a:solidFill>
                  <a:schemeClr val="bg1"/>
                </a:solidFill>
              </a:endParaRPr>
            </a:p>
          </p:txBody>
        </p:sp>
      </p:grpSp>
      <p:grpSp>
        <p:nvGrpSpPr>
          <p:cNvPr id="9" name="Circle 4"/>
          <p:cNvGrpSpPr/>
          <p:nvPr/>
        </p:nvGrpSpPr>
        <p:grpSpPr>
          <a:xfrm>
            <a:off x="6602010" y="3959832"/>
            <a:ext cx="1824521" cy="1824519"/>
            <a:chOff x="6602010" y="3959832"/>
            <a:chExt cx="1824521" cy="1824519"/>
          </a:xfrm>
        </p:grpSpPr>
        <p:grpSp>
          <p:nvGrpSpPr>
            <p:cNvPr id="7" name="Group 6"/>
            <p:cNvGrpSpPr/>
            <p:nvPr/>
          </p:nvGrpSpPr>
          <p:grpSpPr>
            <a:xfrm>
              <a:off x="6602010" y="3959832"/>
              <a:ext cx="1824521" cy="1824519"/>
              <a:chOff x="6602010" y="3959832"/>
              <a:chExt cx="1824521" cy="1824519"/>
            </a:xfrm>
          </p:grpSpPr>
          <p:sp>
            <p:nvSpPr>
              <p:cNvPr id="72" name="Fill"/>
              <p:cNvSpPr/>
              <p:nvPr/>
            </p:nvSpPr>
            <p:spPr>
              <a:xfrm>
                <a:off x="6602010" y="3959832"/>
                <a:ext cx="1824521" cy="182451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Stroke"/>
              <p:cNvSpPr/>
              <p:nvPr/>
            </p:nvSpPr>
            <p:spPr>
              <a:xfrm>
                <a:off x="6657044" y="4004592"/>
                <a:ext cx="1714453" cy="1714451"/>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Percentage"/>
            <p:cNvSpPr txBox="1"/>
            <p:nvPr/>
          </p:nvSpPr>
          <p:spPr>
            <a:xfrm>
              <a:off x="6838444" y="4307775"/>
              <a:ext cx="1351652" cy="584775"/>
            </a:xfrm>
            <a:prstGeom prst="rect">
              <a:avLst/>
            </a:prstGeom>
            <a:noFill/>
          </p:spPr>
          <p:txBody>
            <a:bodyPr wrap="none" rtlCol="0" anchor="ctr">
              <a:spAutoFit/>
            </a:bodyPr>
            <a:lstStyle/>
            <a:p>
              <a:pPr algn="ctr"/>
              <a:r>
                <a:rPr lang="en-US" sz="32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2016</a:t>
              </a:r>
              <a:endParaRPr lang="en-US" sz="3200" dirty="0">
                <a:solidFill>
                  <a:schemeClr val="bg1"/>
                </a:solidFill>
              </a:endParaRPr>
            </a:p>
          </p:txBody>
        </p:sp>
      </p:grpSp>
      <p:sp>
        <p:nvSpPr>
          <p:cNvPr id="50" name="Sub Title"/>
          <p:cNvSpPr txBox="1"/>
          <p:nvPr/>
        </p:nvSpPr>
        <p:spPr>
          <a:xfrm>
            <a:off x="0" y="1356642"/>
            <a:ext cx="7318029" cy="369332"/>
          </a:xfrm>
          <a:prstGeom prst="rect">
            <a:avLst/>
          </a:prstGeom>
          <a:noFill/>
        </p:spPr>
        <p:txBody>
          <a:bodyPr wrap="square" lIns="457200" rtlCol="0">
            <a:spAutoFit/>
          </a:bodyPr>
          <a:lstStyle/>
          <a:p>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Text about what the graphs say.</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8" name="Title Line"/>
          <p:cNvCxnSpPr/>
          <p:nvPr/>
        </p:nvCxnSpPr>
        <p:spPr>
          <a:xfrm>
            <a:off x="-304800" y="1314450"/>
            <a:ext cx="4585884" cy="0"/>
          </a:xfrm>
          <a:prstGeom prst="line">
            <a:avLst/>
          </a:prstGeom>
        </p:spPr>
        <p:style>
          <a:lnRef idx="1">
            <a:schemeClr val="accent4"/>
          </a:lnRef>
          <a:fillRef idx="0">
            <a:schemeClr val="accent4"/>
          </a:fillRef>
          <a:effectRef idx="0">
            <a:schemeClr val="accent4"/>
          </a:effectRef>
          <a:fontRef idx="minor">
            <a:schemeClr val="tx1"/>
          </a:fontRef>
        </p:style>
      </p:cxnSp>
      <p:sp>
        <p:nvSpPr>
          <p:cNvPr id="60" name="Title"/>
          <p:cNvSpPr txBox="1"/>
          <p:nvPr/>
        </p:nvSpPr>
        <p:spPr>
          <a:xfrm>
            <a:off x="-116115" y="695797"/>
            <a:ext cx="5739247"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TB History</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pSp>
        <p:nvGrpSpPr>
          <p:cNvPr id="65" name="Stock"/>
          <p:cNvGrpSpPr/>
          <p:nvPr/>
        </p:nvGrpSpPr>
        <p:grpSpPr>
          <a:xfrm>
            <a:off x="2170879" y="5260725"/>
            <a:ext cx="666591" cy="600810"/>
            <a:chOff x="5133441" y="305084"/>
            <a:chExt cx="666591" cy="600810"/>
          </a:xfrm>
        </p:grpSpPr>
        <p:sp>
          <p:nvSpPr>
            <p:cNvPr id="71" name="Freeform 256"/>
            <p:cNvSpPr>
              <a:spLocks/>
            </p:cNvSpPr>
            <p:nvPr/>
          </p:nvSpPr>
          <p:spPr bwMode="auto">
            <a:xfrm>
              <a:off x="5133441" y="305084"/>
              <a:ext cx="666591" cy="510176"/>
            </a:xfrm>
            <a:custGeom>
              <a:avLst/>
              <a:gdLst>
                <a:gd name="T0" fmla="*/ 150 w 456"/>
                <a:gd name="T1" fmla="*/ 256 h 349"/>
                <a:gd name="T2" fmla="*/ 158 w 456"/>
                <a:gd name="T3" fmla="*/ 261 h 349"/>
                <a:gd name="T4" fmla="*/ 181 w 456"/>
                <a:gd name="T5" fmla="*/ 310 h 349"/>
                <a:gd name="T6" fmla="*/ 183 w 456"/>
                <a:gd name="T7" fmla="*/ 311 h 349"/>
                <a:gd name="T8" fmla="*/ 191 w 456"/>
                <a:gd name="T9" fmla="*/ 316 h 349"/>
                <a:gd name="T10" fmla="*/ 196 w 456"/>
                <a:gd name="T11" fmla="*/ 315 h 349"/>
                <a:gd name="T12" fmla="*/ 394 w 456"/>
                <a:gd name="T13" fmla="*/ 117 h 349"/>
                <a:gd name="T14" fmla="*/ 398 w 456"/>
                <a:gd name="T15" fmla="*/ 114 h 349"/>
                <a:gd name="T16" fmla="*/ 403 w 456"/>
                <a:gd name="T17" fmla="*/ 114 h 349"/>
                <a:gd name="T18" fmla="*/ 411 w 456"/>
                <a:gd name="T19" fmla="*/ 117 h 349"/>
                <a:gd name="T20" fmla="*/ 437 w 456"/>
                <a:gd name="T21" fmla="*/ 145 h 349"/>
                <a:gd name="T22" fmla="*/ 445 w 456"/>
                <a:gd name="T23" fmla="*/ 148 h 349"/>
                <a:gd name="T24" fmla="*/ 450 w 456"/>
                <a:gd name="T25" fmla="*/ 147 h 349"/>
                <a:gd name="T26" fmla="*/ 455 w 456"/>
                <a:gd name="T27" fmla="*/ 142 h 349"/>
                <a:gd name="T28" fmla="*/ 456 w 456"/>
                <a:gd name="T29" fmla="*/ 11 h 349"/>
                <a:gd name="T30" fmla="*/ 455 w 456"/>
                <a:gd name="T31" fmla="*/ 6 h 349"/>
                <a:gd name="T32" fmla="*/ 450 w 456"/>
                <a:gd name="T33" fmla="*/ 0 h 349"/>
                <a:gd name="T34" fmla="*/ 319 w 456"/>
                <a:gd name="T35" fmla="*/ 0 h 349"/>
                <a:gd name="T36" fmla="*/ 319 w 456"/>
                <a:gd name="T37" fmla="*/ 0 h 349"/>
                <a:gd name="T38" fmla="*/ 316 w 456"/>
                <a:gd name="T39" fmla="*/ 0 h 349"/>
                <a:gd name="T40" fmla="*/ 310 w 456"/>
                <a:gd name="T41" fmla="*/ 6 h 349"/>
                <a:gd name="T42" fmla="*/ 310 w 456"/>
                <a:gd name="T43" fmla="*/ 16 h 349"/>
                <a:gd name="T44" fmla="*/ 342 w 456"/>
                <a:gd name="T45" fmla="*/ 49 h 349"/>
                <a:gd name="T46" fmla="*/ 344 w 456"/>
                <a:gd name="T47" fmla="*/ 52 h 349"/>
                <a:gd name="T48" fmla="*/ 344 w 456"/>
                <a:gd name="T49" fmla="*/ 60 h 349"/>
                <a:gd name="T50" fmla="*/ 222 w 456"/>
                <a:gd name="T51" fmla="*/ 184 h 349"/>
                <a:gd name="T52" fmla="*/ 218 w 456"/>
                <a:gd name="T53" fmla="*/ 186 h 349"/>
                <a:gd name="T54" fmla="*/ 213 w 456"/>
                <a:gd name="T55" fmla="*/ 187 h 349"/>
                <a:gd name="T56" fmla="*/ 205 w 456"/>
                <a:gd name="T57" fmla="*/ 182 h 349"/>
                <a:gd name="T58" fmla="*/ 183 w 456"/>
                <a:gd name="T59" fmla="*/ 134 h 349"/>
                <a:gd name="T60" fmla="*/ 181 w 456"/>
                <a:gd name="T61" fmla="*/ 132 h 349"/>
                <a:gd name="T62" fmla="*/ 173 w 456"/>
                <a:gd name="T63" fmla="*/ 127 h 349"/>
                <a:gd name="T64" fmla="*/ 169 w 456"/>
                <a:gd name="T65" fmla="*/ 129 h 349"/>
                <a:gd name="T66" fmla="*/ 3 w 456"/>
                <a:gd name="T67" fmla="*/ 292 h 349"/>
                <a:gd name="T68" fmla="*/ 0 w 456"/>
                <a:gd name="T69" fmla="*/ 297 h 349"/>
                <a:gd name="T70" fmla="*/ 0 w 456"/>
                <a:gd name="T71" fmla="*/ 305 h 349"/>
                <a:gd name="T72" fmla="*/ 41 w 456"/>
                <a:gd name="T73" fmla="*/ 346 h 349"/>
                <a:gd name="T74" fmla="*/ 44 w 456"/>
                <a:gd name="T75" fmla="*/ 347 h 349"/>
                <a:gd name="T76" fmla="*/ 47 w 456"/>
                <a:gd name="T77" fmla="*/ 349 h 349"/>
                <a:gd name="T78" fmla="*/ 55 w 456"/>
                <a:gd name="T79" fmla="*/ 346 h 349"/>
                <a:gd name="T80" fmla="*/ 142 w 456"/>
                <a:gd name="T81" fmla="*/ 259 h 349"/>
                <a:gd name="T82" fmla="*/ 150 w 456"/>
                <a:gd name="T83" fmla="*/ 25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6" h="349">
                  <a:moveTo>
                    <a:pt x="150" y="256"/>
                  </a:moveTo>
                  <a:lnTo>
                    <a:pt x="150" y="256"/>
                  </a:lnTo>
                  <a:lnTo>
                    <a:pt x="155" y="257"/>
                  </a:lnTo>
                  <a:lnTo>
                    <a:pt x="158" y="261"/>
                  </a:lnTo>
                  <a:lnTo>
                    <a:pt x="160" y="262"/>
                  </a:lnTo>
                  <a:lnTo>
                    <a:pt x="181" y="310"/>
                  </a:lnTo>
                  <a:lnTo>
                    <a:pt x="181" y="310"/>
                  </a:lnTo>
                  <a:lnTo>
                    <a:pt x="183" y="311"/>
                  </a:lnTo>
                  <a:lnTo>
                    <a:pt x="184" y="315"/>
                  </a:lnTo>
                  <a:lnTo>
                    <a:pt x="191" y="316"/>
                  </a:lnTo>
                  <a:lnTo>
                    <a:pt x="191" y="316"/>
                  </a:lnTo>
                  <a:lnTo>
                    <a:pt x="196" y="315"/>
                  </a:lnTo>
                  <a:lnTo>
                    <a:pt x="199" y="313"/>
                  </a:lnTo>
                  <a:lnTo>
                    <a:pt x="394" y="117"/>
                  </a:lnTo>
                  <a:lnTo>
                    <a:pt x="394" y="117"/>
                  </a:lnTo>
                  <a:lnTo>
                    <a:pt x="398" y="114"/>
                  </a:lnTo>
                  <a:lnTo>
                    <a:pt x="403" y="114"/>
                  </a:lnTo>
                  <a:lnTo>
                    <a:pt x="403" y="114"/>
                  </a:lnTo>
                  <a:lnTo>
                    <a:pt x="406" y="114"/>
                  </a:lnTo>
                  <a:lnTo>
                    <a:pt x="411" y="117"/>
                  </a:lnTo>
                  <a:lnTo>
                    <a:pt x="437" y="145"/>
                  </a:lnTo>
                  <a:lnTo>
                    <a:pt x="437" y="145"/>
                  </a:lnTo>
                  <a:lnTo>
                    <a:pt x="440" y="147"/>
                  </a:lnTo>
                  <a:lnTo>
                    <a:pt x="445" y="148"/>
                  </a:lnTo>
                  <a:lnTo>
                    <a:pt x="445" y="148"/>
                  </a:lnTo>
                  <a:lnTo>
                    <a:pt x="450" y="147"/>
                  </a:lnTo>
                  <a:lnTo>
                    <a:pt x="453" y="145"/>
                  </a:lnTo>
                  <a:lnTo>
                    <a:pt x="455" y="142"/>
                  </a:lnTo>
                  <a:lnTo>
                    <a:pt x="456" y="137"/>
                  </a:lnTo>
                  <a:lnTo>
                    <a:pt x="456" y="11"/>
                  </a:lnTo>
                  <a:lnTo>
                    <a:pt x="456" y="11"/>
                  </a:lnTo>
                  <a:lnTo>
                    <a:pt x="455" y="6"/>
                  </a:lnTo>
                  <a:lnTo>
                    <a:pt x="453" y="3"/>
                  </a:lnTo>
                  <a:lnTo>
                    <a:pt x="450" y="0"/>
                  </a:lnTo>
                  <a:lnTo>
                    <a:pt x="445" y="0"/>
                  </a:lnTo>
                  <a:lnTo>
                    <a:pt x="319" y="0"/>
                  </a:lnTo>
                  <a:lnTo>
                    <a:pt x="319" y="0"/>
                  </a:lnTo>
                  <a:lnTo>
                    <a:pt x="319" y="0"/>
                  </a:lnTo>
                  <a:lnTo>
                    <a:pt x="319" y="0"/>
                  </a:lnTo>
                  <a:lnTo>
                    <a:pt x="316" y="0"/>
                  </a:lnTo>
                  <a:lnTo>
                    <a:pt x="313" y="1"/>
                  </a:lnTo>
                  <a:lnTo>
                    <a:pt x="310" y="6"/>
                  </a:lnTo>
                  <a:lnTo>
                    <a:pt x="308" y="13"/>
                  </a:lnTo>
                  <a:lnTo>
                    <a:pt x="310" y="16"/>
                  </a:lnTo>
                  <a:lnTo>
                    <a:pt x="311" y="18"/>
                  </a:lnTo>
                  <a:lnTo>
                    <a:pt x="342" y="49"/>
                  </a:lnTo>
                  <a:lnTo>
                    <a:pt x="342" y="49"/>
                  </a:lnTo>
                  <a:lnTo>
                    <a:pt x="344" y="52"/>
                  </a:lnTo>
                  <a:lnTo>
                    <a:pt x="345" y="57"/>
                  </a:lnTo>
                  <a:lnTo>
                    <a:pt x="344" y="60"/>
                  </a:lnTo>
                  <a:lnTo>
                    <a:pt x="342" y="65"/>
                  </a:lnTo>
                  <a:lnTo>
                    <a:pt x="222" y="184"/>
                  </a:lnTo>
                  <a:lnTo>
                    <a:pt x="222" y="184"/>
                  </a:lnTo>
                  <a:lnTo>
                    <a:pt x="218" y="186"/>
                  </a:lnTo>
                  <a:lnTo>
                    <a:pt x="213" y="187"/>
                  </a:lnTo>
                  <a:lnTo>
                    <a:pt x="213" y="187"/>
                  </a:lnTo>
                  <a:lnTo>
                    <a:pt x="209" y="186"/>
                  </a:lnTo>
                  <a:lnTo>
                    <a:pt x="205" y="182"/>
                  </a:lnTo>
                  <a:lnTo>
                    <a:pt x="204" y="181"/>
                  </a:lnTo>
                  <a:lnTo>
                    <a:pt x="183" y="134"/>
                  </a:lnTo>
                  <a:lnTo>
                    <a:pt x="183" y="134"/>
                  </a:lnTo>
                  <a:lnTo>
                    <a:pt x="181" y="132"/>
                  </a:lnTo>
                  <a:lnTo>
                    <a:pt x="179" y="129"/>
                  </a:lnTo>
                  <a:lnTo>
                    <a:pt x="173" y="127"/>
                  </a:lnTo>
                  <a:lnTo>
                    <a:pt x="173" y="127"/>
                  </a:lnTo>
                  <a:lnTo>
                    <a:pt x="169" y="129"/>
                  </a:lnTo>
                  <a:lnTo>
                    <a:pt x="165" y="130"/>
                  </a:lnTo>
                  <a:lnTo>
                    <a:pt x="3" y="292"/>
                  </a:lnTo>
                  <a:lnTo>
                    <a:pt x="3" y="292"/>
                  </a:lnTo>
                  <a:lnTo>
                    <a:pt x="0" y="297"/>
                  </a:lnTo>
                  <a:lnTo>
                    <a:pt x="0" y="300"/>
                  </a:lnTo>
                  <a:lnTo>
                    <a:pt x="0" y="305"/>
                  </a:lnTo>
                  <a:lnTo>
                    <a:pt x="3" y="308"/>
                  </a:lnTo>
                  <a:lnTo>
                    <a:pt x="41" y="346"/>
                  </a:lnTo>
                  <a:lnTo>
                    <a:pt x="41" y="346"/>
                  </a:lnTo>
                  <a:lnTo>
                    <a:pt x="44" y="347"/>
                  </a:lnTo>
                  <a:lnTo>
                    <a:pt x="47" y="349"/>
                  </a:lnTo>
                  <a:lnTo>
                    <a:pt x="47" y="349"/>
                  </a:lnTo>
                  <a:lnTo>
                    <a:pt x="52" y="347"/>
                  </a:lnTo>
                  <a:lnTo>
                    <a:pt x="55" y="346"/>
                  </a:lnTo>
                  <a:lnTo>
                    <a:pt x="142" y="259"/>
                  </a:lnTo>
                  <a:lnTo>
                    <a:pt x="142" y="259"/>
                  </a:lnTo>
                  <a:lnTo>
                    <a:pt x="145" y="257"/>
                  </a:lnTo>
                  <a:lnTo>
                    <a:pt x="150" y="256"/>
                  </a:lnTo>
                  <a:lnTo>
                    <a:pt x="150" y="25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9"/>
            <p:cNvSpPr>
              <a:spLocks/>
            </p:cNvSpPr>
            <p:nvPr/>
          </p:nvSpPr>
          <p:spPr bwMode="auto">
            <a:xfrm>
              <a:off x="5342482" y="680772"/>
              <a:ext cx="2924"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360"/>
            <p:cNvSpPr>
              <a:spLocks/>
            </p:cNvSpPr>
            <p:nvPr/>
          </p:nvSpPr>
          <p:spPr bwMode="auto">
            <a:xfrm>
              <a:off x="5348329" y="679311"/>
              <a:ext cx="0" cy="1462"/>
            </a:xfrm>
            <a:custGeom>
              <a:avLst/>
              <a:gdLst>
                <a:gd name="T0" fmla="*/ 1 h 1"/>
                <a:gd name="T1" fmla="*/ 1 h 1"/>
                <a:gd name="T2" fmla="*/ 0 h 1"/>
                <a:gd name="T3" fmla="*/ 0 h 1"/>
                <a:gd name="T4" fmla="*/ 1 h 1"/>
                <a:gd name="T5" fmla="*/ 1 h 1"/>
              </a:gdLst>
              <a:ahLst/>
              <a:cxnLst>
                <a:cxn ang="0">
                  <a:pos x="0" y="T0"/>
                </a:cxn>
                <a:cxn ang="0">
                  <a:pos x="0" y="T1"/>
                </a:cxn>
                <a:cxn ang="0">
                  <a:pos x="0" y="T2"/>
                </a:cxn>
                <a:cxn ang="0">
                  <a:pos x="0" y="T3"/>
                </a:cxn>
                <a:cxn ang="0">
                  <a:pos x="0" y="T4"/>
                </a:cxn>
                <a:cxn ang="0">
                  <a:pos x="0" y="T5"/>
                </a:cxn>
              </a:cxnLst>
              <a:rect l="0" t="0" r="r" b="b"/>
              <a:pathLst>
                <a:path h="1">
                  <a:moveTo>
                    <a:pt x="0" y="1"/>
                  </a:moveTo>
                  <a:lnTo>
                    <a:pt x="0" y="1"/>
                  </a:lnTo>
                  <a:lnTo>
                    <a:pt x="0" y="0"/>
                  </a:lnTo>
                  <a:lnTo>
                    <a:pt x="0" y="0"/>
                  </a:lnTo>
                  <a:lnTo>
                    <a:pt x="0" y="1"/>
                  </a:lnTo>
                  <a:lnTo>
                    <a:pt x="0"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361"/>
            <p:cNvSpPr>
              <a:spLocks/>
            </p:cNvSpPr>
            <p:nvPr/>
          </p:nvSpPr>
          <p:spPr bwMode="auto">
            <a:xfrm>
              <a:off x="5349791" y="679311"/>
              <a:ext cx="2924"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362"/>
            <p:cNvSpPr>
              <a:spLocks/>
            </p:cNvSpPr>
            <p:nvPr/>
          </p:nvSpPr>
          <p:spPr bwMode="auto">
            <a:xfrm>
              <a:off x="5361485" y="680772"/>
              <a:ext cx="0" cy="2924"/>
            </a:xfrm>
            <a:custGeom>
              <a:avLst/>
              <a:gdLst>
                <a:gd name="T0" fmla="*/ 0 h 2"/>
                <a:gd name="T1" fmla="*/ 0 h 2"/>
                <a:gd name="T2" fmla="*/ 2 h 2"/>
                <a:gd name="T3" fmla="*/ 2 h 2"/>
                <a:gd name="T4" fmla="*/ 0 h 2"/>
                <a:gd name="T5" fmla="*/ 0 h 2"/>
              </a:gdLst>
              <a:ahLst/>
              <a:cxnLst>
                <a:cxn ang="0">
                  <a:pos x="0" y="T0"/>
                </a:cxn>
                <a:cxn ang="0">
                  <a:pos x="0" y="T1"/>
                </a:cxn>
                <a:cxn ang="0">
                  <a:pos x="0" y="T2"/>
                </a:cxn>
                <a:cxn ang="0">
                  <a:pos x="0" y="T3"/>
                </a:cxn>
                <a:cxn ang="0">
                  <a:pos x="0" y="T4"/>
                </a:cxn>
                <a:cxn ang="0">
                  <a:pos x="0" y="T5"/>
                </a:cxn>
              </a:cxnLst>
              <a:rect l="0" t="0" r="r" b="b"/>
              <a:pathLst>
                <a:path h="2">
                  <a:moveTo>
                    <a:pt x="0" y="0"/>
                  </a:moveTo>
                  <a:lnTo>
                    <a:pt x="0" y="0"/>
                  </a:lnTo>
                  <a:lnTo>
                    <a:pt x="0" y="2"/>
                  </a:lnTo>
                  <a:lnTo>
                    <a:pt x="0" y="2"/>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363"/>
            <p:cNvSpPr>
              <a:spLocks/>
            </p:cNvSpPr>
            <p:nvPr/>
          </p:nvSpPr>
          <p:spPr bwMode="auto">
            <a:xfrm>
              <a:off x="5352714" y="679311"/>
              <a:ext cx="2924"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364"/>
            <p:cNvSpPr>
              <a:spLocks/>
            </p:cNvSpPr>
            <p:nvPr/>
          </p:nvSpPr>
          <p:spPr bwMode="auto">
            <a:xfrm>
              <a:off x="5357100" y="680772"/>
              <a:ext cx="2924" cy="0"/>
            </a:xfrm>
            <a:custGeom>
              <a:avLst/>
              <a:gdLst>
                <a:gd name="T0" fmla="*/ 0 w 2"/>
                <a:gd name="T1" fmla="*/ 0 w 2"/>
                <a:gd name="T2" fmla="*/ 2 w 2"/>
                <a:gd name="T3" fmla="*/ 2 w 2"/>
                <a:gd name="T4" fmla="*/ 0 w 2"/>
                <a:gd name="T5" fmla="*/ 0 w 2"/>
              </a:gdLst>
              <a:ahLst/>
              <a:cxnLst>
                <a:cxn ang="0">
                  <a:pos x="T0" y="0"/>
                </a:cxn>
                <a:cxn ang="0">
                  <a:pos x="T1" y="0"/>
                </a:cxn>
                <a:cxn ang="0">
                  <a:pos x="T2" y="0"/>
                </a:cxn>
                <a:cxn ang="0">
                  <a:pos x="T3" y="0"/>
                </a:cxn>
                <a:cxn ang="0">
                  <a:pos x="T4" y="0"/>
                </a:cxn>
                <a:cxn ang="0">
                  <a:pos x="T5" y="0"/>
                </a:cxn>
              </a:cxnLst>
              <a:rect l="0" t="0" r="r" b="b"/>
              <a:pathLst>
                <a:path w="2">
                  <a:moveTo>
                    <a:pt x="0" y="0"/>
                  </a:moveTo>
                  <a:lnTo>
                    <a:pt x="0" y="0"/>
                  </a:lnTo>
                  <a:lnTo>
                    <a:pt x="2" y="0"/>
                  </a:lnTo>
                  <a:lnTo>
                    <a:pt x="2"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365"/>
            <p:cNvSpPr>
              <a:spLocks/>
            </p:cNvSpPr>
            <p:nvPr/>
          </p:nvSpPr>
          <p:spPr bwMode="auto">
            <a:xfrm>
              <a:off x="5285470" y="750940"/>
              <a:ext cx="108175" cy="154953"/>
            </a:xfrm>
            <a:custGeom>
              <a:avLst/>
              <a:gdLst>
                <a:gd name="T0" fmla="*/ 46 w 74"/>
                <a:gd name="T1" fmla="*/ 18 h 106"/>
                <a:gd name="T2" fmla="*/ 39 w 74"/>
                <a:gd name="T3" fmla="*/ 0 h 106"/>
                <a:gd name="T4" fmla="*/ 0 w 74"/>
                <a:gd name="T5" fmla="*/ 37 h 106"/>
                <a:gd name="T6" fmla="*/ 0 w 74"/>
                <a:gd name="T7" fmla="*/ 88 h 106"/>
                <a:gd name="T8" fmla="*/ 0 w 74"/>
                <a:gd name="T9" fmla="*/ 88 h 106"/>
                <a:gd name="T10" fmla="*/ 2 w 74"/>
                <a:gd name="T11" fmla="*/ 94 h 106"/>
                <a:gd name="T12" fmla="*/ 5 w 74"/>
                <a:gd name="T13" fmla="*/ 101 h 106"/>
                <a:gd name="T14" fmla="*/ 12 w 74"/>
                <a:gd name="T15" fmla="*/ 104 h 106"/>
                <a:gd name="T16" fmla="*/ 18 w 74"/>
                <a:gd name="T17" fmla="*/ 106 h 106"/>
                <a:gd name="T18" fmla="*/ 56 w 74"/>
                <a:gd name="T19" fmla="*/ 106 h 106"/>
                <a:gd name="T20" fmla="*/ 56 w 74"/>
                <a:gd name="T21" fmla="*/ 106 h 106"/>
                <a:gd name="T22" fmla="*/ 62 w 74"/>
                <a:gd name="T23" fmla="*/ 104 h 106"/>
                <a:gd name="T24" fmla="*/ 69 w 74"/>
                <a:gd name="T25" fmla="*/ 101 h 106"/>
                <a:gd name="T26" fmla="*/ 74 w 74"/>
                <a:gd name="T27" fmla="*/ 94 h 106"/>
                <a:gd name="T28" fmla="*/ 74 w 74"/>
                <a:gd name="T29" fmla="*/ 88 h 106"/>
                <a:gd name="T30" fmla="*/ 74 w 74"/>
                <a:gd name="T31" fmla="*/ 42 h 106"/>
                <a:gd name="T32" fmla="*/ 74 w 74"/>
                <a:gd name="T33" fmla="*/ 42 h 106"/>
                <a:gd name="T34" fmla="*/ 65 w 74"/>
                <a:gd name="T35" fmla="*/ 37 h 106"/>
                <a:gd name="T36" fmla="*/ 57 w 74"/>
                <a:gd name="T37" fmla="*/ 32 h 106"/>
                <a:gd name="T38" fmla="*/ 51 w 74"/>
                <a:gd name="T39" fmla="*/ 26 h 106"/>
                <a:gd name="T40" fmla="*/ 46 w 74"/>
                <a:gd name="T41" fmla="*/ 18 h 106"/>
                <a:gd name="T42" fmla="*/ 46 w 74"/>
                <a:gd name="T43" fmla="*/ 1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4" h="106">
                  <a:moveTo>
                    <a:pt x="46" y="18"/>
                  </a:moveTo>
                  <a:lnTo>
                    <a:pt x="39" y="0"/>
                  </a:lnTo>
                  <a:lnTo>
                    <a:pt x="0" y="37"/>
                  </a:lnTo>
                  <a:lnTo>
                    <a:pt x="0" y="88"/>
                  </a:lnTo>
                  <a:lnTo>
                    <a:pt x="0" y="88"/>
                  </a:lnTo>
                  <a:lnTo>
                    <a:pt x="2" y="94"/>
                  </a:lnTo>
                  <a:lnTo>
                    <a:pt x="5" y="101"/>
                  </a:lnTo>
                  <a:lnTo>
                    <a:pt x="12" y="104"/>
                  </a:lnTo>
                  <a:lnTo>
                    <a:pt x="18" y="106"/>
                  </a:lnTo>
                  <a:lnTo>
                    <a:pt x="56" y="106"/>
                  </a:lnTo>
                  <a:lnTo>
                    <a:pt x="56" y="106"/>
                  </a:lnTo>
                  <a:lnTo>
                    <a:pt x="62" y="104"/>
                  </a:lnTo>
                  <a:lnTo>
                    <a:pt x="69" y="101"/>
                  </a:lnTo>
                  <a:lnTo>
                    <a:pt x="74" y="94"/>
                  </a:lnTo>
                  <a:lnTo>
                    <a:pt x="74" y="88"/>
                  </a:lnTo>
                  <a:lnTo>
                    <a:pt x="74" y="42"/>
                  </a:lnTo>
                  <a:lnTo>
                    <a:pt x="74" y="42"/>
                  </a:lnTo>
                  <a:lnTo>
                    <a:pt x="65" y="37"/>
                  </a:lnTo>
                  <a:lnTo>
                    <a:pt x="57" y="32"/>
                  </a:lnTo>
                  <a:lnTo>
                    <a:pt x="51" y="26"/>
                  </a:lnTo>
                  <a:lnTo>
                    <a:pt x="46" y="18"/>
                  </a:lnTo>
                  <a:lnTo>
                    <a:pt x="46" y="1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366"/>
            <p:cNvSpPr>
              <a:spLocks/>
            </p:cNvSpPr>
            <p:nvPr/>
          </p:nvSpPr>
          <p:spPr bwMode="auto">
            <a:xfrm>
              <a:off x="5364409" y="686620"/>
              <a:ext cx="29236" cy="64320"/>
            </a:xfrm>
            <a:custGeom>
              <a:avLst/>
              <a:gdLst>
                <a:gd name="T0" fmla="*/ 20 w 20"/>
                <a:gd name="T1" fmla="*/ 44 h 44"/>
                <a:gd name="T2" fmla="*/ 20 w 20"/>
                <a:gd name="T3" fmla="*/ 44 h 44"/>
                <a:gd name="T4" fmla="*/ 2 w 20"/>
                <a:gd name="T5" fmla="*/ 1 h 44"/>
                <a:gd name="T6" fmla="*/ 2 w 20"/>
                <a:gd name="T7" fmla="*/ 1 h 44"/>
                <a:gd name="T8" fmla="*/ 0 w 20"/>
                <a:gd name="T9" fmla="*/ 0 h 44"/>
                <a:gd name="T10" fmla="*/ 0 w 20"/>
                <a:gd name="T11" fmla="*/ 0 h 44"/>
                <a:gd name="T12" fmla="*/ 2 w 20"/>
                <a:gd name="T13" fmla="*/ 1 h 44"/>
                <a:gd name="T14" fmla="*/ 20 w 20"/>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44">
                  <a:moveTo>
                    <a:pt x="20" y="44"/>
                  </a:moveTo>
                  <a:lnTo>
                    <a:pt x="20" y="44"/>
                  </a:lnTo>
                  <a:lnTo>
                    <a:pt x="2" y="1"/>
                  </a:lnTo>
                  <a:lnTo>
                    <a:pt x="2" y="1"/>
                  </a:lnTo>
                  <a:lnTo>
                    <a:pt x="0" y="0"/>
                  </a:lnTo>
                  <a:lnTo>
                    <a:pt x="0" y="0"/>
                  </a:lnTo>
                  <a:lnTo>
                    <a:pt x="2" y="1"/>
                  </a:lnTo>
                  <a:lnTo>
                    <a:pt x="2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367"/>
            <p:cNvSpPr>
              <a:spLocks/>
            </p:cNvSpPr>
            <p:nvPr/>
          </p:nvSpPr>
          <p:spPr bwMode="auto">
            <a:xfrm>
              <a:off x="5447733" y="629609"/>
              <a:ext cx="109637" cy="106713"/>
            </a:xfrm>
            <a:custGeom>
              <a:avLst/>
              <a:gdLst>
                <a:gd name="T0" fmla="*/ 75 w 75"/>
                <a:gd name="T1" fmla="*/ 0 h 73"/>
                <a:gd name="T2" fmla="*/ 0 w 75"/>
                <a:gd name="T3" fmla="*/ 73 h 73"/>
                <a:gd name="T4" fmla="*/ 0 w 75"/>
                <a:gd name="T5" fmla="*/ 73 h 73"/>
                <a:gd name="T6" fmla="*/ 75 w 75"/>
                <a:gd name="T7" fmla="*/ 0 h 73"/>
                <a:gd name="T8" fmla="*/ 75 w 75"/>
                <a:gd name="T9" fmla="*/ 0 h 73"/>
              </a:gdLst>
              <a:ahLst/>
              <a:cxnLst>
                <a:cxn ang="0">
                  <a:pos x="T0" y="T1"/>
                </a:cxn>
                <a:cxn ang="0">
                  <a:pos x="T2" y="T3"/>
                </a:cxn>
                <a:cxn ang="0">
                  <a:pos x="T4" y="T5"/>
                </a:cxn>
                <a:cxn ang="0">
                  <a:pos x="T6" y="T7"/>
                </a:cxn>
                <a:cxn ang="0">
                  <a:pos x="T8" y="T9"/>
                </a:cxn>
              </a:cxnLst>
              <a:rect l="0" t="0" r="r" b="b"/>
              <a:pathLst>
                <a:path w="75" h="73">
                  <a:moveTo>
                    <a:pt x="75" y="0"/>
                  </a:moveTo>
                  <a:lnTo>
                    <a:pt x="0" y="73"/>
                  </a:lnTo>
                  <a:lnTo>
                    <a:pt x="0" y="73"/>
                  </a:lnTo>
                  <a:lnTo>
                    <a:pt x="75" y="0"/>
                  </a:lnTo>
                  <a:lnTo>
                    <a:pt x="7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368"/>
            <p:cNvSpPr>
              <a:spLocks/>
            </p:cNvSpPr>
            <p:nvPr/>
          </p:nvSpPr>
          <p:spPr bwMode="auto">
            <a:xfrm>
              <a:off x="5447733" y="695391"/>
              <a:ext cx="109637" cy="210503"/>
            </a:xfrm>
            <a:custGeom>
              <a:avLst/>
              <a:gdLst>
                <a:gd name="T0" fmla="*/ 7 w 75"/>
                <a:gd name="T1" fmla="*/ 69 h 144"/>
                <a:gd name="T2" fmla="*/ 7 w 75"/>
                <a:gd name="T3" fmla="*/ 69 h 144"/>
                <a:gd name="T4" fmla="*/ 0 w 75"/>
                <a:gd name="T5" fmla="*/ 74 h 144"/>
                <a:gd name="T6" fmla="*/ 0 w 75"/>
                <a:gd name="T7" fmla="*/ 126 h 144"/>
                <a:gd name="T8" fmla="*/ 0 w 75"/>
                <a:gd name="T9" fmla="*/ 126 h 144"/>
                <a:gd name="T10" fmla="*/ 2 w 75"/>
                <a:gd name="T11" fmla="*/ 132 h 144"/>
                <a:gd name="T12" fmla="*/ 7 w 75"/>
                <a:gd name="T13" fmla="*/ 139 h 144"/>
                <a:gd name="T14" fmla="*/ 12 w 75"/>
                <a:gd name="T15" fmla="*/ 142 h 144"/>
                <a:gd name="T16" fmla="*/ 20 w 75"/>
                <a:gd name="T17" fmla="*/ 144 h 144"/>
                <a:gd name="T18" fmla="*/ 56 w 75"/>
                <a:gd name="T19" fmla="*/ 144 h 144"/>
                <a:gd name="T20" fmla="*/ 56 w 75"/>
                <a:gd name="T21" fmla="*/ 144 h 144"/>
                <a:gd name="T22" fmla="*/ 64 w 75"/>
                <a:gd name="T23" fmla="*/ 142 h 144"/>
                <a:gd name="T24" fmla="*/ 70 w 75"/>
                <a:gd name="T25" fmla="*/ 139 h 144"/>
                <a:gd name="T26" fmla="*/ 73 w 75"/>
                <a:gd name="T27" fmla="*/ 132 h 144"/>
                <a:gd name="T28" fmla="*/ 75 w 75"/>
                <a:gd name="T29" fmla="*/ 126 h 144"/>
                <a:gd name="T30" fmla="*/ 75 w 75"/>
                <a:gd name="T31" fmla="*/ 0 h 144"/>
                <a:gd name="T32" fmla="*/ 7 w 75"/>
                <a:gd name="T33" fmla="*/ 6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144">
                  <a:moveTo>
                    <a:pt x="7" y="69"/>
                  </a:moveTo>
                  <a:lnTo>
                    <a:pt x="7" y="69"/>
                  </a:lnTo>
                  <a:lnTo>
                    <a:pt x="0" y="74"/>
                  </a:lnTo>
                  <a:lnTo>
                    <a:pt x="0" y="126"/>
                  </a:lnTo>
                  <a:lnTo>
                    <a:pt x="0" y="126"/>
                  </a:lnTo>
                  <a:lnTo>
                    <a:pt x="2" y="132"/>
                  </a:lnTo>
                  <a:lnTo>
                    <a:pt x="7" y="139"/>
                  </a:lnTo>
                  <a:lnTo>
                    <a:pt x="12" y="142"/>
                  </a:lnTo>
                  <a:lnTo>
                    <a:pt x="20" y="144"/>
                  </a:lnTo>
                  <a:lnTo>
                    <a:pt x="56" y="144"/>
                  </a:lnTo>
                  <a:lnTo>
                    <a:pt x="56" y="144"/>
                  </a:lnTo>
                  <a:lnTo>
                    <a:pt x="64" y="142"/>
                  </a:lnTo>
                  <a:lnTo>
                    <a:pt x="70" y="139"/>
                  </a:lnTo>
                  <a:lnTo>
                    <a:pt x="73" y="132"/>
                  </a:lnTo>
                  <a:lnTo>
                    <a:pt x="75" y="126"/>
                  </a:lnTo>
                  <a:lnTo>
                    <a:pt x="75" y="0"/>
                  </a:lnTo>
                  <a:lnTo>
                    <a:pt x="7"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369"/>
            <p:cNvSpPr>
              <a:spLocks/>
            </p:cNvSpPr>
            <p:nvPr/>
          </p:nvSpPr>
          <p:spPr bwMode="auto">
            <a:xfrm>
              <a:off x="5715246" y="47465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370"/>
            <p:cNvSpPr>
              <a:spLocks/>
            </p:cNvSpPr>
            <p:nvPr/>
          </p:nvSpPr>
          <p:spPr bwMode="auto">
            <a:xfrm>
              <a:off x="5612919" y="533128"/>
              <a:ext cx="106713" cy="372765"/>
            </a:xfrm>
            <a:custGeom>
              <a:avLst/>
              <a:gdLst>
                <a:gd name="T0" fmla="*/ 0 w 73"/>
                <a:gd name="T1" fmla="*/ 74 h 255"/>
                <a:gd name="T2" fmla="*/ 0 w 73"/>
                <a:gd name="T3" fmla="*/ 237 h 255"/>
                <a:gd name="T4" fmla="*/ 0 w 73"/>
                <a:gd name="T5" fmla="*/ 237 h 255"/>
                <a:gd name="T6" fmla="*/ 1 w 73"/>
                <a:gd name="T7" fmla="*/ 243 h 255"/>
                <a:gd name="T8" fmla="*/ 4 w 73"/>
                <a:gd name="T9" fmla="*/ 250 h 255"/>
                <a:gd name="T10" fmla="*/ 11 w 73"/>
                <a:gd name="T11" fmla="*/ 253 h 255"/>
                <a:gd name="T12" fmla="*/ 17 w 73"/>
                <a:gd name="T13" fmla="*/ 255 h 255"/>
                <a:gd name="T14" fmla="*/ 55 w 73"/>
                <a:gd name="T15" fmla="*/ 255 h 255"/>
                <a:gd name="T16" fmla="*/ 55 w 73"/>
                <a:gd name="T17" fmla="*/ 255 h 255"/>
                <a:gd name="T18" fmla="*/ 61 w 73"/>
                <a:gd name="T19" fmla="*/ 253 h 255"/>
                <a:gd name="T20" fmla="*/ 68 w 73"/>
                <a:gd name="T21" fmla="*/ 250 h 255"/>
                <a:gd name="T22" fmla="*/ 71 w 73"/>
                <a:gd name="T23" fmla="*/ 243 h 255"/>
                <a:gd name="T24" fmla="*/ 73 w 73"/>
                <a:gd name="T25" fmla="*/ 237 h 255"/>
                <a:gd name="T26" fmla="*/ 73 w 73"/>
                <a:gd name="T27" fmla="*/ 0 h 255"/>
                <a:gd name="T28" fmla="*/ 0 w 73"/>
                <a:gd name="T29" fmla="*/ 7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255">
                  <a:moveTo>
                    <a:pt x="0" y="74"/>
                  </a:moveTo>
                  <a:lnTo>
                    <a:pt x="0" y="237"/>
                  </a:lnTo>
                  <a:lnTo>
                    <a:pt x="0" y="237"/>
                  </a:lnTo>
                  <a:lnTo>
                    <a:pt x="1" y="243"/>
                  </a:lnTo>
                  <a:lnTo>
                    <a:pt x="4" y="250"/>
                  </a:lnTo>
                  <a:lnTo>
                    <a:pt x="11" y="253"/>
                  </a:lnTo>
                  <a:lnTo>
                    <a:pt x="17" y="255"/>
                  </a:lnTo>
                  <a:lnTo>
                    <a:pt x="55" y="255"/>
                  </a:lnTo>
                  <a:lnTo>
                    <a:pt x="55" y="255"/>
                  </a:lnTo>
                  <a:lnTo>
                    <a:pt x="61" y="253"/>
                  </a:lnTo>
                  <a:lnTo>
                    <a:pt x="68" y="250"/>
                  </a:lnTo>
                  <a:lnTo>
                    <a:pt x="71" y="243"/>
                  </a:lnTo>
                  <a:lnTo>
                    <a:pt x="73" y="237"/>
                  </a:lnTo>
                  <a:lnTo>
                    <a:pt x="73" y="0"/>
                  </a:lnTo>
                  <a:lnTo>
                    <a:pt x="0" y="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91" name="Magnification"/>
          <p:cNvSpPr>
            <a:spLocks noEditPoints="1"/>
          </p:cNvSpPr>
          <p:nvPr/>
        </p:nvSpPr>
        <p:spPr bwMode="auto">
          <a:xfrm>
            <a:off x="7851668" y="2675661"/>
            <a:ext cx="666591" cy="666591"/>
          </a:xfrm>
          <a:custGeom>
            <a:avLst/>
            <a:gdLst>
              <a:gd name="T0" fmla="*/ 243 w 456"/>
              <a:gd name="T1" fmla="*/ 34 h 456"/>
              <a:gd name="T2" fmla="*/ 205 w 456"/>
              <a:gd name="T3" fmla="*/ 11 h 456"/>
              <a:gd name="T4" fmla="*/ 163 w 456"/>
              <a:gd name="T5" fmla="*/ 1 h 456"/>
              <a:gd name="T6" fmla="*/ 121 w 456"/>
              <a:gd name="T7" fmla="*/ 3 h 456"/>
              <a:gd name="T8" fmla="*/ 80 w 456"/>
              <a:gd name="T9" fmla="*/ 18 h 456"/>
              <a:gd name="T10" fmla="*/ 44 w 456"/>
              <a:gd name="T11" fmla="*/ 44 h 456"/>
              <a:gd name="T12" fmla="*/ 24 w 456"/>
              <a:gd name="T13" fmla="*/ 67 h 456"/>
              <a:gd name="T14" fmla="*/ 7 w 456"/>
              <a:gd name="T15" fmla="*/ 107 h 456"/>
              <a:gd name="T16" fmla="*/ 0 w 456"/>
              <a:gd name="T17" fmla="*/ 150 h 456"/>
              <a:gd name="T18" fmla="*/ 7 w 456"/>
              <a:gd name="T19" fmla="*/ 192 h 456"/>
              <a:gd name="T20" fmla="*/ 24 w 456"/>
              <a:gd name="T21" fmla="*/ 231 h 456"/>
              <a:gd name="T22" fmla="*/ 44 w 456"/>
              <a:gd name="T23" fmla="*/ 256 h 456"/>
              <a:gd name="T24" fmla="*/ 73 w 456"/>
              <a:gd name="T25" fmla="*/ 279 h 456"/>
              <a:gd name="T26" fmla="*/ 108 w 456"/>
              <a:gd name="T27" fmla="*/ 293 h 456"/>
              <a:gd name="T28" fmla="*/ 155 w 456"/>
              <a:gd name="T29" fmla="*/ 298 h 456"/>
              <a:gd name="T30" fmla="*/ 202 w 456"/>
              <a:gd name="T31" fmla="*/ 288 h 456"/>
              <a:gd name="T32" fmla="*/ 225 w 456"/>
              <a:gd name="T33" fmla="*/ 279 h 456"/>
              <a:gd name="T34" fmla="*/ 386 w 456"/>
              <a:gd name="T35" fmla="*/ 445 h 456"/>
              <a:gd name="T36" fmla="*/ 401 w 456"/>
              <a:gd name="T37" fmla="*/ 455 h 456"/>
              <a:gd name="T38" fmla="*/ 424 w 456"/>
              <a:gd name="T39" fmla="*/ 456 h 456"/>
              <a:gd name="T40" fmla="*/ 445 w 456"/>
              <a:gd name="T41" fmla="*/ 445 h 456"/>
              <a:gd name="T42" fmla="*/ 453 w 456"/>
              <a:gd name="T43" fmla="*/ 432 h 456"/>
              <a:gd name="T44" fmla="*/ 455 w 456"/>
              <a:gd name="T45" fmla="*/ 409 h 456"/>
              <a:gd name="T46" fmla="*/ 445 w 456"/>
              <a:gd name="T47" fmla="*/ 388 h 456"/>
              <a:gd name="T48" fmla="*/ 285 w 456"/>
              <a:gd name="T49" fmla="*/ 228 h 456"/>
              <a:gd name="T50" fmla="*/ 284 w 456"/>
              <a:gd name="T51" fmla="*/ 213 h 456"/>
              <a:gd name="T52" fmla="*/ 295 w 456"/>
              <a:gd name="T53" fmla="*/ 179 h 456"/>
              <a:gd name="T54" fmla="*/ 295 w 456"/>
              <a:gd name="T55" fmla="*/ 119 h 456"/>
              <a:gd name="T56" fmla="*/ 284 w 456"/>
              <a:gd name="T57" fmla="*/ 85 h 456"/>
              <a:gd name="T58" fmla="*/ 264 w 456"/>
              <a:gd name="T59" fmla="*/ 54 h 456"/>
              <a:gd name="T60" fmla="*/ 217 w 456"/>
              <a:gd name="T61" fmla="*/ 217 h 456"/>
              <a:gd name="T62" fmla="*/ 202 w 456"/>
              <a:gd name="T63" fmla="*/ 228 h 456"/>
              <a:gd name="T64" fmla="*/ 148 w 456"/>
              <a:gd name="T65" fmla="*/ 244 h 456"/>
              <a:gd name="T66" fmla="*/ 96 w 456"/>
              <a:gd name="T67" fmla="*/ 228 h 456"/>
              <a:gd name="T68" fmla="*/ 81 w 456"/>
              <a:gd name="T69" fmla="*/ 217 h 456"/>
              <a:gd name="T70" fmla="*/ 62 w 456"/>
              <a:gd name="T71" fmla="*/ 186 h 456"/>
              <a:gd name="T72" fmla="*/ 55 w 456"/>
              <a:gd name="T73" fmla="*/ 132 h 456"/>
              <a:gd name="T74" fmla="*/ 75 w 456"/>
              <a:gd name="T75" fmla="*/ 90 h 456"/>
              <a:gd name="T76" fmla="*/ 90 w 456"/>
              <a:gd name="T77" fmla="*/ 76 h 456"/>
              <a:gd name="T78" fmla="*/ 130 w 456"/>
              <a:gd name="T79" fmla="*/ 57 h 456"/>
              <a:gd name="T80" fmla="*/ 184 w 456"/>
              <a:gd name="T81" fmla="*/ 62 h 456"/>
              <a:gd name="T82" fmla="*/ 217 w 456"/>
              <a:gd name="T83" fmla="*/ 83 h 456"/>
              <a:gd name="T84" fmla="*/ 228 w 456"/>
              <a:gd name="T85" fmla="*/ 98 h 456"/>
              <a:gd name="T86" fmla="*/ 244 w 456"/>
              <a:gd name="T87" fmla="*/ 150 h 456"/>
              <a:gd name="T88" fmla="*/ 228 w 456"/>
              <a:gd name="T89" fmla="*/ 202 h 456"/>
              <a:gd name="T90" fmla="*/ 217 w 456"/>
              <a:gd name="T91" fmla="*/ 217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6" h="456">
                <a:moveTo>
                  <a:pt x="254" y="44"/>
                </a:moveTo>
                <a:lnTo>
                  <a:pt x="254" y="44"/>
                </a:lnTo>
                <a:lnTo>
                  <a:pt x="243" y="34"/>
                </a:lnTo>
                <a:lnTo>
                  <a:pt x="231" y="24"/>
                </a:lnTo>
                <a:lnTo>
                  <a:pt x="218" y="18"/>
                </a:lnTo>
                <a:lnTo>
                  <a:pt x="205" y="11"/>
                </a:lnTo>
                <a:lnTo>
                  <a:pt x="192" y="6"/>
                </a:lnTo>
                <a:lnTo>
                  <a:pt x="178" y="3"/>
                </a:lnTo>
                <a:lnTo>
                  <a:pt x="163" y="1"/>
                </a:lnTo>
                <a:lnTo>
                  <a:pt x="148" y="0"/>
                </a:lnTo>
                <a:lnTo>
                  <a:pt x="135" y="1"/>
                </a:lnTo>
                <a:lnTo>
                  <a:pt x="121" y="3"/>
                </a:lnTo>
                <a:lnTo>
                  <a:pt x="106" y="6"/>
                </a:lnTo>
                <a:lnTo>
                  <a:pt x="93" y="11"/>
                </a:lnTo>
                <a:lnTo>
                  <a:pt x="80" y="18"/>
                </a:lnTo>
                <a:lnTo>
                  <a:pt x="67" y="24"/>
                </a:lnTo>
                <a:lnTo>
                  <a:pt x="55" y="34"/>
                </a:lnTo>
                <a:lnTo>
                  <a:pt x="44" y="44"/>
                </a:lnTo>
                <a:lnTo>
                  <a:pt x="44" y="44"/>
                </a:lnTo>
                <a:lnTo>
                  <a:pt x="33" y="55"/>
                </a:lnTo>
                <a:lnTo>
                  <a:pt x="24" y="67"/>
                </a:lnTo>
                <a:lnTo>
                  <a:pt x="16" y="80"/>
                </a:lnTo>
                <a:lnTo>
                  <a:pt x="11" y="93"/>
                </a:lnTo>
                <a:lnTo>
                  <a:pt x="7" y="107"/>
                </a:lnTo>
                <a:lnTo>
                  <a:pt x="3" y="121"/>
                </a:lnTo>
                <a:lnTo>
                  <a:pt x="0" y="135"/>
                </a:lnTo>
                <a:lnTo>
                  <a:pt x="0" y="150"/>
                </a:lnTo>
                <a:lnTo>
                  <a:pt x="0" y="165"/>
                </a:lnTo>
                <a:lnTo>
                  <a:pt x="3" y="178"/>
                </a:lnTo>
                <a:lnTo>
                  <a:pt x="7" y="192"/>
                </a:lnTo>
                <a:lnTo>
                  <a:pt x="11" y="205"/>
                </a:lnTo>
                <a:lnTo>
                  <a:pt x="16" y="218"/>
                </a:lnTo>
                <a:lnTo>
                  <a:pt x="24" y="231"/>
                </a:lnTo>
                <a:lnTo>
                  <a:pt x="33" y="244"/>
                </a:lnTo>
                <a:lnTo>
                  <a:pt x="44" y="256"/>
                </a:lnTo>
                <a:lnTo>
                  <a:pt x="44" y="256"/>
                </a:lnTo>
                <a:lnTo>
                  <a:pt x="54" y="264"/>
                </a:lnTo>
                <a:lnTo>
                  <a:pt x="64" y="272"/>
                </a:lnTo>
                <a:lnTo>
                  <a:pt x="73" y="279"/>
                </a:lnTo>
                <a:lnTo>
                  <a:pt x="85" y="284"/>
                </a:lnTo>
                <a:lnTo>
                  <a:pt x="96" y="288"/>
                </a:lnTo>
                <a:lnTo>
                  <a:pt x="108" y="293"/>
                </a:lnTo>
                <a:lnTo>
                  <a:pt x="119" y="295"/>
                </a:lnTo>
                <a:lnTo>
                  <a:pt x="130" y="298"/>
                </a:lnTo>
                <a:lnTo>
                  <a:pt x="155" y="298"/>
                </a:lnTo>
                <a:lnTo>
                  <a:pt x="179" y="295"/>
                </a:lnTo>
                <a:lnTo>
                  <a:pt x="191" y="293"/>
                </a:lnTo>
                <a:lnTo>
                  <a:pt x="202" y="288"/>
                </a:lnTo>
                <a:lnTo>
                  <a:pt x="213" y="284"/>
                </a:lnTo>
                <a:lnTo>
                  <a:pt x="225" y="279"/>
                </a:lnTo>
                <a:lnTo>
                  <a:pt x="225" y="279"/>
                </a:lnTo>
                <a:lnTo>
                  <a:pt x="228" y="285"/>
                </a:lnTo>
                <a:lnTo>
                  <a:pt x="233" y="292"/>
                </a:lnTo>
                <a:lnTo>
                  <a:pt x="386" y="445"/>
                </a:lnTo>
                <a:lnTo>
                  <a:pt x="386" y="445"/>
                </a:lnTo>
                <a:lnTo>
                  <a:pt x="393" y="450"/>
                </a:lnTo>
                <a:lnTo>
                  <a:pt x="401" y="455"/>
                </a:lnTo>
                <a:lnTo>
                  <a:pt x="407" y="456"/>
                </a:lnTo>
                <a:lnTo>
                  <a:pt x="416" y="456"/>
                </a:lnTo>
                <a:lnTo>
                  <a:pt x="424" y="456"/>
                </a:lnTo>
                <a:lnTo>
                  <a:pt x="430" y="455"/>
                </a:lnTo>
                <a:lnTo>
                  <a:pt x="438" y="450"/>
                </a:lnTo>
                <a:lnTo>
                  <a:pt x="445" y="445"/>
                </a:lnTo>
                <a:lnTo>
                  <a:pt x="445" y="445"/>
                </a:lnTo>
                <a:lnTo>
                  <a:pt x="450" y="439"/>
                </a:lnTo>
                <a:lnTo>
                  <a:pt x="453" y="432"/>
                </a:lnTo>
                <a:lnTo>
                  <a:pt x="455" y="424"/>
                </a:lnTo>
                <a:lnTo>
                  <a:pt x="456" y="416"/>
                </a:lnTo>
                <a:lnTo>
                  <a:pt x="455" y="409"/>
                </a:lnTo>
                <a:lnTo>
                  <a:pt x="453" y="401"/>
                </a:lnTo>
                <a:lnTo>
                  <a:pt x="450" y="394"/>
                </a:lnTo>
                <a:lnTo>
                  <a:pt x="445" y="388"/>
                </a:lnTo>
                <a:lnTo>
                  <a:pt x="292" y="235"/>
                </a:lnTo>
                <a:lnTo>
                  <a:pt x="292" y="235"/>
                </a:lnTo>
                <a:lnTo>
                  <a:pt x="285" y="228"/>
                </a:lnTo>
                <a:lnTo>
                  <a:pt x="277" y="225"/>
                </a:lnTo>
                <a:lnTo>
                  <a:pt x="277" y="225"/>
                </a:lnTo>
                <a:lnTo>
                  <a:pt x="284" y="213"/>
                </a:lnTo>
                <a:lnTo>
                  <a:pt x="288" y="204"/>
                </a:lnTo>
                <a:lnTo>
                  <a:pt x="292" y="191"/>
                </a:lnTo>
                <a:lnTo>
                  <a:pt x="295" y="179"/>
                </a:lnTo>
                <a:lnTo>
                  <a:pt x="298" y="156"/>
                </a:lnTo>
                <a:lnTo>
                  <a:pt x="297" y="132"/>
                </a:lnTo>
                <a:lnTo>
                  <a:pt x="295" y="119"/>
                </a:lnTo>
                <a:lnTo>
                  <a:pt x="292" y="107"/>
                </a:lnTo>
                <a:lnTo>
                  <a:pt x="288" y="96"/>
                </a:lnTo>
                <a:lnTo>
                  <a:pt x="284" y="85"/>
                </a:lnTo>
                <a:lnTo>
                  <a:pt x="277" y="75"/>
                </a:lnTo>
                <a:lnTo>
                  <a:pt x="271" y="63"/>
                </a:lnTo>
                <a:lnTo>
                  <a:pt x="264" y="54"/>
                </a:lnTo>
                <a:lnTo>
                  <a:pt x="254" y="44"/>
                </a:lnTo>
                <a:lnTo>
                  <a:pt x="254" y="44"/>
                </a:lnTo>
                <a:close/>
                <a:moveTo>
                  <a:pt x="217" y="217"/>
                </a:moveTo>
                <a:lnTo>
                  <a:pt x="217" y="217"/>
                </a:lnTo>
                <a:lnTo>
                  <a:pt x="209" y="223"/>
                </a:lnTo>
                <a:lnTo>
                  <a:pt x="202" y="228"/>
                </a:lnTo>
                <a:lnTo>
                  <a:pt x="184" y="238"/>
                </a:lnTo>
                <a:lnTo>
                  <a:pt x="168" y="243"/>
                </a:lnTo>
                <a:lnTo>
                  <a:pt x="148" y="244"/>
                </a:lnTo>
                <a:lnTo>
                  <a:pt x="130" y="243"/>
                </a:lnTo>
                <a:lnTo>
                  <a:pt x="114" y="238"/>
                </a:lnTo>
                <a:lnTo>
                  <a:pt x="96" y="228"/>
                </a:lnTo>
                <a:lnTo>
                  <a:pt x="90" y="223"/>
                </a:lnTo>
                <a:lnTo>
                  <a:pt x="81" y="217"/>
                </a:lnTo>
                <a:lnTo>
                  <a:pt x="81" y="217"/>
                </a:lnTo>
                <a:lnTo>
                  <a:pt x="75" y="210"/>
                </a:lnTo>
                <a:lnTo>
                  <a:pt x="70" y="202"/>
                </a:lnTo>
                <a:lnTo>
                  <a:pt x="62" y="186"/>
                </a:lnTo>
                <a:lnTo>
                  <a:pt x="55" y="168"/>
                </a:lnTo>
                <a:lnTo>
                  <a:pt x="54" y="150"/>
                </a:lnTo>
                <a:lnTo>
                  <a:pt x="55" y="132"/>
                </a:lnTo>
                <a:lnTo>
                  <a:pt x="62" y="114"/>
                </a:lnTo>
                <a:lnTo>
                  <a:pt x="70" y="98"/>
                </a:lnTo>
                <a:lnTo>
                  <a:pt x="75" y="90"/>
                </a:lnTo>
                <a:lnTo>
                  <a:pt x="81" y="83"/>
                </a:lnTo>
                <a:lnTo>
                  <a:pt x="81" y="83"/>
                </a:lnTo>
                <a:lnTo>
                  <a:pt x="90" y="76"/>
                </a:lnTo>
                <a:lnTo>
                  <a:pt x="96" y="70"/>
                </a:lnTo>
                <a:lnTo>
                  <a:pt x="114" y="62"/>
                </a:lnTo>
                <a:lnTo>
                  <a:pt x="130" y="57"/>
                </a:lnTo>
                <a:lnTo>
                  <a:pt x="148" y="55"/>
                </a:lnTo>
                <a:lnTo>
                  <a:pt x="168" y="57"/>
                </a:lnTo>
                <a:lnTo>
                  <a:pt x="184" y="62"/>
                </a:lnTo>
                <a:lnTo>
                  <a:pt x="202" y="70"/>
                </a:lnTo>
                <a:lnTo>
                  <a:pt x="209" y="76"/>
                </a:lnTo>
                <a:lnTo>
                  <a:pt x="217" y="83"/>
                </a:lnTo>
                <a:lnTo>
                  <a:pt x="217" y="83"/>
                </a:lnTo>
                <a:lnTo>
                  <a:pt x="223" y="90"/>
                </a:lnTo>
                <a:lnTo>
                  <a:pt x="228" y="98"/>
                </a:lnTo>
                <a:lnTo>
                  <a:pt x="236" y="114"/>
                </a:lnTo>
                <a:lnTo>
                  <a:pt x="243" y="132"/>
                </a:lnTo>
                <a:lnTo>
                  <a:pt x="244" y="150"/>
                </a:lnTo>
                <a:lnTo>
                  <a:pt x="243" y="168"/>
                </a:lnTo>
                <a:lnTo>
                  <a:pt x="236" y="186"/>
                </a:lnTo>
                <a:lnTo>
                  <a:pt x="228" y="202"/>
                </a:lnTo>
                <a:lnTo>
                  <a:pt x="223" y="210"/>
                </a:lnTo>
                <a:lnTo>
                  <a:pt x="217" y="217"/>
                </a:lnTo>
                <a:lnTo>
                  <a:pt x="217" y="21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51" name="Content Placeholder 6"/>
          <p:cNvPicPr>
            <a:picLocks noGrp="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4570270" y="3549808"/>
            <a:ext cx="1480720" cy="1201311"/>
          </a:xfrm>
          <a:prstGeom prst="rect">
            <a:avLst/>
          </a:prstGeom>
        </p:spPr>
      </p:pic>
      <p:sp>
        <p:nvSpPr>
          <p:cNvPr id="52" name="Chart Explanation"/>
          <p:cNvSpPr txBox="1"/>
          <p:nvPr/>
        </p:nvSpPr>
        <p:spPr>
          <a:xfrm>
            <a:off x="9351340" y="4889986"/>
            <a:ext cx="2286000" cy="954107"/>
          </a:xfrm>
          <a:prstGeom prst="rect">
            <a:avLst/>
          </a:prstGeom>
          <a:noFill/>
        </p:spPr>
        <p:txBody>
          <a:bodyPr wrap="square" rtlCol="0">
            <a:spAutoFit/>
          </a:bodyPr>
          <a:lstStyle/>
          <a:p>
            <a:r>
              <a:rPr lang="en-US" sz="1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TST New Program to Support the CDC Initiative and  the Organization’s Mission</a:t>
            </a:r>
          </a:p>
        </p:txBody>
      </p:sp>
      <p:grpSp>
        <p:nvGrpSpPr>
          <p:cNvPr id="53" name="Link ver2"/>
          <p:cNvGrpSpPr/>
          <p:nvPr/>
        </p:nvGrpSpPr>
        <p:grpSpPr>
          <a:xfrm>
            <a:off x="7206749" y="4959880"/>
            <a:ext cx="668052" cy="513100"/>
            <a:chOff x="3276926" y="3215573"/>
            <a:chExt cx="668052" cy="513100"/>
          </a:xfrm>
        </p:grpSpPr>
        <p:sp>
          <p:nvSpPr>
            <p:cNvPr id="54" name="Freeform 268"/>
            <p:cNvSpPr>
              <a:spLocks/>
            </p:cNvSpPr>
            <p:nvPr/>
          </p:nvSpPr>
          <p:spPr bwMode="auto">
            <a:xfrm>
              <a:off x="3276926" y="3215573"/>
              <a:ext cx="437085" cy="435623"/>
            </a:xfrm>
            <a:custGeom>
              <a:avLst/>
              <a:gdLst>
                <a:gd name="T0" fmla="*/ 245 w 299"/>
                <a:gd name="T1" fmla="*/ 116 h 298"/>
                <a:gd name="T2" fmla="*/ 230 w 299"/>
                <a:gd name="T3" fmla="*/ 124 h 298"/>
                <a:gd name="T4" fmla="*/ 222 w 299"/>
                <a:gd name="T5" fmla="*/ 139 h 298"/>
                <a:gd name="T6" fmla="*/ 238 w 299"/>
                <a:gd name="T7" fmla="*/ 165 h 298"/>
                <a:gd name="T8" fmla="*/ 247 w 299"/>
                <a:gd name="T9" fmla="*/ 173 h 298"/>
                <a:gd name="T10" fmla="*/ 253 w 299"/>
                <a:gd name="T11" fmla="*/ 191 h 298"/>
                <a:gd name="T12" fmla="*/ 253 w 299"/>
                <a:gd name="T13" fmla="*/ 212 h 298"/>
                <a:gd name="T14" fmla="*/ 247 w 299"/>
                <a:gd name="T15" fmla="*/ 230 h 298"/>
                <a:gd name="T16" fmla="*/ 238 w 299"/>
                <a:gd name="T17" fmla="*/ 238 h 298"/>
                <a:gd name="T18" fmla="*/ 222 w 299"/>
                <a:gd name="T19" fmla="*/ 250 h 298"/>
                <a:gd name="T20" fmla="*/ 203 w 299"/>
                <a:gd name="T21" fmla="*/ 253 h 298"/>
                <a:gd name="T22" fmla="*/ 183 w 299"/>
                <a:gd name="T23" fmla="*/ 250 h 298"/>
                <a:gd name="T24" fmla="*/ 165 w 299"/>
                <a:gd name="T25" fmla="*/ 238 h 298"/>
                <a:gd name="T26" fmla="*/ 61 w 299"/>
                <a:gd name="T27" fmla="*/ 134 h 298"/>
                <a:gd name="T28" fmla="*/ 49 w 299"/>
                <a:gd name="T29" fmla="*/ 116 h 298"/>
                <a:gd name="T30" fmla="*/ 46 w 299"/>
                <a:gd name="T31" fmla="*/ 96 h 298"/>
                <a:gd name="T32" fmla="*/ 49 w 299"/>
                <a:gd name="T33" fmla="*/ 77 h 298"/>
                <a:gd name="T34" fmla="*/ 61 w 299"/>
                <a:gd name="T35" fmla="*/ 60 h 298"/>
                <a:gd name="T36" fmla="*/ 69 w 299"/>
                <a:gd name="T37" fmla="*/ 54 h 298"/>
                <a:gd name="T38" fmla="*/ 87 w 299"/>
                <a:gd name="T39" fmla="*/ 46 h 298"/>
                <a:gd name="T40" fmla="*/ 108 w 299"/>
                <a:gd name="T41" fmla="*/ 46 h 298"/>
                <a:gd name="T42" fmla="*/ 126 w 299"/>
                <a:gd name="T43" fmla="*/ 54 h 298"/>
                <a:gd name="T44" fmla="*/ 162 w 299"/>
                <a:gd name="T45" fmla="*/ 88 h 298"/>
                <a:gd name="T46" fmla="*/ 168 w 299"/>
                <a:gd name="T47" fmla="*/ 78 h 298"/>
                <a:gd name="T48" fmla="*/ 185 w 299"/>
                <a:gd name="T49" fmla="*/ 62 h 298"/>
                <a:gd name="T50" fmla="*/ 165 w 299"/>
                <a:gd name="T51" fmla="*/ 28 h 298"/>
                <a:gd name="T52" fmla="*/ 159 w 299"/>
                <a:gd name="T53" fmla="*/ 21 h 298"/>
                <a:gd name="T54" fmla="*/ 134 w 299"/>
                <a:gd name="T55" fmla="*/ 7 h 298"/>
                <a:gd name="T56" fmla="*/ 98 w 299"/>
                <a:gd name="T57" fmla="*/ 0 h 298"/>
                <a:gd name="T58" fmla="*/ 61 w 299"/>
                <a:gd name="T59" fmla="*/ 7 h 298"/>
                <a:gd name="T60" fmla="*/ 36 w 299"/>
                <a:gd name="T61" fmla="*/ 21 h 298"/>
                <a:gd name="T62" fmla="*/ 30 w 299"/>
                <a:gd name="T63" fmla="*/ 28 h 298"/>
                <a:gd name="T64" fmla="*/ 17 w 299"/>
                <a:gd name="T65" fmla="*/ 44 h 298"/>
                <a:gd name="T66" fmla="*/ 2 w 299"/>
                <a:gd name="T67" fmla="*/ 78 h 298"/>
                <a:gd name="T68" fmla="*/ 2 w 299"/>
                <a:gd name="T69" fmla="*/ 114 h 298"/>
                <a:gd name="T70" fmla="*/ 17 w 299"/>
                <a:gd name="T71" fmla="*/ 150 h 298"/>
                <a:gd name="T72" fmla="*/ 30 w 299"/>
                <a:gd name="T73" fmla="*/ 165 h 298"/>
                <a:gd name="T74" fmla="*/ 134 w 299"/>
                <a:gd name="T75" fmla="*/ 269 h 298"/>
                <a:gd name="T76" fmla="*/ 149 w 299"/>
                <a:gd name="T77" fmla="*/ 282 h 298"/>
                <a:gd name="T78" fmla="*/ 185 w 299"/>
                <a:gd name="T79" fmla="*/ 297 h 298"/>
                <a:gd name="T80" fmla="*/ 220 w 299"/>
                <a:gd name="T81" fmla="*/ 297 h 298"/>
                <a:gd name="T82" fmla="*/ 256 w 299"/>
                <a:gd name="T83" fmla="*/ 282 h 298"/>
                <a:gd name="T84" fmla="*/ 271 w 299"/>
                <a:gd name="T85" fmla="*/ 269 h 298"/>
                <a:gd name="T86" fmla="*/ 277 w 299"/>
                <a:gd name="T87" fmla="*/ 263 h 298"/>
                <a:gd name="T88" fmla="*/ 292 w 299"/>
                <a:gd name="T89" fmla="*/ 238 h 298"/>
                <a:gd name="T90" fmla="*/ 299 w 299"/>
                <a:gd name="T91" fmla="*/ 202 h 298"/>
                <a:gd name="T92" fmla="*/ 292 w 299"/>
                <a:gd name="T93" fmla="*/ 165 h 298"/>
                <a:gd name="T94" fmla="*/ 277 w 299"/>
                <a:gd name="T95" fmla="*/ 140 h 298"/>
                <a:gd name="T96" fmla="*/ 251 w 299"/>
                <a:gd name="T97" fmla="*/ 113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9" h="298">
                  <a:moveTo>
                    <a:pt x="245" y="116"/>
                  </a:moveTo>
                  <a:lnTo>
                    <a:pt x="245" y="116"/>
                  </a:lnTo>
                  <a:lnTo>
                    <a:pt x="237" y="119"/>
                  </a:lnTo>
                  <a:lnTo>
                    <a:pt x="230" y="124"/>
                  </a:lnTo>
                  <a:lnTo>
                    <a:pt x="225" y="131"/>
                  </a:lnTo>
                  <a:lnTo>
                    <a:pt x="222" y="139"/>
                  </a:lnTo>
                  <a:lnTo>
                    <a:pt x="219" y="145"/>
                  </a:lnTo>
                  <a:lnTo>
                    <a:pt x="238" y="165"/>
                  </a:lnTo>
                  <a:lnTo>
                    <a:pt x="238" y="165"/>
                  </a:lnTo>
                  <a:lnTo>
                    <a:pt x="247" y="173"/>
                  </a:lnTo>
                  <a:lnTo>
                    <a:pt x="250" y="183"/>
                  </a:lnTo>
                  <a:lnTo>
                    <a:pt x="253" y="191"/>
                  </a:lnTo>
                  <a:lnTo>
                    <a:pt x="255" y="202"/>
                  </a:lnTo>
                  <a:lnTo>
                    <a:pt x="253" y="212"/>
                  </a:lnTo>
                  <a:lnTo>
                    <a:pt x="250" y="222"/>
                  </a:lnTo>
                  <a:lnTo>
                    <a:pt x="247" y="230"/>
                  </a:lnTo>
                  <a:lnTo>
                    <a:pt x="238" y="238"/>
                  </a:lnTo>
                  <a:lnTo>
                    <a:pt x="238" y="238"/>
                  </a:lnTo>
                  <a:lnTo>
                    <a:pt x="230" y="245"/>
                  </a:lnTo>
                  <a:lnTo>
                    <a:pt x="222" y="250"/>
                  </a:lnTo>
                  <a:lnTo>
                    <a:pt x="212" y="253"/>
                  </a:lnTo>
                  <a:lnTo>
                    <a:pt x="203" y="253"/>
                  </a:lnTo>
                  <a:lnTo>
                    <a:pt x="193" y="253"/>
                  </a:lnTo>
                  <a:lnTo>
                    <a:pt x="183" y="250"/>
                  </a:lnTo>
                  <a:lnTo>
                    <a:pt x="173" y="245"/>
                  </a:lnTo>
                  <a:lnTo>
                    <a:pt x="165" y="238"/>
                  </a:lnTo>
                  <a:lnTo>
                    <a:pt x="61" y="134"/>
                  </a:lnTo>
                  <a:lnTo>
                    <a:pt x="61" y="134"/>
                  </a:lnTo>
                  <a:lnTo>
                    <a:pt x="54" y="126"/>
                  </a:lnTo>
                  <a:lnTo>
                    <a:pt x="49" y="116"/>
                  </a:lnTo>
                  <a:lnTo>
                    <a:pt x="46" y="106"/>
                  </a:lnTo>
                  <a:lnTo>
                    <a:pt x="46" y="96"/>
                  </a:lnTo>
                  <a:lnTo>
                    <a:pt x="46" y="86"/>
                  </a:lnTo>
                  <a:lnTo>
                    <a:pt x="49" y="77"/>
                  </a:lnTo>
                  <a:lnTo>
                    <a:pt x="54" y="69"/>
                  </a:lnTo>
                  <a:lnTo>
                    <a:pt x="61" y="60"/>
                  </a:lnTo>
                  <a:lnTo>
                    <a:pt x="61" y="60"/>
                  </a:lnTo>
                  <a:lnTo>
                    <a:pt x="69" y="54"/>
                  </a:lnTo>
                  <a:lnTo>
                    <a:pt x="79" y="49"/>
                  </a:lnTo>
                  <a:lnTo>
                    <a:pt x="87" y="46"/>
                  </a:lnTo>
                  <a:lnTo>
                    <a:pt x="98" y="44"/>
                  </a:lnTo>
                  <a:lnTo>
                    <a:pt x="108" y="46"/>
                  </a:lnTo>
                  <a:lnTo>
                    <a:pt x="118" y="49"/>
                  </a:lnTo>
                  <a:lnTo>
                    <a:pt x="126" y="54"/>
                  </a:lnTo>
                  <a:lnTo>
                    <a:pt x="134" y="60"/>
                  </a:lnTo>
                  <a:lnTo>
                    <a:pt x="162" y="88"/>
                  </a:lnTo>
                  <a:lnTo>
                    <a:pt x="162" y="88"/>
                  </a:lnTo>
                  <a:lnTo>
                    <a:pt x="168" y="78"/>
                  </a:lnTo>
                  <a:lnTo>
                    <a:pt x="176" y="70"/>
                  </a:lnTo>
                  <a:lnTo>
                    <a:pt x="185" y="62"/>
                  </a:lnTo>
                  <a:lnTo>
                    <a:pt x="193" y="55"/>
                  </a:lnTo>
                  <a:lnTo>
                    <a:pt x="165" y="28"/>
                  </a:lnTo>
                  <a:lnTo>
                    <a:pt x="165" y="28"/>
                  </a:lnTo>
                  <a:lnTo>
                    <a:pt x="159" y="21"/>
                  </a:lnTo>
                  <a:lnTo>
                    <a:pt x="150" y="16"/>
                  </a:lnTo>
                  <a:lnTo>
                    <a:pt x="134" y="7"/>
                  </a:lnTo>
                  <a:lnTo>
                    <a:pt x="116" y="2"/>
                  </a:lnTo>
                  <a:lnTo>
                    <a:pt x="98" y="0"/>
                  </a:lnTo>
                  <a:lnTo>
                    <a:pt x="79" y="2"/>
                  </a:lnTo>
                  <a:lnTo>
                    <a:pt x="61" y="7"/>
                  </a:lnTo>
                  <a:lnTo>
                    <a:pt x="44" y="16"/>
                  </a:lnTo>
                  <a:lnTo>
                    <a:pt x="36" y="21"/>
                  </a:lnTo>
                  <a:lnTo>
                    <a:pt x="30" y="28"/>
                  </a:lnTo>
                  <a:lnTo>
                    <a:pt x="30" y="28"/>
                  </a:lnTo>
                  <a:lnTo>
                    <a:pt x="23" y="36"/>
                  </a:lnTo>
                  <a:lnTo>
                    <a:pt x="17" y="44"/>
                  </a:lnTo>
                  <a:lnTo>
                    <a:pt x="9" y="60"/>
                  </a:lnTo>
                  <a:lnTo>
                    <a:pt x="2" y="78"/>
                  </a:lnTo>
                  <a:lnTo>
                    <a:pt x="0" y="96"/>
                  </a:lnTo>
                  <a:lnTo>
                    <a:pt x="2" y="114"/>
                  </a:lnTo>
                  <a:lnTo>
                    <a:pt x="9" y="132"/>
                  </a:lnTo>
                  <a:lnTo>
                    <a:pt x="17" y="150"/>
                  </a:lnTo>
                  <a:lnTo>
                    <a:pt x="23" y="158"/>
                  </a:lnTo>
                  <a:lnTo>
                    <a:pt x="30" y="165"/>
                  </a:lnTo>
                  <a:lnTo>
                    <a:pt x="134" y="269"/>
                  </a:lnTo>
                  <a:lnTo>
                    <a:pt x="134" y="269"/>
                  </a:lnTo>
                  <a:lnTo>
                    <a:pt x="142" y="276"/>
                  </a:lnTo>
                  <a:lnTo>
                    <a:pt x="149" y="282"/>
                  </a:lnTo>
                  <a:lnTo>
                    <a:pt x="167" y="290"/>
                  </a:lnTo>
                  <a:lnTo>
                    <a:pt x="185" y="297"/>
                  </a:lnTo>
                  <a:lnTo>
                    <a:pt x="203" y="298"/>
                  </a:lnTo>
                  <a:lnTo>
                    <a:pt x="220" y="297"/>
                  </a:lnTo>
                  <a:lnTo>
                    <a:pt x="238" y="290"/>
                  </a:lnTo>
                  <a:lnTo>
                    <a:pt x="256" y="282"/>
                  </a:lnTo>
                  <a:lnTo>
                    <a:pt x="263" y="276"/>
                  </a:lnTo>
                  <a:lnTo>
                    <a:pt x="271" y="269"/>
                  </a:lnTo>
                  <a:lnTo>
                    <a:pt x="271" y="269"/>
                  </a:lnTo>
                  <a:lnTo>
                    <a:pt x="277" y="263"/>
                  </a:lnTo>
                  <a:lnTo>
                    <a:pt x="282" y="254"/>
                  </a:lnTo>
                  <a:lnTo>
                    <a:pt x="292" y="238"/>
                  </a:lnTo>
                  <a:lnTo>
                    <a:pt x="297" y="220"/>
                  </a:lnTo>
                  <a:lnTo>
                    <a:pt x="299" y="202"/>
                  </a:lnTo>
                  <a:lnTo>
                    <a:pt x="297" y="183"/>
                  </a:lnTo>
                  <a:lnTo>
                    <a:pt x="292" y="165"/>
                  </a:lnTo>
                  <a:lnTo>
                    <a:pt x="282" y="148"/>
                  </a:lnTo>
                  <a:lnTo>
                    <a:pt x="277" y="140"/>
                  </a:lnTo>
                  <a:lnTo>
                    <a:pt x="271" y="134"/>
                  </a:lnTo>
                  <a:lnTo>
                    <a:pt x="251" y="113"/>
                  </a:lnTo>
                  <a:lnTo>
                    <a:pt x="245" y="1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69"/>
            <p:cNvSpPr>
              <a:spLocks/>
            </p:cNvSpPr>
            <p:nvPr/>
          </p:nvSpPr>
          <p:spPr bwMode="auto">
            <a:xfrm>
              <a:off x="3510817" y="3291588"/>
              <a:ext cx="434161" cy="437085"/>
            </a:xfrm>
            <a:custGeom>
              <a:avLst/>
              <a:gdLst>
                <a:gd name="T0" fmla="*/ 28 w 297"/>
                <a:gd name="T1" fmla="*/ 30 h 299"/>
                <a:gd name="T2" fmla="*/ 15 w 297"/>
                <a:gd name="T3" fmla="*/ 44 h 299"/>
                <a:gd name="T4" fmla="*/ 2 w 297"/>
                <a:gd name="T5" fmla="*/ 79 h 299"/>
                <a:gd name="T6" fmla="*/ 2 w 297"/>
                <a:gd name="T7" fmla="*/ 116 h 299"/>
                <a:gd name="T8" fmla="*/ 15 w 297"/>
                <a:gd name="T9" fmla="*/ 150 h 299"/>
                <a:gd name="T10" fmla="*/ 28 w 297"/>
                <a:gd name="T11" fmla="*/ 165 h 299"/>
                <a:gd name="T12" fmla="*/ 54 w 297"/>
                <a:gd name="T13" fmla="*/ 183 h 299"/>
                <a:gd name="T14" fmla="*/ 62 w 297"/>
                <a:gd name="T15" fmla="*/ 180 h 299"/>
                <a:gd name="T16" fmla="*/ 73 w 297"/>
                <a:gd name="T17" fmla="*/ 168 h 299"/>
                <a:gd name="T18" fmla="*/ 78 w 297"/>
                <a:gd name="T19" fmla="*/ 154 h 299"/>
                <a:gd name="T20" fmla="*/ 59 w 297"/>
                <a:gd name="T21" fmla="*/ 134 h 299"/>
                <a:gd name="T22" fmla="*/ 47 w 297"/>
                <a:gd name="T23" fmla="*/ 118 h 299"/>
                <a:gd name="T24" fmla="*/ 44 w 297"/>
                <a:gd name="T25" fmla="*/ 98 h 299"/>
                <a:gd name="T26" fmla="*/ 47 w 297"/>
                <a:gd name="T27" fmla="*/ 79 h 299"/>
                <a:gd name="T28" fmla="*/ 59 w 297"/>
                <a:gd name="T29" fmla="*/ 61 h 299"/>
                <a:gd name="T30" fmla="*/ 67 w 297"/>
                <a:gd name="T31" fmla="*/ 54 h 299"/>
                <a:gd name="T32" fmla="*/ 87 w 297"/>
                <a:gd name="T33" fmla="*/ 46 h 299"/>
                <a:gd name="T34" fmla="*/ 106 w 297"/>
                <a:gd name="T35" fmla="*/ 46 h 299"/>
                <a:gd name="T36" fmla="*/ 124 w 297"/>
                <a:gd name="T37" fmla="*/ 54 h 299"/>
                <a:gd name="T38" fmla="*/ 238 w 297"/>
                <a:gd name="T39" fmla="*/ 165 h 299"/>
                <a:gd name="T40" fmla="*/ 245 w 297"/>
                <a:gd name="T41" fmla="*/ 173 h 299"/>
                <a:gd name="T42" fmla="*/ 251 w 297"/>
                <a:gd name="T43" fmla="*/ 193 h 299"/>
                <a:gd name="T44" fmla="*/ 251 w 297"/>
                <a:gd name="T45" fmla="*/ 212 h 299"/>
                <a:gd name="T46" fmla="*/ 245 w 297"/>
                <a:gd name="T47" fmla="*/ 232 h 299"/>
                <a:gd name="T48" fmla="*/ 238 w 297"/>
                <a:gd name="T49" fmla="*/ 240 h 299"/>
                <a:gd name="T50" fmla="*/ 220 w 297"/>
                <a:gd name="T51" fmla="*/ 251 h 299"/>
                <a:gd name="T52" fmla="*/ 201 w 297"/>
                <a:gd name="T53" fmla="*/ 255 h 299"/>
                <a:gd name="T54" fmla="*/ 181 w 297"/>
                <a:gd name="T55" fmla="*/ 251 h 299"/>
                <a:gd name="T56" fmla="*/ 165 w 297"/>
                <a:gd name="T57" fmla="*/ 240 h 299"/>
                <a:gd name="T58" fmla="*/ 137 w 297"/>
                <a:gd name="T59" fmla="*/ 212 h 299"/>
                <a:gd name="T60" fmla="*/ 122 w 297"/>
                <a:gd name="T61" fmla="*/ 229 h 299"/>
                <a:gd name="T62" fmla="*/ 114 w 297"/>
                <a:gd name="T63" fmla="*/ 237 h 299"/>
                <a:gd name="T64" fmla="*/ 132 w 297"/>
                <a:gd name="T65" fmla="*/ 271 h 299"/>
                <a:gd name="T66" fmla="*/ 140 w 297"/>
                <a:gd name="T67" fmla="*/ 277 h 299"/>
                <a:gd name="T68" fmla="*/ 165 w 297"/>
                <a:gd name="T69" fmla="*/ 292 h 299"/>
                <a:gd name="T70" fmla="*/ 201 w 297"/>
                <a:gd name="T71" fmla="*/ 299 h 299"/>
                <a:gd name="T72" fmla="*/ 236 w 297"/>
                <a:gd name="T73" fmla="*/ 292 h 299"/>
                <a:gd name="T74" fmla="*/ 263 w 297"/>
                <a:gd name="T75" fmla="*/ 277 h 299"/>
                <a:gd name="T76" fmla="*/ 269 w 297"/>
                <a:gd name="T77" fmla="*/ 271 h 299"/>
                <a:gd name="T78" fmla="*/ 282 w 297"/>
                <a:gd name="T79" fmla="*/ 256 h 299"/>
                <a:gd name="T80" fmla="*/ 295 w 297"/>
                <a:gd name="T81" fmla="*/ 220 h 299"/>
                <a:gd name="T82" fmla="*/ 295 w 297"/>
                <a:gd name="T83" fmla="*/ 185 h 299"/>
                <a:gd name="T84" fmla="*/ 282 w 297"/>
                <a:gd name="T85" fmla="*/ 149 h 299"/>
                <a:gd name="T86" fmla="*/ 269 w 297"/>
                <a:gd name="T87" fmla="*/ 134 h 299"/>
                <a:gd name="T88" fmla="*/ 165 w 297"/>
                <a:gd name="T89" fmla="*/ 30 h 299"/>
                <a:gd name="T90" fmla="*/ 148 w 297"/>
                <a:gd name="T91" fmla="*/ 17 h 299"/>
                <a:gd name="T92" fmla="*/ 114 w 297"/>
                <a:gd name="T93" fmla="*/ 2 h 299"/>
                <a:gd name="T94" fmla="*/ 77 w 297"/>
                <a:gd name="T95" fmla="*/ 2 h 299"/>
                <a:gd name="T96" fmla="*/ 43 w 297"/>
                <a:gd name="T97" fmla="*/ 17 h 299"/>
                <a:gd name="T98" fmla="*/ 28 w 297"/>
                <a:gd name="T99" fmla="*/ 3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7" h="299">
                  <a:moveTo>
                    <a:pt x="28" y="30"/>
                  </a:moveTo>
                  <a:lnTo>
                    <a:pt x="28" y="30"/>
                  </a:lnTo>
                  <a:lnTo>
                    <a:pt x="21" y="36"/>
                  </a:lnTo>
                  <a:lnTo>
                    <a:pt x="15" y="44"/>
                  </a:lnTo>
                  <a:lnTo>
                    <a:pt x="7" y="61"/>
                  </a:lnTo>
                  <a:lnTo>
                    <a:pt x="2" y="79"/>
                  </a:lnTo>
                  <a:lnTo>
                    <a:pt x="0" y="98"/>
                  </a:lnTo>
                  <a:lnTo>
                    <a:pt x="2" y="116"/>
                  </a:lnTo>
                  <a:lnTo>
                    <a:pt x="7" y="134"/>
                  </a:lnTo>
                  <a:lnTo>
                    <a:pt x="15" y="150"/>
                  </a:lnTo>
                  <a:lnTo>
                    <a:pt x="21" y="158"/>
                  </a:lnTo>
                  <a:lnTo>
                    <a:pt x="28" y="165"/>
                  </a:lnTo>
                  <a:lnTo>
                    <a:pt x="47" y="186"/>
                  </a:lnTo>
                  <a:lnTo>
                    <a:pt x="54" y="183"/>
                  </a:lnTo>
                  <a:lnTo>
                    <a:pt x="54" y="183"/>
                  </a:lnTo>
                  <a:lnTo>
                    <a:pt x="62" y="180"/>
                  </a:lnTo>
                  <a:lnTo>
                    <a:pt x="69" y="175"/>
                  </a:lnTo>
                  <a:lnTo>
                    <a:pt x="73" y="168"/>
                  </a:lnTo>
                  <a:lnTo>
                    <a:pt x="77" y="160"/>
                  </a:lnTo>
                  <a:lnTo>
                    <a:pt x="78" y="154"/>
                  </a:lnTo>
                  <a:lnTo>
                    <a:pt x="59" y="134"/>
                  </a:lnTo>
                  <a:lnTo>
                    <a:pt x="59" y="134"/>
                  </a:lnTo>
                  <a:lnTo>
                    <a:pt x="52" y="126"/>
                  </a:lnTo>
                  <a:lnTo>
                    <a:pt x="47" y="118"/>
                  </a:lnTo>
                  <a:lnTo>
                    <a:pt x="44" y="108"/>
                  </a:lnTo>
                  <a:lnTo>
                    <a:pt x="44" y="98"/>
                  </a:lnTo>
                  <a:lnTo>
                    <a:pt x="44" y="87"/>
                  </a:lnTo>
                  <a:lnTo>
                    <a:pt x="47" y="79"/>
                  </a:lnTo>
                  <a:lnTo>
                    <a:pt x="52" y="69"/>
                  </a:lnTo>
                  <a:lnTo>
                    <a:pt x="59" y="61"/>
                  </a:lnTo>
                  <a:lnTo>
                    <a:pt x="59" y="61"/>
                  </a:lnTo>
                  <a:lnTo>
                    <a:pt x="67" y="54"/>
                  </a:lnTo>
                  <a:lnTo>
                    <a:pt x="77" y="49"/>
                  </a:lnTo>
                  <a:lnTo>
                    <a:pt x="87" y="46"/>
                  </a:lnTo>
                  <a:lnTo>
                    <a:pt x="96" y="46"/>
                  </a:lnTo>
                  <a:lnTo>
                    <a:pt x="106" y="46"/>
                  </a:lnTo>
                  <a:lnTo>
                    <a:pt x="116" y="49"/>
                  </a:lnTo>
                  <a:lnTo>
                    <a:pt x="124" y="54"/>
                  </a:lnTo>
                  <a:lnTo>
                    <a:pt x="132" y="61"/>
                  </a:lnTo>
                  <a:lnTo>
                    <a:pt x="238" y="165"/>
                  </a:lnTo>
                  <a:lnTo>
                    <a:pt x="238" y="165"/>
                  </a:lnTo>
                  <a:lnTo>
                    <a:pt x="245" y="173"/>
                  </a:lnTo>
                  <a:lnTo>
                    <a:pt x="249" y="183"/>
                  </a:lnTo>
                  <a:lnTo>
                    <a:pt x="251" y="193"/>
                  </a:lnTo>
                  <a:lnTo>
                    <a:pt x="253" y="202"/>
                  </a:lnTo>
                  <a:lnTo>
                    <a:pt x="251" y="212"/>
                  </a:lnTo>
                  <a:lnTo>
                    <a:pt x="249" y="222"/>
                  </a:lnTo>
                  <a:lnTo>
                    <a:pt x="245" y="232"/>
                  </a:lnTo>
                  <a:lnTo>
                    <a:pt x="238" y="240"/>
                  </a:lnTo>
                  <a:lnTo>
                    <a:pt x="238" y="240"/>
                  </a:lnTo>
                  <a:lnTo>
                    <a:pt x="230" y="246"/>
                  </a:lnTo>
                  <a:lnTo>
                    <a:pt x="220" y="251"/>
                  </a:lnTo>
                  <a:lnTo>
                    <a:pt x="210" y="253"/>
                  </a:lnTo>
                  <a:lnTo>
                    <a:pt x="201" y="255"/>
                  </a:lnTo>
                  <a:lnTo>
                    <a:pt x="191" y="253"/>
                  </a:lnTo>
                  <a:lnTo>
                    <a:pt x="181" y="251"/>
                  </a:lnTo>
                  <a:lnTo>
                    <a:pt x="173" y="246"/>
                  </a:lnTo>
                  <a:lnTo>
                    <a:pt x="165" y="240"/>
                  </a:lnTo>
                  <a:lnTo>
                    <a:pt x="137" y="212"/>
                  </a:lnTo>
                  <a:lnTo>
                    <a:pt x="137" y="212"/>
                  </a:lnTo>
                  <a:lnTo>
                    <a:pt x="129" y="220"/>
                  </a:lnTo>
                  <a:lnTo>
                    <a:pt x="122" y="229"/>
                  </a:lnTo>
                  <a:lnTo>
                    <a:pt x="122" y="229"/>
                  </a:lnTo>
                  <a:lnTo>
                    <a:pt x="114" y="237"/>
                  </a:lnTo>
                  <a:lnTo>
                    <a:pt x="104" y="243"/>
                  </a:lnTo>
                  <a:lnTo>
                    <a:pt x="132" y="271"/>
                  </a:lnTo>
                  <a:lnTo>
                    <a:pt x="132" y="271"/>
                  </a:lnTo>
                  <a:lnTo>
                    <a:pt x="140" y="277"/>
                  </a:lnTo>
                  <a:lnTo>
                    <a:pt x="148" y="282"/>
                  </a:lnTo>
                  <a:lnTo>
                    <a:pt x="165" y="292"/>
                  </a:lnTo>
                  <a:lnTo>
                    <a:pt x="183" y="297"/>
                  </a:lnTo>
                  <a:lnTo>
                    <a:pt x="201" y="299"/>
                  </a:lnTo>
                  <a:lnTo>
                    <a:pt x="219" y="297"/>
                  </a:lnTo>
                  <a:lnTo>
                    <a:pt x="236" y="292"/>
                  </a:lnTo>
                  <a:lnTo>
                    <a:pt x="254" y="282"/>
                  </a:lnTo>
                  <a:lnTo>
                    <a:pt x="263" y="277"/>
                  </a:lnTo>
                  <a:lnTo>
                    <a:pt x="269" y="271"/>
                  </a:lnTo>
                  <a:lnTo>
                    <a:pt x="269" y="271"/>
                  </a:lnTo>
                  <a:lnTo>
                    <a:pt x="276" y="263"/>
                  </a:lnTo>
                  <a:lnTo>
                    <a:pt x="282" y="256"/>
                  </a:lnTo>
                  <a:lnTo>
                    <a:pt x="290" y="238"/>
                  </a:lnTo>
                  <a:lnTo>
                    <a:pt x="295" y="220"/>
                  </a:lnTo>
                  <a:lnTo>
                    <a:pt x="297" y="202"/>
                  </a:lnTo>
                  <a:lnTo>
                    <a:pt x="295" y="185"/>
                  </a:lnTo>
                  <a:lnTo>
                    <a:pt x="290" y="167"/>
                  </a:lnTo>
                  <a:lnTo>
                    <a:pt x="282" y="149"/>
                  </a:lnTo>
                  <a:lnTo>
                    <a:pt x="276" y="142"/>
                  </a:lnTo>
                  <a:lnTo>
                    <a:pt x="269" y="134"/>
                  </a:lnTo>
                  <a:lnTo>
                    <a:pt x="165" y="30"/>
                  </a:lnTo>
                  <a:lnTo>
                    <a:pt x="165" y="30"/>
                  </a:lnTo>
                  <a:lnTo>
                    <a:pt x="157" y="23"/>
                  </a:lnTo>
                  <a:lnTo>
                    <a:pt x="148" y="17"/>
                  </a:lnTo>
                  <a:lnTo>
                    <a:pt x="132" y="8"/>
                  </a:lnTo>
                  <a:lnTo>
                    <a:pt x="114" y="2"/>
                  </a:lnTo>
                  <a:lnTo>
                    <a:pt x="96" y="0"/>
                  </a:lnTo>
                  <a:lnTo>
                    <a:pt x="77" y="2"/>
                  </a:lnTo>
                  <a:lnTo>
                    <a:pt x="59" y="8"/>
                  </a:lnTo>
                  <a:lnTo>
                    <a:pt x="43" y="17"/>
                  </a:lnTo>
                  <a:lnTo>
                    <a:pt x="34" y="23"/>
                  </a:lnTo>
                  <a:lnTo>
                    <a:pt x="28" y="30"/>
                  </a:lnTo>
                  <a:lnTo>
                    <a:pt x="28" y="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61" name="Picture 60" descr="TCH Pref_Vert_Lockup_4c"/>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271834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0-#ppt_w/2"/>
                                          </p:val>
                                        </p:tav>
                                        <p:tav tm="100000">
                                          <p:val>
                                            <p:strVal val="#ppt_x"/>
                                          </p:val>
                                        </p:tav>
                                      </p:tavLst>
                                    </p:anim>
                                    <p:anim calcmode="lin" valueType="num">
                                      <p:cBhvr additive="base">
                                        <p:cTn id="8" dur="500" fill="hold"/>
                                        <p:tgtEl>
                                          <p:spTgt spid="5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500"/>
                                        <p:tgtEl>
                                          <p:spTgt spid="60"/>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ppt_w</p:attrName>
                                        </p:attrNameLst>
                                      </p:cBhvr>
                                      <p:tavLst>
                                        <p:tav tm="0">
                                          <p:val>
                                            <p:fltVal val="0"/>
                                          </p:val>
                                        </p:tav>
                                        <p:tav tm="100000">
                                          <p:val>
                                            <p:strVal val="#ppt_w"/>
                                          </p:val>
                                        </p:tav>
                                      </p:tavLst>
                                    </p:anim>
                                    <p:anim calcmode="lin" valueType="num">
                                      <p:cBhvr>
                                        <p:cTn id="22" dur="1000" fill="hold"/>
                                        <p:tgtEl>
                                          <p:spTgt spid="2"/>
                                        </p:tgtEl>
                                        <p:attrNameLst>
                                          <p:attrName>ppt_h</p:attrName>
                                        </p:attrNameLst>
                                      </p:cBhvr>
                                      <p:tavLst>
                                        <p:tav tm="0">
                                          <p:val>
                                            <p:fltVal val="0"/>
                                          </p:val>
                                        </p:tav>
                                        <p:tav tm="100000">
                                          <p:val>
                                            <p:strVal val="#ppt_h"/>
                                          </p:val>
                                        </p:tav>
                                      </p:tavLst>
                                    </p:anim>
                                    <p:anim calcmode="lin" valueType="num">
                                      <p:cBhvr>
                                        <p:cTn id="23" dur="1000" fill="hold"/>
                                        <p:tgtEl>
                                          <p:spTgt spid="2"/>
                                        </p:tgtEl>
                                        <p:attrNameLst>
                                          <p:attrName>style.rotation</p:attrName>
                                        </p:attrNameLst>
                                      </p:cBhvr>
                                      <p:tavLst>
                                        <p:tav tm="0">
                                          <p:val>
                                            <p:fltVal val="90"/>
                                          </p:val>
                                        </p:tav>
                                        <p:tav tm="100000">
                                          <p:val>
                                            <p:fltVal val="0"/>
                                          </p:val>
                                        </p:tav>
                                      </p:tavLst>
                                    </p:anim>
                                    <p:animEffect transition="in" filter="fade">
                                      <p:cBhvr>
                                        <p:cTn id="24" dur="1000"/>
                                        <p:tgtEl>
                                          <p:spTgt spid="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wipe(up)">
                                      <p:cBhvr>
                                        <p:cTn id="28" dur="500"/>
                                        <p:tgtEl>
                                          <p:spTgt spid="41"/>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1000"/>
                                        <p:tgtEl>
                                          <p:spTgt spid="46"/>
                                        </p:tgtEl>
                                      </p:cBhvr>
                                    </p:animEffect>
                                    <p:anim calcmode="lin" valueType="num">
                                      <p:cBhvr>
                                        <p:cTn id="33" dur="1000" fill="hold"/>
                                        <p:tgtEl>
                                          <p:spTgt spid="46"/>
                                        </p:tgtEl>
                                        <p:attrNameLst>
                                          <p:attrName>ppt_x</p:attrName>
                                        </p:attrNameLst>
                                      </p:cBhvr>
                                      <p:tavLst>
                                        <p:tav tm="0">
                                          <p:val>
                                            <p:strVal val="#ppt_x"/>
                                          </p:val>
                                        </p:tav>
                                        <p:tav tm="100000">
                                          <p:val>
                                            <p:strVal val="#ppt_x"/>
                                          </p:val>
                                        </p:tav>
                                      </p:tavLst>
                                    </p:anim>
                                    <p:anim calcmode="lin" valueType="num">
                                      <p:cBhvr>
                                        <p:cTn id="34"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1000"/>
                            </p:stCondLst>
                            <p:childTnLst>
                              <p:par>
                                <p:cTn id="44" presetID="22" presetClass="entr" presetSubtype="4" fill="hold" nodeType="after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childTnLst>
                          </p:cTn>
                        </p:par>
                        <p:par>
                          <p:cTn id="47" fill="hold">
                            <p:stCondLst>
                              <p:cond delay="1500"/>
                            </p:stCondLst>
                            <p:childTnLst>
                              <p:par>
                                <p:cTn id="48" presetID="47" presetClass="entr" presetSubtype="0" fill="hold" grpId="0" nodeType="after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1000"/>
                                        <p:tgtEl>
                                          <p:spTgt spid="40"/>
                                        </p:tgtEl>
                                      </p:cBhvr>
                                    </p:animEffect>
                                    <p:anim calcmode="lin" valueType="num">
                                      <p:cBhvr>
                                        <p:cTn id="51" dur="1000" fill="hold"/>
                                        <p:tgtEl>
                                          <p:spTgt spid="40"/>
                                        </p:tgtEl>
                                        <p:attrNameLst>
                                          <p:attrName>ppt_x</p:attrName>
                                        </p:attrNameLst>
                                      </p:cBhvr>
                                      <p:tavLst>
                                        <p:tav tm="0">
                                          <p:val>
                                            <p:strVal val="#ppt_x"/>
                                          </p:val>
                                        </p:tav>
                                        <p:tav tm="100000">
                                          <p:val>
                                            <p:strVal val="#ppt_x"/>
                                          </p:val>
                                        </p:tav>
                                      </p:tavLst>
                                    </p:anim>
                                    <p:anim calcmode="lin" valueType="num">
                                      <p:cBhvr>
                                        <p:cTn id="5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1000" fill="hold"/>
                                        <p:tgtEl>
                                          <p:spTgt spid="10"/>
                                        </p:tgtEl>
                                        <p:attrNameLst>
                                          <p:attrName>ppt_w</p:attrName>
                                        </p:attrNameLst>
                                      </p:cBhvr>
                                      <p:tavLst>
                                        <p:tav tm="0">
                                          <p:val>
                                            <p:fltVal val="0"/>
                                          </p:val>
                                        </p:tav>
                                        <p:tav tm="100000">
                                          <p:val>
                                            <p:strVal val="#ppt_w"/>
                                          </p:val>
                                        </p:tav>
                                      </p:tavLst>
                                    </p:anim>
                                    <p:anim calcmode="lin" valueType="num">
                                      <p:cBhvr>
                                        <p:cTn id="58" dur="1000" fill="hold"/>
                                        <p:tgtEl>
                                          <p:spTgt spid="10"/>
                                        </p:tgtEl>
                                        <p:attrNameLst>
                                          <p:attrName>ppt_h</p:attrName>
                                        </p:attrNameLst>
                                      </p:cBhvr>
                                      <p:tavLst>
                                        <p:tav tm="0">
                                          <p:val>
                                            <p:fltVal val="0"/>
                                          </p:val>
                                        </p:tav>
                                        <p:tav tm="100000">
                                          <p:val>
                                            <p:strVal val="#ppt_h"/>
                                          </p:val>
                                        </p:tav>
                                      </p:tavLst>
                                    </p:anim>
                                    <p:anim calcmode="lin" valueType="num">
                                      <p:cBhvr>
                                        <p:cTn id="59" dur="1000" fill="hold"/>
                                        <p:tgtEl>
                                          <p:spTgt spid="10"/>
                                        </p:tgtEl>
                                        <p:attrNameLst>
                                          <p:attrName>style.rotation</p:attrName>
                                        </p:attrNameLst>
                                      </p:cBhvr>
                                      <p:tavLst>
                                        <p:tav tm="0">
                                          <p:val>
                                            <p:fltVal val="90"/>
                                          </p:val>
                                        </p:tav>
                                        <p:tav tm="100000">
                                          <p:val>
                                            <p:fltVal val="0"/>
                                          </p:val>
                                        </p:tav>
                                      </p:tavLst>
                                    </p:anim>
                                    <p:animEffect transition="in" filter="fade">
                                      <p:cBhvr>
                                        <p:cTn id="60" dur="1000"/>
                                        <p:tgtEl>
                                          <p:spTgt spid="10"/>
                                        </p:tgtEl>
                                      </p:cBhvr>
                                    </p:animEffect>
                                  </p:childTnLst>
                                </p:cTn>
                              </p:par>
                            </p:childTnLst>
                          </p:cTn>
                        </p:par>
                        <p:par>
                          <p:cTn id="61" fill="hold">
                            <p:stCondLst>
                              <p:cond delay="1000"/>
                            </p:stCondLst>
                            <p:childTnLst>
                              <p:par>
                                <p:cTn id="62" presetID="22" presetClass="entr" presetSubtype="4" fill="hold"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wipe(down)">
                                      <p:cBhvr>
                                        <p:cTn id="64" dur="500"/>
                                        <p:tgtEl>
                                          <p:spTgt spid="47"/>
                                        </p:tgtEl>
                                      </p:cBhvr>
                                    </p:animEffect>
                                  </p:childTnLst>
                                </p:cTn>
                              </p:par>
                            </p:childTnLst>
                          </p:cTn>
                        </p:par>
                        <p:par>
                          <p:cTn id="65" fill="hold">
                            <p:stCondLst>
                              <p:cond delay="1500"/>
                            </p:stCondLst>
                            <p:childTnLst>
                              <p:par>
                                <p:cTn id="66" presetID="47"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 calcmode="lin" valueType="num">
                                      <p:cBhvr>
                                        <p:cTn id="77" dur="1000" fill="hold"/>
                                        <p:tgtEl>
                                          <p:spTgt spid="9"/>
                                        </p:tgtEl>
                                        <p:attrNameLst>
                                          <p:attrName>style.rotation</p:attrName>
                                        </p:attrNameLst>
                                      </p:cBhvr>
                                      <p:tavLst>
                                        <p:tav tm="0">
                                          <p:val>
                                            <p:fltVal val="90"/>
                                          </p:val>
                                        </p:tav>
                                        <p:tav tm="100000">
                                          <p:val>
                                            <p:fltVal val="0"/>
                                          </p:val>
                                        </p:tav>
                                      </p:tavLst>
                                    </p:anim>
                                    <p:animEffect transition="in" filter="fade">
                                      <p:cBhvr>
                                        <p:cTn id="78" dur="1000"/>
                                        <p:tgtEl>
                                          <p:spTgt spid="9"/>
                                        </p:tgtEl>
                                      </p:cBhvr>
                                    </p:animEffect>
                                  </p:childTnLst>
                                </p:cTn>
                              </p:par>
                            </p:childTnLst>
                          </p:cTn>
                        </p:par>
                        <p:par>
                          <p:cTn id="79" fill="hold">
                            <p:stCondLst>
                              <p:cond delay="1000"/>
                            </p:stCondLst>
                            <p:childTnLst>
                              <p:par>
                                <p:cTn id="80" presetID="22" presetClass="entr" presetSubtype="8" fill="hold" nodeType="after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wipe(left)">
                                      <p:cBhvr>
                                        <p:cTn id="82" dur="500"/>
                                        <p:tgtEl>
                                          <p:spTgt spid="64"/>
                                        </p:tgtEl>
                                      </p:cBhvr>
                                    </p:animEffect>
                                  </p:childTnLst>
                                </p:cTn>
                              </p:par>
                            </p:childTnLst>
                          </p:cTn>
                        </p:par>
                        <p:par>
                          <p:cTn id="83" fill="hold">
                            <p:stCondLst>
                              <p:cond delay="1500"/>
                            </p:stCondLst>
                            <p:childTnLst>
                              <p:par>
                                <p:cTn id="84" presetID="47" presetClass="entr" presetSubtype="0" fill="hold" grpId="0" nodeType="afterEffect">
                                  <p:stCondLst>
                                    <p:cond delay="0"/>
                                  </p:stCondLst>
                                  <p:childTnLst>
                                    <p:set>
                                      <p:cBhvr>
                                        <p:cTn id="85" dur="1" fill="hold">
                                          <p:stCondLst>
                                            <p:cond delay="0"/>
                                          </p:stCondLst>
                                        </p:cTn>
                                        <p:tgtEl>
                                          <p:spTgt spid="52"/>
                                        </p:tgtEl>
                                        <p:attrNameLst>
                                          <p:attrName>style.visibility</p:attrName>
                                        </p:attrNameLst>
                                      </p:cBhvr>
                                      <p:to>
                                        <p:strVal val="visible"/>
                                      </p:to>
                                    </p:set>
                                    <p:animEffect transition="in" filter="fade">
                                      <p:cBhvr>
                                        <p:cTn id="86" dur="1000"/>
                                        <p:tgtEl>
                                          <p:spTgt spid="52"/>
                                        </p:tgtEl>
                                      </p:cBhvr>
                                    </p:animEffect>
                                    <p:anim calcmode="lin" valueType="num">
                                      <p:cBhvr>
                                        <p:cTn id="87" dur="1000" fill="hold"/>
                                        <p:tgtEl>
                                          <p:spTgt spid="52"/>
                                        </p:tgtEl>
                                        <p:attrNameLst>
                                          <p:attrName>ppt_x</p:attrName>
                                        </p:attrNameLst>
                                      </p:cBhvr>
                                      <p:tavLst>
                                        <p:tav tm="0">
                                          <p:val>
                                            <p:strVal val="#ppt_x"/>
                                          </p:val>
                                        </p:tav>
                                        <p:tav tm="100000">
                                          <p:val>
                                            <p:strVal val="#ppt_x"/>
                                          </p:val>
                                        </p:tav>
                                      </p:tavLst>
                                    </p:anim>
                                    <p:anim calcmode="lin" valueType="num">
                                      <p:cBhvr>
                                        <p:cTn id="88"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6" grpId="0"/>
      <p:bldP spid="63" grpId="0"/>
      <p:bldP spid="50" grpId="0"/>
      <p:bldP spid="60" grpId="0"/>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304800" y="1314450"/>
            <a:ext cx="5676900" cy="0"/>
          </a:xfrm>
          <a:prstGeom prst="line">
            <a:avLst/>
          </a:prstGeom>
        </p:spPr>
        <p:style>
          <a:lnRef idx="1">
            <a:schemeClr val="accent5"/>
          </a:lnRef>
          <a:fillRef idx="0">
            <a:schemeClr val="accent5"/>
          </a:fillRef>
          <a:effectRef idx="0">
            <a:schemeClr val="accent5"/>
          </a:effectRef>
          <a:fontRef idx="minor">
            <a:schemeClr val="tx1"/>
          </a:fontRef>
        </p:style>
      </p:cxnSp>
      <p:sp>
        <p:nvSpPr>
          <p:cNvPr id="36" name="Title"/>
          <p:cNvSpPr txBox="1"/>
          <p:nvPr/>
        </p:nvSpPr>
        <p:spPr>
          <a:xfrm>
            <a:off x="-116114" y="695797"/>
            <a:ext cx="5671094"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Background</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
        <p:nvSpPr>
          <p:cNvPr id="6" name="Text Placeholder 2"/>
          <p:cNvSpPr txBox="1">
            <a:spLocks/>
          </p:cNvSpPr>
          <p:nvPr/>
        </p:nvSpPr>
        <p:spPr>
          <a:xfrm>
            <a:off x="1019331" y="2602693"/>
            <a:ext cx="10463135" cy="24340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hlinkClick r:id="rId4"/>
              </a:rPr>
              <a:t>CDC Tuberculosis (TB) Transmission and Pathogenesis Video</a:t>
            </a:r>
            <a:endParaRPr lang="en-US" dirty="0" smtClean="0"/>
          </a:p>
          <a:p>
            <a:endParaRPr lang="en-US" dirty="0"/>
          </a:p>
        </p:txBody>
      </p:sp>
    </p:spTree>
    <p:extLst>
      <p:ext uri="{BB962C8B-B14F-4D97-AF65-F5344CB8AC3E}">
        <p14:creationId xmlns:p14="http://schemas.microsoft.com/office/powerpoint/2010/main" val="427159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erview"/>
          <p:cNvSpPr txBox="1"/>
          <p:nvPr/>
        </p:nvSpPr>
        <p:spPr>
          <a:xfrm>
            <a:off x="485238" y="1960781"/>
            <a:ext cx="9773723" cy="2954655"/>
          </a:xfrm>
          <a:prstGeom prst="rect">
            <a:avLst/>
          </a:prstGeom>
          <a:noFill/>
        </p:spPr>
        <p:txBody>
          <a:bodyPr wrap="square" lIns="0" tIns="0" rIns="0" bIns="0" rtlCol="0">
            <a:spAutoFit/>
          </a:bodyPr>
          <a:lstStyle/>
          <a:p>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Every pediatric nurse need to be aware of the latest guidelines from CDC in regards to TST key </a:t>
            </a: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components</a:t>
            </a:r>
          </a:p>
          <a:p>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a:off x="-304800" y="1314450"/>
            <a:ext cx="5676900" cy="0"/>
          </a:xfrm>
          <a:prstGeom prst="line">
            <a:avLst/>
          </a:prstGeom>
        </p:spPr>
        <p:style>
          <a:lnRef idx="1">
            <a:schemeClr val="accent5"/>
          </a:lnRef>
          <a:fillRef idx="0">
            <a:schemeClr val="accent5"/>
          </a:fillRef>
          <a:effectRef idx="0">
            <a:schemeClr val="accent5"/>
          </a:effectRef>
          <a:fontRef idx="minor">
            <a:schemeClr val="tx1"/>
          </a:fontRef>
        </p:style>
      </p:cxnSp>
      <p:sp>
        <p:nvSpPr>
          <p:cNvPr id="36" name="Title"/>
          <p:cNvSpPr txBox="1"/>
          <p:nvPr/>
        </p:nvSpPr>
        <p:spPr>
          <a:xfrm>
            <a:off x="-116114" y="695797"/>
            <a:ext cx="11052338"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Implications for Healthcare Clinicians</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333192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erview"/>
          <p:cNvSpPr txBox="1"/>
          <p:nvPr/>
        </p:nvSpPr>
        <p:spPr>
          <a:xfrm>
            <a:off x="920045" y="1599303"/>
            <a:ext cx="10972800" cy="3385542"/>
          </a:xfrm>
          <a:prstGeom prst="rect">
            <a:avLst/>
          </a:prstGeom>
          <a:noFill/>
        </p:spPr>
        <p:txBody>
          <a:bodyPr wrap="square" lIns="0" tIns="0" rIns="0" bIns="0" rtlCol="0">
            <a:spAutoFit/>
          </a:bodyPr>
          <a:lstStyle/>
          <a:p>
            <a:pPr marL="457200"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Education Design Process</a:t>
            </a:r>
          </a:p>
          <a:p>
            <a:pPr marL="914400" lvl="1"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Assessment</a:t>
            </a:r>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914400" lvl="1"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Outcome Statement Defined</a:t>
            </a:r>
          </a:p>
          <a:p>
            <a:pPr marL="914400" lvl="1"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Planning of the Education</a:t>
            </a:r>
          </a:p>
          <a:p>
            <a:pPr marL="914400" lvl="1"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Implementation of the Education</a:t>
            </a:r>
          </a:p>
          <a:p>
            <a:pPr marL="914400" lvl="1" indent="-457200">
              <a:buFont typeface="Arial" panose="020B0604020202020204" pitchFamily="34" charset="0"/>
              <a:buChar char="•"/>
            </a:pPr>
            <a:r>
              <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Evaluation Process and Types</a:t>
            </a:r>
            <a:endParaRPr lang="en-US" sz="32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1"/>
            <a:endPar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9" name="Straight Connector 38"/>
          <p:cNvCxnSpPr/>
          <p:nvPr/>
        </p:nvCxnSpPr>
        <p:spPr>
          <a:xfrm>
            <a:off x="-304800" y="1314450"/>
            <a:ext cx="5676900" cy="0"/>
          </a:xfrm>
          <a:prstGeom prst="line">
            <a:avLst/>
          </a:prstGeom>
        </p:spPr>
        <p:style>
          <a:lnRef idx="1">
            <a:schemeClr val="accent5"/>
          </a:lnRef>
          <a:fillRef idx="0">
            <a:schemeClr val="accent5"/>
          </a:fillRef>
          <a:effectRef idx="0">
            <a:schemeClr val="accent5"/>
          </a:effectRef>
          <a:fontRef idx="minor">
            <a:schemeClr val="tx1"/>
          </a:fontRef>
        </p:style>
      </p:cxnSp>
      <p:sp>
        <p:nvSpPr>
          <p:cNvPr id="36" name="Title"/>
          <p:cNvSpPr txBox="1"/>
          <p:nvPr/>
        </p:nvSpPr>
        <p:spPr>
          <a:xfrm>
            <a:off x="-116114" y="695797"/>
            <a:ext cx="5671094"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METHODOLOGY</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409886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1662131" y="2342257"/>
            <a:ext cx="3219655" cy="1084182"/>
          </a:xfrm>
          <a:custGeom>
            <a:avLst/>
            <a:gdLst>
              <a:gd name="connsiteX0" fmla="*/ 0 w 3219655"/>
              <a:gd name="connsiteY0" fmla="*/ 0 h 1084182"/>
              <a:gd name="connsiteX1" fmla="*/ 2677564 w 3219655"/>
              <a:gd name="connsiteY1" fmla="*/ 0 h 1084182"/>
              <a:gd name="connsiteX2" fmla="*/ 3219655 w 3219655"/>
              <a:gd name="connsiteY2" fmla="*/ 542091 h 1084182"/>
              <a:gd name="connsiteX3" fmla="*/ 2677564 w 3219655"/>
              <a:gd name="connsiteY3" fmla="*/ 1084182 h 1084182"/>
              <a:gd name="connsiteX4" fmla="*/ 0 w 3219655"/>
              <a:gd name="connsiteY4" fmla="*/ 1084182 h 1084182"/>
              <a:gd name="connsiteX5" fmla="*/ 542091 w 3219655"/>
              <a:gd name="connsiteY5" fmla="*/ 542091 h 1084182"/>
              <a:gd name="connsiteX6" fmla="*/ 0 w 3219655"/>
              <a:gd name="connsiteY6" fmla="*/ 0 h 1084182"/>
              <a:gd name="connsiteX0" fmla="*/ 0 w 3219655"/>
              <a:gd name="connsiteY0" fmla="*/ 0 h 1084182"/>
              <a:gd name="connsiteX1" fmla="*/ 2677564 w 3219655"/>
              <a:gd name="connsiteY1" fmla="*/ 0 h 1084182"/>
              <a:gd name="connsiteX2" fmla="*/ 3219655 w 3219655"/>
              <a:gd name="connsiteY2" fmla="*/ 542091 h 1084182"/>
              <a:gd name="connsiteX3" fmla="*/ 2677564 w 3219655"/>
              <a:gd name="connsiteY3" fmla="*/ 1084182 h 1084182"/>
              <a:gd name="connsiteX4" fmla="*/ 0 w 3219655"/>
              <a:gd name="connsiteY4" fmla="*/ 1084182 h 1084182"/>
              <a:gd name="connsiteX5" fmla="*/ 27741 w 3219655"/>
              <a:gd name="connsiteY5" fmla="*/ 553521 h 1084182"/>
              <a:gd name="connsiteX6" fmla="*/ 0 w 3219655"/>
              <a:gd name="connsiteY6" fmla="*/ 0 h 1084182"/>
              <a:gd name="connsiteX0" fmla="*/ 0 w 3219655"/>
              <a:gd name="connsiteY0" fmla="*/ 0 h 1084182"/>
              <a:gd name="connsiteX1" fmla="*/ 2677564 w 3219655"/>
              <a:gd name="connsiteY1" fmla="*/ 0 h 1084182"/>
              <a:gd name="connsiteX2" fmla="*/ 3219655 w 3219655"/>
              <a:gd name="connsiteY2" fmla="*/ 542091 h 1084182"/>
              <a:gd name="connsiteX3" fmla="*/ 2677564 w 3219655"/>
              <a:gd name="connsiteY3" fmla="*/ 1084182 h 1084182"/>
              <a:gd name="connsiteX4" fmla="*/ 0 w 3219655"/>
              <a:gd name="connsiteY4" fmla="*/ 1084182 h 1084182"/>
              <a:gd name="connsiteX5" fmla="*/ 0 w 3219655"/>
              <a:gd name="connsiteY5" fmla="*/ 0 h 1084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9655" h="1084182">
                <a:moveTo>
                  <a:pt x="0" y="0"/>
                </a:moveTo>
                <a:lnTo>
                  <a:pt x="2677564" y="0"/>
                </a:lnTo>
                <a:lnTo>
                  <a:pt x="3219655" y="542091"/>
                </a:lnTo>
                <a:lnTo>
                  <a:pt x="2677564" y="1084182"/>
                </a:lnTo>
                <a:lnTo>
                  <a:pt x="0" y="1084182"/>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rtlCol="0" anchor="ctr"/>
          <a:lstStyle/>
          <a:p>
            <a:r>
              <a:rPr lang="en-US" sz="2800" b="1" dirty="0" smtClean="0">
                <a:solidFill>
                  <a:schemeClr val="accent2">
                    <a:lumMod val="20000"/>
                    <a:lumOff val="80000"/>
                  </a:schemeClr>
                </a:solidFill>
                <a:latin typeface="Verdana" panose="020B0604030504040204" pitchFamily="34" charset="0"/>
                <a:ea typeface="Verdana" panose="020B0604030504040204" pitchFamily="34" charset="0"/>
                <a:cs typeface="Verdana" panose="020B0604030504040204" pitchFamily="34" charset="0"/>
              </a:rPr>
              <a:t>Pre-Assessment</a:t>
            </a:r>
            <a:endParaRPr lang="en-US" sz="2800" b="1" dirty="0">
              <a:solidFill>
                <a:schemeClr val="accent2">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hevron 5"/>
          <p:cNvSpPr/>
          <p:nvPr/>
        </p:nvSpPr>
        <p:spPr>
          <a:xfrm>
            <a:off x="4486173" y="2344818"/>
            <a:ext cx="3219655" cy="1084182"/>
          </a:xfrm>
          <a:prstGeom prst="chevr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rtlCol="0" anchor="ctr"/>
          <a:lstStyle/>
          <a:p>
            <a:r>
              <a:rPr lang="en-US" sz="2800" b="1" dirty="0" smtClean="0">
                <a:solidFill>
                  <a:schemeClr val="accent3">
                    <a:lumMod val="20000"/>
                    <a:lumOff val="80000"/>
                  </a:schemeClr>
                </a:solidFill>
                <a:latin typeface="Verdana" panose="020B0604030504040204" pitchFamily="34" charset="0"/>
                <a:ea typeface="Verdana" panose="020B0604030504040204" pitchFamily="34" charset="0"/>
                <a:cs typeface="Verdana" panose="020B0604030504040204" pitchFamily="34" charset="0"/>
              </a:rPr>
              <a:t>E-learning</a:t>
            </a:r>
            <a:endParaRPr lang="en-US" sz="2800" b="1" dirty="0">
              <a:solidFill>
                <a:schemeClr val="accent3">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09366239"/>
              </p:ext>
            </p:extLst>
          </p:nvPr>
        </p:nvGraphicFramePr>
        <p:xfrm>
          <a:off x="1662131" y="3533070"/>
          <a:ext cx="2673563" cy="1483360"/>
        </p:xfrm>
        <a:graphic>
          <a:graphicData uri="http://schemas.openxmlformats.org/drawingml/2006/table">
            <a:tbl>
              <a:tblPr bandRow="1">
                <a:tableStyleId>{37CE84F3-28C3-443E-9E96-99CF82512B78}</a:tableStyleId>
              </a:tblPr>
              <a:tblGrid>
                <a:gridCol w="2673563">
                  <a:extLst>
                    <a:ext uri="{9D8B030D-6E8A-4147-A177-3AD203B41FA5}">
                      <a16:colId xmlns:a16="http://schemas.microsoft.com/office/drawing/2014/main" xmlns="" val="273636547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 Informal Questionnaire</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2927970463"/>
                  </a:ext>
                </a:extLst>
              </a:tr>
              <a:tr h="370840">
                <a:tc>
                  <a:txBody>
                    <a:bodyPr/>
                    <a:lstStyle/>
                    <a:p>
                      <a:r>
                        <a:rPr lang="en-US" dirty="0" smtClean="0"/>
                        <a:t>Needs Survey</a:t>
                      </a: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3133662158"/>
                  </a:ext>
                </a:extLst>
              </a:tr>
              <a:tr h="370840">
                <a:tc>
                  <a:txBody>
                    <a:bodyPr/>
                    <a:lstStyle/>
                    <a:p>
                      <a:r>
                        <a:rPr lang="en-US" dirty="0" smtClean="0"/>
                        <a:t>Data</a:t>
                      </a:r>
                      <a:r>
                        <a:rPr lang="en-US" baseline="0" dirty="0" smtClean="0"/>
                        <a:t> Analysis</a:t>
                      </a: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3414081130"/>
                  </a:ext>
                </a:extLst>
              </a:tr>
              <a:tr h="370840">
                <a:tc>
                  <a:txBody>
                    <a:bodyPr/>
                    <a:lstStyle/>
                    <a:p>
                      <a:r>
                        <a:rPr lang="en-US" dirty="0" smtClean="0"/>
                        <a:t>Communication</a:t>
                      </a:r>
                      <a:endParaRPr lang="en-US" dirty="0"/>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2849045193"/>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20111639"/>
              </p:ext>
            </p:extLst>
          </p:nvPr>
        </p:nvGraphicFramePr>
        <p:xfrm>
          <a:off x="4486173" y="3542104"/>
          <a:ext cx="2673563" cy="1483360"/>
        </p:xfrm>
        <a:graphic>
          <a:graphicData uri="http://schemas.openxmlformats.org/drawingml/2006/table">
            <a:tbl>
              <a:tblPr bandRow="1">
                <a:tableStyleId>{D03447BB-5D67-496B-8E87-E561075AD55C}</a:tableStyleId>
              </a:tblPr>
              <a:tblGrid>
                <a:gridCol w="2673563">
                  <a:extLst>
                    <a:ext uri="{9D8B030D-6E8A-4147-A177-3AD203B41FA5}">
                      <a16:colId xmlns:a16="http://schemas.microsoft.com/office/drawing/2014/main" xmlns="" val="2736365476"/>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LMS</a:t>
                      </a:r>
                      <a:r>
                        <a:rPr lang="en-US" baseline="0" dirty="0" smtClean="0"/>
                        <a:t> Module</a:t>
                      </a:r>
                      <a:endPar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927970463"/>
                  </a:ext>
                </a:extLst>
              </a:tr>
              <a:tr h="370840">
                <a:tc>
                  <a:txBody>
                    <a:bodyPr/>
                    <a:lstStyle/>
                    <a:p>
                      <a:r>
                        <a:rPr lang="en-US" dirty="0" smtClean="0"/>
                        <a:t>Pre-test</a:t>
                      </a:r>
                      <a:endParaRPr lang="en-US" dirty="0"/>
                    </a:p>
                  </a:txBody>
                  <a:tcPr/>
                </a:tc>
                <a:extLst>
                  <a:ext uri="{0D108BD9-81ED-4DB2-BD59-A6C34878D82A}">
                    <a16:rowId xmlns:a16="http://schemas.microsoft.com/office/drawing/2014/main" xmlns="" val="3133662158"/>
                  </a:ext>
                </a:extLst>
              </a:tr>
              <a:tr h="370840">
                <a:tc>
                  <a:txBody>
                    <a:bodyPr/>
                    <a:lstStyle/>
                    <a:p>
                      <a:r>
                        <a:rPr lang="en-US" dirty="0" smtClean="0"/>
                        <a:t>CDC podcast</a:t>
                      </a:r>
                      <a:endParaRPr lang="en-US" dirty="0"/>
                    </a:p>
                  </a:txBody>
                  <a:tcPr/>
                </a:tc>
                <a:extLst>
                  <a:ext uri="{0D108BD9-81ED-4DB2-BD59-A6C34878D82A}">
                    <a16:rowId xmlns:a16="http://schemas.microsoft.com/office/drawing/2014/main" xmlns="" val="3414081130"/>
                  </a:ext>
                </a:extLst>
              </a:tr>
              <a:tr h="370840">
                <a:tc>
                  <a:txBody>
                    <a:bodyPr/>
                    <a:lstStyle/>
                    <a:p>
                      <a:r>
                        <a:rPr lang="en-US" dirty="0" smtClean="0"/>
                        <a:t>Post-test</a:t>
                      </a:r>
                      <a:endParaRPr lang="en-US" dirty="0"/>
                    </a:p>
                  </a:txBody>
                  <a:tcPr/>
                </a:tc>
                <a:extLst>
                  <a:ext uri="{0D108BD9-81ED-4DB2-BD59-A6C34878D82A}">
                    <a16:rowId xmlns:a16="http://schemas.microsoft.com/office/drawing/2014/main" xmlns="" val="2849045193"/>
                  </a:ext>
                </a:extLst>
              </a:tr>
            </a:tbl>
          </a:graphicData>
        </a:graphic>
      </p:graphicFrame>
      <p:sp>
        <p:nvSpPr>
          <p:cNvPr id="16" name="Chevron 15"/>
          <p:cNvSpPr/>
          <p:nvPr/>
        </p:nvSpPr>
        <p:spPr>
          <a:xfrm>
            <a:off x="7318029" y="2343106"/>
            <a:ext cx="3219655" cy="1084182"/>
          </a:xfrm>
          <a:prstGeom prst="chevr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rtlCol="0" anchor="ctr"/>
          <a:lstStyle/>
          <a:p>
            <a:r>
              <a:rPr lang="en-US" sz="2800" b="1" dirty="0" smtClean="0">
                <a:solidFill>
                  <a:schemeClr val="accent4">
                    <a:lumMod val="20000"/>
                    <a:lumOff val="80000"/>
                  </a:schemeClr>
                </a:solidFill>
                <a:latin typeface="Verdana" panose="020B0604030504040204" pitchFamily="34" charset="0"/>
                <a:ea typeface="Verdana" panose="020B0604030504040204" pitchFamily="34" charset="0"/>
                <a:cs typeface="Verdana" panose="020B0604030504040204" pitchFamily="34" charset="0"/>
              </a:rPr>
              <a:t>Live Training</a:t>
            </a:r>
          </a:p>
        </p:txBody>
      </p:sp>
      <p:graphicFrame>
        <p:nvGraphicFramePr>
          <p:cNvPr id="17" name="Table 16"/>
          <p:cNvGraphicFramePr>
            <a:graphicFrameLocks noGrp="1"/>
          </p:cNvGraphicFramePr>
          <p:nvPr>
            <p:extLst>
              <p:ext uri="{D42A27DB-BD31-4B8C-83A1-F6EECF244321}">
                <p14:modId xmlns:p14="http://schemas.microsoft.com/office/powerpoint/2010/main" val="8753645"/>
              </p:ext>
            </p:extLst>
          </p:nvPr>
        </p:nvGraphicFramePr>
        <p:xfrm>
          <a:off x="7318029" y="3533070"/>
          <a:ext cx="2673563" cy="1496130"/>
        </p:xfrm>
        <a:graphic>
          <a:graphicData uri="http://schemas.openxmlformats.org/drawingml/2006/table">
            <a:tbl>
              <a:tblPr bandRow="1">
                <a:tableStyleId>{E929F9F4-4A8F-4326-A1B4-22849713DDAB}</a:tableStyleId>
              </a:tblPr>
              <a:tblGrid>
                <a:gridCol w="2673563">
                  <a:extLst>
                    <a:ext uri="{9D8B030D-6E8A-4147-A177-3AD203B41FA5}">
                      <a16:colId xmlns:a16="http://schemas.microsoft.com/office/drawing/2014/main" xmlns="" val="2736365476"/>
                    </a:ext>
                  </a:extLst>
                </a:gridCol>
              </a:tblGrid>
              <a:tr h="325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Power</a:t>
                      </a:r>
                      <a:r>
                        <a:rPr lang="en-US" baseline="0" dirty="0" smtClean="0"/>
                        <a:t> Point Lecture</a:t>
                      </a:r>
                      <a:endPar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tc>
                <a:extLst>
                  <a:ext uri="{0D108BD9-81ED-4DB2-BD59-A6C34878D82A}">
                    <a16:rowId xmlns:a16="http://schemas.microsoft.com/office/drawing/2014/main" xmlns="" val="2927970463"/>
                  </a:ext>
                </a:extLst>
              </a:tr>
              <a:tr h="325569">
                <a:tc>
                  <a:txBody>
                    <a:bodyPr/>
                    <a:lstStyle/>
                    <a:p>
                      <a:r>
                        <a:rPr lang="en-US" dirty="0" smtClean="0"/>
                        <a:t>Small group discussion</a:t>
                      </a:r>
                      <a:endParaRPr lang="en-US" dirty="0"/>
                    </a:p>
                  </a:txBody>
                  <a:tcPr/>
                </a:tc>
                <a:extLst>
                  <a:ext uri="{0D108BD9-81ED-4DB2-BD59-A6C34878D82A}">
                    <a16:rowId xmlns:a16="http://schemas.microsoft.com/office/drawing/2014/main" xmlns="" val="3133662158"/>
                  </a:ext>
                </a:extLst>
              </a:tr>
              <a:tr h="325569">
                <a:tc>
                  <a:txBody>
                    <a:bodyPr/>
                    <a:lstStyle/>
                    <a:p>
                      <a:r>
                        <a:rPr lang="en-US" baseline="0" dirty="0" smtClean="0"/>
                        <a:t>Team scenarios</a:t>
                      </a:r>
                      <a:endParaRPr lang="en-US" dirty="0"/>
                    </a:p>
                  </a:txBody>
                  <a:tcPr/>
                </a:tc>
                <a:extLst>
                  <a:ext uri="{0D108BD9-81ED-4DB2-BD59-A6C34878D82A}">
                    <a16:rowId xmlns:a16="http://schemas.microsoft.com/office/drawing/2014/main" xmlns="" val="3414081130"/>
                  </a:ext>
                </a:extLst>
              </a:tr>
              <a:tr h="398850">
                <a:tc>
                  <a:txBody>
                    <a:bodyPr/>
                    <a:lstStyle/>
                    <a:p>
                      <a:r>
                        <a:rPr lang="en-US" dirty="0" smtClean="0"/>
                        <a:t>Low-fidelity Simulation</a:t>
                      </a:r>
                      <a:endParaRPr lang="en-US" dirty="0"/>
                    </a:p>
                  </a:txBody>
                  <a:tcPr/>
                </a:tc>
                <a:extLst>
                  <a:ext uri="{0D108BD9-81ED-4DB2-BD59-A6C34878D82A}">
                    <a16:rowId xmlns:a16="http://schemas.microsoft.com/office/drawing/2014/main" xmlns="" val="2849045193"/>
                  </a:ext>
                </a:extLst>
              </a:tr>
            </a:tbl>
          </a:graphicData>
        </a:graphic>
      </p:graphicFrame>
      <p:cxnSp>
        <p:nvCxnSpPr>
          <p:cNvPr id="27" name="Title Line"/>
          <p:cNvCxnSpPr/>
          <p:nvPr/>
        </p:nvCxnSpPr>
        <p:spPr>
          <a:xfrm>
            <a:off x="-304800" y="1314450"/>
            <a:ext cx="5004987" cy="0"/>
          </a:xfrm>
          <a:prstGeom prst="line">
            <a:avLst/>
          </a:prstGeom>
        </p:spPr>
        <p:style>
          <a:lnRef idx="1">
            <a:schemeClr val="accent3"/>
          </a:lnRef>
          <a:fillRef idx="0">
            <a:schemeClr val="accent3"/>
          </a:fillRef>
          <a:effectRef idx="0">
            <a:schemeClr val="accent3"/>
          </a:effectRef>
          <a:fontRef idx="minor">
            <a:schemeClr val="tx1"/>
          </a:fontRef>
        </p:style>
      </p:cxnSp>
      <p:sp>
        <p:nvSpPr>
          <p:cNvPr id="28" name="Title"/>
          <p:cNvSpPr txBox="1"/>
          <p:nvPr/>
        </p:nvSpPr>
        <p:spPr>
          <a:xfrm>
            <a:off x="-116115" y="695797"/>
            <a:ext cx="7676013" cy="646331"/>
          </a:xfrm>
          <a:prstGeom prst="rect">
            <a:avLst/>
          </a:prstGeom>
          <a:noFill/>
          <a:ln>
            <a:noFill/>
          </a:ln>
        </p:spPr>
        <p:txBody>
          <a:bodyPr wrap="square" lIns="548640" tIns="45720" rIns="182880" rtlCol="0" anchor="ctr" anchorCtr="0">
            <a:spAutoFit/>
          </a:bodyPr>
          <a:lstStyle/>
          <a:p>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Curriculum Development </a:t>
            </a:r>
            <a:endParaRPr lang="en-US"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descr="TCH Pref_Vert_Lockup_4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30855" y="6056851"/>
            <a:ext cx="961990" cy="606678"/>
          </a:xfrm>
          <a:prstGeom prst="rect">
            <a:avLst/>
          </a:prstGeom>
          <a:noFill/>
          <a:ln>
            <a:noFill/>
          </a:ln>
        </p:spPr>
      </p:pic>
    </p:spTree>
    <p:extLst>
      <p:ext uri="{BB962C8B-B14F-4D97-AF65-F5344CB8AC3E}">
        <p14:creationId xmlns:p14="http://schemas.microsoft.com/office/powerpoint/2010/main" val="173849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6" grpId="0" animBg="1"/>
      <p:bldP spid="28" grpId="0"/>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15427</TotalTime>
  <Words>1245</Words>
  <Application>Microsoft Office PowerPoint</Application>
  <PresentationFormat>Widescreen</PresentationFormat>
  <Paragraphs>229</Paragraphs>
  <Slides>21</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Mincho</vt:lpstr>
      <vt:lpstr>ＭＳ Ｐゴシック</vt:lpstr>
      <vt:lpstr>Arial</vt:lpstr>
      <vt:lpstr>Calibri</vt:lpstr>
      <vt:lpstr>Calibri Light</vt:lpstr>
      <vt:lpstr>Geneva</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bschlotter</dc:creator>
  <cp:lastModifiedBy>Rangel, Angelina J. (Angie)</cp:lastModifiedBy>
  <cp:revision>161</cp:revision>
  <cp:lastPrinted>2017-10-25T13:40:11Z</cp:lastPrinted>
  <dcterms:created xsi:type="dcterms:W3CDTF">2015-06-08T20:19:00Z</dcterms:created>
  <dcterms:modified xsi:type="dcterms:W3CDTF">2017-10-25T19:37:12Z</dcterms:modified>
</cp:coreProperties>
</file>