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68"/>
  </p:notesMasterIdLst>
  <p:sldIdLst>
    <p:sldId id="256" r:id="rId2"/>
    <p:sldId id="379" r:id="rId3"/>
    <p:sldId id="345" r:id="rId4"/>
    <p:sldId id="346" r:id="rId5"/>
    <p:sldId id="347" r:id="rId6"/>
    <p:sldId id="348" r:id="rId7"/>
    <p:sldId id="350" r:id="rId8"/>
    <p:sldId id="351" r:id="rId9"/>
    <p:sldId id="380" r:id="rId10"/>
    <p:sldId id="381" r:id="rId11"/>
    <p:sldId id="382" r:id="rId12"/>
    <p:sldId id="386" r:id="rId13"/>
    <p:sldId id="362" r:id="rId14"/>
    <p:sldId id="383" r:id="rId15"/>
    <p:sldId id="384" r:id="rId16"/>
    <p:sldId id="257" r:id="rId17"/>
    <p:sldId id="357" r:id="rId18"/>
    <p:sldId id="358" r:id="rId19"/>
    <p:sldId id="363" r:id="rId20"/>
    <p:sldId id="262" r:id="rId21"/>
    <p:sldId id="385" r:id="rId22"/>
    <p:sldId id="387" r:id="rId23"/>
    <p:sldId id="263" r:id="rId24"/>
    <p:sldId id="264" r:id="rId25"/>
    <p:sldId id="302" r:id="rId26"/>
    <p:sldId id="300" r:id="rId27"/>
    <p:sldId id="336" r:id="rId28"/>
    <p:sldId id="344" r:id="rId29"/>
    <p:sldId id="359" r:id="rId30"/>
    <p:sldId id="360" r:id="rId31"/>
    <p:sldId id="361" r:id="rId32"/>
    <p:sldId id="328" r:id="rId33"/>
    <p:sldId id="329" r:id="rId34"/>
    <p:sldId id="306" r:id="rId35"/>
    <p:sldId id="289" r:id="rId36"/>
    <p:sldId id="341" r:id="rId37"/>
    <p:sldId id="331" r:id="rId38"/>
    <p:sldId id="290" r:id="rId39"/>
    <p:sldId id="295" r:id="rId40"/>
    <p:sldId id="374" r:id="rId41"/>
    <p:sldId id="304" r:id="rId42"/>
    <p:sldId id="314" r:id="rId43"/>
    <p:sldId id="330" r:id="rId44"/>
    <p:sldId id="342" r:id="rId45"/>
    <p:sldId id="375" r:id="rId46"/>
    <p:sldId id="332" r:id="rId47"/>
    <p:sldId id="376" r:id="rId48"/>
    <p:sldId id="377" r:id="rId49"/>
    <p:sldId id="364" r:id="rId50"/>
    <p:sldId id="365" r:id="rId51"/>
    <p:sldId id="378" r:id="rId52"/>
    <p:sldId id="366" r:id="rId53"/>
    <p:sldId id="367" r:id="rId54"/>
    <p:sldId id="259" r:id="rId55"/>
    <p:sldId id="369" r:id="rId56"/>
    <p:sldId id="370" r:id="rId57"/>
    <p:sldId id="371" r:id="rId58"/>
    <p:sldId id="372" r:id="rId59"/>
    <p:sldId id="373" r:id="rId60"/>
    <p:sldId id="338" r:id="rId61"/>
    <p:sldId id="390" r:id="rId62"/>
    <p:sldId id="309" r:id="rId63"/>
    <p:sldId id="310" r:id="rId64"/>
    <p:sldId id="311" r:id="rId65"/>
    <p:sldId id="337" r:id="rId66"/>
    <p:sldId id="339"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FD"/>
    <a:srgbClr val="FFFFFF"/>
    <a:srgbClr val="E7F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502"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0C1A4-1D2B-4181-A3E5-07B4826EA525}" type="doc">
      <dgm:prSet loTypeId="urn:microsoft.com/office/officeart/2005/8/layout/cycle1" loCatId="cycle" qsTypeId="urn:microsoft.com/office/officeart/2005/8/quickstyle/simple1" qsCatId="simple" csTypeId="urn:microsoft.com/office/officeart/2005/8/colors/accent1_2" csCatId="accent1"/>
      <dgm:spPr/>
    </dgm:pt>
    <dgm:pt modelId="{D4BE40DF-D562-4C82-85A1-B46271B051A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cs typeface="Arial" charset="0"/>
            </a:rPr>
            <a:t>    Bronchial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cs typeface="Arial" charset="0"/>
            </a:rPr>
            <a:t>Obstruction</a:t>
          </a:r>
        </a:p>
      </dgm:t>
    </dgm:pt>
    <dgm:pt modelId="{09B366DC-2098-4E80-AA97-1B3E8DB23DD4}" type="parTrans" cxnId="{A66E0817-6ABE-4890-9BF3-5ACA85D7990D}">
      <dgm:prSet/>
      <dgm:spPr/>
    </dgm:pt>
    <dgm:pt modelId="{FAD7D0E7-91EF-40A9-A17B-9FDF85121A8C}" type="sibTrans" cxnId="{A66E0817-6ABE-4890-9BF3-5ACA85D7990D}">
      <dgm:prSet/>
      <dgm:spPr/>
    </dgm:pt>
    <dgm:pt modelId="{134A3EAF-EECE-4D30-9EE0-AA58827622FC}">
      <dgm:prSet/>
      <dgm:spPr/>
      <dgm: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cs typeface="Arial" charset="0"/>
            </a:rPr>
            <a:t>Inflammation</a:t>
          </a:r>
        </a:p>
      </dgm:t>
    </dgm:pt>
    <dgm:pt modelId="{6C55A2E4-C052-4465-AE61-67D5E65DE02C}" type="parTrans" cxnId="{19B75364-B249-43C7-94B3-929F821124B6}">
      <dgm:prSet/>
      <dgm:spPr/>
    </dgm:pt>
    <dgm:pt modelId="{546E6DB6-DB9D-40B1-BE1A-77CEFE29AC9F}" type="sibTrans" cxnId="{19B75364-B249-43C7-94B3-929F821124B6}">
      <dgm:prSet/>
      <dgm:spPr/>
    </dgm:pt>
    <dgm:pt modelId="{49EE1255-6C82-466D-A381-F5BC68CC8311}">
      <dgm:prSet/>
      <dgm:spPr/>
      <dgm: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cs typeface="Arial" charset="0"/>
            </a:rPr>
            <a:t>Infection</a:t>
          </a:r>
        </a:p>
      </dgm:t>
    </dgm:pt>
    <dgm:pt modelId="{EF99A662-5D45-4DB9-B2EE-B9368423650C}" type="parTrans" cxnId="{BFF82D42-3101-44E8-AF38-E2BFBAE70D9B}">
      <dgm:prSet/>
      <dgm:spPr/>
    </dgm:pt>
    <dgm:pt modelId="{FC196DAF-D7D5-4DE1-9BEA-D6C0EF6B3322}" type="sibTrans" cxnId="{BFF82D42-3101-44E8-AF38-E2BFBAE70D9B}">
      <dgm:prSet/>
      <dgm:spPr/>
    </dgm:pt>
    <dgm:pt modelId="{50B808D1-60F8-4F11-87D4-75A5482EF75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cs typeface="Arial" charset="0"/>
            </a:rPr>
            <a:t>Impaired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cs typeface="Arial" charset="0"/>
            </a:rPr>
            <a:t>Mucociliary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cs typeface="Arial" charset="0"/>
            </a:rPr>
            <a:t>Clearance</a:t>
          </a:r>
        </a:p>
      </dgm:t>
    </dgm:pt>
    <dgm:pt modelId="{14F474A3-8C5E-4DD4-A69F-96F11E496E74}" type="parTrans" cxnId="{286364DA-849D-40AE-8A2B-0C724D0A44BD}">
      <dgm:prSet/>
      <dgm:spPr/>
    </dgm:pt>
    <dgm:pt modelId="{A85DF5B3-3B65-4862-88D1-1CCD7C8BF2F3}" type="sibTrans" cxnId="{286364DA-849D-40AE-8A2B-0C724D0A44BD}">
      <dgm:prSet/>
      <dgm:spPr/>
    </dgm:pt>
    <dgm:pt modelId="{3A3D1B0F-8D26-467A-881E-1C1E0D16B928}" type="pres">
      <dgm:prSet presAssocID="{1180C1A4-1D2B-4181-A3E5-07B4826EA525}" presName="cycle" presStyleCnt="0">
        <dgm:presLayoutVars>
          <dgm:dir/>
          <dgm:resizeHandles val="exact"/>
        </dgm:presLayoutVars>
      </dgm:prSet>
      <dgm:spPr/>
    </dgm:pt>
    <dgm:pt modelId="{497B0FC2-7493-4BE5-A85A-81FA87016599}" type="pres">
      <dgm:prSet presAssocID="{D4BE40DF-D562-4C82-85A1-B46271B051A2}" presName="dummy" presStyleCnt="0"/>
      <dgm:spPr/>
    </dgm:pt>
    <dgm:pt modelId="{BD337ADD-4B92-4C69-96FF-31245829370C}" type="pres">
      <dgm:prSet presAssocID="{D4BE40DF-D562-4C82-85A1-B46271B051A2}" presName="node" presStyleLbl="revTx" presStyleIdx="0" presStyleCnt="4">
        <dgm:presLayoutVars>
          <dgm:bulletEnabled val="1"/>
        </dgm:presLayoutVars>
      </dgm:prSet>
      <dgm:spPr/>
    </dgm:pt>
    <dgm:pt modelId="{F3A321A9-B6AB-4108-9305-3CF62A22ABE5}" type="pres">
      <dgm:prSet presAssocID="{FAD7D0E7-91EF-40A9-A17B-9FDF85121A8C}" presName="sibTrans" presStyleLbl="node1" presStyleIdx="0" presStyleCnt="4"/>
      <dgm:spPr/>
    </dgm:pt>
    <dgm:pt modelId="{33F5A261-169D-43E3-94BF-2703B04C4D90}" type="pres">
      <dgm:prSet presAssocID="{134A3EAF-EECE-4D30-9EE0-AA58827622FC}" presName="dummy" presStyleCnt="0"/>
      <dgm:spPr/>
    </dgm:pt>
    <dgm:pt modelId="{D306CB74-6694-43CE-9517-6ED8CDE2ACC2}" type="pres">
      <dgm:prSet presAssocID="{134A3EAF-EECE-4D30-9EE0-AA58827622FC}" presName="node" presStyleLbl="revTx" presStyleIdx="1" presStyleCnt="4">
        <dgm:presLayoutVars>
          <dgm:bulletEnabled val="1"/>
        </dgm:presLayoutVars>
      </dgm:prSet>
      <dgm:spPr/>
    </dgm:pt>
    <dgm:pt modelId="{C6D2B12D-2079-4091-A478-A2939594C39E}" type="pres">
      <dgm:prSet presAssocID="{546E6DB6-DB9D-40B1-BE1A-77CEFE29AC9F}" presName="sibTrans" presStyleLbl="node1" presStyleIdx="1" presStyleCnt="4"/>
      <dgm:spPr/>
    </dgm:pt>
    <dgm:pt modelId="{FF2B193C-AFC7-4D8F-82C6-97ADD24AB22C}" type="pres">
      <dgm:prSet presAssocID="{49EE1255-6C82-466D-A381-F5BC68CC8311}" presName="dummy" presStyleCnt="0"/>
      <dgm:spPr/>
    </dgm:pt>
    <dgm:pt modelId="{4A9840BC-CF36-497A-86B7-EAEE30DF730E}" type="pres">
      <dgm:prSet presAssocID="{49EE1255-6C82-466D-A381-F5BC68CC8311}" presName="node" presStyleLbl="revTx" presStyleIdx="2" presStyleCnt="4">
        <dgm:presLayoutVars>
          <dgm:bulletEnabled val="1"/>
        </dgm:presLayoutVars>
      </dgm:prSet>
      <dgm:spPr/>
    </dgm:pt>
    <dgm:pt modelId="{727359DF-063A-419F-AE3D-17D8E220E36D}" type="pres">
      <dgm:prSet presAssocID="{FC196DAF-D7D5-4DE1-9BEA-D6C0EF6B3322}" presName="sibTrans" presStyleLbl="node1" presStyleIdx="2" presStyleCnt="4"/>
      <dgm:spPr/>
    </dgm:pt>
    <dgm:pt modelId="{06D494B3-DE9E-407C-905D-75782886B40E}" type="pres">
      <dgm:prSet presAssocID="{50B808D1-60F8-4F11-87D4-75A5482EF75E}" presName="dummy" presStyleCnt="0"/>
      <dgm:spPr/>
    </dgm:pt>
    <dgm:pt modelId="{3172699B-CF86-4513-B91B-EE7B7CBC0AC1}" type="pres">
      <dgm:prSet presAssocID="{50B808D1-60F8-4F11-87D4-75A5482EF75E}" presName="node" presStyleLbl="revTx" presStyleIdx="3" presStyleCnt="4">
        <dgm:presLayoutVars>
          <dgm:bulletEnabled val="1"/>
        </dgm:presLayoutVars>
      </dgm:prSet>
      <dgm:spPr/>
    </dgm:pt>
    <dgm:pt modelId="{69D09FB0-CBE7-4EBB-B701-CA0092B9BAA9}" type="pres">
      <dgm:prSet presAssocID="{A85DF5B3-3B65-4862-88D1-1CCD7C8BF2F3}" presName="sibTrans" presStyleLbl="node1" presStyleIdx="3" presStyleCnt="4"/>
      <dgm:spPr/>
    </dgm:pt>
  </dgm:ptLst>
  <dgm:cxnLst>
    <dgm:cxn modelId="{64569709-FF02-4783-B5D0-3165990EEA82}" type="presOf" srcId="{FC196DAF-D7D5-4DE1-9BEA-D6C0EF6B3322}" destId="{727359DF-063A-419F-AE3D-17D8E220E36D}" srcOrd="0" destOrd="0" presId="urn:microsoft.com/office/officeart/2005/8/layout/cycle1"/>
    <dgm:cxn modelId="{A66E0817-6ABE-4890-9BF3-5ACA85D7990D}" srcId="{1180C1A4-1D2B-4181-A3E5-07B4826EA525}" destId="{D4BE40DF-D562-4C82-85A1-B46271B051A2}" srcOrd="0" destOrd="0" parTransId="{09B366DC-2098-4E80-AA97-1B3E8DB23DD4}" sibTransId="{FAD7D0E7-91EF-40A9-A17B-9FDF85121A8C}"/>
    <dgm:cxn modelId="{9DEA6C32-DC79-4110-9340-BBDC16D1F395}" type="presOf" srcId="{50B808D1-60F8-4F11-87D4-75A5482EF75E}" destId="{3172699B-CF86-4513-B91B-EE7B7CBC0AC1}" srcOrd="0" destOrd="0" presId="urn:microsoft.com/office/officeart/2005/8/layout/cycle1"/>
    <dgm:cxn modelId="{BBB6395D-7530-48B0-9D33-A6BD43925E34}" type="presOf" srcId="{A85DF5B3-3B65-4862-88D1-1CCD7C8BF2F3}" destId="{69D09FB0-CBE7-4EBB-B701-CA0092B9BAA9}" srcOrd="0" destOrd="0" presId="urn:microsoft.com/office/officeart/2005/8/layout/cycle1"/>
    <dgm:cxn modelId="{BFF82D42-3101-44E8-AF38-E2BFBAE70D9B}" srcId="{1180C1A4-1D2B-4181-A3E5-07B4826EA525}" destId="{49EE1255-6C82-466D-A381-F5BC68CC8311}" srcOrd="2" destOrd="0" parTransId="{EF99A662-5D45-4DB9-B2EE-B9368423650C}" sibTransId="{FC196DAF-D7D5-4DE1-9BEA-D6C0EF6B3322}"/>
    <dgm:cxn modelId="{19B75364-B249-43C7-94B3-929F821124B6}" srcId="{1180C1A4-1D2B-4181-A3E5-07B4826EA525}" destId="{134A3EAF-EECE-4D30-9EE0-AA58827622FC}" srcOrd="1" destOrd="0" parTransId="{6C55A2E4-C052-4465-AE61-67D5E65DE02C}" sibTransId="{546E6DB6-DB9D-40B1-BE1A-77CEFE29AC9F}"/>
    <dgm:cxn modelId="{E13A2453-2EB7-47D9-87B8-3D8C05009300}" type="presOf" srcId="{1180C1A4-1D2B-4181-A3E5-07B4826EA525}" destId="{3A3D1B0F-8D26-467A-881E-1C1E0D16B928}" srcOrd="0" destOrd="0" presId="urn:microsoft.com/office/officeart/2005/8/layout/cycle1"/>
    <dgm:cxn modelId="{710670A6-C89A-4E29-B7DA-0CD4C92CC6AD}" type="presOf" srcId="{D4BE40DF-D562-4C82-85A1-B46271B051A2}" destId="{BD337ADD-4B92-4C69-96FF-31245829370C}" srcOrd="0" destOrd="0" presId="urn:microsoft.com/office/officeart/2005/8/layout/cycle1"/>
    <dgm:cxn modelId="{D116C8A9-209F-4784-B482-9C57A810ADE8}" type="presOf" srcId="{134A3EAF-EECE-4D30-9EE0-AA58827622FC}" destId="{D306CB74-6694-43CE-9517-6ED8CDE2ACC2}" srcOrd="0" destOrd="0" presId="urn:microsoft.com/office/officeart/2005/8/layout/cycle1"/>
    <dgm:cxn modelId="{C6109BB4-8F5B-4050-B242-3964597E2E2A}" type="presOf" srcId="{546E6DB6-DB9D-40B1-BE1A-77CEFE29AC9F}" destId="{C6D2B12D-2079-4091-A478-A2939594C39E}" srcOrd="0" destOrd="0" presId="urn:microsoft.com/office/officeart/2005/8/layout/cycle1"/>
    <dgm:cxn modelId="{B40D34C1-83C1-458B-8C1C-E51C0D560D6E}" type="presOf" srcId="{FAD7D0E7-91EF-40A9-A17B-9FDF85121A8C}" destId="{F3A321A9-B6AB-4108-9305-3CF62A22ABE5}" srcOrd="0" destOrd="0" presId="urn:microsoft.com/office/officeart/2005/8/layout/cycle1"/>
    <dgm:cxn modelId="{8DAC9AC6-5B94-46AF-8024-535FAB5760D6}" type="presOf" srcId="{49EE1255-6C82-466D-A381-F5BC68CC8311}" destId="{4A9840BC-CF36-497A-86B7-EAEE30DF730E}" srcOrd="0" destOrd="0" presId="urn:microsoft.com/office/officeart/2005/8/layout/cycle1"/>
    <dgm:cxn modelId="{286364DA-849D-40AE-8A2B-0C724D0A44BD}" srcId="{1180C1A4-1D2B-4181-A3E5-07B4826EA525}" destId="{50B808D1-60F8-4F11-87D4-75A5482EF75E}" srcOrd="3" destOrd="0" parTransId="{14F474A3-8C5E-4DD4-A69F-96F11E496E74}" sibTransId="{A85DF5B3-3B65-4862-88D1-1CCD7C8BF2F3}"/>
    <dgm:cxn modelId="{C357F089-73E5-40F2-9301-843968C9A89F}" type="presParOf" srcId="{3A3D1B0F-8D26-467A-881E-1C1E0D16B928}" destId="{497B0FC2-7493-4BE5-A85A-81FA87016599}" srcOrd="0" destOrd="0" presId="urn:microsoft.com/office/officeart/2005/8/layout/cycle1"/>
    <dgm:cxn modelId="{2D4EBCC7-CCA4-48D8-97E0-C364536C76B0}" type="presParOf" srcId="{3A3D1B0F-8D26-467A-881E-1C1E0D16B928}" destId="{BD337ADD-4B92-4C69-96FF-31245829370C}" srcOrd="1" destOrd="0" presId="urn:microsoft.com/office/officeart/2005/8/layout/cycle1"/>
    <dgm:cxn modelId="{0977497B-D759-49F2-AF81-52132237B9FA}" type="presParOf" srcId="{3A3D1B0F-8D26-467A-881E-1C1E0D16B928}" destId="{F3A321A9-B6AB-4108-9305-3CF62A22ABE5}" srcOrd="2" destOrd="0" presId="urn:microsoft.com/office/officeart/2005/8/layout/cycle1"/>
    <dgm:cxn modelId="{66A246B5-203B-4E1E-82CE-F6925EC02EE2}" type="presParOf" srcId="{3A3D1B0F-8D26-467A-881E-1C1E0D16B928}" destId="{33F5A261-169D-43E3-94BF-2703B04C4D90}" srcOrd="3" destOrd="0" presId="urn:microsoft.com/office/officeart/2005/8/layout/cycle1"/>
    <dgm:cxn modelId="{A399648F-FDF4-445D-AEAF-931947C013F0}" type="presParOf" srcId="{3A3D1B0F-8D26-467A-881E-1C1E0D16B928}" destId="{D306CB74-6694-43CE-9517-6ED8CDE2ACC2}" srcOrd="4" destOrd="0" presId="urn:microsoft.com/office/officeart/2005/8/layout/cycle1"/>
    <dgm:cxn modelId="{2092A3E4-85E7-4F7F-9F9D-422FB0463261}" type="presParOf" srcId="{3A3D1B0F-8D26-467A-881E-1C1E0D16B928}" destId="{C6D2B12D-2079-4091-A478-A2939594C39E}" srcOrd="5" destOrd="0" presId="urn:microsoft.com/office/officeart/2005/8/layout/cycle1"/>
    <dgm:cxn modelId="{614A863E-0649-4773-B963-4596840100F2}" type="presParOf" srcId="{3A3D1B0F-8D26-467A-881E-1C1E0D16B928}" destId="{FF2B193C-AFC7-4D8F-82C6-97ADD24AB22C}" srcOrd="6" destOrd="0" presId="urn:microsoft.com/office/officeart/2005/8/layout/cycle1"/>
    <dgm:cxn modelId="{578C32EA-D82B-44A0-9D14-F1481F06AAF5}" type="presParOf" srcId="{3A3D1B0F-8D26-467A-881E-1C1E0D16B928}" destId="{4A9840BC-CF36-497A-86B7-EAEE30DF730E}" srcOrd="7" destOrd="0" presId="urn:microsoft.com/office/officeart/2005/8/layout/cycle1"/>
    <dgm:cxn modelId="{90C15ABE-B22F-4BD9-99C5-930C69811D22}" type="presParOf" srcId="{3A3D1B0F-8D26-467A-881E-1C1E0D16B928}" destId="{727359DF-063A-419F-AE3D-17D8E220E36D}" srcOrd="8" destOrd="0" presId="urn:microsoft.com/office/officeart/2005/8/layout/cycle1"/>
    <dgm:cxn modelId="{CFA056DB-0016-41DB-9B1D-E57C3D609788}" type="presParOf" srcId="{3A3D1B0F-8D26-467A-881E-1C1E0D16B928}" destId="{06D494B3-DE9E-407C-905D-75782886B40E}" srcOrd="9" destOrd="0" presId="urn:microsoft.com/office/officeart/2005/8/layout/cycle1"/>
    <dgm:cxn modelId="{E9BA781B-DEAF-4BDD-8C3B-C01E237A1CEA}" type="presParOf" srcId="{3A3D1B0F-8D26-467A-881E-1C1E0D16B928}" destId="{3172699B-CF86-4513-B91B-EE7B7CBC0AC1}" srcOrd="10" destOrd="0" presId="urn:microsoft.com/office/officeart/2005/8/layout/cycle1"/>
    <dgm:cxn modelId="{43208937-E367-4C8C-8387-996194FCDF84}" type="presParOf" srcId="{3A3D1B0F-8D26-467A-881E-1C1E0D16B928}" destId="{69D09FB0-CBE7-4EBB-B701-CA0092B9BAA9}" srcOrd="11" destOrd="0" presId="urn:microsoft.com/office/officeart/2005/8/layout/cycle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37ADD-4B92-4C69-96FF-31245829370C}">
      <dsp:nvSpPr>
        <dsp:cNvPr id="0" name=""/>
        <dsp:cNvSpPr/>
      </dsp:nvSpPr>
      <dsp:spPr>
        <a:xfrm>
          <a:off x="1690291" y="56851"/>
          <a:ext cx="913507" cy="913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a:ln>
                <a:noFill/>
              </a:ln>
              <a:solidFill>
                <a:schemeClr val="tx1"/>
              </a:solidFill>
              <a:effectLst/>
              <a:cs typeface="Arial" charset="0"/>
            </a:rPr>
            <a:t>    Bronchial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a:ln>
                <a:noFill/>
              </a:ln>
              <a:solidFill>
                <a:schemeClr val="tx1"/>
              </a:solidFill>
              <a:effectLst/>
              <a:cs typeface="Arial" charset="0"/>
            </a:rPr>
            <a:t>Obstruction</a:t>
          </a:r>
        </a:p>
      </dsp:txBody>
      <dsp:txXfrm>
        <a:off x="1690291" y="56851"/>
        <a:ext cx="913507" cy="913507"/>
      </dsp:txXfrm>
    </dsp:sp>
    <dsp:sp modelId="{F3A321A9-B6AB-4108-9305-3CF62A22ABE5}">
      <dsp:nvSpPr>
        <dsp:cNvPr id="0" name=""/>
        <dsp:cNvSpPr/>
      </dsp:nvSpPr>
      <dsp:spPr>
        <a:xfrm>
          <a:off x="81977" y="-572"/>
          <a:ext cx="2579245" cy="2579245"/>
        </a:xfrm>
        <a:prstGeom prst="circularArrow">
          <a:avLst>
            <a:gd name="adj1" fmla="val 6906"/>
            <a:gd name="adj2" fmla="val 465699"/>
            <a:gd name="adj3" fmla="val 547954"/>
            <a:gd name="adj4" fmla="val 20586347"/>
            <a:gd name="adj5" fmla="val 80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6CB74-6694-43CE-9517-6ED8CDE2ACC2}">
      <dsp:nvSpPr>
        <dsp:cNvPr id="0" name=""/>
        <dsp:cNvSpPr/>
      </dsp:nvSpPr>
      <dsp:spPr>
        <a:xfrm>
          <a:off x="1690291" y="1607741"/>
          <a:ext cx="913507" cy="913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a:ln>
                <a:noFill/>
              </a:ln>
              <a:solidFill>
                <a:schemeClr val="tx1"/>
              </a:solidFill>
              <a:effectLst/>
              <a:cs typeface="Arial" charset="0"/>
            </a:rPr>
            <a:t>Inflammation</a:t>
          </a:r>
        </a:p>
      </dsp:txBody>
      <dsp:txXfrm>
        <a:off x="1690291" y="1607741"/>
        <a:ext cx="913507" cy="913507"/>
      </dsp:txXfrm>
    </dsp:sp>
    <dsp:sp modelId="{C6D2B12D-2079-4091-A478-A2939594C39E}">
      <dsp:nvSpPr>
        <dsp:cNvPr id="0" name=""/>
        <dsp:cNvSpPr/>
      </dsp:nvSpPr>
      <dsp:spPr>
        <a:xfrm>
          <a:off x="81977" y="-572"/>
          <a:ext cx="2579245" cy="2579245"/>
        </a:xfrm>
        <a:prstGeom prst="circularArrow">
          <a:avLst>
            <a:gd name="adj1" fmla="val 6906"/>
            <a:gd name="adj2" fmla="val 465699"/>
            <a:gd name="adj3" fmla="val 5947954"/>
            <a:gd name="adj4" fmla="val 4386347"/>
            <a:gd name="adj5" fmla="val 80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9840BC-CF36-497A-86B7-EAEE30DF730E}">
      <dsp:nvSpPr>
        <dsp:cNvPr id="0" name=""/>
        <dsp:cNvSpPr/>
      </dsp:nvSpPr>
      <dsp:spPr>
        <a:xfrm>
          <a:off x="139401" y="1607741"/>
          <a:ext cx="913507" cy="913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a:ln>
                <a:noFill/>
              </a:ln>
              <a:solidFill>
                <a:schemeClr val="tx1"/>
              </a:solidFill>
              <a:effectLst/>
              <a:cs typeface="Arial" charset="0"/>
            </a:rPr>
            <a:t>Infection</a:t>
          </a:r>
        </a:p>
      </dsp:txBody>
      <dsp:txXfrm>
        <a:off x="139401" y="1607741"/>
        <a:ext cx="913507" cy="913507"/>
      </dsp:txXfrm>
    </dsp:sp>
    <dsp:sp modelId="{727359DF-063A-419F-AE3D-17D8E220E36D}">
      <dsp:nvSpPr>
        <dsp:cNvPr id="0" name=""/>
        <dsp:cNvSpPr/>
      </dsp:nvSpPr>
      <dsp:spPr>
        <a:xfrm>
          <a:off x="81977" y="-572"/>
          <a:ext cx="2579245" cy="2579245"/>
        </a:xfrm>
        <a:prstGeom prst="circularArrow">
          <a:avLst>
            <a:gd name="adj1" fmla="val 6906"/>
            <a:gd name="adj2" fmla="val 465699"/>
            <a:gd name="adj3" fmla="val 11347954"/>
            <a:gd name="adj4" fmla="val 9786347"/>
            <a:gd name="adj5" fmla="val 80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2699B-CF86-4513-B91B-EE7B7CBC0AC1}">
      <dsp:nvSpPr>
        <dsp:cNvPr id="0" name=""/>
        <dsp:cNvSpPr/>
      </dsp:nvSpPr>
      <dsp:spPr>
        <a:xfrm>
          <a:off x="139401" y="56851"/>
          <a:ext cx="913507" cy="913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a:ln>
                <a:noFill/>
              </a:ln>
              <a:solidFill>
                <a:schemeClr val="tx1"/>
              </a:solidFill>
              <a:effectLst/>
              <a:cs typeface="Arial" charset="0"/>
            </a:rPr>
            <a:t>Impaired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a:ln>
                <a:noFill/>
              </a:ln>
              <a:solidFill>
                <a:schemeClr val="tx1"/>
              </a:solidFill>
              <a:effectLst/>
              <a:cs typeface="Arial" charset="0"/>
            </a:rPr>
            <a:t>Mucociliary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a:ln>
                <a:noFill/>
              </a:ln>
              <a:solidFill>
                <a:schemeClr val="tx1"/>
              </a:solidFill>
              <a:effectLst/>
              <a:cs typeface="Arial" charset="0"/>
            </a:rPr>
            <a:t>Clearance</a:t>
          </a:r>
        </a:p>
      </dsp:txBody>
      <dsp:txXfrm>
        <a:off x="139401" y="56851"/>
        <a:ext cx="913507" cy="913507"/>
      </dsp:txXfrm>
    </dsp:sp>
    <dsp:sp modelId="{69D09FB0-CBE7-4EBB-B701-CA0092B9BAA9}">
      <dsp:nvSpPr>
        <dsp:cNvPr id="0" name=""/>
        <dsp:cNvSpPr/>
      </dsp:nvSpPr>
      <dsp:spPr>
        <a:xfrm>
          <a:off x="81977" y="-572"/>
          <a:ext cx="2579245" cy="2579245"/>
        </a:xfrm>
        <a:prstGeom prst="circularArrow">
          <a:avLst>
            <a:gd name="adj1" fmla="val 6906"/>
            <a:gd name="adj2" fmla="val 465699"/>
            <a:gd name="adj3" fmla="val 16747954"/>
            <a:gd name="adj4" fmla="val 15186347"/>
            <a:gd name="adj5" fmla="val 80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F43AF-5789-4445-8EBB-8E1942971407}" type="datetimeFigureOut">
              <a:rPr lang="en-US" smtClean="0"/>
              <a:pPr/>
              <a:t>10/23/2017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18CD8-692B-42FB-877D-9F5EE907D814}" type="slidenum">
              <a:rPr lang="en-US" smtClean="0"/>
              <a:pPr/>
              <a:t>‹#›</a:t>
            </a:fld>
            <a:endParaRPr lang="en-US"/>
          </a:p>
        </p:txBody>
      </p:sp>
    </p:spTree>
    <p:extLst>
      <p:ext uri="{BB962C8B-B14F-4D97-AF65-F5344CB8AC3E}">
        <p14:creationId xmlns:p14="http://schemas.microsoft.com/office/powerpoint/2010/main" val="128844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685C3-19A6-4199-83E8-28B7741C80CC}" type="slidenum">
              <a:rPr lang="en-US"/>
              <a:pPr/>
              <a:t>16</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t>Our understanding of CF and subsequently it’s treatment has made rapid progress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LLC in Adult</a:t>
            </a:r>
            <a:r>
              <a:rPr lang="en-US" baseline="0" dirty="0"/>
              <a:t> care and transition, CFRD, </a:t>
            </a:r>
            <a:r>
              <a:rPr lang="en-US" baseline="0" dirty="0" err="1"/>
              <a:t>Adherance</a:t>
            </a:r>
            <a:r>
              <a:rPr lang="en-US" baseline="0" dirty="0"/>
              <a:t> etc.  </a:t>
            </a:r>
            <a:endParaRPr lang="en-US" dirty="0"/>
          </a:p>
        </p:txBody>
      </p:sp>
      <p:sp>
        <p:nvSpPr>
          <p:cNvPr id="4" name="Slide Number Placeholder 3"/>
          <p:cNvSpPr>
            <a:spLocks noGrp="1"/>
          </p:cNvSpPr>
          <p:nvPr>
            <p:ph type="sldNum" sz="quarter" idx="10"/>
          </p:nvPr>
        </p:nvSpPr>
        <p:spPr/>
        <p:txBody>
          <a:bodyPr/>
          <a:lstStyle/>
          <a:p>
            <a:fld id="{D1618CD8-692B-42FB-877D-9F5EE907D814}" type="slidenum">
              <a:rPr lang="en-US" smtClean="0"/>
              <a:pPr/>
              <a:t>39</a:t>
            </a:fld>
            <a:endParaRPr lang="en-US"/>
          </a:p>
        </p:txBody>
      </p:sp>
    </p:spTree>
    <p:extLst>
      <p:ext uri="{BB962C8B-B14F-4D97-AF65-F5344CB8AC3E}">
        <p14:creationId xmlns:p14="http://schemas.microsoft.com/office/powerpoint/2010/main" val="1190290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charset="0"/>
                <a:ea typeface="MS PGothic" charset="-128"/>
              </a:defRPr>
            </a:lvl1pPr>
            <a:lvl2pPr marL="723708" indent="-278349" eaLnBrk="0" hangingPunct="0">
              <a:defRPr>
                <a:solidFill>
                  <a:schemeClr val="tx1"/>
                </a:solidFill>
                <a:latin typeface="Arial Narrow" charset="0"/>
                <a:ea typeface="MS PGothic" charset="-128"/>
              </a:defRPr>
            </a:lvl2pPr>
            <a:lvl3pPr marL="1113396" indent="-222679" eaLnBrk="0" hangingPunct="0">
              <a:defRPr>
                <a:solidFill>
                  <a:schemeClr val="tx1"/>
                </a:solidFill>
                <a:latin typeface="Arial Narrow" charset="0"/>
                <a:ea typeface="MS PGothic" charset="-128"/>
              </a:defRPr>
            </a:lvl3pPr>
            <a:lvl4pPr marL="1558755" indent="-222679" eaLnBrk="0" hangingPunct="0">
              <a:defRPr>
                <a:solidFill>
                  <a:schemeClr val="tx1"/>
                </a:solidFill>
                <a:latin typeface="Arial Narrow" charset="0"/>
                <a:ea typeface="MS PGothic" charset="-128"/>
              </a:defRPr>
            </a:lvl4pPr>
            <a:lvl5pPr marL="2004113" indent="-222679" eaLnBrk="0" hangingPunct="0">
              <a:defRPr>
                <a:solidFill>
                  <a:schemeClr val="tx1"/>
                </a:solidFill>
                <a:latin typeface="Arial Narrow" charset="0"/>
                <a:ea typeface="MS PGothic" charset="-128"/>
              </a:defRPr>
            </a:lvl5pPr>
            <a:lvl6pPr marL="2449472" indent="-222679" eaLnBrk="0" fontAlgn="base" hangingPunct="0">
              <a:spcBef>
                <a:spcPct val="0"/>
              </a:spcBef>
              <a:spcAft>
                <a:spcPct val="0"/>
              </a:spcAft>
              <a:defRPr>
                <a:solidFill>
                  <a:schemeClr val="tx1"/>
                </a:solidFill>
                <a:latin typeface="Arial Narrow" charset="0"/>
                <a:ea typeface="MS PGothic" charset="-128"/>
              </a:defRPr>
            </a:lvl6pPr>
            <a:lvl7pPr marL="2894830" indent="-222679" eaLnBrk="0" fontAlgn="base" hangingPunct="0">
              <a:spcBef>
                <a:spcPct val="0"/>
              </a:spcBef>
              <a:spcAft>
                <a:spcPct val="0"/>
              </a:spcAft>
              <a:defRPr>
                <a:solidFill>
                  <a:schemeClr val="tx1"/>
                </a:solidFill>
                <a:latin typeface="Arial Narrow" charset="0"/>
                <a:ea typeface="MS PGothic" charset="-128"/>
              </a:defRPr>
            </a:lvl7pPr>
            <a:lvl8pPr marL="3340189" indent="-222679" eaLnBrk="0" fontAlgn="base" hangingPunct="0">
              <a:spcBef>
                <a:spcPct val="0"/>
              </a:spcBef>
              <a:spcAft>
                <a:spcPct val="0"/>
              </a:spcAft>
              <a:defRPr>
                <a:solidFill>
                  <a:schemeClr val="tx1"/>
                </a:solidFill>
                <a:latin typeface="Arial Narrow" charset="0"/>
                <a:ea typeface="MS PGothic" charset="-128"/>
              </a:defRPr>
            </a:lvl8pPr>
            <a:lvl9pPr marL="3785547" indent="-222679" eaLnBrk="0" fontAlgn="base" hangingPunct="0">
              <a:spcBef>
                <a:spcPct val="0"/>
              </a:spcBef>
              <a:spcAft>
                <a:spcPct val="0"/>
              </a:spcAft>
              <a:defRPr>
                <a:solidFill>
                  <a:schemeClr val="tx1"/>
                </a:solidFill>
                <a:latin typeface="Arial Narrow" charset="0"/>
                <a:ea typeface="MS PGothic" charset="-128"/>
              </a:defRPr>
            </a:lvl9pPr>
          </a:lstStyle>
          <a:p>
            <a:pPr eaLnBrk="1" hangingPunct="1"/>
            <a:fld id="{62D35843-21F6-6141-9363-4BEF1A913D0D}" type="slidenum">
              <a:rPr lang="en-US" altLang="en-US">
                <a:solidFill>
                  <a:srgbClr val="000000"/>
                </a:solidFill>
                <a:latin typeface="Arial" charset="0"/>
              </a:rPr>
              <a:pPr eaLnBrk="1" hangingPunct="1"/>
              <a:t>40</a:t>
            </a:fld>
            <a:endParaRPr lang="en-US" altLang="en-US">
              <a:solidFill>
                <a:srgbClr val="000000"/>
              </a:solidFill>
              <a:latin typeface="Arial" charset="0"/>
            </a:endParaRPr>
          </a:p>
        </p:txBody>
      </p:sp>
    </p:spTree>
    <p:extLst>
      <p:ext uri="{BB962C8B-B14F-4D97-AF65-F5344CB8AC3E}">
        <p14:creationId xmlns:p14="http://schemas.microsoft.com/office/powerpoint/2010/main" val="1209950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Patterns are similar, need to start out from the best possible point</a:t>
            </a:r>
          </a:p>
        </p:txBody>
      </p:sp>
      <p:sp>
        <p:nvSpPr>
          <p:cNvPr id="4" name="Slide Number Placeholder 3"/>
          <p:cNvSpPr>
            <a:spLocks noGrp="1"/>
          </p:cNvSpPr>
          <p:nvPr>
            <p:ph type="sldNum" sz="quarter" idx="10"/>
          </p:nvPr>
        </p:nvSpPr>
        <p:spPr/>
        <p:txBody>
          <a:bodyPr/>
          <a:lstStyle/>
          <a:p>
            <a:fld id="{A3747ED0-F6FD-461A-91AD-0847CAEDABAA}" type="slidenum">
              <a:rPr lang="en-US" smtClean="0"/>
              <a:pPr/>
              <a:t>42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EF48E-9D8A-4337-A371-9ADB3D273026}" type="slidenum">
              <a:rPr lang="en-US"/>
              <a:pPr/>
              <a:t>46</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t>Patients with CF loose about 2% fev1 per year.  Certain prognostic factors that can lead to worse disease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dirty="0">
                <a:latin typeface="Arial" panose="020B0604020202020204" pitchFamily="34" charset="0"/>
                <a:cs typeface="Arial" panose="020B0604020202020204" pitchFamily="34" charset="0"/>
              </a:rPr>
              <a:t>Additional Perspective</a:t>
            </a:r>
          </a:p>
          <a:p>
            <a:pPr>
              <a:spcBef>
                <a:spcPct val="0"/>
              </a:spcBef>
              <a:defRPr/>
            </a:pPr>
            <a:endParaRPr lang="en-US" dirty="0">
              <a:latin typeface="Arial" panose="020B0604020202020204" pitchFamily="34" charset="0"/>
              <a:cs typeface="Arial" panose="020B0604020202020204" pitchFamily="34" charset="0"/>
            </a:endParaRPr>
          </a:p>
          <a:p>
            <a:pPr marL="166947" indent="-166947">
              <a:spcBef>
                <a:spcPct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Despite the 9% decrease in the number of patients infected with chronic </a:t>
            </a:r>
            <a:r>
              <a:rPr lang="en-US" i="1" dirty="0">
                <a:latin typeface="Arial" panose="020B0604020202020204" pitchFamily="34" charset="0"/>
                <a:cs typeface="Arial" panose="020B0604020202020204" pitchFamily="34" charset="0"/>
              </a:rPr>
              <a:t>Pa</a:t>
            </a:r>
            <a:r>
              <a:rPr lang="en-US" dirty="0">
                <a:latin typeface="Arial" panose="020B0604020202020204" pitchFamily="34" charset="0"/>
                <a:cs typeface="Arial" panose="020B0604020202020204" pitchFamily="34" charset="0"/>
              </a:rPr>
              <a:t>, this infection remains a problem</a:t>
            </a:r>
          </a:p>
          <a:p>
            <a:pPr marL="166947" indent="-166947">
              <a:spcBef>
                <a:spcPct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From 2004 to 2014, the curve depicting the percentage of CF patients with a positive </a:t>
            </a:r>
            <a:r>
              <a:rPr lang="en-US" i="1" dirty="0">
                <a:latin typeface="Arial" panose="020B0604020202020204" pitchFamily="34" charset="0"/>
                <a:cs typeface="Arial" panose="020B0604020202020204" pitchFamily="34" charset="0"/>
              </a:rPr>
              <a:t>Pa</a:t>
            </a:r>
            <a:r>
              <a:rPr lang="en-US" dirty="0">
                <a:latin typeface="Arial" panose="020B0604020202020204" pitchFamily="34" charset="0"/>
                <a:cs typeface="Arial" panose="020B0604020202020204" pitchFamily="34" charset="0"/>
              </a:rPr>
              <a:t> culture shifted to the right</a:t>
            </a:r>
          </a:p>
          <a:p>
            <a:pPr marL="166947" indent="-166947">
              <a:spcBef>
                <a:spcPct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There has also been an increase in multi-drug resistant </a:t>
            </a:r>
            <a:r>
              <a:rPr lang="en-US" i="1" dirty="0">
                <a:latin typeface="Arial" panose="020B0604020202020204" pitchFamily="34" charset="0"/>
                <a:cs typeface="Arial" panose="020B0604020202020204" pitchFamily="34" charset="0"/>
              </a:rPr>
              <a:t>Pa </a:t>
            </a:r>
            <a:r>
              <a:rPr lang="en-US" dirty="0">
                <a:latin typeface="Arial" panose="020B0604020202020204" pitchFamily="34" charset="0"/>
                <a:cs typeface="Arial" panose="020B0604020202020204" pitchFamily="34" charset="0"/>
              </a:rPr>
              <a:t>over the same period of time (shown in the dark blue line toward the bottom of the figure)</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charset="0"/>
                <a:ea typeface="MS PGothic" charset="-128"/>
              </a:defRPr>
            </a:lvl1pPr>
            <a:lvl2pPr marL="723708" indent="-278349" eaLnBrk="0" hangingPunct="0">
              <a:defRPr>
                <a:solidFill>
                  <a:schemeClr val="tx1"/>
                </a:solidFill>
                <a:latin typeface="Arial Narrow" charset="0"/>
                <a:ea typeface="MS PGothic" charset="-128"/>
              </a:defRPr>
            </a:lvl2pPr>
            <a:lvl3pPr marL="1113396" indent="-222679" eaLnBrk="0" hangingPunct="0">
              <a:defRPr>
                <a:solidFill>
                  <a:schemeClr val="tx1"/>
                </a:solidFill>
                <a:latin typeface="Arial Narrow" charset="0"/>
                <a:ea typeface="MS PGothic" charset="-128"/>
              </a:defRPr>
            </a:lvl3pPr>
            <a:lvl4pPr marL="1558755" indent="-222679" eaLnBrk="0" hangingPunct="0">
              <a:defRPr>
                <a:solidFill>
                  <a:schemeClr val="tx1"/>
                </a:solidFill>
                <a:latin typeface="Arial Narrow" charset="0"/>
                <a:ea typeface="MS PGothic" charset="-128"/>
              </a:defRPr>
            </a:lvl4pPr>
            <a:lvl5pPr marL="2004113" indent="-222679" eaLnBrk="0" hangingPunct="0">
              <a:defRPr>
                <a:solidFill>
                  <a:schemeClr val="tx1"/>
                </a:solidFill>
                <a:latin typeface="Arial Narrow" charset="0"/>
                <a:ea typeface="MS PGothic" charset="-128"/>
              </a:defRPr>
            </a:lvl5pPr>
            <a:lvl6pPr marL="2449472" indent="-222679" eaLnBrk="0" fontAlgn="base" hangingPunct="0">
              <a:spcBef>
                <a:spcPct val="0"/>
              </a:spcBef>
              <a:spcAft>
                <a:spcPct val="0"/>
              </a:spcAft>
              <a:defRPr>
                <a:solidFill>
                  <a:schemeClr val="tx1"/>
                </a:solidFill>
                <a:latin typeface="Arial Narrow" charset="0"/>
                <a:ea typeface="MS PGothic" charset="-128"/>
              </a:defRPr>
            </a:lvl6pPr>
            <a:lvl7pPr marL="2894830" indent="-222679" eaLnBrk="0" fontAlgn="base" hangingPunct="0">
              <a:spcBef>
                <a:spcPct val="0"/>
              </a:spcBef>
              <a:spcAft>
                <a:spcPct val="0"/>
              </a:spcAft>
              <a:defRPr>
                <a:solidFill>
                  <a:schemeClr val="tx1"/>
                </a:solidFill>
                <a:latin typeface="Arial Narrow" charset="0"/>
                <a:ea typeface="MS PGothic" charset="-128"/>
              </a:defRPr>
            </a:lvl7pPr>
            <a:lvl8pPr marL="3340189" indent="-222679" eaLnBrk="0" fontAlgn="base" hangingPunct="0">
              <a:spcBef>
                <a:spcPct val="0"/>
              </a:spcBef>
              <a:spcAft>
                <a:spcPct val="0"/>
              </a:spcAft>
              <a:defRPr>
                <a:solidFill>
                  <a:schemeClr val="tx1"/>
                </a:solidFill>
                <a:latin typeface="Arial Narrow" charset="0"/>
                <a:ea typeface="MS PGothic" charset="-128"/>
              </a:defRPr>
            </a:lvl8pPr>
            <a:lvl9pPr marL="3785547" indent="-222679" eaLnBrk="0" fontAlgn="base" hangingPunct="0">
              <a:spcBef>
                <a:spcPct val="0"/>
              </a:spcBef>
              <a:spcAft>
                <a:spcPct val="0"/>
              </a:spcAft>
              <a:defRPr>
                <a:solidFill>
                  <a:schemeClr val="tx1"/>
                </a:solidFill>
                <a:latin typeface="Arial Narrow" charset="0"/>
                <a:ea typeface="MS PGothic" charset="-128"/>
              </a:defRPr>
            </a:lvl9pPr>
          </a:lstStyle>
          <a:p>
            <a:pPr eaLnBrk="1" hangingPunct="1"/>
            <a:fld id="{9799DF49-A491-8844-B3A7-FD7246E5485E}" type="slidenum">
              <a:rPr lang="en-US" altLang="en-US">
                <a:solidFill>
                  <a:srgbClr val="000000"/>
                </a:solidFill>
                <a:latin typeface="Arial" charset="0"/>
              </a:rPr>
              <a:pPr eaLnBrk="1" hangingPunct="1"/>
              <a:t>51</a:t>
            </a:fld>
            <a:endParaRPr lang="en-US" altLang="en-US">
              <a:solidFill>
                <a:srgbClr val="000000"/>
              </a:solidFill>
              <a:latin typeface="Arial" charset="0"/>
            </a:endParaRPr>
          </a:p>
        </p:txBody>
      </p:sp>
    </p:spTree>
    <p:extLst>
      <p:ext uri="{BB962C8B-B14F-4D97-AF65-F5344CB8AC3E}">
        <p14:creationId xmlns:p14="http://schemas.microsoft.com/office/powerpoint/2010/main" val="49392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AB10F-F03F-4F31-9B1F-8EAC67CCCD0E}" type="slidenum">
              <a:rPr lang="en-US"/>
              <a:pPr/>
              <a:t>54</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t>CFTR has multiple functions involving fluid balance across epithelial cells</a:t>
            </a:r>
          </a:p>
          <a:p>
            <a:r>
              <a:rPr lang="en-US"/>
              <a:t>cAMP activated chloride channel, and inhibits sodium reabsorption by epithelial sodium channels</a:t>
            </a:r>
          </a:p>
          <a:p>
            <a:r>
              <a:rPr lang="en-US"/>
              <a:t>Mutations lead to defective chloride transport in epithelial cells in resp, GI, hepatobiliary and reproductive tracts.  Decreased chloride accompanied by decreased sodium and water</a:t>
            </a:r>
          </a:p>
          <a:p>
            <a:r>
              <a:rPr lang="en-US"/>
              <a:t>Results in dehydrated, viscous secretions that are associated with luminal obstruction and destruction and scarring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96" indent="-285729" eaLnBrk="0" hangingPunct="0">
              <a:defRPr sz="2400">
                <a:solidFill>
                  <a:schemeClr val="tx1"/>
                </a:solidFill>
                <a:latin typeface="Arial" charset="0"/>
                <a:ea typeface="ＭＳ Ｐゴシック" charset="0"/>
              </a:defRPr>
            </a:lvl2pPr>
            <a:lvl3pPr marL="1142918" indent="-228584" eaLnBrk="0" hangingPunct="0">
              <a:defRPr sz="2400">
                <a:solidFill>
                  <a:schemeClr val="tx1"/>
                </a:solidFill>
                <a:latin typeface="Arial" charset="0"/>
                <a:ea typeface="ＭＳ Ｐゴシック" charset="0"/>
              </a:defRPr>
            </a:lvl3pPr>
            <a:lvl4pPr marL="1600084" indent="-228584" eaLnBrk="0" hangingPunct="0">
              <a:defRPr sz="2400">
                <a:solidFill>
                  <a:schemeClr val="tx1"/>
                </a:solidFill>
                <a:latin typeface="Arial" charset="0"/>
                <a:ea typeface="ＭＳ Ｐゴシック" charset="0"/>
              </a:defRPr>
            </a:lvl4pPr>
            <a:lvl5pPr marL="2057252" indent="-228584" eaLnBrk="0" hangingPunct="0">
              <a:defRPr sz="2400">
                <a:solidFill>
                  <a:schemeClr val="tx1"/>
                </a:solidFill>
                <a:latin typeface="Arial" charset="0"/>
                <a:ea typeface="ＭＳ Ｐゴシック" charset="0"/>
              </a:defRPr>
            </a:lvl5pPr>
            <a:lvl6pPr marL="2514418" indent="-228584" eaLnBrk="0" fontAlgn="base" hangingPunct="0">
              <a:spcBef>
                <a:spcPct val="0"/>
              </a:spcBef>
              <a:spcAft>
                <a:spcPct val="0"/>
              </a:spcAft>
              <a:defRPr sz="2400">
                <a:solidFill>
                  <a:schemeClr val="tx1"/>
                </a:solidFill>
                <a:latin typeface="Arial" charset="0"/>
                <a:ea typeface="ＭＳ Ｐゴシック" charset="0"/>
              </a:defRPr>
            </a:lvl6pPr>
            <a:lvl7pPr marL="2971585" indent="-228584" eaLnBrk="0" fontAlgn="base" hangingPunct="0">
              <a:spcBef>
                <a:spcPct val="0"/>
              </a:spcBef>
              <a:spcAft>
                <a:spcPct val="0"/>
              </a:spcAft>
              <a:defRPr sz="2400">
                <a:solidFill>
                  <a:schemeClr val="tx1"/>
                </a:solidFill>
                <a:latin typeface="Arial" charset="0"/>
                <a:ea typeface="ＭＳ Ｐゴシック" charset="0"/>
              </a:defRPr>
            </a:lvl7pPr>
            <a:lvl8pPr marL="3428752" indent="-228584" eaLnBrk="0" fontAlgn="base" hangingPunct="0">
              <a:spcBef>
                <a:spcPct val="0"/>
              </a:spcBef>
              <a:spcAft>
                <a:spcPct val="0"/>
              </a:spcAft>
              <a:defRPr sz="2400">
                <a:solidFill>
                  <a:schemeClr val="tx1"/>
                </a:solidFill>
                <a:latin typeface="Arial" charset="0"/>
                <a:ea typeface="ＭＳ Ｐゴシック" charset="0"/>
              </a:defRPr>
            </a:lvl8pPr>
            <a:lvl9pPr marL="3885919" indent="-22858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A094AA-FB0E-F040-ABFB-F074A21F5199}" type="slidenum">
              <a:rPr lang="en-US" sz="1200"/>
              <a:pPr eaLnBrk="1" hangingPunct="1"/>
              <a:t>55</a:t>
            </a:fld>
            <a:endParaRPr lang="en-US"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Around 1000 gene defects reported, around 22 account for the vast majority of gene defects</a:t>
            </a:r>
          </a:p>
          <a:p>
            <a:pPr eaLnBrk="1" hangingPunct="1">
              <a:spcBef>
                <a:spcPct val="0"/>
              </a:spcBef>
            </a:pPr>
            <a:r>
              <a:rPr lang="en-US">
                <a:latin typeface="Calibri" charset="0"/>
              </a:rPr>
              <a:t>By grouping CFTR mutations into classes specific approaches can be developed that address the underlying molecular defect on a an individual patient level.</a:t>
            </a:r>
          </a:p>
          <a:p>
            <a:pPr eaLnBrk="1" hangingPunct="1">
              <a:spcBef>
                <a:spcPct val="0"/>
              </a:spcBef>
            </a:pPr>
            <a:r>
              <a:rPr lang="en-US">
                <a:latin typeface="Calibri" charset="0"/>
              </a:rPr>
              <a:t>Depending on type of mutation, variable amount of CFTR or functionality of CFTR</a:t>
            </a:r>
          </a:p>
          <a:p>
            <a:pPr eaLnBrk="1" hangingPunct="1">
              <a:spcBef>
                <a:spcPct val="0"/>
              </a:spcBef>
            </a:pPr>
            <a:endParaRPr lang="en-US">
              <a:latin typeface="Calibri" charset="0"/>
            </a:endParaRPr>
          </a:p>
          <a:p>
            <a:pPr eaLnBrk="1" hangingPunct="1">
              <a:spcBef>
                <a:spcPct val="0"/>
              </a:spcBef>
            </a:pPr>
            <a:r>
              <a:rPr lang="en-US">
                <a:latin typeface="Calibri" charset="0"/>
              </a:rPr>
              <a:t>First drug – Kalydeco in phase III mutation (gating) – improved NPD, sweat chloride (decreased on ave 48mEq!), 10% increase in FEV1, 50% reduction in exacerbations, 3.1kg weight gain, improved resp symptoms.</a:t>
            </a:r>
          </a:p>
          <a:p>
            <a:pPr eaLnBrk="1" hangingPunct="1">
              <a:spcBef>
                <a:spcPct val="0"/>
              </a:spcBef>
            </a:pPr>
            <a:endParaRPr lang="en-US">
              <a:latin typeface="Calibri" charset="0"/>
            </a:endParaRPr>
          </a:p>
          <a:p>
            <a:pPr eaLnBrk="1" hangingPunct="1">
              <a:spcBef>
                <a:spcPct val="0"/>
              </a:spcBef>
            </a:pPr>
            <a:r>
              <a:rPr lang="en-US">
                <a:latin typeface="Calibri" charset="0"/>
              </a:rPr>
              <a:t>F508 – a three base pair deletion that codes for phenlyalanine at  position 508 of CFTR protein causes a block in processing- CFTR does not reach cell surface</a:t>
            </a:r>
          </a:p>
          <a:p>
            <a:pPr eaLnBrk="1" hangingPunct="1">
              <a:spcBef>
                <a:spcPct val="0"/>
              </a:spcBef>
            </a:pPr>
            <a:r>
              <a:rPr lang="en-US">
                <a:latin typeface="Calibri" charset="0"/>
              </a:rPr>
              <a:t>Defects in splicing and production – class 5, leading to a deficit of normal CFTR at the cell surface with around 10% of wild type levels</a:t>
            </a:r>
          </a:p>
          <a:p>
            <a:pPr eaLnBrk="1" hangingPunct="1">
              <a:spcBef>
                <a:spcPct val="0"/>
              </a:spcBef>
            </a:pPr>
            <a:r>
              <a:rPr lang="en-US">
                <a:latin typeface="Calibri" charset="0"/>
              </a:rPr>
              <a:t>Different drugs in the pipeline work on different levels that may improve phenotype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96" indent="-285729" eaLnBrk="0" hangingPunct="0">
              <a:defRPr sz="2400">
                <a:solidFill>
                  <a:schemeClr val="tx1"/>
                </a:solidFill>
                <a:latin typeface="Arial" charset="0"/>
                <a:ea typeface="ＭＳ Ｐゴシック" charset="0"/>
              </a:defRPr>
            </a:lvl2pPr>
            <a:lvl3pPr marL="1142918" indent="-228584" eaLnBrk="0" hangingPunct="0">
              <a:defRPr sz="2400">
                <a:solidFill>
                  <a:schemeClr val="tx1"/>
                </a:solidFill>
                <a:latin typeface="Arial" charset="0"/>
                <a:ea typeface="ＭＳ Ｐゴシック" charset="0"/>
              </a:defRPr>
            </a:lvl3pPr>
            <a:lvl4pPr marL="1600084" indent="-228584" eaLnBrk="0" hangingPunct="0">
              <a:defRPr sz="2400">
                <a:solidFill>
                  <a:schemeClr val="tx1"/>
                </a:solidFill>
                <a:latin typeface="Arial" charset="0"/>
                <a:ea typeface="ＭＳ Ｐゴシック" charset="0"/>
              </a:defRPr>
            </a:lvl4pPr>
            <a:lvl5pPr marL="2057252" indent="-228584" eaLnBrk="0" hangingPunct="0">
              <a:defRPr sz="2400">
                <a:solidFill>
                  <a:schemeClr val="tx1"/>
                </a:solidFill>
                <a:latin typeface="Arial" charset="0"/>
                <a:ea typeface="ＭＳ Ｐゴシック" charset="0"/>
              </a:defRPr>
            </a:lvl5pPr>
            <a:lvl6pPr marL="2514418" indent="-228584" eaLnBrk="0" fontAlgn="base" hangingPunct="0">
              <a:spcBef>
                <a:spcPct val="0"/>
              </a:spcBef>
              <a:spcAft>
                <a:spcPct val="0"/>
              </a:spcAft>
              <a:defRPr sz="2400">
                <a:solidFill>
                  <a:schemeClr val="tx1"/>
                </a:solidFill>
                <a:latin typeface="Arial" charset="0"/>
                <a:ea typeface="ＭＳ Ｐゴシック" charset="0"/>
              </a:defRPr>
            </a:lvl6pPr>
            <a:lvl7pPr marL="2971585" indent="-228584" eaLnBrk="0" fontAlgn="base" hangingPunct="0">
              <a:spcBef>
                <a:spcPct val="0"/>
              </a:spcBef>
              <a:spcAft>
                <a:spcPct val="0"/>
              </a:spcAft>
              <a:defRPr sz="2400">
                <a:solidFill>
                  <a:schemeClr val="tx1"/>
                </a:solidFill>
                <a:latin typeface="Arial" charset="0"/>
                <a:ea typeface="ＭＳ Ｐゴシック" charset="0"/>
              </a:defRPr>
            </a:lvl7pPr>
            <a:lvl8pPr marL="3428752" indent="-228584" eaLnBrk="0" fontAlgn="base" hangingPunct="0">
              <a:spcBef>
                <a:spcPct val="0"/>
              </a:spcBef>
              <a:spcAft>
                <a:spcPct val="0"/>
              </a:spcAft>
              <a:defRPr sz="2400">
                <a:solidFill>
                  <a:schemeClr val="tx1"/>
                </a:solidFill>
                <a:latin typeface="Arial" charset="0"/>
                <a:ea typeface="ＭＳ Ｐゴシック" charset="0"/>
              </a:defRPr>
            </a:lvl8pPr>
            <a:lvl9pPr marL="3885919" indent="-22858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A094AA-FB0E-F040-ABFB-F074A21F5199}" type="slidenum">
              <a:rPr lang="en-US" sz="1200"/>
              <a:pPr eaLnBrk="1" hangingPunct="1"/>
              <a:t>56</a:t>
            </a:fld>
            <a:endParaRPr lang="en-US"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Around 1000 gene defects reported, around 22 account for the vast majority of gene defects</a:t>
            </a:r>
          </a:p>
          <a:p>
            <a:pPr eaLnBrk="1" hangingPunct="1">
              <a:spcBef>
                <a:spcPct val="0"/>
              </a:spcBef>
            </a:pPr>
            <a:r>
              <a:rPr lang="en-US">
                <a:latin typeface="Calibri" charset="0"/>
              </a:rPr>
              <a:t>By grouping CFTR mutations into classes specific approaches can be developed that address the underlying molecular defect on a an individual patient level.</a:t>
            </a:r>
          </a:p>
          <a:p>
            <a:pPr eaLnBrk="1" hangingPunct="1">
              <a:spcBef>
                <a:spcPct val="0"/>
              </a:spcBef>
            </a:pPr>
            <a:r>
              <a:rPr lang="en-US">
                <a:latin typeface="Calibri" charset="0"/>
              </a:rPr>
              <a:t>Depending on type of mutation, variable amount of CFTR or functionality of CFTR</a:t>
            </a:r>
          </a:p>
          <a:p>
            <a:pPr eaLnBrk="1" hangingPunct="1">
              <a:spcBef>
                <a:spcPct val="0"/>
              </a:spcBef>
            </a:pPr>
            <a:endParaRPr lang="en-US">
              <a:latin typeface="Calibri" charset="0"/>
            </a:endParaRPr>
          </a:p>
          <a:p>
            <a:pPr eaLnBrk="1" hangingPunct="1">
              <a:spcBef>
                <a:spcPct val="0"/>
              </a:spcBef>
            </a:pPr>
            <a:r>
              <a:rPr lang="en-US">
                <a:latin typeface="Calibri" charset="0"/>
              </a:rPr>
              <a:t>First drug – Kalydeco in phase III mutation (gating) – improved NPD, sweat chloride (decreased on ave 48mEq!), 10% increase in FEV1, 50% reduction in exacerbations, 3.1kg weight gain, improved resp symptoms.</a:t>
            </a:r>
          </a:p>
          <a:p>
            <a:pPr eaLnBrk="1" hangingPunct="1">
              <a:spcBef>
                <a:spcPct val="0"/>
              </a:spcBef>
            </a:pPr>
            <a:endParaRPr lang="en-US">
              <a:latin typeface="Calibri" charset="0"/>
            </a:endParaRPr>
          </a:p>
          <a:p>
            <a:pPr eaLnBrk="1" hangingPunct="1">
              <a:spcBef>
                <a:spcPct val="0"/>
              </a:spcBef>
            </a:pPr>
            <a:r>
              <a:rPr lang="en-US">
                <a:latin typeface="Calibri" charset="0"/>
              </a:rPr>
              <a:t>F508 – a three base pair deletion that codes for phenlyalanine at  position 508 of CFTR protein causes a block in processing- CFTR does not reach cell surface</a:t>
            </a:r>
          </a:p>
          <a:p>
            <a:pPr eaLnBrk="1" hangingPunct="1">
              <a:spcBef>
                <a:spcPct val="0"/>
              </a:spcBef>
            </a:pPr>
            <a:r>
              <a:rPr lang="en-US">
                <a:latin typeface="Calibri" charset="0"/>
              </a:rPr>
              <a:t>Defects in splicing and production – class 5, leading to a deficit of normal CFTR at the cell surface with around 10% of wild type levels</a:t>
            </a:r>
          </a:p>
          <a:p>
            <a:pPr eaLnBrk="1" hangingPunct="1">
              <a:spcBef>
                <a:spcPct val="0"/>
              </a:spcBef>
            </a:pPr>
            <a:r>
              <a:rPr lang="en-US">
                <a:latin typeface="Calibri" charset="0"/>
              </a:rPr>
              <a:t>Different drugs in the pipeline work on different levels that may improve phenotype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xfrm>
            <a:off x="913805" y="4342191"/>
            <a:ext cx="5030391" cy="4116917"/>
          </a:xfrm>
          <a:noFill/>
        </p:spPr>
        <p:txBody>
          <a:bodyPr/>
          <a:lstStyle/>
          <a:p>
            <a:r>
              <a:rPr lang="en-US" dirty="0">
                <a:solidFill>
                  <a:srgbClr val="000000"/>
                </a:solidFill>
                <a:ea typeface="ＭＳ Ｐゴシック" pitchFamily="34" charset="-128"/>
              </a:rPr>
              <a:t>Treatment effects are point estimates of VX-770 minus placebo using a mixed model for repeated measures </a:t>
            </a:r>
          </a:p>
          <a:p>
            <a:r>
              <a:rPr lang="en-US" dirty="0">
                <a:solidFill>
                  <a:srgbClr val="000000"/>
                </a:solidFill>
                <a:ea typeface="ＭＳ Ｐゴシック" pitchFamily="34" charset="-128"/>
              </a:rPr>
              <a:t>Values shown at each visit obtained from descriptive statistics, not model-derived measures</a:t>
            </a:r>
            <a:endParaRPr lang="en-US" i="1" dirty="0">
              <a:solidFill>
                <a:srgbClr val="000000"/>
              </a:solidFill>
              <a:ea typeface="ＭＳ Ｐゴシック" pitchFamily="34" charset="-128"/>
            </a:endParaRPr>
          </a:p>
          <a:p>
            <a:r>
              <a:rPr lang="en-US" dirty="0">
                <a:ea typeface="ＭＳ Ｐゴシック" pitchFamily="34" charset="-128"/>
              </a:rPr>
              <a:t>Week 48 and Week 24 estimates obtained from the mixed model for repeated measures (MMRM) with dependent variable absolute change from baseline, fixed effects for categorical visit (Day 15, Week 8, Week 16, Week 24, Week 32, Week 40, and Week 48) and treatment group, and adjustment for continuous baseline values of age and percent predicted FEV1, using an unstructured covariance. matrix.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$400</a:t>
            </a:r>
            <a:r>
              <a:rPr lang="en-US" baseline="0" dirty="0"/>
              <a:t> per pill</a:t>
            </a:r>
            <a:endParaRPr lang="en-US" dirty="0"/>
          </a:p>
        </p:txBody>
      </p:sp>
      <p:sp>
        <p:nvSpPr>
          <p:cNvPr id="4" name="Slide Number Placeholder 3"/>
          <p:cNvSpPr>
            <a:spLocks noGrp="1"/>
          </p:cNvSpPr>
          <p:nvPr>
            <p:ph type="sldNum" sz="quarter" idx="10"/>
          </p:nvPr>
        </p:nvSpPr>
        <p:spPr/>
        <p:txBody>
          <a:bodyPr/>
          <a:lstStyle/>
          <a:p>
            <a:fld id="{5B31D827-0C6D-4A4E-9305-F10DAA643B52}" type="slidenum">
              <a:rPr lang="en-US" smtClean="0"/>
              <a:pPr/>
              <a:t>63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95E4D-A60F-4F57-892B-CF6EFFD209F7}" type="slidenum">
              <a:rPr lang="en-US"/>
              <a:pPr/>
              <a:t>20</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114800"/>
          </a:xfrm>
        </p:spPr>
        <p:txBody>
          <a:bodyPr/>
          <a:lstStyle/>
          <a:p>
            <a:r>
              <a:rPr lang="en-US" sz="2000"/>
              <a:t>When look at high carrier rate, there should be more people diagnosed with CF.  Probably missing some of the milder cases</a:t>
            </a:r>
          </a:p>
          <a:p>
            <a:r>
              <a:rPr lang="en-US" sz="2000"/>
              <a:t>High frequency of 508 in caucasions accounts for increased frequency</a:t>
            </a:r>
          </a:p>
          <a:p>
            <a:r>
              <a:rPr lang="en-US" sz="2000"/>
              <a:t>The high incidence of CF in Northern Europeans has led to the theory that a single CF mutation may be beneficial if some way.  Protection against cholera in the endemic areas of northern Europe is the most common theory</a:t>
            </a:r>
          </a:p>
          <a:p>
            <a:r>
              <a:rPr lang="en-US" sz="2000"/>
              <a:t>Stress to residents never not think of CF just because a patient is not white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Aggressive</a:t>
            </a:r>
            <a:r>
              <a:rPr lang="en-US" baseline="0" dirty="0"/>
              <a:t> treatment has a price</a:t>
            </a:r>
            <a:endParaRPr lang="en-US" dirty="0"/>
          </a:p>
        </p:txBody>
      </p:sp>
      <p:sp>
        <p:nvSpPr>
          <p:cNvPr id="4" name="Slide Number Placeholder 3"/>
          <p:cNvSpPr>
            <a:spLocks noGrp="1"/>
          </p:cNvSpPr>
          <p:nvPr>
            <p:ph type="sldNum" sz="quarter" idx="10"/>
          </p:nvPr>
        </p:nvSpPr>
        <p:spPr/>
        <p:txBody>
          <a:bodyPr/>
          <a:lstStyle/>
          <a:p>
            <a:fld id="{D1618CD8-692B-42FB-877D-9F5EE907D814}" type="slidenum">
              <a:rPr lang="en-US" smtClean="0"/>
              <a:pPr/>
              <a:t>65</a:t>
            </a:fld>
            <a:endParaRPr lang="en-US"/>
          </a:p>
        </p:txBody>
      </p:sp>
    </p:spTree>
    <p:extLst>
      <p:ext uri="{BB962C8B-B14F-4D97-AF65-F5344CB8AC3E}">
        <p14:creationId xmlns:p14="http://schemas.microsoft.com/office/powerpoint/2010/main" val="56937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06F66-79A0-4284-8465-FC4D1DE87A95}" type="slidenum">
              <a:rPr lang="en-US"/>
              <a:pPr/>
              <a:t>23</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381000" y="4191000"/>
            <a:ext cx="6172200" cy="4267200"/>
          </a:xfrm>
        </p:spPr>
        <p:txBody>
          <a:bodyPr/>
          <a:lstStyle/>
          <a:p>
            <a:pPr>
              <a:lnSpc>
                <a:spcPct val="75000"/>
              </a:lnSpc>
            </a:pPr>
            <a:r>
              <a:rPr lang="en-US" sz="1800"/>
              <a:t>Chronic Sino-Pulmonary Disease</a:t>
            </a:r>
          </a:p>
          <a:p>
            <a:pPr lvl="1">
              <a:lnSpc>
                <a:spcPct val="75000"/>
              </a:lnSpc>
              <a:buFontTx/>
              <a:buChar char="•"/>
            </a:pPr>
            <a:r>
              <a:rPr lang="en-US" sz="1800"/>
              <a:t>chronic sinusitis</a:t>
            </a:r>
          </a:p>
          <a:p>
            <a:pPr lvl="1">
              <a:lnSpc>
                <a:spcPct val="75000"/>
              </a:lnSpc>
              <a:buFontTx/>
              <a:buChar char="•"/>
            </a:pPr>
            <a:r>
              <a:rPr lang="en-US" sz="1800"/>
              <a:t>copd</a:t>
            </a:r>
          </a:p>
          <a:p>
            <a:pPr lvl="1">
              <a:lnSpc>
                <a:spcPct val="75000"/>
              </a:lnSpc>
              <a:buFontTx/>
              <a:buChar char="•"/>
            </a:pPr>
            <a:r>
              <a:rPr lang="en-US" sz="1800"/>
              <a:t>infection with organisms associated with CF (staph, pseudomonas, cepacia)</a:t>
            </a:r>
          </a:p>
          <a:p>
            <a:pPr>
              <a:lnSpc>
                <a:spcPct val="75000"/>
              </a:lnSpc>
            </a:pPr>
            <a:r>
              <a:rPr lang="en-US" sz="1800"/>
              <a:t>GI/Nutritional</a:t>
            </a:r>
          </a:p>
          <a:p>
            <a:pPr lvl="1">
              <a:lnSpc>
                <a:spcPct val="75000"/>
              </a:lnSpc>
              <a:buFontTx/>
              <a:buChar char="•"/>
            </a:pPr>
            <a:r>
              <a:rPr lang="en-US" sz="1800"/>
              <a:t>intestinal manifestations (meconium ileus, pancreatic insufficiency, DIOS, rectal prolapse, recurrent pancreatitis)</a:t>
            </a:r>
          </a:p>
          <a:p>
            <a:pPr lvl="1">
              <a:lnSpc>
                <a:spcPct val="75000"/>
              </a:lnSpc>
              <a:buFontTx/>
              <a:buChar char="•"/>
            </a:pPr>
            <a:r>
              <a:rPr lang="en-US" sz="1800"/>
              <a:t>hepatobiliary disease</a:t>
            </a:r>
          </a:p>
          <a:p>
            <a:pPr lvl="1">
              <a:lnSpc>
                <a:spcPct val="75000"/>
              </a:lnSpc>
              <a:buFontTx/>
              <a:buChar char="•"/>
            </a:pPr>
            <a:r>
              <a:rPr lang="en-US" sz="1800"/>
              <a:t>FTT</a:t>
            </a:r>
          </a:p>
          <a:p>
            <a:pPr lvl="1">
              <a:lnSpc>
                <a:spcPct val="75000"/>
              </a:lnSpc>
              <a:buFontTx/>
              <a:buChar char="•"/>
            </a:pPr>
            <a:r>
              <a:rPr lang="en-US" sz="1800"/>
              <a:t>hypoproteinemia/edema</a:t>
            </a:r>
          </a:p>
          <a:p>
            <a:pPr lvl="1">
              <a:lnSpc>
                <a:spcPct val="75000"/>
              </a:lnSpc>
              <a:buFontTx/>
              <a:buChar char="•"/>
            </a:pPr>
            <a:r>
              <a:rPr lang="en-US" sz="1800"/>
              <a:t>ADEK vitamin deficiency</a:t>
            </a:r>
          </a:p>
          <a:p>
            <a:pPr lvl="1">
              <a:lnSpc>
                <a:spcPct val="75000"/>
              </a:lnSpc>
              <a:buFontTx/>
              <a:buChar char="•"/>
            </a:pPr>
            <a:r>
              <a:rPr lang="en-US" sz="1800"/>
              <a:t>Clinical spectrum of disease severity from classic CF to more atypical presentations – half of patients with CBAVD have 2 CFTR mutations, but no other symptoms.  Adults with chronic pancreatitis or recurrent rhinosinusitis have been shown to have at least 1 CFTR mutation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8E535-D91B-4010-A45E-9B8E8D1F141F}" type="slidenum">
              <a:rPr lang="en-US"/>
              <a:pPr/>
              <a:t>24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838200" y="4114800"/>
            <a:ext cx="5029200" cy="4114800"/>
          </a:xfrm>
        </p:spPr>
        <p:txBody>
          <a:bodyPr/>
          <a:lstStyle/>
          <a:p>
            <a:pPr>
              <a:lnSpc>
                <a:spcPct val="75000"/>
              </a:lnSpc>
            </a:pPr>
            <a:r>
              <a:rPr lang="en-US" sz="2000"/>
              <a:t>Sweat Chloride</a:t>
            </a:r>
          </a:p>
          <a:p>
            <a:pPr>
              <a:lnSpc>
                <a:spcPct val="75000"/>
              </a:lnSpc>
            </a:pPr>
            <a:r>
              <a:rPr lang="en-US" sz="2000"/>
              <a:t>Mutation Analysis </a:t>
            </a:r>
          </a:p>
          <a:p>
            <a:pPr lvl="1">
              <a:lnSpc>
                <a:spcPct val="75000"/>
              </a:lnSpc>
            </a:pPr>
            <a:r>
              <a:rPr lang="en-US" sz="2000"/>
              <a:t>hundreds of mutations identified</a:t>
            </a:r>
          </a:p>
          <a:p>
            <a:pPr lvl="1">
              <a:lnSpc>
                <a:spcPct val="75000"/>
              </a:lnSpc>
            </a:pPr>
            <a:r>
              <a:rPr lang="en-US" sz="2000"/>
              <a:t>85% of patients with delta F508</a:t>
            </a:r>
          </a:p>
          <a:p>
            <a:pPr lvl="1">
              <a:lnSpc>
                <a:spcPct val="75000"/>
              </a:lnSpc>
            </a:pPr>
            <a:r>
              <a:rPr lang="en-US" sz="2000"/>
              <a:t>50% homozygous delta F508</a:t>
            </a:r>
          </a:p>
          <a:p>
            <a:pPr>
              <a:lnSpc>
                <a:spcPct val="75000"/>
              </a:lnSpc>
            </a:pPr>
            <a:r>
              <a:rPr lang="en-US" sz="2000"/>
              <a:t>NTPD </a:t>
            </a:r>
          </a:p>
          <a:p>
            <a:pPr lvl="1">
              <a:lnSpc>
                <a:spcPct val="75000"/>
              </a:lnSpc>
            </a:pPr>
            <a:r>
              <a:rPr lang="en-US" sz="2000"/>
              <a:t>complicated method of measuring electrical potential of nasal epithelium</a:t>
            </a:r>
          </a:p>
          <a:p>
            <a:pPr lvl="1">
              <a:lnSpc>
                <a:spcPct val="75000"/>
              </a:lnSpc>
            </a:pPr>
            <a:r>
              <a:rPr lang="en-US" sz="2000"/>
              <a:t>requires complex apparatus and skill in performing</a:t>
            </a:r>
          </a:p>
          <a:p>
            <a:pPr lvl="1">
              <a:lnSpc>
                <a:spcPct val="75000"/>
              </a:lnSpc>
            </a:pPr>
            <a:r>
              <a:rPr lang="en-US" sz="2000"/>
              <a:t>infusions of 4 different salt/drug solutions to measure changes in NTPD</a:t>
            </a:r>
          </a:p>
          <a:p>
            <a:pPr lvl="1">
              <a:lnSpc>
                <a:spcPct val="75000"/>
              </a:lnSpc>
            </a:pPr>
            <a:r>
              <a:rPr lang="en-US" sz="2000"/>
              <a:t>used clinically to give additional evidence for or against CF in atypical cases</a:t>
            </a:r>
          </a:p>
          <a:p>
            <a:pPr lvl="1">
              <a:lnSpc>
                <a:spcPct val="75000"/>
              </a:lnSpc>
            </a:pPr>
            <a:r>
              <a:rPr lang="en-US" sz="2000"/>
              <a:t>used primarily as tool to measure response to therapy in clinical trials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100 % of CF patients with chronic or recurrent sinus disease</a:t>
            </a:r>
          </a:p>
          <a:p>
            <a:pPr lvl="1"/>
            <a:r>
              <a:rPr lang="en-US" sz="2400" dirty="0"/>
              <a:t>symptoms include headache, anosmia, deformity of boney structures, halitosis, </a:t>
            </a:r>
            <a:r>
              <a:rPr lang="en-US" sz="2400" dirty="0" err="1"/>
              <a:t>etc</a:t>
            </a:r>
            <a:endParaRPr lang="en-US" sz="2400" dirty="0"/>
          </a:p>
          <a:p>
            <a:pPr lvl="1"/>
            <a:r>
              <a:rPr lang="en-US" sz="2400" dirty="0"/>
              <a:t>therapy is generally topical coupled with antibiotics</a:t>
            </a:r>
          </a:p>
          <a:p>
            <a:r>
              <a:rPr lang="en-US" dirty="0"/>
              <a:t>Nasal polyps are present in 25 % of CF patients</a:t>
            </a:r>
          </a:p>
          <a:p>
            <a:pPr lvl="1"/>
            <a:r>
              <a:rPr lang="en-US" sz="2400" dirty="0"/>
              <a:t>can develop polyps with AR but finding of polyps should prompt suspicion of CF</a:t>
            </a:r>
          </a:p>
          <a:p>
            <a:pPr lvl="1"/>
            <a:r>
              <a:rPr lang="en-US" sz="2400" dirty="0"/>
              <a:t>therapy includes nasal steroids and anti-inflammatory drugs</a:t>
            </a:r>
            <a:endParaRPr lang="en-US" dirty="0"/>
          </a:p>
          <a:p>
            <a:endParaRPr lang="en-US" dirty="0"/>
          </a:p>
        </p:txBody>
      </p:sp>
      <p:sp>
        <p:nvSpPr>
          <p:cNvPr id="4" name="Slide Number Placeholder 3"/>
          <p:cNvSpPr>
            <a:spLocks noGrp="1"/>
          </p:cNvSpPr>
          <p:nvPr>
            <p:ph type="sldNum" sz="quarter" idx="10"/>
          </p:nvPr>
        </p:nvSpPr>
        <p:spPr/>
        <p:txBody>
          <a:bodyPr/>
          <a:lstStyle/>
          <a:p>
            <a:fld id="{D1618CD8-692B-42FB-877D-9F5EE907D814}" type="slidenum">
              <a:rPr lang="en-US" smtClean="0"/>
              <a:pPr/>
              <a:t>27</a:t>
            </a:fld>
            <a:endParaRPr lang="en-US"/>
          </a:p>
        </p:txBody>
      </p:sp>
    </p:spTree>
    <p:extLst>
      <p:ext uri="{BB962C8B-B14F-4D97-AF65-F5344CB8AC3E}">
        <p14:creationId xmlns:p14="http://schemas.microsoft.com/office/powerpoint/2010/main" val="1900073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AA00F-96EF-4747-B373-329A941569D3}" type="slidenum">
              <a:rPr lang="en-US"/>
              <a:pPr/>
              <a:t>28</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914400" y="4343400"/>
            <a:ext cx="5029200" cy="4114800"/>
          </a:xfrm>
        </p:spPr>
        <p:txBody>
          <a:bodyPr/>
          <a:lstStyle/>
          <a:p>
            <a:pPr>
              <a:lnSpc>
                <a:spcPct val="75000"/>
              </a:lnSpc>
              <a:spcBef>
                <a:spcPct val="50000"/>
              </a:spcBef>
            </a:pPr>
            <a:r>
              <a:rPr lang="en-US" sz="1800"/>
              <a:t>Because of the different severity in gene defects coupled with other genetic components such as modifier genes and environment insults CF is a disease that cause a wide clinical spectrum</a:t>
            </a:r>
          </a:p>
          <a:p>
            <a:pPr>
              <a:lnSpc>
                <a:spcPct val="75000"/>
              </a:lnSpc>
              <a:spcBef>
                <a:spcPct val="50000"/>
              </a:spcBef>
            </a:pPr>
            <a:r>
              <a:rPr lang="en-US" sz="1800"/>
              <a:t>Severe Mutations (G551D, deltaF508) have &lt; 1% activity and patients are PI</a:t>
            </a:r>
          </a:p>
          <a:p>
            <a:pPr>
              <a:lnSpc>
                <a:spcPct val="75000"/>
              </a:lnSpc>
              <a:spcBef>
                <a:spcPct val="50000"/>
              </a:spcBef>
            </a:pPr>
            <a:r>
              <a:rPr lang="en-US" sz="1800"/>
              <a:t>Mild mutations (R117H, or A455E) have greater CFTR activity and are PS</a:t>
            </a:r>
          </a:p>
          <a:p>
            <a:pPr>
              <a:lnSpc>
                <a:spcPct val="75000"/>
              </a:lnSpc>
              <a:spcBef>
                <a:spcPct val="50000"/>
              </a:spcBef>
            </a:pPr>
            <a:r>
              <a:rPr lang="en-US" sz="1800"/>
              <a:t>Vas Deferens require &gt;20 % activity so men with  “very mild” mutations ( 5T and 7T exon mutations) may have CBAVD as only manifestation of CF </a:t>
            </a:r>
          </a:p>
          <a:p>
            <a:pPr>
              <a:lnSpc>
                <a:spcPct val="75000"/>
              </a:lnSpc>
              <a:spcBef>
                <a:spcPct val="50000"/>
              </a:spcBef>
            </a:pPr>
            <a:r>
              <a:rPr lang="en-US" sz="2000"/>
              <a:t>Pulmonary disease varies widely among individuals with the same genotype, so clearly other factors effect expression of airway disease</a:t>
            </a:r>
            <a:endParaRPr lang="en-US" sz="1800"/>
          </a:p>
          <a:p>
            <a:endParaRPr lang="en-US" sz="1600" b="1"/>
          </a:p>
          <a:p>
            <a:endParaRPr lang="en-US" sz="1600" b="1"/>
          </a:p>
          <a:p>
            <a:endParaRPr lang="en-US" sz="1600"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833C8-DBCA-4209-AF6C-AC46778F137E}" type="slidenum">
              <a:rPr lang="en-US"/>
              <a:pPr/>
              <a:t>35</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t>Well established model in CF and has improved care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a:t>
            </a:r>
            <a:r>
              <a:rPr lang="en-US" baseline="0" dirty="0"/>
              <a:t> relationship with </a:t>
            </a:r>
            <a:r>
              <a:rPr lang="en-US" baseline="0" dirty="0" err="1"/>
              <a:t>inpt</a:t>
            </a:r>
            <a:r>
              <a:rPr lang="en-US" baseline="0" dirty="0"/>
              <a:t> and out </a:t>
            </a:r>
            <a:r>
              <a:rPr lang="en-US" baseline="0" dirty="0" err="1"/>
              <a:t>pt</a:t>
            </a:r>
            <a:r>
              <a:rPr lang="en-US" baseline="0" dirty="0"/>
              <a:t> nurses, RTs, </a:t>
            </a:r>
            <a:r>
              <a:rPr lang="en-US" baseline="0" dirty="0" err="1"/>
              <a:t>PTs.</a:t>
            </a:r>
            <a:r>
              <a:rPr lang="en-US" baseline="0" dirty="0"/>
              <a:t>  GI coming to clinic.  Maybe </a:t>
            </a:r>
            <a:r>
              <a:rPr lang="en-US" baseline="0" dirty="0" err="1"/>
              <a:t>endo</a:t>
            </a:r>
            <a:r>
              <a:rPr lang="en-US" baseline="0" dirty="0"/>
              <a:t>. </a:t>
            </a:r>
            <a:endParaRPr lang="en-US" dirty="0"/>
          </a:p>
        </p:txBody>
      </p:sp>
      <p:sp>
        <p:nvSpPr>
          <p:cNvPr id="4" name="Slide Number Placeholder 3"/>
          <p:cNvSpPr>
            <a:spLocks noGrp="1"/>
          </p:cNvSpPr>
          <p:nvPr>
            <p:ph type="sldNum" sz="quarter" idx="10"/>
          </p:nvPr>
        </p:nvSpPr>
        <p:spPr/>
        <p:txBody>
          <a:bodyPr/>
          <a:lstStyle/>
          <a:p>
            <a:fld id="{D1618CD8-692B-42FB-877D-9F5EE907D814}" type="slidenum">
              <a:rPr lang="en-US" smtClean="0"/>
              <a:pPr/>
              <a:t>37</a:t>
            </a:fld>
            <a:endParaRPr lang="en-US"/>
          </a:p>
        </p:txBody>
      </p:sp>
    </p:spTree>
    <p:extLst>
      <p:ext uri="{BB962C8B-B14F-4D97-AF65-F5344CB8AC3E}">
        <p14:creationId xmlns:p14="http://schemas.microsoft.com/office/powerpoint/2010/main" val="46892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C91F3-9158-4EF5-84AC-DE8210089B8D}" type="slidenum">
              <a:rPr lang="en-US"/>
              <a:pPr/>
              <a:t>38</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t>Focus on early maintenance of pulmonary function and good maintenance of growth and nutrition</a:t>
            </a:r>
          </a:p>
          <a:p>
            <a:r>
              <a:rPr lang="en-US"/>
              <a:t>All patients  receive screening for hyperglycemia.  If casual screening &gt;126 or fasting glucose &gt; 100 perform  2 hour GTT.  ? Do on all patients &gt; 14 years</a:t>
            </a:r>
          </a:p>
          <a:p>
            <a:r>
              <a:rPr lang="en-US"/>
              <a:t>As I talk more about therapy.  I’m going to focus on Pulmonary therapy.  Plays largest role in CF.  Nutrition is important.  Pancreatic enzyme replacement, treatment of CFRDM and liver disease also important.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340095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100858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3419047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7C119-ADD0-4E93-B053-22E237DC0855}"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47519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3918613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3993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2944586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3611608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3520011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BC439F8A-4B40-4E5F-B953-2D9741C4A305}" type="slidenum">
              <a:rPr lang="en-US"/>
              <a:pPr>
                <a:defRPr/>
              </a:pPr>
              <a:t>‹#›</a:t>
            </a:fld>
            <a:endParaRPr lang="en-US" dirty="0"/>
          </a:p>
        </p:txBody>
      </p:sp>
    </p:spTree>
    <p:extLst>
      <p:ext uri="{BB962C8B-B14F-4D97-AF65-F5344CB8AC3E}">
        <p14:creationId xmlns:p14="http://schemas.microsoft.com/office/powerpoint/2010/main" val="1826311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70C36B5E-561F-4AB8-8C22-513987278A0C}"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104140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2980947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p:spPr>
        <p:txBody>
          <a:bodyPr rtlCol="0">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C878BCEB-1FF2-B744-9CE4-F8D1EBBB9A1E}"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205493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417000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380747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389717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371876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151404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131429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F9F5D5-2F2F-4037-8E77-ABF8FBD34029}" type="datetimeFigureOut">
              <a:rPr lang="en-US" smtClean="0"/>
              <a:pPr/>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7C119-ADD0-4E93-B053-22E237DC0855}" type="slidenum">
              <a:rPr lang="en-US" smtClean="0"/>
              <a:pPr/>
              <a:t>‹#›</a:t>
            </a:fld>
            <a:endParaRPr lang="en-US"/>
          </a:p>
        </p:txBody>
      </p:sp>
    </p:spTree>
    <p:extLst>
      <p:ext uri="{BB962C8B-B14F-4D97-AF65-F5344CB8AC3E}">
        <p14:creationId xmlns:p14="http://schemas.microsoft.com/office/powerpoint/2010/main" val="361993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62F9F5D5-2F2F-4037-8E77-ABF8FBD34029}" type="datetimeFigureOut">
              <a:rPr lang="en-US" smtClean="0"/>
              <a:pPr/>
              <a:t>10/23/2017</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A307C119-ADD0-4E93-B053-22E237DC0855}" type="slidenum">
              <a:rPr lang="en-US" smtClean="0"/>
              <a:pPr/>
              <a:t>‹#›</a:t>
            </a:fld>
            <a:endParaRPr lang="en-US"/>
          </a:p>
        </p:txBody>
      </p:sp>
    </p:spTree>
    <p:extLst>
      <p:ext uri="{BB962C8B-B14F-4D97-AF65-F5344CB8AC3E}">
        <p14:creationId xmlns:p14="http://schemas.microsoft.com/office/powerpoint/2010/main" val="2846667124"/>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Colors" Target="../diagrams/colors1.xml"/><Relationship Id="rId3" Type="http://schemas.openxmlformats.org/officeDocument/2006/relationships/oleObject" Target="../embeddings/oleObject1.bin"/><Relationship Id="rId7" Type="http://schemas.openxmlformats.org/officeDocument/2006/relationships/image" Target="../media/image9.wmf"/><Relationship Id="rId12" Type="http://schemas.openxmlformats.org/officeDocument/2006/relationships/diagramQuickStyle" Target="../diagrams/quickStyle1.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diagramLayout" Target="../diagrams/layout1.xml"/><Relationship Id="rId5" Type="http://schemas.openxmlformats.org/officeDocument/2006/relationships/image" Target="../media/image7.png"/><Relationship Id="rId10" Type="http://schemas.openxmlformats.org/officeDocument/2006/relationships/diagramData" Target="../diagrams/data1.xml"/><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diagramDrawing" Target="../diagrams/drawing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vmlDrawing" Target="../drawings/vmlDrawing3.vml"/><Relationship Id="rId5" Type="http://schemas.openxmlformats.org/officeDocument/2006/relationships/image" Target="../media/image35.png"/><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vmlDrawing" Target="../drawings/vmlDrawing4.vml"/><Relationship Id="rId5" Type="http://schemas.openxmlformats.org/officeDocument/2006/relationships/image" Target="../media/image35.png"/><Relationship Id="rId4" Type="http://schemas.openxmlformats.org/officeDocument/2006/relationships/oleObject" Target="../embeddings/oleObject4.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www.cff.org/trials/pipeline"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7.emf"/><Relationship Id="rId4" Type="http://schemas.openxmlformats.org/officeDocument/2006/relationships/oleObject" Target="../embeddings/oleObject5.bin"/></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Cystic Fibrosis Update</a:t>
            </a:r>
          </a:p>
        </p:txBody>
      </p:sp>
      <p:sp>
        <p:nvSpPr>
          <p:cNvPr id="3" name="Subtitle 2"/>
          <p:cNvSpPr>
            <a:spLocks noGrp="1"/>
          </p:cNvSpPr>
          <p:nvPr>
            <p:ph type="subTitle" idx="1"/>
          </p:nvPr>
        </p:nvSpPr>
        <p:spPr>
          <a:xfrm>
            <a:off x="1371600" y="4267200"/>
            <a:ext cx="6400800" cy="609600"/>
          </a:xfrm>
        </p:spPr>
        <p:txBody>
          <a:bodyPr>
            <a:noAutofit/>
          </a:bodyPr>
          <a:lstStyle/>
          <a:p>
            <a:r>
              <a:rPr lang="en-US" dirty="0"/>
              <a:t>Bennie McWilliams, MD</a:t>
            </a:r>
          </a:p>
          <a:p>
            <a:r>
              <a:rPr lang="en-US" dirty="0"/>
              <a:t>Director Dell Children’s Medical Center CF Center</a:t>
            </a:r>
          </a:p>
          <a:p>
            <a:r>
              <a:rPr lang="en-US" dirty="0"/>
              <a:t>October 28, 2017</a:t>
            </a:r>
          </a:p>
        </p:txBody>
      </p:sp>
    </p:spTree>
    <p:extLst>
      <p:ext uri="{BB962C8B-B14F-4D97-AF65-F5344CB8AC3E}">
        <p14:creationId xmlns:p14="http://schemas.microsoft.com/office/powerpoint/2010/main" val="2608221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2EDF-B39E-49D9-9145-BD8033B66C53}"/>
              </a:ext>
            </a:extLst>
          </p:cNvPr>
          <p:cNvSpPr>
            <a:spLocks noGrp="1"/>
          </p:cNvSpPr>
          <p:nvPr>
            <p:ph type="title"/>
          </p:nvPr>
        </p:nvSpPr>
        <p:spPr/>
        <p:txBody>
          <a:bodyPr/>
          <a:lstStyle/>
          <a:p>
            <a:r>
              <a:rPr lang="en-US" dirty="0"/>
              <a:t>Carlos Fernandez (</a:t>
            </a:r>
            <a:r>
              <a:rPr lang="en-US" dirty="0" err="1"/>
              <a:t>Cont</a:t>
            </a:r>
            <a:r>
              <a:rPr lang="en-US" dirty="0"/>
              <a:t>)</a:t>
            </a:r>
          </a:p>
        </p:txBody>
      </p:sp>
      <p:sp>
        <p:nvSpPr>
          <p:cNvPr id="3" name="Content Placeholder 2">
            <a:extLst>
              <a:ext uri="{FF2B5EF4-FFF2-40B4-BE49-F238E27FC236}">
                <a16:creationId xmlns:a16="http://schemas.microsoft.com/office/drawing/2014/main" id="{7FB9983F-D10F-4E4B-B40C-FBC6D115986A}"/>
              </a:ext>
            </a:extLst>
          </p:cNvPr>
          <p:cNvSpPr>
            <a:spLocks noGrp="1"/>
          </p:cNvSpPr>
          <p:nvPr>
            <p:ph sz="quarter" idx="13"/>
          </p:nvPr>
        </p:nvSpPr>
        <p:spPr/>
        <p:txBody>
          <a:bodyPr/>
          <a:lstStyle/>
          <a:p>
            <a:r>
              <a:rPr lang="en-US" dirty="0"/>
              <a:t>Carlos has a sweat chloride test with a value of 65</a:t>
            </a:r>
          </a:p>
          <a:p>
            <a:r>
              <a:rPr lang="en-US" dirty="0"/>
              <a:t>He is diagnosed as having CF.</a:t>
            </a:r>
          </a:p>
          <a:p>
            <a:endParaRPr lang="en-US" dirty="0"/>
          </a:p>
        </p:txBody>
      </p:sp>
    </p:spTree>
    <p:extLst>
      <p:ext uri="{BB962C8B-B14F-4D97-AF65-F5344CB8AC3E}">
        <p14:creationId xmlns:p14="http://schemas.microsoft.com/office/powerpoint/2010/main" val="365047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9C75-CB9A-4FA5-8707-9A330EA7D2EE}"/>
              </a:ext>
            </a:extLst>
          </p:cNvPr>
          <p:cNvSpPr>
            <a:spLocks noGrp="1"/>
          </p:cNvSpPr>
          <p:nvPr>
            <p:ph type="title"/>
          </p:nvPr>
        </p:nvSpPr>
        <p:spPr/>
        <p:txBody>
          <a:bodyPr/>
          <a:lstStyle/>
          <a:p>
            <a:r>
              <a:rPr lang="en-US" dirty="0"/>
              <a:t>Cecilia and Carlos</a:t>
            </a:r>
          </a:p>
        </p:txBody>
      </p:sp>
      <p:sp>
        <p:nvSpPr>
          <p:cNvPr id="3" name="Content Placeholder 2">
            <a:extLst>
              <a:ext uri="{FF2B5EF4-FFF2-40B4-BE49-F238E27FC236}">
                <a16:creationId xmlns:a16="http://schemas.microsoft.com/office/drawing/2014/main" id="{D9B2D226-97C7-4C1E-AB3B-0330F9908D90}"/>
              </a:ext>
            </a:extLst>
          </p:cNvPr>
          <p:cNvSpPr>
            <a:spLocks noGrp="1"/>
          </p:cNvSpPr>
          <p:nvPr>
            <p:ph sz="quarter" idx="13"/>
          </p:nvPr>
        </p:nvSpPr>
        <p:spPr/>
        <p:txBody>
          <a:bodyPr/>
          <a:lstStyle/>
          <a:p>
            <a:r>
              <a:rPr lang="en-US" dirty="0"/>
              <a:t>How often do you see these presentations in CF?</a:t>
            </a:r>
          </a:p>
          <a:p>
            <a:endParaRPr lang="en-US" dirty="0"/>
          </a:p>
          <a:p>
            <a:r>
              <a:rPr lang="en-US" dirty="0"/>
              <a:t>A.	80% of the time</a:t>
            </a:r>
          </a:p>
          <a:p>
            <a:r>
              <a:rPr lang="en-US" dirty="0"/>
              <a:t>B.	50% of the time</a:t>
            </a:r>
          </a:p>
          <a:p>
            <a:r>
              <a:rPr lang="en-US" dirty="0"/>
              <a:t>C.	10% of the time</a:t>
            </a:r>
          </a:p>
          <a:p>
            <a:r>
              <a:rPr lang="en-US" dirty="0"/>
              <a:t>D.	Never</a:t>
            </a:r>
          </a:p>
          <a:p>
            <a:endParaRPr lang="en-US" dirty="0"/>
          </a:p>
        </p:txBody>
      </p:sp>
    </p:spTree>
    <p:extLst>
      <p:ext uri="{BB962C8B-B14F-4D97-AF65-F5344CB8AC3E}">
        <p14:creationId xmlns:p14="http://schemas.microsoft.com/office/powerpoint/2010/main" val="424610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0886-F456-49CA-AEBE-E19E7CE5788A}"/>
              </a:ext>
            </a:extLst>
          </p:cNvPr>
          <p:cNvSpPr>
            <a:spLocks noGrp="1"/>
          </p:cNvSpPr>
          <p:nvPr>
            <p:ph type="title"/>
          </p:nvPr>
        </p:nvSpPr>
        <p:spPr/>
        <p:txBody>
          <a:bodyPr/>
          <a:lstStyle/>
          <a:p>
            <a:r>
              <a:rPr lang="en-US" dirty="0"/>
              <a:t>Cecilia and Carlos</a:t>
            </a:r>
          </a:p>
        </p:txBody>
      </p:sp>
      <p:sp>
        <p:nvSpPr>
          <p:cNvPr id="3" name="Content Placeholder 2">
            <a:extLst>
              <a:ext uri="{FF2B5EF4-FFF2-40B4-BE49-F238E27FC236}">
                <a16:creationId xmlns:a16="http://schemas.microsoft.com/office/drawing/2014/main" id="{32B33475-64FE-4504-BE5F-28C84F772D56}"/>
              </a:ext>
            </a:extLst>
          </p:cNvPr>
          <p:cNvSpPr>
            <a:spLocks noGrp="1"/>
          </p:cNvSpPr>
          <p:nvPr>
            <p:ph sz="quarter" idx="13"/>
          </p:nvPr>
        </p:nvSpPr>
        <p:spPr/>
        <p:txBody>
          <a:bodyPr>
            <a:normAutofit fontScale="85000" lnSpcReduction="20000"/>
          </a:bodyPr>
          <a:lstStyle/>
          <a:p>
            <a:r>
              <a:rPr lang="en-US" dirty="0"/>
              <a:t>How often do you see these presentations in CF?</a:t>
            </a:r>
          </a:p>
          <a:p>
            <a:endParaRPr lang="en-US" dirty="0"/>
          </a:p>
          <a:p>
            <a:r>
              <a:rPr lang="en-US" dirty="0"/>
              <a:t>A.	80% of the time</a:t>
            </a:r>
          </a:p>
          <a:p>
            <a:r>
              <a:rPr lang="en-US" dirty="0"/>
              <a:t>B.	50% of the time</a:t>
            </a:r>
          </a:p>
          <a:p>
            <a:r>
              <a:rPr lang="en-US" sz="2400" b="1" dirty="0"/>
              <a:t>C.	10% of the time</a:t>
            </a:r>
          </a:p>
          <a:p>
            <a:r>
              <a:rPr lang="en-US" sz="2400" b="1" dirty="0"/>
              <a:t>D.	Never</a:t>
            </a:r>
          </a:p>
          <a:p>
            <a:endParaRPr lang="en-US" sz="2400" b="1" dirty="0"/>
          </a:p>
          <a:p>
            <a:r>
              <a:rPr lang="en-US" sz="2400" b="1" dirty="0"/>
              <a:t>This is due to newborn screening!!</a:t>
            </a:r>
          </a:p>
          <a:p>
            <a:endParaRPr lang="en-US" dirty="0"/>
          </a:p>
        </p:txBody>
      </p:sp>
    </p:spTree>
    <p:extLst>
      <p:ext uri="{BB962C8B-B14F-4D97-AF65-F5344CB8AC3E}">
        <p14:creationId xmlns:p14="http://schemas.microsoft.com/office/powerpoint/2010/main" val="283499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rmAutofit fontScale="90000"/>
          </a:bodyPr>
          <a:lstStyle/>
          <a:p>
            <a:r>
              <a:rPr lang="en-US" dirty="0"/>
              <a:t>Callie Fields </a:t>
            </a:r>
            <a:br>
              <a:rPr lang="en-US" dirty="0"/>
            </a:br>
            <a:r>
              <a:rPr lang="en-US" sz="2700" dirty="0"/>
              <a:t>Currently the Most Common Presentation</a:t>
            </a:r>
          </a:p>
        </p:txBody>
      </p:sp>
      <p:sp>
        <p:nvSpPr>
          <p:cNvPr id="3" name="Content Placeholder 2"/>
          <p:cNvSpPr>
            <a:spLocks noGrp="1"/>
          </p:cNvSpPr>
          <p:nvPr>
            <p:ph sz="quarter" idx="13"/>
          </p:nvPr>
        </p:nvSpPr>
        <p:spPr/>
        <p:txBody>
          <a:bodyPr/>
          <a:lstStyle/>
          <a:p>
            <a:r>
              <a:rPr lang="en-US" dirty="0"/>
              <a:t>2 week old infant referred for positive newborn screening for CF</a:t>
            </a:r>
          </a:p>
          <a:p>
            <a:r>
              <a:rPr lang="en-US" dirty="0"/>
              <a:t>The patient has a vigorous appetite and when it is time for her feeding she gets a bit frantic and they cannot wait longer than 3 hours to feed her.</a:t>
            </a:r>
          </a:p>
          <a:p>
            <a:r>
              <a:rPr lang="en-US" dirty="0"/>
              <a:t>She has been at 50% for weight.</a:t>
            </a:r>
          </a:p>
        </p:txBody>
      </p:sp>
    </p:spTree>
    <p:extLst>
      <p:ext uri="{BB962C8B-B14F-4D97-AF65-F5344CB8AC3E}">
        <p14:creationId xmlns:p14="http://schemas.microsoft.com/office/powerpoint/2010/main" val="1166729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5AF9-4A39-47A3-A207-3338985DD031}"/>
              </a:ext>
            </a:extLst>
          </p:cNvPr>
          <p:cNvSpPr>
            <a:spLocks noGrp="1"/>
          </p:cNvSpPr>
          <p:nvPr>
            <p:ph type="title"/>
          </p:nvPr>
        </p:nvSpPr>
        <p:spPr/>
        <p:txBody>
          <a:bodyPr/>
          <a:lstStyle/>
          <a:p>
            <a:r>
              <a:rPr lang="en-US" dirty="0"/>
              <a:t>Callie Fields (</a:t>
            </a:r>
            <a:r>
              <a:rPr lang="en-US" dirty="0" err="1"/>
              <a:t>Cont</a:t>
            </a:r>
            <a:r>
              <a:rPr lang="en-US" dirty="0"/>
              <a:t>)</a:t>
            </a:r>
          </a:p>
        </p:txBody>
      </p:sp>
      <p:sp>
        <p:nvSpPr>
          <p:cNvPr id="3" name="Content Placeholder 2">
            <a:extLst>
              <a:ext uri="{FF2B5EF4-FFF2-40B4-BE49-F238E27FC236}">
                <a16:creationId xmlns:a16="http://schemas.microsoft.com/office/drawing/2014/main" id="{C1DE702A-219B-4184-878F-E0E6553DA36E}"/>
              </a:ext>
            </a:extLst>
          </p:cNvPr>
          <p:cNvSpPr>
            <a:spLocks noGrp="1"/>
          </p:cNvSpPr>
          <p:nvPr>
            <p:ph sz="quarter" idx="13"/>
          </p:nvPr>
        </p:nvSpPr>
        <p:spPr/>
        <p:txBody>
          <a:bodyPr/>
          <a:lstStyle/>
          <a:p>
            <a:r>
              <a:rPr lang="en-US" dirty="0"/>
              <a:t>Upon presentation, Callie was a beautiful girl and the only abnormality in her exam was that she had just slightly decreased subcutaneous fat tissue that you might expect from a 2 week old.</a:t>
            </a:r>
          </a:p>
          <a:p>
            <a:endParaRPr lang="en-US" dirty="0"/>
          </a:p>
          <a:p>
            <a:r>
              <a:rPr lang="en-US" dirty="0"/>
              <a:t>Her fecal elastase was 20</a:t>
            </a:r>
          </a:p>
          <a:p>
            <a:r>
              <a:rPr lang="en-US" dirty="0"/>
              <a:t>Her sweat chloride test was 90</a:t>
            </a:r>
          </a:p>
        </p:txBody>
      </p:sp>
    </p:spTree>
    <p:extLst>
      <p:ext uri="{BB962C8B-B14F-4D97-AF65-F5344CB8AC3E}">
        <p14:creationId xmlns:p14="http://schemas.microsoft.com/office/powerpoint/2010/main" val="27989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94DA-99FC-476E-AFE5-0D754C8D07E4}"/>
              </a:ext>
            </a:extLst>
          </p:cNvPr>
          <p:cNvSpPr>
            <a:spLocks noGrp="1"/>
          </p:cNvSpPr>
          <p:nvPr>
            <p:ph type="title"/>
          </p:nvPr>
        </p:nvSpPr>
        <p:spPr/>
        <p:txBody>
          <a:bodyPr/>
          <a:lstStyle/>
          <a:p>
            <a:r>
              <a:rPr lang="en-US" dirty="0"/>
              <a:t>Cystic Fibrosis</a:t>
            </a:r>
          </a:p>
        </p:txBody>
      </p:sp>
      <p:sp>
        <p:nvSpPr>
          <p:cNvPr id="3" name="Content Placeholder 2">
            <a:extLst>
              <a:ext uri="{FF2B5EF4-FFF2-40B4-BE49-F238E27FC236}">
                <a16:creationId xmlns:a16="http://schemas.microsoft.com/office/drawing/2014/main" id="{598FE576-3623-4D6F-870F-A6EC268299AB}"/>
              </a:ext>
            </a:extLst>
          </p:cNvPr>
          <p:cNvSpPr>
            <a:spLocks noGrp="1"/>
          </p:cNvSpPr>
          <p:nvPr>
            <p:ph sz="quarter" idx="13"/>
          </p:nvPr>
        </p:nvSpPr>
        <p:spPr/>
        <p:txBody>
          <a:bodyPr/>
          <a:lstStyle/>
          <a:p>
            <a:r>
              <a:rPr lang="en-US" dirty="0"/>
              <a:t>Newborn screening has made an incredible difference in these patients.</a:t>
            </a:r>
          </a:p>
        </p:txBody>
      </p:sp>
    </p:spTree>
    <p:extLst>
      <p:ext uri="{BB962C8B-B14F-4D97-AF65-F5344CB8AC3E}">
        <p14:creationId xmlns:p14="http://schemas.microsoft.com/office/powerpoint/2010/main" val="118113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normAutofit/>
          </a:bodyPr>
          <a:lstStyle/>
          <a:p>
            <a:r>
              <a:rPr lang="en-US" sz="4800">
                <a:solidFill>
                  <a:schemeClr val="hlink"/>
                </a:solidFill>
              </a:rPr>
              <a:t>Cystic Fibrosis</a:t>
            </a:r>
          </a:p>
        </p:txBody>
      </p:sp>
      <p:sp>
        <p:nvSpPr>
          <p:cNvPr id="3075" name="Rectangle 3"/>
          <p:cNvSpPr>
            <a:spLocks noGrp="1" noChangeArrowheads="1"/>
          </p:cNvSpPr>
          <p:nvPr>
            <p:ph sz="quarter" idx="13"/>
          </p:nvPr>
        </p:nvSpPr>
        <p:spPr/>
        <p:txBody>
          <a:bodyPr/>
          <a:lstStyle/>
          <a:p>
            <a:r>
              <a:rPr lang="en-US" dirty="0"/>
              <a:t>Described in 1935 as a pancreatic disease causing </a:t>
            </a:r>
            <a:r>
              <a:rPr lang="en-US" dirty="0" err="1"/>
              <a:t>malabsorption</a:t>
            </a:r>
            <a:r>
              <a:rPr lang="en-US" dirty="0"/>
              <a:t> leading to lethal malnutrition with pneumonia in infancy</a:t>
            </a:r>
          </a:p>
          <a:p>
            <a:r>
              <a:rPr lang="en-US" dirty="0"/>
              <a:t>2014: an autosomal recessive disease of epithelial salt and water metabolism leading to a highly variable syndrome of chronic multi-organ disease, explained by the molecular biology of ion channels</a:t>
            </a:r>
          </a:p>
        </p:txBody>
      </p:sp>
    </p:spTree>
    <p:extLst>
      <p:ext uri="{BB962C8B-B14F-4D97-AF65-F5344CB8AC3E}">
        <p14:creationId xmlns:p14="http://schemas.microsoft.com/office/powerpoint/2010/main" val="1226341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1" descr="dd77fcef-90a2-482d-b1d2-9e48cd22f6ba.png"/>
          <p:cNvPicPr>
            <a:picLocks/>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257800" y="2590800"/>
            <a:ext cx="1371600" cy="1295400"/>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572000" y="1295400"/>
            <a:ext cx="4343400" cy="5410200"/>
          </a:xfrm>
          <a:prstGeom prst="rect">
            <a:avLst/>
          </a:prstGeom>
          <a:solidFill>
            <a:srgbClr val="F1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439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1" descr="dd77fcef-90a2-482d-b1d2-9e48cd22f6ba.png"/>
          <p:cNvPicPr>
            <a:picLocks/>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257800" y="2133600"/>
            <a:ext cx="1371600" cy="1752600"/>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791200" y="4800600"/>
            <a:ext cx="2438400" cy="1981200"/>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6248400" y="1447800"/>
            <a:ext cx="1981200" cy="685800"/>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620000" y="1447800"/>
            <a:ext cx="609600" cy="3429000"/>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95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887662" y="1219200"/>
            <a:ext cx="3033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u="sng"/>
              <a:t>Pathogenesis</a:t>
            </a:r>
          </a:p>
        </p:txBody>
      </p:sp>
      <p:sp>
        <p:nvSpPr>
          <p:cNvPr id="6" name="Text Box 4"/>
          <p:cNvSpPr txBox="1">
            <a:spLocks noChangeArrowheads="1"/>
          </p:cNvSpPr>
          <p:nvPr/>
        </p:nvSpPr>
        <p:spPr bwMode="auto">
          <a:xfrm>
            <a:off x="1838325" y="1731962"/>
            <a:ext cx="4938712" cy="409575"/>
          </a:xfrm>
          <a:prstGeom prst="rect">
            <a:avLst/>
          </a:prstGeom>
          <a:solidFill>
            <a:srgbClr val="FFFFCC"/>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solidFill>
                  <a:srgbClr val="B50069"/>
                </a:solidFill>
              </a:rPr>
              <a:t>Genetic and protein defect</a:t>
            </a:r>
            <a:endParaRPr lang="en-US" sz="2000"/>
          </a:p>
        </p:txBody>
      </p:sp>
      <p:sp>
        <p:nvSpPr>
          <p:cNvPr id="7" name="Text Box 5"/>
          <p:cNvSpPr txBox="1">
            <a:spLocks noChangeArrowheads="1"/>
          </p:cNvSpPr>
          <p:nvPr/>
        </p:nvSpPr>
        <p:spPr bwMode="auto">
          <a:xfrm>
            <a:off x="1809750" y="2344737"/>
            <a:ext cx="5006975" cy="409575"/>
          </a:xfrm>
          <a:prstGeom prst="rect">
            <a:avLst/>
          </a:prstGeom>
          <a:solidFill>
            <a:srgbClr val="FFFF99"/>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a:solidFill>
                  <a:srgbClr val="029600"/>
                </a:solidFill>
              </a:rPr>
              <a:t>Abnormality in salt and water transport</a:t>
            </a:r>
            <a:endParaRPr lang="en-US" sz="2000"/>
          </a:p>
        </p:txBody>
      </p:sp>
      <p:sp>
        <p:nvSpPr>
          <p:cNvPr id="8" name="Text Box 6"/>
          <p:cNvSpPr txBox="1">
            <a:spLocks noChangeArrowheads="1"/>
          </p:cNvSpPr>
          <p:nvPr/>
        </p:nvSpPr>
        <p:spPr bwMode="auto">
          <a:xfrm>
            <a:off x="1825625" y="2957512"/>
            <a:ext cx="5053012" cy="409575"/>
          </a:xfrm>
          <a:prstGeom prst="rect">
            <a:avLst/>
          </a:prstGeom>
          <a:solidFill>
            <a:srgbClr val="FFFF00"/>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solidFill>
                  <a:srgbClr val="0000FF"/>
                </a:solidFill>
              </a:rPr>
              <a:t>Poor mucus clearance</a:t>
            </a:r>
            <a:endParaRPr lang="en-US" sz="2000"/>
          </a:p>
        </p:txBody>
      </p:sp>
      <p:sp>
        <p:nvSpPr>
          <p:cNvPr id="9" name="Text Box 7"/>
          <p:cNvSpPr txBox="1">
            <a:spLocks noChangeArrowheads="1"/>
          </p:cNvSpPr>
          <p:nvPr/>
        </p:nvSpPr>
        <p:spPr bwMode="auto">
          <a:xfrm>
            <a:off x="1822450" y="3571875"/>
            <a:ext cx="5072062" cy="409575"/>
          </a:xfrm>
          <a:prstGeom prst="rect">
            <a:avLst/>
          </a:prstGeom>
          <a:solidFill>
            <a:srgbClr val="FFCC00"/>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dirty="0"/>
              <a:t>Persistent airway infection</a:t>
            </a:r>
          </a:p>
        </p:txBody>
      </p:sp>
      <p:sp>
        <p:nvSpPr>
          <p:cNvPr id="10" name="Text Box 8"/>
          <p:cNvSpPr txBox="1">
            <a:spLocks noChangeArrowheads="1"/>
          </p:cNvSpPr>
          <p:nvPr/>
        </p:nvSpPr>
        <p:spPr bwMode="auto">
          <a:xfrm>
            <a:off x="1839912" y="4184650"/>
            <a:ext cx="5094288" cy="409575"/>
          </a:xfrm>
          <a:prstGeom prst="rect">
            <a:avLst/>
          </a:prstGeom>
          <a:solidFill>
            <a:srgbClr val="FF9933"/>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t>Chronic Inflammation </a:t>
            </a:r>
          </a:p>
        </p:txBody>
      </p:sp>
      <p:sp>
        <p:nvSpPr>
          <p:cNvPr id="11" name="Text Box 9"/>
          <p:cNvSpPr txBox="1">
            <a:spLocks noChangeArrowheads="1"/>
          </p:cNvSpPr>
          <p:nvPr/>
        </p:nvSpPr>
        <p:spPr bwMode="auto">
          <a:xfrm>
            <a:off x="1876425" y="4805362"/>
            <a:ext cx="2438400" cy="714375"/>
          </a:xfrm>
          <a:prstGeom prst="rect">
            <a:avLst/>
          </a:prstGeom>
          <a:solidFill>
            <a:srgbClr val="FF6600"/>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t>Exacerbations of infections</a:t>
            </a:r>
          </a:p>
        </p:txBody>
      </p:sp>
      <p:sp>
        <p:nvSpPr>
          <p:cNvPr id="12" name="Text Box 10"/>
          <p:cNvSpPr txBox="1">
            <a:spLocks noChangeArrowheads="1"/>
          </p:cNvSpPr>
          <p:nvPr/>
        </p:nvSpPr>
        <p:spPr bwMode="auto">
          <a:xfrm>
            <a:off x="1849437" y="5716587"/>
            <a:ext cx="5019675" cy="409575"/>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t>Progressive lung destruction</a:t>
            </a:r>
          </a:p>
        </p:txBody>
      </p:sp>
      <p:sp>
        <p:nvSpPr>
          <p:cNvPr id="13" name="Text Box 11"/>
          <p:cNvSpPr txBox="1">
            <a:spLocks noChangeArrowheads="1"/>
          </p:cNvSpPr>
          <p:nvPr/>
        </p:nvSpPr>
        <p:spPr bwMode="auto">
          <a:xfrm>
            <a:off x="3600450" y="6342062"/>
            <a:ext cx="1565275" cy="396875"/>
          </a:xfrm>
          <a:prstGeom prst="rect">
            <a:avLst/>
          </a:prstGeom>
          <a:solidFill>
            <a:schemeClr val="bg1"/>
          </a:solidFill>
          <a:ln>
            <a:noFill/>
          </a:ln>
          <a:effectLst/>
          <a:extLs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a:t>Early death</a:t>
            </a:r>
          </a:p>
        </p:txBody>
      </p:sp>
      <p:sp>
        <p:nvSpPr>
          <p:cNvPr id="14" name="Line 12"/>
          <p:cNvSpPr>
            <a:spLocks noChangeShapeType="1"/>
          </p:cNvSpPr>
          <p:nvPr/>
        </p:nvSpPr>
        <p:spPr bwMode="auto">
          <a:xfrm>
            <a:off x="4389437" y="2100262"/>
            <a:ext cx="0" cy="258763"/>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3"/>
          <p:cNvSpPr>
            <a:spLocks noChangeShapeType="1"/>
          </p:cNvSpPr>
          <p:nvPr/>
        </p:nvSpPr>
        <p:spPr bwMode="auto">
          <a:xfrm flipH="1">
            <a:off x="4387850" y="2735262"/>
            <a:ext cx="1587" cy="220663"/>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4"/>
          <p:cNvSpPr>
            <a:spLocks noChangeShapeType="1"/>
          </p:cNvSpPr>
          <p:nvPr/>
        </p:nvSpPr>
        <p:spPr bwMode="auto">
          <a:xfrm flipH="1">
            <a:off x="4394200" y="3305175"/>
            <a:ext cx="12700" cy="268287"/>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5"/>
          <p:cNvSpPr>
            <a:spLocks noChangeShapeType="1"/>
          </p:cNvSpPr>
          <p:nvPr/>
        </p:nvSpPr>
        <p:spPr bwMode="auto">
          <a:xfrm>
            <a:off x="4395787" y="4591050"/>
            <a:ext cx="11113" cy="2857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6"/>
          <p:cNvSpPr>
            <a:spLocks noChangeShapeType="1"/>
          </p:cNvSpPr>
          <p:nvPr/>
        </p:nvSpPr>
        <p:spPr bwMode="auto">
          <a:xfrm>
            <a:off x="3286125" y="5527675"/>
            <a:ext cx="706437" cy="1714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7"/>
          <p:cNvSpPr>
            <a:spLocks noChangeShapeType="1"/>
          </p:cNvSpPr>
          <p:nvPr/>
        </p:nvSpPr>
        <p:spPr bwMode="auto">
          <a:xfrm flipH="1">
            <a:off x="4486275" y="5510212"/>
            <a:ext cx="728662" cy="1714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8"/>
          <p:cNvSpPr>
            <a:spLocks noChangeShapeType="1"/>
          </p:cNvSpPr>
          <p:nvPr/>
        </p:nvSpPr>
        <p:spPr bwMode="auto">
          <a:xfrm>
            <a:off x="4381500" y="6108700"/>
            <a:ext cx="12700" cy="2222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22"/>
          <p:cNvSpPr txBox="1">
            <a:spLocks noChangeArrowheads="1"/>
          </p:cNvSpPr>
          <p:nvPr/>
        </p:nvSpPr>
        <p:spPr bwMode="auto">
          <a:xfrm>
            <a:off x="68797" y="420469"/>
            <a:ext cx="8918575" cy="64633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1" hangingPunct="1"/>
            <a:r>
              <a:rPr lang="en-US" sz="3600" dirty="0">
                <a:solidFill>
                  <a:schemeClr val="hlink"/>
                </a:solidFill>
                <a:effectLst>
                  <a:outerShdw blurRad="38100" dist="38100" dir="2700000" algn="tl">
                    <a:srgbClr val="000000"/>
                  </a:outerShdw>
                </a:effectLst>
              </a:rPr>
              <a:t>Pathophysiology of CF</a:t>
            </a:r>
          </a:p>
        </p:txBody>
      </p:sp>
      <p:sp>
        <p:nvSpPr>
          <p:cNvPr id="26" name="Text Box 24"/>
          <p:cNvSpPr txBox="1">
            <a:spLocks noChangeArrowheads="1"/>
          </p:cNvSpPr>
          <p:nvPr/>
        </p:nvSpPr>
        <p:spPr bwMode="auto">
          <a:xfrm>
            <a:off x="4495800" y="4803775"/>
            <a:ext cx="2432050" cy="714375"/>
          </a:xfrm>
          <a:prstGeom prst="rect">
            <a:avLst/>
          </a:prstGeom>
          <a:solidFill>
            <a:srgbClr val="FF6600"/>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t>Airway </a:t>
            </a:r>
          </a:p>
          <a:p>
            <a:pPr algn="ctr" eaLnBrk="1" hangingPunct="1"/>
            <a:r>
              <a:rPr lang="en-US" sz="2000"/>
              <a:t>Obstruction</a:t>
            </a:r>
          </a:p>
        </p:txBody>
      </p:sp>
      <p:sp>
        <p:nvSpPr>
          <p:cNvPr id="28" name="Line 26"/>
          <p:cNvSpPr>
            <a:spLocks noChangeShapeType="1"/>
          </p:cNvSpPr>
          <p:nvPr/>
        </p:nvSpPr>
        <p:spPr bwMode="auto">
          <a:xfrm>
            <a:off x="4383087" y="3941762"/>
            <a:ext cx="11113" cy="2857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3429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E800-71A1-48CC-8D2E-9AC6F0298C7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552B04F-D77D-4529-A9A4-AD9CE821F0E1}"/>
              </a:ext>
            </a:extLst>
          </p:cNvPr>
          <p:cNvSpPr>
            <a:spLocks noGrp="1"/>
          </p:cNvSpPr>
          <p:nvPr>
            <p:ph sz="quarter" idx="13"/>
          </p:nvPr>
        </p:nvSpPr>
        <p:spPr/>
        <p:txBody>
          <a:bodyPr>
            <a:normAutofit fontScale="92500" lnSpcReduction="20000"/>
          </a:bodyPr>
          <a:lstStyle/>
          <a:p>
            <a:r>
              <a:rPr lang="en-US" dirty="0"/>
              <a:t>Pathophysiology of CF</a:t>
            </a:r>
          </a:p>
          <a:p>
            <a:r>
              <a:rPr lang="en-US" dirty="0"/>
              <a:t>Genetics of CF</a:t>
            </a:r>
          </a:p>
          <a:p>
            <a:r>
              <a:rPr lang="en-US" dirty="0"/>
              <a:t>Diagnostic evaluation for CF</a:t>
            </a:r>
          </a:p>
          <a:p>
            <a:r>
              <a:rPr lang="en-US" dirty="0"/>
              <a:t>Respiratory issues in CF</a:t>
            </a:r>
          </a:p>
          <a:p>
            <a:r>
              <a:rPr lang="en-US" dirty="0"/>
              <a:t>GI and nutrition issues in CF</a:t>
            </a:r>
          </a:p>
          <a:p>
            <a:r>
              <a:rPr lang="en-US" dirty="0"/>
              <a:t>Infection control guidelines</a:t>
            </a:r>
          </a:p>
          <a:p>
            <a:r>
              <a:rPr lang="en-US" dirty="0"/>
              <a:t>QI Considerations</a:t>
            </a:r>
          </a:p>
          <a:p>
            <a:r>
              <a:rPr lang="en-US" dirty="0"/>
              <a:t>Inpatient and outpatient nursing considerations</a:t>
            </a:r>
          </a:p>
          <a:p>
            <a:endParaRPr lang="en-US" dirty="0"/>
          </a:p>
        </p:txBody>
      </p:sp>
    </p:spTree>
    <p:extLst>
      <p:ext uri="{BB962C8B-B14F-4D97-AF65-F5344CB8AC3E}">
        <p14:creationId xmlns:p14="http://schemas.microsoft.com/office/powerpoint/2010/main" val="2334998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685800" y="-76200"/>
            <a:ext cx="7543800" cy="1143000"/>
          </a:xfrm>
        </p:spPr>
        <p:txBody>
          <a:bodyPr/>
          <a:lstStyle/>
          <a:p>
            <a:r>
              <a:rPr lang="en-US" sz="4800" dirty="0">
                <a:solidFill>
                  <a:schemeClr val="hlink"/>
                </a:solidFill>
              </a:rPr>
              <a:t>Epidemiology</a:t>
            </a:r>
          </a:p>
        </p:txBody>
      </p:sp>
      <p:sp>
        <p:nvSpPr>
          <p:cNvPr id="13315" name="Rectangle 3"/>
          <p:cNvSpPr>
            <a:spLocks noGrp="1" noChangeArrowheads="1"/>
          </p:cNvSpPr>
          <p:nvPr>
            <p:ph sz="quarter" idx="13"/>
          </p:nvPr>
        </p:nvSpPr>
        <p:spPr>
          <a:xfrm>
            <a:off x="1371600" y="1600200"/>
            <a:ext cx="6934200" cy="4724400"/>
          </a:xfrm>
        </p:spPr>
        <p:txBody>
          <a:bodyPr/>
          <a:lstStyle/>
          <a:p>
            <a:pPr>
              <a:lnSpc>
                <a:spcPct val="90000"/>
              </a:lnSpc>
            </a:pPr>
            <a:r>
              <a:rPr lang="en-US"/>
              <a:t>&gt; 30,000 patients in the US</a:t>
            </a:r>
          </a:p>
          <a:p>
            <a:pPr>
              <a:lnSpc>
                <a:spcPct val="90000"/>
              </a:lnSpc>
            </a:pPr>
            <a:r>
              <a:rPr lang="en-US"/>
              <a:t>Caucasians </a:t>
            </a:r>
          </a:p>
          <a:p>
            <a:pPr lvl="1">
              <a:lnSpc>
                <a:spcPct val="90000"/>
              </a:lnSpc>
            </a:pPr>
            <a:r>
              <a:rPr lang="en-US"/>
              <a:t>3 - 5 %  carrier rate (7 million people)</a:t>
            </a:r>
          </a:p>
          <a:p>
            <a:pPr lvl="1">
              <a:lnSpc>
                <a:spcPct val="90000"/>
              </a:lnSpc>
            </a:pPr>
            <a:r>
              <a:rPr lang="en-US"/>
              <a:t>1 in 2,500 live births in US</a:t>
            </a:r>
          </a:p>
          <a:p>
            <a:pPr>
              <a:lnSpc>
                <a:spcPct val="90000"/>
              </a:lnSpc>
            </a:pPr>
            <a:r>
              <a:rPr lang="en-US"/>
              <a:t>Hispanics 1 in 8,500</a:t>
            </a:r>
          </a:p>
          <a:p>
            <a:pPr>
              <a:lnSpc>
                <a:spcPct val="90000"/>
              </a:lnSpc>
            </a:pPr>
            <a:r>
              <a:rPr lang="en-US"/>
              <a:t>Blacks 1 in 15,000 births</a:t>
            </a:r>
          </a:p>
          <a:p>
            <a:pPr>
              <a:lnSpc>
                <a:spcPct val="90000"/>
              </a:lnSpc>
            </a:pPr>
            <a:r>
              <a:rPr lang="en-US"/>
              <a:t>Asians 1 in 31,000 births</a:t>
            </a:r>
          </a:p>
          <a:p>
            <a:pPr>
              <a:lnSpc>
                <a:spcPct val="90000"/>
              </a:lnSpc>
            </a:pPr>
            <a:r>
              <a:rPr lang="en-US"/>
              <a:t>Reported in Native Americans, Africa, Middle East, Asia, Pacific Islands</a:t>
            </a:r>
          </a:p>
          <a:p>
            <a:pPr>
              <a:lnSpc>
                <a:spcPct val="90000"/>
              </a:lnSpc>
            </a:pPr>
            <a:endParaRPr lang="en-US"/>
          </a:p>
          <a:p>
            <a:pPr>
              <a:lnSpc>
                <a:spcPct val="90000"/>
              </a:lnSpc>
            </a:pPr>
            <a:endParaRPr lang="en-US"/>
          </a:p>
        </p:txBody>
      </p:sp>
    </p:spTree>
    <p:extLst>
      <p:ext uri="{BB962C8B-B14F-4D97-AF65-F5344CB8AC3E}">
        <p14:creationId xmlns:p14="http://schemas.microsoft.com/office/powerpoint/2010/main" val="769322266"/>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E6557CB3-6F80-4B59-84EC-7C1C2504146D}"/>
              </a:ext>
            </a:extLst>
          </p:cNvPr>
          <p:cNvSpPr txBox="1">
            <a:spLocks noChangeArrowheads="1"/>
          </p:cNvSpPr>
          <p:nvPr/>
        </p:nvSpPr>
        <p:spPr bwMode="auto">
          <a:xfrm>
            <a:off x="533400" y="524047"/>
            <a:ext cx="781893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algn="ctr" eaLnBrk="1" hangingPunct="1"/>
            <a:r>
              <a:rPr lang="en-US" altLang="en-US" sz="3200" b="1" dirty="0">
                <a:latin typeface="Arial" charset="0"/>
              </a:rPr>
              <a:t>Number of Children and Adults with CF</a:t>
            </a:r>
          </a:p>
          <a:p>
            <a:pPr algn="ctr" eaLnBrk="1" hangingPunct="1"/>
            <a:r>
              <a:rPr lang="en-US" altLang="en-US" sz="3200" b="1" dirty="0">
                <a:latin typeface="Arial" charset="0"/>
              </a:rPr>
              <a:t>1986-2014</a:t>
            </a:r>
          </a:p>
        </p:txBody>
      </p:sp>
      <p:pic>
        <p:nvPicPr>
          <p:cNvPr id="5" name="Picture 2">
            <a:extLst>
              <a:ext uri="{FF2B5EF4-FFF2-40B4-BE49-F238E27FC236}">
                <a16:creationId xmlns:a16="http://schemas.microsoft.com/office/drawing/2014/main" id="{459C711C-2E22-4683-BDD1-EE80FD844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480" t="32886" r="13585" b="18993"/>
          <a:stretch>
            <a:fillRect/>
          </a:stretch>
        </p:blipFill>
        <p:spPr bwMode="auto">
          <a:xfrm>
            <a:off x="196850" y="1947863"/>
            <a:ext cx="8832850" cy="37901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1">
            <a:extLst>
              <a:ext uri="{FF2B5EF4-FFF2-40B4-BE49-F238E27FC236}">
                <a16:creationId xmlns:a16="http://schemas.microsoft.com/office/drawing/2014/main" id="{00AFC2C6-1468-44C3-BA90-012A3F6C3A0A}"/>
              </a:ext>
            </a:extLst>
          </p:cNvPr>
          <p:cNvSpPr txBox="1">
            <a:spLocks noChangeArrowheads="1"/>
          </p:cNvSpPr>
          <p:nvPr/>
        </p:nvSpPr>
        <p:spPr bwMode="auto">
          <a:xfrm>
            <a:off x="4359275" y="4868863"/>
            <a:ext cx="5080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b="1">
                <a:latin typeface="Arial" charset="0"/>
              </a:rPr>
              <a:t>Year</a:t>
            </a:r>
          </a:p>
        </p:txBody>
      </p:sp>
      <p:sp>
        <p:nvSpPr>
          <p:cNvPr id="7" name="Rectangle 6">
            <a:extLst>
              <a:ext uri="{FF2B5EF4-FFF2-40B4-BE49-F238E27FC236}">
                <a16:creationId xmlns:a16="http://schemas.microsoft.com/office/drawing/2014/main" id="{1110B4FE-8B88-4912-9DE4-9E145A45FBEF}"/>
              </a:ext>
            </a:extLst>
          </p:cNvPr>
          <p:cNvSpPr/>
          <p:nvPr/>
        </p:nvSpPr>
        <p:spPr>
          <a:xfrm>
            <a:off x="196850" y="1924050"/>
            <a:ext cx="8832850" cy="409575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AFF3763C-8234-4625-98D2-E1E4B421099F}"/>
              </a:ext>
            </a:extLst>
          </p:cNvPr>
          <p:cNvSpPr/>
          <p:nvPr/>
        </p:nvSpPr>
        <p:spPr>
          <a:xfrm>
            <a:off x="1066800" y="3733800"/>
            <a:ext cx="7848600" cy="1524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327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AF1BB4A-92A8-4E69-8A57-0C73095D7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480" t="32886" r="13585" b="18993"/>
          <a:stretch>
            <a:fillRect/>
          </a:stretch>
        </p:blipFill>
        <p:spPr bwMode="auto">
          <a:xfrm>
            <a:off x="196850" y="1947863"/>
            <a:ext cx="8832850" cy="37901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1">
            <a:extLst>
              <a:ext uri="{FF2B5EF4-FFF2-40B4-BE49-F238E27FC236}">
                <a16:creationId xmlns:a16="http://schemas.microsoft.com/office/drawing/2014/main" id="{6BA2EF7E-EC9A-44F3-AFC5-C1447EDF075C}"/>
              </a:ext>
            </a:extLst>
          </p:cNvPr>
          <p:cNvSpPr txBox="1">
            <a:spLocks noChangeArrowheads="1"/>
          </p:cNvSpPr>
          <p:nvPr/>
        </p:nvSpPr>
        <p:spPr bwMode="auto">
          <a:xfrm>
            <a:off x="4359275" y="4868863"/>
            <a:ext cx="5080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b="1">
                <a:latin typeface="Arial" charset="0"/>
              </a:rPr>
              <a:t>Year</a:t>
            </a:r>
          </a:p>
        </p:txBody>
      </p:sp>
      <p:sp>
        <p:nvSpPr>
          <p:cNvPr id="8" name="Rectangle 7">
            <a:extLst>
              <a:ext uri="{FF2B5EF4-FFF2-40B4-BE49-F238E27FC236}">
                <a16:creationId xmlns:a16="http://schemas.microsoft.com/office/drawing/2014/main" id="{B9780AD6-1889-4902-84F3-A2DC42B59BCA}"/>
              </a:ext>
            </a:extLst>
          </p:cNvPr>
          <p:cNvSpPr/>
          <p:nvPr/>
        </p:nvSpPr>
        <p:spPr>
          <a:xfrm>
            <a:off x="196850" y="1924050"/>
            <a:ext cx="8832850" cy="409575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1">
            <a:extLst>
              <a:ext uri="{FF2B5EF4-FFF2-40B4-BE49-F238E27FC236}">
                <a16:creationId xmlns:a16="http://schemas.microsoft.com/office/drawing/2014/main" id="{146EBE43-C260-44A9-83C2-8F4965513F48}"/>
              </a:ext>
            </a:extLst>
          </p:cNvPr>
          <p:cNvSpPr txBox="1">
            <a:spLocks noChangeArrowheads="1"/>
          </p:cNvSpPr>
          <p:nvPr/>
        </p:nvSpPr>
        <p:spPr bwMode="auto">
          <a:xfrm>
            <a:off x="533400" y="524047"/>
            <a:ext cx="781893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algn="ctr" eaLnBrk="1" hangingPunct="1"/>
            <a:r>
              <a:rPr lang="en-US" altLang="en-US" sz="3200" b="1" dirty="0">
                <a:latin typeface="Arial" charset="0"/>
              </a:rPr>
              <a:t>Number of Children and Adults with CF</a:t>
            </a:r>
          </a:p>
          <a:p>
            <a:pPr algn="ctr" eaLnBrk="1" hangingPunct="1"/>
            <a:r>
              <a:rPr lang="en-US" altLang="en-US" sz="3200" b="1" dirty="0">
                <a:latin typeface="Arial" charset="0"/>
              </a:rPr>
              <a:t>1986-2014</a:t>
            </a:r>
          </a:p>
        </p:txBody>
      </p:sp>
    </p:spTree>
    <p:extLst>
      <p:ext uri="{BB962C8B-B14F-4D97-AF65-F5344CB8AC3E}">
        <p14:creationId xmlns:p14="http://schemas.microsoft.com/office/powerpoint/2010/main" val="1218398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81000" y="228600"/>
            <a:ext cx="8382000" cy="914400"/>
          </a:xfrm>
        </p:spPr>
        <p:txBody>
          <a:bodyPr>
            <a:normAutofit/>
          </a:bodyPr>
          <a:lstStyle/>
          <a:p>
            <a:r>
              <a:rPr lang="en-US" sz="4800" dirty="0">
                <a:solidFill>
                  <a:schemeClr val="hlink"/>
                </a:solidFill>
              </a:rPr>
              <a:t>Diagnosis of Cystic Fibrosis</a:t>
            </a:r>
          </a:p>
        </p:txBody>
      </p:sp>
      <p:sp>
        <p:nvSpPr>
          <p:cNvPr id="5123" name="Rectangle 3"/>
          <p:cNvSpPr>
            <a:spLocks noGrp="1" noChangeArrowheads="1"/>
          </p:cNvSpPr>
          <p:nvPr>
            <p:ph sz="quarter" idx="13"/>
          </p:nvPr>
        </p:nvSpPr>
        <p:spPr>
          <a:xfrm>
            <a:off x="457200" y="1684338"/>
            <a:ext cx="8229600" cy="4441825"/>
          </a:xfrm>
        </p:spPr>
        <p:txBody>
          <a:bodyPr>
            <a:normAutofit fontScale="92500" lnSpcReduction="20000"/>
          </a:bodyPr>
          <a:lstStyle/>
          <a:p>
            <a:pPr algn="ctr">
              <a:buFont typeface="Wingdings" pitchFamily="2" charset="2"/>
              <a:buNone/>
            </a:pPr>
            <a:r>
              <a:rPr lang="en-US" sz="2800" b="1" u="sng" dirty="0"/>
              <a:t>Cystic Fibrosis is a Clinical Syndrome</a:t>
            </a:r>
          </a:p>
          <a:p>
            <a:pPr algn="ctr">
              <a:buFont typeface="Wingdings" pitchFamily="2" charset="2"/>
              <a:buNone/>
            </a:pPr>
            <a:endParaRPr lang="en-US" sz="2800" dirty="0">
              <a:solidFill>
                <a:srgbClr val="CCFFFF"/>
              </a:solidFill>
            </a:endParaRPr>
          </a:p>
          <a:p>
            <a:r>
              <a:rPr lang="en-US" sz="2800" dirty="0"/>
              <a:t>Chronic Sino-Pulmonary Disease</a:t>
            </a:r>
          </a:p>
          <a:p>
            <a:r>
              <a:rPr lang="en-US" sz="2800" dirty="0"/>
              <a:t>Gastrointestinal/Nutritional Abnormalities</a:t>
            </a:r>
          </a:p>
          <a:p>
            <a:r>
              <a:rPr lang="en-US" sz="2800" dirty="0"/>
              <a:t>Predisposition to biliary cirrhosis</a:t>
            </a:r>
          </a:p>
          <a:p>
            <a:r>
              <a:rPr lang="en-US" sz="2800" dirty="0"/>
              <a:t>Obstructive </a:t>
            </a:r>
            <a:r>
              <a:rPr lang="en-US" sz="2800" dirty="0" err="1"/>
              <a:t>Azoospermia</a:t>
            </a:r>
            <a:r>
              <a:rPr lang="en-US" sz="2800" dirty="0"/>
              <a:t>/CBAVD in Males</a:t>
            </a:r>
          </a:p>
          <a:p>
            <a:r>
              <a:rPr lang="en-US" sz="2800" dirty="0"/>
              <a:t>Salt loss Syndromes</a:t>
            </a:r>
          </a:p>
          <a:p>
            <a:r>
              <a:rPr lang="en-US" sz="2800" dirty="0">
                <a:cs typeface="Times New Roman" pitchFamily="18" charset="0"/>
              </a:rPr>
              <a:t>±</a:t>
            </a:r>
            <a:r>
              <a:rPr lang="en-US" sz="2800" dirty="0"/>
              <a:t> family history</a:t>
            </a:r>
          </a:p>
        </p:txBody>
      </p:sp>
    </p:spTree>
    <p:extLst>
      <p:ext uri="{BB962C8B-B14F-4D97-AF65-F5344CB8AC3E}">
        <p14:creationId xmlns:p14="http://schemas.microsoft.com/office/powerpoint/2010/main" val="1119296040"/>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normAutofit/>
          </a:bodyPr>
          <a:lstStyle/>
          <a:p>
            <a:r>
              <a:rPr lang="en-US" sz="4800">
                <a:solidFill>
                  <a:schemeClr val="hlink"/>
                </a:solidFill>
              </a:rPr>
              <a:t>Diagnosis of Cystic Fibrosis</a:t>
            </a:r>
          </a:p>
        </p:txBody>
      </p:sp>
      <p:sp>
        <p:nvSpPr>
          <p:cNvPr id="8195" name="Rectangle 3"/>
          <p:cNvSpPr>
            <a:spLocks noGrp="1" noChangeArrowheads="1"/>
          </p:cNvSpPr>
          <p:nvPr>
            <p:ph sz="quarter" idx="13"/>
          </p:nvPr>
        </p:nvSpPr>
        <p:spPr>
          <a:xfrm>
            <a:off x="1066800" y="2133600"/>
            <a:ext cx="6934200" cy="4495800"/>
          </a:xfrm>
        </p:spPr>
        <p:txBody>
          <a:bodyPr/>
          <a:lstStyle/>
          <a:p>
            <a:pPr algn="ctr">
              <a:lnSpc>
                <a:spcPct val="90000"/>
              </a:lnSpc>
              <a:buFont typeface="Wingdings" pitchFamily="2" charset="2"/>
              <a:buNone/>
            </a:pPr>
            <a:endParaRPr lang="en-US" dirty="0">
              <a:solidFill>
                <a:srgbClr val="CCFFFF"/>
              </a:solidFill>
            </a:endParaRPr>
          </a:p>
          <a:p>
            <a:pPr>
              <a:lnSpc>
                <a:spcPct val="90000"/>
              </a:lnSpc>
            </a:pPr>
            <a:r>
              <a:rPr lang="en-US" dirty="0"/>
              <a:t>Elevated sweat chloride concentration </a:t>
            </a:r>
          </a:p>
          <a:p>
            <a:pPr lvl="1">
              <a:lnSpc>
                <a:spcPct val="90000"/>
              </a:lnSpc>
            </a:pPr>
            <a:r>
              <a:rPr lang="en-US" dirty="0"/>
              <a:t>Pilocarpine iontophoresis</a:t>
            </a:r>
          </a:p>
          <a:p>
            <a:pPr lvl="1">
              <a:lnSpc>
                <a:spcPct val="90000"/>
              </a:lnSpc>
            </a:pPr>
            <a:r>
              <a:rPr lang="en-US" dirty="0"/>
              <a:t>&gt; 60 </a:t>
            </a:r>
            <a:r>
              <a:rPr lang="en-US" dirty="0" err="1"/>
              <a:t>mmol</a:t>
            </a:r>
            <a:r>
              <a:rPr lang="en-US" dirty="0"/>
              <a:t>/L Chloride</a:t>
            </a:r>
          </a:p>
          <a:p>
            <a:pPr lvl="1">
              <a:lnSpc>
                <a:spcPct val="90000"/>
              </a:lnSpc>
            </a:pPr>
            <a:r>
              <a:rPr lang="en-US" dirty="0"/>
              <a:t>&gt; 100 mg of sweat</a:t>
            </a:r>
          </a:p>
          <a:p>
            <a:pPr lvl="1">
              <a:lnSpc>
                <a:spcPct val="90000"/>
              </a:lnSpc>
            </a:pPr>
            <a:r>
              <a:rPr lang="en-US" dirty="0"/>
              <a:t>Two sites or two test dates</a:t>
            </a:r>
          </a:p>
          <a:p>
            <a:pPr>
              <a:lnSpc>
                <a:spcPct val="90000"/>
              </a:lnSpc>
            </a:pPr>
            <a:r>
              <a:rPr lang="en-US" dirty="0"/>
              <a:t>Or two CF-producing genetic mutations – there is one defective gene but almost 2,000 specific mutations that cause CF</a:t>
            </a:r>
          </a:p>
          <a:p>
            <a:pPr>
              <a:lnSpc>
                <a:spcPct val="90000"/>
              </a:lnSpc>
            </a:pPr>
            <a:r>
              <a:rPr lang="en-US" dirty="0"/>
              <a:t>Or nasal potential difference profile consistent with CF</a:t>
            </a:r>
          </a:p>
        </p:txBody>
      </p:sp>
    </p:spTree>
    <p:extLst>
      <p:ext uri="{BB962C8B-B14F-4D97-AF65-F5344CB8AC3E}">
        <p14:creationId xmlns:p14="http://schemas.microsoft.com/office/powerpoint/2010/main" val="732864272"/>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39" name="Object 39"/>
          <p:cNvGraphicFramePr>
            <a:graphicFrameLocks noChangeAspect="1"/>
          </p:cNvGraphicFramePr>
          <p:nvPr/>
        </p:nvGraphicFramePr>
        <p:xfrm>
          <a:off x="3657600" y="1676400"/>
          <a:ext cx="1447800" cy="1366838"/>
        </p:xfrm>
        <a:graphic>
          <a:graphicData uri="http://schemas.openxmlformats.org/presentationml/2006/ole">
            <mc:AlternateContent xmlns:mc="http://schemas.openxmlformats.org/markup-compatibility/2006">
              <mc:Choice xmlns:v="urn:schemas-microsoft-com:vml" Requires="v">
                <p:oleObj spid="_x0000_s3130" name="Image" r:id="rId3" imgW="2273016" imgH="2146032" progId="">
                  <p:embed/>
                </p:oleObj>
              </mc:Choice>
              <mc:Fallback>
                <p:oleObj name="Image" r:id="rId3" imgW="2273016" imgH="2146032" progId="">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76400"/>
                        <a:ext cx="144780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5602" name="Picture 2" descr="cf1pict"/>
          <p:cNvPicPr>
            <a:picLocks noChangeAspect="1" noChangeArrowheads="1"/>
          </p:cNvPicPr>
          <p:nvPr/>
        </p:nvPicPr>
        <p:blipFill>
          <a:blip r:embed="rId5" cstate="print"/>
          <a:srcRect t="8955" r="9090" b="4477"/>
          <a:stretch>
            <a:fillRect/>
          </a:stretch>
        </p:blipFill>
        <p:spPr bwMode="auto">
          <a:xfrm>
            <a:off x="533400" y="1066800"/>
            <a:ext cx="1733550" cy="2514600"/>
          </a:xfrm>
          <a:prstGeom prst="rect">
            <a:avLst/>
          </a:prstGeom>
          <a:noFill/>
          <a:ln w="9525">
            <a:noFill/>
            <a:miter lim="800000"/>
            <a:headEnd/>
            <a:tailEnd/>
          </a:ln>
        </p:spPr>
      </p:pic>
      <p:sp>
        <p:nvSpPr>
          <p:cNvPr id="25603" name="Rectangle 3"/>
          <p:cNvSpPr>
            <a:spLocks noChangeArrowheads="1"/>
          </p:cNvSpPr>
          <p:nvPr/>
        </p:nvSpPr>
        <p:spPr bwMode="auto">
          <a:xfrm>
            <a:off x="533400" y="3595688"/>
            <a:ext cx="1828800" cy="366712"/>
          </a:xfrm>
          <a:prstGeom prst="rect">
            <a:avLst/>
          </a:prstGeom>
          <a:noFill/>
          <a:ln w="9525">
            <a:noFill/>
            <a:miter lim="800000"/>
            <a:headEnd/>
            <a:tailEnd/>
          </a:ln>
        </p:spPr>
        <p:txBody>
          <a:bodyPr>
            <a:spAutoFit/>
          </a:bodyPr>
          <a:lstStyle/>
          <a:p>
            <a:r>
              <a:rPr lang="en-US" b="1" dirty="0">
                <a:solidFill>
                  <a:srgbClr val="FF0000"/>
                </a:solidFill>
                <a:effectLst/>
              </a:rPr>
              <a:t>Normal at birth</a:t>
            </a:r>
          </a:p>
        </p:txBody>
      </p:sp>
      <p:pic>
        <p:nvPicPr>
          <p:cNvPr id="81925" name="Picture 5"/>
          <p:cNvPicPr>
            <a:picLocks noChangeAspect="1" noChangeArrowheads="1"/>
          </p:cNvPicPr>
          <p:nvPr/>
        </p:nvPicPr>
        <p:blipFill>
          <a:blip r:embed="rId6" cstate="print"/>
          <a:srcRect l="26198" t="18628" r="25031" b="13861"/>
          <a:stretch>
            <a:fillRect/>
          </a:stretch>
        </p:blipFill>
        <p:spPr bwMode="auto">
          <a:xfrm>
            <a:off x="6324600" y="4116388"/>
            <a:ext cx="2514600" cy="2154237"/>
          </a:xfrm>
          <a:prstGeom prst="rect">
            <a:avLst/>
          </a:prstGeom>
          <a:noFill/>
          <a:ln w="9525">
            <a:noFill/>
            <a:miter lim="800000"/>
            <a:headEnd/>
            <a:tailEnd/>
          </a:ln>
        </p:spPr>
      </p:pic>
      <p:pic>
        <p:nvPicPr>
          <p:cNvPr id="81926" name="Picture 6"/>
          <p:cNvPicPr>
            <a:picLocks noChangeAspect="1" noChangeArrowheads="1"/>
          </p:cNvPicPr>
          <p:nvPr/>
        </p:nvPicPr>
        <p:blipFill>
          <a:blip r:embed="rId7" cstate="print"/>
          <a:srcRect l="5000" t="5263" b="37566"/>
          <a:stretch>
            <a:fillRect/>
          </a:stretch>
        </p:blipFill>
        <p:spPr bwMode="auto">
          <a:xfrm>
            <a:off x="3048000" y="4343400"/>
            <a:ext cx="2590800" cy="2006600"/>
          </a:xfrm>
          <a:prstGeom prst="rect">
            <a:avLst/>
          </a:prstGeom>
          <a:noFill/>
          <a:ln w="9525">
            <a:noFill/>
            <a:miter lim="800000"/>
            <a:headEnd/>
            <a:tailEnd/>
          </a:ln>
        </p:spPr>
      </p:pic>
      <p:pic>
        <p:nvPicPr>
          <p:cNvPr id="81929" name="Picture 9" descr="15"/>
          <p:cNvPicPr>
            <a:picLocks noChangeAspect="1" noChangeArrowheads="1"/>
          </p:cNvPicPr>
          <p:nvPr/>
        </p:nvPicPr>
        <p:blipFill>
          <a:blip r:embed="rId8" cstate="print"/>
          <a:srcRect l="2162" t="5971" r="2702" b="17911"/>
          <a:stretch>
            <a:fillRect/>
          </a:stretch>
        </p:blipFill>
        <p:spPr bwMode="auto">
          <a:xfrm>
            <a:off x="442913" y="4114800"/>
            <a:ext cx="2103437" cy="2438400"/>
          </a:xfrm>
          <a:prstGeom prst="rect">
            <a:avLst/>
          </a:prstGeom>
          <a:noFill/>
          <a:ln w="9525">
            <a:noFill/>
            <a:miter lim="800000"/>
            <a:headEnd/>
            <a:tailEnd/>
          </a:ln>
        </p:spPr>
      </p:pic>
      <p:sp>
        <p:nvSpPr>
          <p:cNvPr id="81931" name="Rectangle 11"/>
          <p:cNvSpPr>
            <a:spLocks noChangeArrowheads="1"/>
          </p:cNvSpPr>
          <p:nvPr/>
        </p:nvSpPr>
        <p:spPr bwMode="auto">
          <a:xfrm>
            <a:off x="6629400" y="3733800"/>
            <a:ext cx="1828800" cy="366713"/>
          </a:xfrm>
          <a:prstGeom prst="rect">
            <a:avLst/>
          </a:prstGeom>
          <a:noFill/>
          <a:ln w="9525">
            <a:noFill/>
            <a:miter lim="800000"/>
            <a:headEnd/>
            <a:tailEnd/>
          </a:ln>
        </p:spPr>
        <p:txBody>
          <a:bodyPr>
            <a:spAutoFit/>
          </a:bodyPr>
          <a:lstStyle/>
          <a:p>
            <a:r>
              <a:rPr lang="en-US" dirty="0">
                <a:effectLst/>
              </a:rPr>
              <a:t>Bronchiectasis</a:t>
            </a:r>
          </a:p>
        </p:txBody>
      </p:sp>
      <p:sp>
        <p:nvSpPr>
          <p:cNvPr id="25612" name="Rectangle 12"/>
          <p:cNvSpPr>
            <a:spLocks noChangeArrowheads="1"/>
          </p:cNvSpPr>
          <p:nvPr/>
        </p:nvSpPr>
        <p:spPr bwMode="auto">
          <a:xfrm>
            <a:off x="304800" y="228600"/>
            <a:ext cx="8458200" cy="533400"/>
          </a:xfrm>
          <a:prstGeom prst="rect">
            <a:avLst/>
          </a:prstGeom>
          <a:noFill/>
          <a:ln w="9525">
            <a:noFill/>
            <a:miter lim="800000"/>
            <a:headEnd/>
            <a:tailEnd/>
          </a:ln>
        </p:spPr>
        <p:txBody>
          <a:bodyPr/>
          <a:lstStyle/>
          <a:p>
            <a:pPr marL="342900" indent="-342900" algn="ctr" eaLnBrk="0" hangingPunct="0"/>
            <a:r>
              <a:rPr lang="en-US" sz="2800" dirty="0">
                <a:effectLst/>
                <a:latin typeface="Times New Roman" pitchFamily="18" charset="0"/>
                <a:cs typeface="Times New Roman" pitchFamily="18" charset="0"/>
              </a:rPr>
              <a:t>Pulmonary Disease in CF</a:t>
            </a:r>
          </a:p>
        </p:txBody>
      </p:sp>
      <p:sp>
        <p:nvSpPr>
          <p:cNvPr id="81934" name="Line 14"/>
          <p:cNvSpPr>
            <a:spLocks noChangeShapeType="1"/>
          </p:cNvSpPr>
          <p:nvPr/>
        </p:nvSpPr>
        <p:spPr bwMode="auto">
          <a:xfrm flipH="1">
            <a:off x="5791200" y="5334000"/>
            <a:ext cx="381000" cy="0"/>
          </a:xfrm>
          <a:prstGeom prst="line">
            <a:avLst/>
          </a:prstGeom>
          <a:noFill/>
          <a:ln w="57150">
            <a:solidFill>
              <a:schemeClr val="tx1"/>
            </a:solidFill>
            <a:round/>
            <a:headEnd/>
            <a:tailEnd type="triangle" w="med" len="med"/>
          </a:ln>
        </p:spPr>
        <p:txBody>
          <a:bodyPr/>
          <a:lstStyle/>
          <a:p>
            <a:endParaRPr lang="en-US" dirty="0"/>
          </a:p>
        </p:txBody>
      </p:sp>
      <p:sp>
        <p:nvSpPr>
          <p:cNvPr id="81935" name="Line 15"/>
          <p:cNvSpPr>
            <a:spLocks noChangeShapeType="1"/>
          </p:cNvSpPr>
          <p:nvPr/>
        </p:nvSpPr>
        <p:spPr bwMode="auto">
          <a:xfrm flipH="1">
            <a:off x="2590800" y="5334000"/>
            <a:ext cx="381000" cy="0"/>
          </a:xfrm>
          <a:prstGeom prst="line">
            <a:avLst/>
          </a:prstGeom>
          <a:noFill/>
          <a:ln w="57150">
            <a:solidFill>
              <a:schemeClr val="tx1"/>
            </a:solidFill>
            <a:round/>
            <a:headEnd/>
            <a:tailEnd type="triangle" w="med" len="med"/>
          </a:ln>
        </p:spPr>
        <p:txBody>
          <a:bodyPr/>
          <a:lstStyle/>
          <a:p>
            <a:endParaRPr lang="en-US" dirty="0"/>
          </a:p>
        </p:txBody>
      </p:sp>
      <p:pic>
        <p:nvPicPr>
          <p:cNvPr id="12304" name="Picture 16"/>
          <p:cNvPicPr>
            <a:picLocks noChangeAspect="1" noChangeArrowheads="1"/>
          </p:cNvPicPr>
          <p:nvPr/>
        </p:nvPicPr>
        <p:blipFill>
          <a:blip r:embed="rId9" cstate="print"/>
          <a:srcRect l="34845" t="9358" r="37189" b="13637"/>
          <a:stretch>
            <a:fillRect/>
          </a:stretch>
        </p:blipFill>
        <p:spPr bwMode="auto">
          <a:xfrm>
            <a:off x="6248400" y="1066800"/>
            <a:ext cx="2590800" cy="2520950"/>
          </a:xfrm>
          <a:prstGeom prst="rect">
            <a:avLst/>
          </a:prstGeom>
          <a:noFill/>
          <a:ln w="9525">
            <a:noFill/>
            <a:miter lim="800000"/>
            <a:headEnd/>
            <a:tailEnd/>
          </a:ln>
        </p:spPr>
      </p:pic>
      <p:graphicFrame>
        <p:nvGraphicFramePr>
          <p:cNvPr id="2" name="Diagram 1"/>
          <p:cNvGraphicFramePr/>
          <p:nvPr/>
        </p:nvGraphicFramePr>
        <p:xfrm>
          <a:off x="2971800" y="1066800"/>
          <a:ext cx="2743200" cy="25781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1928" name="Line 8"/>
          <p:cNvSpPr>
            <a:spLocks noChangeShapeType="1"/>
          </p:cNvSpPr>
          <p:nvPr/>
        </p:nvSpPr>
        <p:spPr bwMode="auto">
          <a:xfrm>
            <a:off x="5791200" y="2362200"/>
            <a:ext cx="457200" cy="0"/>
          </a:xfrm>
          <a:prstGeom prst="line">
            <a:avLst/>
          </a:prstGeom>
          <a:noFill/>
          <a:ln w="57150">
            <a:solidFill>
              <a:schemeClr val="tx1"/>
            </a:solidFill>
            <a:round/>
            <a:headEnd/>
            <a:tailEnd type="triangle" w="med" len="med"/>
          </a:ln>
        </p:spPr>
        <p:txBody>
          <a:bodyPr/>
          <a:lstStyle/>
          <a:p>
            <a:endParaRPr lang="en-US" dirty="0"/>
          </a:p>
        </p:txBody>
      </p:sp>
      <p:sp>
        <p:nvSpPr>
          <p:cNvPr id="81924" name="Line 4"/>
          <p:cNvSpPr>
            <a:spLocks noChangeShapeType="1"/>
          </p:cNvSpPr>
          <p:nvPr/>
        </p:nvSpPr>
        <p:spPr bwMode="auto">
          <a:xfrm>
            <a:off x="2362200" y="2286000"/>
            <a:ext cx="457200" cy="0"/>
          </a:xfrm>
          <a:prstGeom prst="line">
            <a:avLst/>
          </a:prstGeom>
          <a:noFill/>
          <a:ln w="57150">
            <a:solidFill>
              <a:schemeClr val="tx1"/>
            </a:solidFill>
            <a:round/>
            <a:headEnd/>
            <a:tailEnd type="triangle" w="med" len="med"/>
          </a:ln>
        </p:spPr>
        <p:txBody>
          <a:bodyPr/>
          <a:lstStyle/>
          <a:p>
            <a:endParaRPr lang="en-US" dirty="0"/>
          </a:p>
        </p:txBody>
      </p:sp>
    </p:spTree>
    <p:extLst>
      <p:ext uri="{BB962C8B-B14F-4D97-AF65-F5344CB8AC3E}">
        <p14:creationId xmlns:p14="http://schemas.microsoft.com/office/powerpoint/2010/main" val="24083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924"/>
                                        </p:tgtEl>
                                        <p:attrNameLst>
                                          <p:attrName>style.visibility</p:attrName>
                                        </p:attrNameLst>
                                      </p:cBhvr>
                                      <p:to>
                                        <p:strVal val="visible"/>
                                      </p:to>
                                    </p:set>
                                    <p:animEffect transition="in" filter="blinds(horizontal)">
                                      <p:cBhvr>
                                        <p:cTn id="10" dur="500"/>
                                        <p:tgtEl>
                                          <p:spTgt spid="81924"/>
                                        </p:tgtEl>
                                      </p:cBhvr>
                                    </p:animEffect>
                                  </p:childTnLst>
                                </p:cTn>
                              </p:par>
                              <p:par>
                                <p:cTn id="11" presetID="3" presetClass="entr" presetSubtype="10" fill="hold" nodeType="withEffect">
                                  <p:stCondLst>
                                    <p:cond delay="0"/>
                                  </p:stCondLst>
                                  <p:childTnLst>
                                    <p:set>
                                      <p:cBhvr>
                                        <p:cTn id="12" dur="1" fill="hold">
                                          <p:stCondLst>
                                            <p:cond delay="0"/>
                                          </p:stCondLst>
                                        </p:cTn>
                                        <p:tgtEl>
                                          <p:spTgt spid="25639"/>
                                        </p:tgtEl>
                                        <p:attrNameLst>
                                          <p:attrName>style.visibility</p:attrName>
                                        </p:attrNameLst>
                                      </p:cBhvr>
                                      <p:to>
                                        <p:strVal val="visible"/>
                                      </p:to>
                                    </p:set>
                                    <p:animEffect transition="in" filter="blinds(horizontal)">
                                      <p:cBhvr>
                                        <p:cTn id="13" dur="500"/>
                                        <p:tgtEl>
                                          <p:spTgt spid="2563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1928"/>
                                        </p:tgtEl>
                                        <p:attrNameLst>
                                          <p:attrName>style.visibility</p:attrName>
                                        </p:attrNameLst>
                                      </p:cBhvr>
                                      <p:to>
                                        <p:strVal val="visible"/>
                                      </p:to>
                                    </p:set>
                                    <p:animEffect transition="in" filter="blinds(horizontal)">
                                      <p:cBhvr>
                                        <p:cTn id="18" dur="500"/>
                                        <p:tgtEl>
                                          <p:spTgt spid="81928"/>
                                        </p:tgtEl>
                                      </p:cBhvr>
                                    </p:animEffect>
                                  </p:childTnLst>
                                </p:cTn>
                              </p:par>
                              <p:par>
                                <p:cTn id="19" presetID="3" presetClass="entr" presetSubtype="10" fill="hold" nodeType="withEffect">
                                  <p:stCondLst>
                                    <p:cond delay="0"/>
                                  </p:stCondLst>
                                  <p:childTnLst>
                                    <p:set>
                                      <p:cBhvr>
                                        <p:cTn id="20" dur="1" fill="hold">
                                          <p:stCondLst>
                                            <p:cond delay="0"/>
                                          </p:stCondLst>
                                        </p:cTn>
                                        <p:tgtEl>
                                          <p:spTgt spid="12304"/>
                                        </p:tgtEl>
                                        <p:attrNameLst>
                                          <p:attrName>style.visibility</p:attrName>
                                        </p:attrNameLst>
                                      </p:cBhvr>
                                      <p:to>
                                        <p:strVal val="visible"/>
                                      </p:to>
                                    </p:set>
                                    <p:animEffect transition="in" filter="blinds(horizontal)">
                                      <p:cBhvr>
                                        <p:cTn id="21" dur="500"/>
                                        <p:tgtEl>
                                          <p:spTgt spid="1230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1931"/>
                                        </p:tgtEl>
                                        <p:attrNameLst>
                                          <p:attrName>style.visibility</p:attrName>
                                        </p:attrNameLst>
                                      </p:cBhvr>
                                      <p:to>
                                        <p:strVal val="visible"/>
                                      </p:to>
                                    </p:set>
                                    <p:animEffect transition="in" filter="blinds(horizontal)">
                                      <p:cBhvr>
                                        <p:cTn id="24" dur="500"/>
                                        <p:tgtEl>
                                          <p:spTgt spid="81931"/>
                                        </p:tgtEl>
                                      </p:cBhvr>
                                    </p:animEffect>
                                  </p:childTnLst>
                                </p:cTn>
                              </p:par>
                              <p:par>
                                <p:cTn id="25" presetID="3" presetClass="entr" presetSubtype="10" fill="hold" nodeType="withEffect">
                                  <p:stCondLst>
                                    <p:cond delay="0"/>
                                  </p:stCondLst>
                                  <p:childTnLst>
                                    <p:set>
                                      <p:cBhvr>
                                        <p:cTn id="26" dur="1" fill="hold">
                                          <p:stCondLst>
                                            <p:cond delay="0"/>
                                          </p:stCondLst>
                                        </p:cTn>
                                        <p:tgtEl>
                                          <p:spTgt spid="81925"/>
                                        </p:tgtEl>
                                        <p:attrNameLst>
                                          <p:attrName>style.visibility</p:attrName>
                                        </p:attrNameLst>
                                      </p:cBhvr>
                                      <p:to>
                                        <p:strVal val="visible"/>
                                      </p:to>
                                    </p:set>
                                    <p:animEffect transition="in" filter="blinds(horizontal)">
                                      <p:cBhvr>
                                        <p:cTn id="27" dur="500"/>
                                        <p:tgtEl>
                                          <p:spTgt spid="819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1934"/>
                                        </p:tgtEl>
                                        <p:attrNameLst>
                                          <p:attrName>style.visibility</p:attrName>
                                        </p:attrNameLst>
                                      </p:cBhvr>
                                      <p:to>
                                        <p:strVal val="visible"/>
                                      </p:to>
                                    </p:set>
                                    <p:animEffect transition="in" filter="blinds(horizontal)">
                                      <p:cBhvr>
                                        <p:cTn id="32" dur="500"/>
                                        <p:tgtEl>
                                          <p:spTgt spid="81934"/>
                                        </p:tgtEl>
                                      </p:cBhvr>
                                    </p:animEffect>
                                  </p:childTnLst>
                                </p:cTn>
                              </p:par>
                              <p:par>
                                <p:cTn id="33" presetID="3" presetClass="entr" presetSubtype="10" fill="hold" nodeType="withEffect">
                                  <p:stCondLst>
                                    <p:cond delay="0"/>
                                  </p:stCondLst>
                                  <p:childTnLst>
                                    <p:set>
                                      <p:cBhvr>
                                        <p:cTn id="34" dur="1" fill="hold">
                                          <p:stCondLst>
                                            <p:cond delay="0"/>
                                          </p:stCondLst>
                                        </p:cTn>
                                        <p:tgtEl>
                                          <p:spTgt spid="81926"/>
                                        </p:tgtEl>
                                        <p:attrNameLst>
                                          <p:attrName>style.visibility</p:attrName>
                                        </p:attrNameLst>
                                      </p:cBhvr>
                                      <p:to>
                                        <p:strVal val="visible"/>
                                      </p:to>
                                    </p:set>
                                    <p:animEffect transition="in" filter="blinds(horizontal)">
                                      <p:cBhvr>
                                        <p:cTn id="35" dur="500"/>
                                        <p:tgtEl>
                                          <p:spTgt spid="8192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1935"/>
                                        </p:tgtEl>
                                        <p:attrNameLst>
                                          <p:attrName>style.visibility</p:attrName>
                                        </p:attrNameLst>
                                      </p:cBhvr>
                                      <p:to>
                                        <p:strVal val="visible"/>
                                      </p:to>
                                    </p:set>
                                    <p:animEffect transition="in" filter="blinds(horizontal)">
                                      <p:cBhvr>
                                        <p:cTn id="40" dur="500"/>
                                        <p:tgtEl>
                                          <p:spTgt spid="81935"/>
                                        </p:tgtEl>
                                      </p:cBhvr>
                                    </p:animEffect>
                                  </p:childTnLst>
                                </p:cTn>
                              </p:par>
                              <p:par>
                                <p:cTn id="41" presetID="3" presetClass="entr" presetSubtype="10" fill="hold" nodeType="withEffect">
                                  <p:stCondLst>
                                    <p:cond delay="0"/>
                                  </p:stCondLst>
                                  <p:childTnLst>
                                    <p:set>
                                      <p:cBhvr>
                                        <p:cTn id="42" dur="1" fill="hold">
                                          <p:stCondLst>
                                            <p:cond delay="0"/>
                                          </p:stCondLst>
                                        </p:cTn>
                                        <p:tgtEl>
                                          <p:spTgt spid="81929"/>
                                        </p:tgtEl>
                                        <p:attrNameLst>
                                          <p:attrName>style.visibility</p:attrName>
                                        </p:attrNameLst>
                                      </p:cBhvr>
                                      <p:to>
                                        <p:strVal val="visible"/>
                                      </p:to>
                                    </p:set>
                                    <p:animEffect transition="in" filter="blinds(horizontal)">
                                      <p:cBhvr>
                                        <p:cTn id="43" dur="500"/>
                                        <p:tgtEl>
                                          <p:spTgt spid="8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1" grpId="0"/>
      <p:bldP spid="81934" grpId="0" animBg="1"/>
      <p:bldP spid="81935" grpId="0" animBg="1"/>
      <p:bldGraphic spid="2" grpId="0">
        <p:bldAsOne/>
      </p:bldGraphic>
      <p:bldP spid="81928" grpId="0" animBg="1"/>
      <p:bldP spid="819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p:cNvSpPr>
          <p:nvPr>
            <p:ph type="title"/>
          </p:nvPr>
        </p:nvSpPr>
        <p:spPr/>
        <p:txBody>
          <a:bodyPr/>
          <a:lstStyle/>
          <a:p>
            <a:pPr algn="ctr" eaLnBrk="1" hangingPunct="1"/>
            <a:r>
              <a:rPr lang="en-US"/>
              <a:t>Bronchiectasis</a:t>
            </a:r>
          </a:p>
        </p:txBody>
      </p:sp>
      <p:pic>
        <p:nvPicPr>
          <p:cNvPr id="38915" name="Picture 8" descr="09f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496092" y="2366963"/>
            <a:ext cx="4151815" cy="3424237"/>
          </a:xfrm>
          <a:noFill/>
        </p:spPr>
      </p:pic>
    </p:spTree>
    <p:extLst>
      <p:ext uri="{BB962C8B-B14F-4D97-AF65-F5344CB8AC3E}">
        <p14:creationId xmlns:p14="http://schemas.microsoft.com/office/powerpoint/2010/main" val="2311652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6379" y="5007668"/>
            <a:ext cx="2502021" cy="1325563"/>
          </a:xfrm>
        </p:spPr>
        <p:txBody>
          <a:bodyPr>
            <a:normAutofit fontScale="90000"/>
          </a:bodyPr>
          <a:lstStyle/>
          <a:p>
            <a:r>
              <a:rPr lang="en-US" b="1" dirty="0"/>
              <a:t>CF is a Systemic Disease</a:t>
            </a:r>
          </a:p>
        </p:txBody>
      </p:sp>
      <p:pic>
        <p:nvPicPr>
          <p:cNvPr id="9" name="Picture 3" descr="cfpath"/>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2895600" y="1143000"/>
            <a:ext cx="3209551" cy="3182118"/>
          </a:xfrm>
          <a:prstGeom prst="rect">
            <a:avLst/>
          </a:prstGeom>
          <a:noFill/>
          <a:ln w="508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6" descr="200304-505SOf5"/>
          <p:cNvPicPr>
            <a:picLocks noGrp="1" noChangeAspect="1" noChangeArrowheads="1"/>
          </p:cNvPicPr>
          <p:nvPr>
            <p:ph sz="quarter" idx="14"/>
          </p:nvPr>
        </p:nvPicPr>
        <p:blipFill>
          <a:blip r:embed="rId4" cstate="print"/>
          <a:srcRect/>
          <a:stretch>
            <a:fillRect/>
          </a:stretch>
        </p:blipFill>
        <p:spPr bwMode="auto">
          <a:xfrm>
            <a:off x="6248400" y="166255"/>
            <a:ext cx="2748742" cy="2851586"/>
          </a:xfrm>
          <a:prstGeom prst="rect">
            <a:avLst/>
          </a:prstGeom>
          <a:noFill/>
        </p:spPr>
      </p:pic>
      <p:pic>
        <p:nvPicPr>
          <p:cNvPr id="10" name="Picture 2"/>
          <p:cNvPicPr>
            <a:picLocks noChangeAspect="1" noChangeArrowheads="1"/>
          </p:cNvPicPr>
          <p:nvPr/>
        </p:nvPicPr>
        <p:blipFill>
          <a:blip r:embed="rId5" cstate="print"/>
          <a:srcRect l="3125" t="4861" r="64786" b="61536"/>
          <a:stretch>
            <a:fillRect/>
          </a:stretch>
        </p:blipFill>
        <p:spPr bwMode="auto">
          <a:xfrm>
            <a:off x="152399" y="304800"/>
            <a:ext cx="2523117" cy="1981200"/>
          </a:xfrm>
          <a:prstGeom prst="rect">
            <a:avLst/>
          </a:prstGeom>
          <a:noFill/>
          <a:ln w="50800">
            <a:solidFill>
              <a:schemeClr val="tx2"/>
            </a:solidFill>
            <a:miter lim="800000"/>
            <a:headEnd/>
            <a:tailEnd/>
          </a:ln>
          <a:effectLst/>
        </p:spPr>
      </p:pic>
      <p:pic>
        <p:nvPicPr>
          <p:cNvPr id="11" name="Picture 3" descr="F2"/>
          <p:cNvPicPr>
            <a:picLocks noChangeAspect="1" noChangeArrowheads="1"/>
          </p:cNvPicPr>
          <p:nvPr/>
        </p:nvPicPr>
        <p:blipFill>
          <a:blip r:embed="rId6" cstate="print"/>
          <a:srcRect/>
          <a:stretch>
            <a:fillRect/>
          </a:stretch>
        </p:blipFill>
        <p:spPr bwMode="auto">
          <a:xfrm>
            <a:off x="6298490" y="3429000"/>
            <a:ext cx="2693110" cy="3264376"/>
          </a:xfrm>
          <a:prstGeom prst="rect">
            <a:avLst/>
          </a:prstGeom>
          <a:noFill/>
          <a:ln w="50800">
            <a:solidFill>
              <a:schemeClr val="tx2"/>
            </a:solidFill>
            <a:miter lim="800000"/>
            <a:headEnd/>
            <a:tailEnd/>
          </a:ln>
        </p:spPr>
      </p:pic>
      <p:pic>
        <p:nvPicPr>
          <p:cNvPr id="13" name="Picture 3" descr="F18A"/>
          <p:cNvPicPr>
            <a:picLocks noChangeAspect="1" noChangeArrowheads="1"/>
          </p:cNvPicPr>
          <p:nvPr/>
        </p:nvPicPr>
        <p:blipFill>
          <a:blip r:embed="rId7" cstate="print"/>
          <a:stretch>
            <a:fillRect/>
          </a:stretch>
        </p:blipFill>
        <p:spPr bwMode="auto">
          <a:xfrm>
            <a:off x="225528" y="2936338"/>
            <a:ext cx="2456778" cy="1826162"/>
          </a:xfrm>
          <a:prstGeom prst="rect">
            <a:avLst/>
          </a:prstGeom>
          <a:noFill/>
          <a:ln w="50800">
            <a:solidFill>
              <a:schemeClr val="tx2"/>
            </a:solidFill>
            <a:miter lim="800000"/>
            <a:headEnd/>
            <a:tailEnd/>
          </a:ln>
        </p:spPr>
      </p:pic>
      <p:pic>
        <p:nvPicPr>
          <p:cNvPr id="14" name="Picture 3"/>
          <p:cNvPicPr>
            <a:picLocks noChangeAspect="1" noChangeArrowheads="1"/>
          </p:cNvPicPr>
          <p:nvPr/>
        </p:nvPicPr>
        <p:blipFill>
          <a:blip r:embed="rId8" cstate="print"/>
          <a:srcRect l="29997" t="38477" r="31769" b="33754"/>
          <a:stretch>
            <a:fillRect/>
          </a:stretch>
        </p:blipFill>
        <p:spPr bwMode="auto">
          <a:xfrm>
            <a:off x="177296" y="4980959"/>
            <a:ext cx="3188083" cy="1735051"/>
          </a:xfrm>
          <a:prstGeom prst="rect">
            <a:avLst/>
          </a:prstGeom>
          <a:noFill/>
          <a:ln w="50800">
            <a:solidFill>
              <a:schemeClr val="tx2"/>
            </a:solidFill>
            <a:miter lim="800000"/>
            <a:headEnd/>
            <a:tailEnd/>
          </a:ln>
          <a:effectLst/>
        </p:spPr>
      </p:pic>
      <p:cxnSp>
        <p:nvCxnSpPr>
          <p:cNvPr id="3" name="Straight Arrow Connector 2"/>
          <p:cNvCxnSpPr/>
          <p:nvPr/>
        </p:nvCxnSpPr>
        <p:spPr>
          <a:xfrm flipV="1">
            <a:off x="5486400" y="2057400"/>
            <a:ext cx="1994582" cy="228600"/>
          </a:xfrm>
          <a:prstGeom prst="straightConnector1">
            <a:avLst/>
          </a:prstGeom>
          <a:ln w="76200">
            <a:solidFill>
              <a:schemeClr val="tx1"/>
            </a:solidFill>
            <a:tailEnd type="arrow"/>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67400" y="3733800"/>
            <a:ext cx="1020599" cy="764886"/>
          </a:xfrm>
          <a:prstGeom prst="straightConnector1">
            <a:avLst/>
          </a:prstGeom>
          <a:ln w="76200">
            <a:solidFill>
              <a:schemeClr val="tx1"/>
            </a:solidFill>
            <a:tailEnd type="arrow"/>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209800" y="1313130"/>
            <a:ext cx="1219200" cy="372135"/>
          </a:xfrm>
          <a:prstGeom prst="straightConnector1">
            <a:avLst/>
          </a:prstGeom>
          <a:ln w="76200">
            <a:solidFill>
              <a:schemeClr val="tx1"/>
            </a:solidFill>
            <a:tailEnd type="arrow"/>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752600" y="3048000"/>
            <a:ext cx="1828800" cy="76200"/>
          </a:xfrm>
          <a:prstGeom prst="straightConnector1">
            <a:avLst/>
          </a:prstGeom>
          <a:ln w="76200">
            <a:solidFill>
              <a:schemeClr val="tx1"/>
            </a:solidFill>
            <a:tailEnd type="arrow"/>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895600" y="3429000"/>
            <a:ext cx="2514600" cy="1981200"/>
          </a:xfrm>
          <a:prstGeom prst="straightConnector1">
            <a:avLst/>
          </a:prstGeom>
          <a:ln w="76200">
            <a:solidFill>
              <a:schemeClr val="tx1"/>
            </a:solidFill>
            <a:tailEnd type="arrow"/>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5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a:xfrm>
            <a:off x="457200" y="-76200"/>
            <a:ext cx="8229600" cy="1143000"/>
          </a:xfrm>
        </p:spPr>
        <p:txBody>
          <a:bodyPr/>
          <a:lstStyle/>
          <a:p>
            <a:r>
              <a:rPr lang="en-US" sz="4800" dirty="0">
                <a:solidFill>
                  <a:schemeClr val="hlink"/>
                </a:solidFill>
              </a:rPr>
              <a:t>CFTR Genetics</a:t>
            </a:r>
          </a:p>
        </p:txBody>
      </p:sp>
      <p:graphicFrame>
        <p:nvGraphicFramePr>
          <p:cNvPr id="126979" name="Object 3"/>
          <p:cNvGraphicFramePr>
            <a:graphicFrameLocks noGrp="1" noChangeAspect="1"/>
          </p:cNvGraphicFramePr>
          <p:nvPr>
            <p:ph type="chart" idx="1"/>
            <p:extLst>
              <p:ext uri="{D42A27DB-BD31-4B8C-83A1-F6EECF244321}">
                <p14:modId xmlns:p14="http://schemas.microsoft.com/office/powerpoint/2010/main" val="4288213993"/>
              </p:ext>
            </p:extLst>
          </p:nvPr>
        </p:nvGraphicFramePr>
        <p:xfrm>
          <a:off x="914400" y="2057400"/>
          <a:ext cx="13477742" cy="8382000"/>
        </p:xfrm>
        <a:graphic>
          <a:graphicData uri="http://schemas.openxmlformats.org/presentationml/2006/ole">
            <mc:AlternateContent xmlns:mc="http://schemas.openxmlformats.org/markup-compatibility/2006">
              <mc:Choice xmlns:v="urn:schemas-microsoft-com:vml" Requires="v">
                <p:oleObj spid="_x0000_s7207" name="Chart" r:id="rId4" imgW="21979428" imgH="13667923" progId="MSGraph.Chart.8">
                  <p:embed followColorScheme="full"/>
                </p:oleObj>
              </mc:Choice>
              <mc:Fallback>
                <p:oleObj name="Chart" r:id="rId4" imgW="21979428" imgH="13667923" progId="MSGraph.Chart.8">
                  <p:embed followColorScheme="full"/>
                  <p:pic>
                    <p:nvPicPr>
                      <p:cNvPr id="0" name="Picture 8"/>
                      <p:cNvPicPr>
                        <a:picLocks noGrp="1" noChangeAspect="1" noChangeArrowheads="1"/>
                      </p:cNvPicPr>
                      <p:nvPr/>
                    </p:nvPicPr>
                    <p:blipFill>
                      <a:blip r:embed="rId5"/>
                      <a:srcRect/>
                      <a:stretch>
                        <a:fillRect/>
                      </a:stretch>
                    </p:blipFill>
                    <p:spPr bwMode="auto">
                      <a:xfrm>
                        <a:off x="914400" y="2057400"/>
                        <a:ext cx="13477742" cy="83820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147112793"/>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276350" y="1011238"/>
            <a:ext cx="3033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u="sng"/>
              <a:t>Pathogenesis</a:t>
            </a:r>
          </a:p>
        </p:txBody>
      </p:sp>
      <p:sp>
        <p:nvSpPr>
          <p:cNvPr id="6" name="Text Box 4"/>
          <p:cNvSpPr txBox="1">
            <a:spLocks noChangeArrowheads="1"/>
          </p:cNvSpPr>
          <p:nvPr/>
        </p:nvSpPr>
        <p:spPr bwMode="auto">
          <a:xfrm>
            <a:off x="227013" y="1524000"/>
            <a:ext cx="4938712" cy="409575"/>
          </a:xfrm>
          <a:prstGeom prst="rect">
            <a:avLst/>
          </a:prstGeom>
          <a:solidFill>
            <a:srgbClr val="FFFFCC"/>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solidFill>
                  <a:srgbClr val="B50069"/>
                </a:solidFill>
              </a:rPr>
              <a:t>Genetic and protein defect</a:t>
            </a:r>
            <a:endParaRPr lang="en-US" sz="2000"/>
          </a:p>
        </p:txBody>
      </p:sp>
      <p:sp>
        <p:nvSpPr>
          <p:cNvPr id="7" name="Text Box 5"/>
          <p:cNvSpPr txBox="1">
            <a:spLocks noChangeArrowheads="1"/>
          </p:cNvSpPr>
          <p:nvPr/>
        </p:nvSpPr>
        <p:spPr bwMode="auto">
          <a:xfrm>
            <a:off x="198438" y="2136775"/>
            <a:ext cx="5006975" cy="409575"/>
          </a:xfrm>
          <a:prstGeom prst="rect">
            <a:avLst/>
          </a:prstGeom>
          <a:solidFill>
            <a:srgbClr val="FFFF99"/>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a:solidFill>
                  <a:srgbClr val="029600"/>
                </a:solidFill>
              </a:rPr>
              <a:t>Abnormality in salt and water transport</a:t>
            </a:r>
            <a:endParaRPr lang="en-US" sz="2000"/>
          </a:p>
        </p:txBody>
      </p:sp>
      <p:sp>
        <p:nvSpPr>
          <p:cNvPr id="8" name="Text Box 6"/>
          <p:cNvSpPr txBox="1">
            <a:spLocks noChangeArrowheads="1"/>
          </p:cNvSpPr>
          <p:nvPr/>
        </p:nvSpPr>
        <p:spPr bwMode="auto">
          <a:xfrm>
            <a:off x="214313" y="2749550"/>
            <a:ext cx="5053012" cy="409575"/>
          </a:xfrm>
          <a:prstGeom prst="rect">
            <a:avLst/>
          </a:prstGeom>
          <a:solidFill>
            <a:srgbClr val="FFFF00"/>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solidFill>
                  <a:srgbClr val="0000FF"/>
                </a:solidFill>
              </a:rPr>
              <a:t>Poor mucus clearance</a:t>
            </a:r>
            <a:endParaRPr lang="en-US" sz="2000"/>
          </a:p>
        </p:txBody>
      </p:sp>
      <p:sp>
        <p:nvSpPr>
          <p:cNvPr id="9" name="Text Box 7"/>
          <p:cNvSpPr txBox="1">
            <a:spLocks noChangeArrowheads="1"/>
          </p:cNvSpPr>
          <p:nvPr/>
        </p:nvSpPr>
        <p:spPr bwMode="auto">
          <a:xfrm>
            <a:off x="211138" y="3363913"/>
            <a:ext cx="5072062" cy="409575"/>
          </a:xfrm>
          <a:prstGeom prst="rect">
            <a:avLst/>
          </a:prstGeom>
          <a:solidFill>
            <a:srgbClr val="FFCC00"/>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solidFill>
                  <a:schemeClr val="bg2"/>
                </a:solidFill>
              </a:rPr>
              <a:t>Persistent airway infection</a:t>
            </a:r>
            <a:endParaRPr lang="en-US" sz="2000"/>
          </a:p>
        </p:txBody>
      </p:sp>
      <p:sp>
        <p:nvSpPr>
          <p:cNvPr id="10" name="Text Box 8"/>
          <p:cNvSpPr txBox="1">
            <a:spLocks noChangeArrowheads="1"/>
          </p:cNvSpPr>
          <p:nvPr/>
        </p:nvSpPr>
        <p:spPr bwMode="auto">
          <a:xfrm>
            <a:off x="228600" y="3976688"/>
            <a:ext cx="5094288" cy="409575"/>
          </a:xfrm>
          <a:prstGeom prst="rect">
            <a:avLst/>
          </a:prstGeom>
          <a:solidFill>
            <a:srgbClr val="FF9933"/>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t>Chronic Inflammation </a:t>
            </a:r>
          </a:p>
        </p:txBody>
      </p:sp>
      <p:sp>
        <p:nvSpPr>
          <p:cNvPr id="11" name="Text Box 9"/>
          <p:cNvSpPr txBox="1">
            <a:spLocks noChangeArrowheads="1"/>
          </p:cNvSpPr>
          <p:nvPr/>
        </p:nvSpPr>
        <p:spPr bwMode="auto">
          <a:xfrm>
            <a:off x="265113" y="4597400"/>
            <a:ext cx="2438400" cy="714375"/>
          </a:xfrm>
          <a:prstGeom prst="rect">
            <a:avLst/>
          </a:prstGeom>
          <a:solidFill>
            <a:srgbClr val="FF6600"/>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t>Exacerbations of infections</a:t>
            </a:r>
          </a:p>
        </p:txBody>
      </p:sp>
      <p:sp>
        <p:nvSpPr>
          <p:cNvPr id="12" name="Text Box 10"/>
          <p:cNvSpPr txBox="1">
            <a:spLocks noChangeArrowheads="1"/>
          </p:cNvSpPr>
          <p:nvPr/>
        </p:nvSpPr>
        <p:spPr bwMode="auto">
          <a:xfrm>
            <a:off x="238125" y="5508625"/>
            <a:ext cx="5019675" cy="409575"/>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t>Progressive lung destruction</a:t>
            </a:r>
          </a:p>
        </p:txBody>
      </p:sp>
      <p:sp>
        <p:nvSpPr>
          <p:cNvPr id="13" name="Text Box 11"/>
          <p:cNvSpPr txBox="1">
            <a:spLocks noChangeArrowheads="1"/>
          </p:cNvSpPr>
          <p:nvPr/>
        </p:nvSpPr>
        <p:spPr bwMode="auto">
          <a:xfrm>
            <a:off x="1989138" y="6134100"/>
            <a:ext cx="1565275" cy="396875"/>
          </a:xfrm>
          <a:prstGeom prst="rect">
            <a:avLst/>
          </a:prstGeom>
          <a:solidFill>
            <a:schemeClr val="bg1"/>
          </a:solidFill>
          <a:ln>
            <a:noFill/>
          </a:ln>
          <a:effectLst/>
          <a:extLs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a:t>Early death</a:t>
            </a:r>
          </a:p>
        </p:txBody>
      </p:sp>
      <p:sp>
        <p:nvSpPr>
          <p:cNvPr id="14" name="Line 12"/>
          <p:cNvSpPr>
            <a:spLocks noChangeShapeType="1"/>
          </p:cNvSpPr>
          <p:nvPr/>
        </p:nvSpPr>
        <p:spPr bwMode="auto">
          <a:xfrm>
            <a:off x="2778125" y="1892300"/>
            <a:ext cx="0" cy="258763"/>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3"/>
          <p:cNvSpPr>
            <a:spLocks noChangeShapeType="1"/>
          </p:cNvSpPr>
          <p:nvPr/>
        </p:nvSpPr>
        <p:spPr bwMode="auto">
          <a:xfrm flipH="1">
            <a:off x="2776538" y="2527300"/>
            <a:ext cx="1587" cy="220663"/>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4"/>
          <p:cNvSpPr>
            <a:spLocks noChangeShapeType="1"/>
          </p:cNvSpPr>
          <p:nvPr/>
        </p:nvSpPr>
        <p:spPr bwMode="auto">
          <a:xfrm flipH="1">
            <a:off x="2782888" y="3097213"/>
            <a:ext cx="12700" cy="268287"/>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5"/>
          <p:cNvSpPr>
            <a:spLocks noChangeShapeType="1"/>
          </p:cNvSpPr>
          <p:nvPr/>
        </p:nvSpPr>
        <p:spPr bwMode="auto">
          <a:xfrm>
            <a:off x="2784475" y="4383088"/>
            <a:ext cx="11113" cy="2857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6"/>
          <p:cNvSpPr>
            <a:spLocks noChangeShapeType="1"/>
          </p:cNvSpPr>
          <p:nvPr/>
        </p:nvSpPr>
        <p:spPr bwMode="auto">
          <a:xfrm>
            <a:off x="1674813" y="5319713"/>
            <a:ext cx="706437" cy="1714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7"/>
          <p:cNvSpPr>
            <a:spLocks noChangeShapeType="1"/>
          </p:cNvSpPr>
          <p:nvPr/>
        </p:nvSpPr>
        <p:spPr bwMode="auto">
          <a:xfrm flipH="1">
            <a:off x="2874963" y="5302250"/>
            <a:ext cx="728662" cy="1714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8"/>
          <p:cNvSpPr>
            <a:spLocks noChangeShapeType="1"/>
          </p:cNvSpPr>
          <p:nvPr/>
        </p:nvSpPr>
        <p:spPr bwMode="auto">
          <a:xfrm>
            <a:off x="2770188" y="5900738"/>
            <a:ext cx="12700" cy="2222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22"/>
          <p:cNvSpPr txBox="1">
            <a:spLocks noChangeArrowheads="1"/>
          </p:cNvSpPr>
          <p:nvPr/>
        </p:nvSpPr>
        <p:spPr bwMode="auto">
          <a:xfrm>
            <a:off x="123825" y="123825"/>
            <a:ext cx="8918575" cy="120032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1" hangingPunct="1"/>
            <a:r>
              <a:rPr lang="en-US" sz="3600" dirty="0">
                <a:solidFill>
                  <a:schemeClr val="hlink"/>
                </a:solidFill>
                <a:effectLst>
                  <a:outerShdw blurRad="38100" dist="38100" dir="2700000" algn="tl">
                    <a:srgbClr val="000000"/>
                  </a:outerShdw>
                </a:effectLst>
              </a:rPr>
              <a:t>Aggressive Treatment - Therapeutic Intervention in CF</a:t>
            </a:r>
          </a:p>
        </p:txBody>
      </p:sp>
      <p:sp>
        <p:nvSpPr>
          <p:cNvPr id="26" name="Text Box 24"/>
          <p:cNvSpPr txBox="1">
            <a:spLocks noChangeArrowheads="1"/>
          </p:cNvSpPr>
          <p:nvPr/>
        </p:nvSpPr>
        <p:spPr bwMode="auto">
          <a:xfrm>
            <a:off x="2884488" y="4595813"/>
            <a:ext cx="2432050" cy="714375"/>
          </a:xfrm>
          <a:prstGeom prst="rect">
            <a:avLst/>
          </a:prstGeom>
          <a:solidFill>
            <a:srgbClr val="FF6600"/>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t>Airway </a:t>
            </a:r>
          </a:p>
          <a:p>
            <a:pPr algn="ctr" eaLnBrk="1" hangingPunct="1"/>
            <a:r>
              <a:rPr lang="en-US" sz="2000"/>
              <a:t>Obstruction</a:t>
            </a:r>
          </a:p>
        </p:txBody>
      </p:sp>
      <p:sp>
        <p:nvSpPr>
          <p:cNvPr id="28" name="Line 26"/>
          <p:cNvSpPr>
            <a:spLocks noChangeShapeType="1"/>
          </p:cNvSpPr>
          <p:nvPr/>
        </p:nvSpPr>
        <p:spPr bwMode="auto">
          <a:xfrm>
            <a:off x="2771775" y="3733800"/>
            <a:ext cx="11113" cy="2857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0214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Cecilia </a:t>
            </a:r>
            <a:r>
              <a:rPr lang="en-US" dirty="0" err="1"/>
              <a:t>Farthington</a:t>
            </a:r>
            <a:endParaRPr lang="en-US" dirty="0"/>
          </a:p>
        </p:txBody>
      </p:sp>
      <p:sp>
        <p:nvSpPr>
          <p:cNvPr id="3" name="Content Placeholder 2"/>
          <p:cNvSpPr>
            <a:spLocks noGrp="1"/>
          </p:cNvSpPr>
          <p:nvPr>
            <p:ph sz="quarter" idx="13"/>
          </p:nvPr>
        </p:nvSpPr>
        <p:spPr/>
        <p:txBody>
          <a:bodyPr/>
          <a:lstStyle/>
          <a:p>
            <a:r>
              <a:rPr lang="en-US" dirty="0"/>
              <a:t>Cecilia presents as a new patient to your practice with a chronic cough</a:t>
            </a:r>
          </a:p>
          <a:p>
            <a:r>
              <a:rPr lang="en-US" dirty="0"/>
              <a:t>She is a 5 year old girl who recently moved to Austin</a:t>
            </a:r>
          </a:p>
          <a:p>
            <a:r>
              <a:rPr lang="en-US" dirty="0"/>
              <a:t>They do not have any medical records and are not the best historians</a:t>
            </a:r>
          </a:p>
        </p:txBody>
      </p:sp>
    </p:spTree>
    <p:extLst>
      <p:ext uri="{BB962C8B-B14F-4D97-AF65-F5344CB8AC3E}">
        <p14:creationId xmlns:p14="http://schemas.microsoft.com/office/powerpoint/2010/main" val="1056362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flipH="1">
            <a:off x="5562600" y="3983038"/>
            <a:ext cx="1169988" cy="0"/>
          </a:xfrm>
          <a:prstGeom prst="line">
            <a:avLst/>
          </a:prstGeom>
          <a:noFill/>
          <a:ln w="31750">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Text Box 3"/>
          <p:cNvSpPr txBox="1">
            <a:spLocks noChangeArrowheads="1"/>
          </p:cNvSpPr>
          <p:nvPr/>
        </p:nvSpPr>
        <p:spPr bwMode="auto">
          <a:xfrm>
            <a:off x="1276350" y="1011238"/>
            <a:ext cx="3033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u="sng"/>
              <a:t>Pathogenesis</a:t>
            </a:r>
          </a:p>
        </p:txBody>
      </p:sp>
      <p:sp>
        <p:nvSpPr>
          <p:cNvPr id="6" name="Text Box 4"/>
          <p:cNvSpPr txBox="1">
            <a:spLocks noChangeArrowheads="1"/>
          </p:cNvSpPr>
          <p:nvPr/>
        </p:nvSpPr>
        <p:spPr bwMode="auto">
          <a:xfrm>
            <a:off x="227013" y="1524000"/>
            <a:ext cx="4938712" cy="409575"/>
          </a:xfrm>
          <a:prstGeom prst="rect">
            <a:avLst/>
          </a:prstGeom>
          <a:solidFill>
            <a:srgbClr val="FFFFCC"/>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solidFill>
                  <a:srgbClr val="B50069"/>
                </a:solidFill>
              </a:rPr>
              <a:t>Genetic and protein defect</a:t>
            </a:r>
            <a:endParaRPr lang="en-US" sz="2000"/>
          </a:p>
        </p:txBody>
      </p:sp>
      <p:sp>
        <p:nvSpPr>
          <p:cNvPr id="7" name="Text Box 5"/>
          <p:cNvSpPr txBox="1">
            <a:spLocks noChangeArrowheads="1"/>
          </p:cNvSpPr>
          <p:nvPr/>
        </p:nvSpPr>
        <p:spPr bwMode="auto">
          <a:xfrm>
            <a:off x="198438" y="2136775"/>
            <a:ext cx="5006975" cy="409575"/>
          </a:xfrm>
          <a:prstGeom prst="rect">
            <a:avLst/>
          </a:prstGeom>
          <a:solidFill>
            <a:srgbClr val="FFFF99"/>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a:solidFill>
                  <a:srgbClr val="029600"/>
                </a:solidFill>
              </a:rPr>
              <a:t>Abnormality in salt and water transport</a:t>
            </a:r>
            <a:endParaRPr lang="en-US" sz="2000"/>
          </a:p>
        </p:txBody>
      </p:sp>
      <p:sp>
        <p:nvSpPr>
          <p:cNvPr id="8" name="Text Box 6"/>
          <p:cNvSpPr txBox="1">
            <a:spLocks noChangeArrowheads="1"/>
          </p:cNvSpPr>
          <p:nvPr/>
        </p:nvSpPr>
        <p:spPr bwMode="auto">
          <a:xfrm>
            <a:off x="214313" y="2749550"/>
            <a:ext cx="5053012" cy="409575"/>
          </a:xfrm>
          <a:prstGeom prst="rect">
            <a:avLst/>
          </a:prstGeom>
          <a:solidFill>
            <a:srgbClr val="FFFF00"/>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solidFill>
                  <a:srgbClr val="0000FF"/>
                </a:solidFill>
              </a:rPr>
              <a:t>Poor mucus clearance</a:t>
            </a:r>
            <a:endParaRPr lang="en-US" sz="2000"/>
          </a:p>
        </p:txBody>
      </p:sp>
      <p:sp>
        <p:nvSpPr>
          <p:cNvPr id="9" name="Text Box 7"/>
          <p:cNvSpPr txBox="1">
            <a:spLocks noChangeArrowheads="1"/>
          </p:cNvSpPr>
          <p:nvPr/>
        </p:nvSpPr>
        <p:spPr bwMode="auto">
          <a:xfrm>
            <a:off x="211138" y="3363913"/>
            <a:ext cx="5072062" cy="409575"/>
          </a:xfrm>
          <a:prstGeom prst="rect">
            <a:avLst/>
          </a:prstGeom>
          <a:solidFill>
            <a:srgbClr val="FFCC00"/>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solidFill>
                  <a:schemeClr val="bg2"/>
                </a:solidFill>
              </a:rPr>
              <a:t>Persistent airway infection</a:t>
            </a:r>
            <a:endParaRPr lang="en-US" sz="2000"/>
          </a:p>
        </p:txBody>
      </p:sp>
      <p:sp>
        <p:nvSpPr>
          <p:cNvPr id="10" name="Text Box 8"/>
          <p:cNvSpPr txBox="1">
            <a:spLocks noChangeArrowheads="1"/>
          </p:cNvSpPr>
          <p:nvPr/>
        </p:nvSpPr>
        <p:spPr bwMode="auto">
          <a:xfrm>
            <a:off x="228600" y="3976688"/>
            <a:ext cx="5094288" cy="409575"/>
          </a:xfrm>
          <a:prstGeom prst="rect">
            <a:avLst/>
          </a:prstGeom>
          <a:solidFill>
            <a:srgbClr val="FF9933"/>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t>Chronic Inflammation </a:t>
            </a:r>
          </a:p>
        </p:txBody>
      </p:sp>
      <p:sp>
        <p:nvSpPr>
          <p:cNvPr id="11" name="Text Box 9"/>
          <p:cNvSpPr txBox="1">
            <a:spLocks noChangeArrowheads="1"/>
          </p:cNvSpPr>
          <p:nvPr/>
        </p:nvSpPr>
        <p:spPr bwMode="auto">
          <a:xfrm>
            <a:off x="265113" y="4597400"/>
            <a:ext cx="2438400" cy="714375"/>
          </a:xfrm>
          <a:prstGeom prst="rect">
            <a:avLst/>
          </a:prstGeom>
          <a:solidFill>
            <a:srgbClr val="FF6600"/>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t>Exacerbations of infections</a:t>
            </a:r>
          </a:p>
        </p:txBody>
      </p:sp>
      <p:sp>
        <p:nvSpPr>
          <p:cNvPr id="12" name="Text Box 10"/>
          <p:cNvSpPr txBox="1">
            <a:spLocks noChangeArrowheads="1"/>
          </p:cNvSpPr>
          <p:nvPr/>
        </p:nvSpPr>
        <p:spPr bwMode="auto">
          <a:xfrm>
            <a:off x="238125" y="5508625"/>
            <a:ext cx="5019675" cy="409575"/>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t>Progressive lung destruction</a:t>
            </a:r>
          </a:p>
        </p:txBody>
      </p:sp>
      <p:sp>
        <p:nvSpPr>
          <p:cNvPr id="13" name="Text Box 11"/>
          <p:cNvSpPr txBox="1">
            <a:spLocks noChangeArrowheads="1"/>
          </p:cNvSpPr>
          <p:nvPr/>
        </p:nvSpPr>
        <p:spPr bwMode="auto">
          <a:xfrm>
            <a:off x="1989138" y="6134100"/>
            <a:ext cx="1565275" cy="396875"/>
          </a:xfrm>
          <a:prstGeom prst="rect">
            <a:avLst/>
          </a:prstGeom>
          <a:solidFill>
            <a:schemeClr val="bg1"/>
          </a:solidFill>
          <a:ln>
            <a:noFill/>
          </a:ln>
          <a:effectLst/>
          <a:extLs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a:t>Early death</a:t>
            </a:r>
          </a:p>
        </p:txBody>
      </p:sp>
      <p:sp>
        <p:nvSpPr>
          <p:cNvPr id="14" name="Line 12"/>
          <p:cNvSpPr>
            <a:spLocks noChangeShapeType="1"/>
          </p:cNvSpPr>
          <p:nvPr/>
        </p:nvSpPr>
        <p:spPr bwMode="auto">
          <a:xfrm>
            <a:off x="2778125" y="1892300"/>
            <a:ext cx="0" cy="258763"/>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3"/>
          <p:cNvSpPr>
            <a:spLocks noChangeShapeType="1"/>
          </p:cNvSpPr>
          <p:nvPr/>
        </p:nvSpPr>
        <p:spPr bwMode="auto">
          <a:xfrm flipH="1">
            <a:off x="2776538" y="2527300"/>
            <a:ext cx="1587" cy="220663"/>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4"/>
          <p:cNvSpPr>
            <a:spLocks noChangeShapeType="1"/>
          </p:cNvSpPr>
          <p:nvPr/>
        </p:nvSpPr>
        <p:spPr bwMode="auto">
          <a:xfrm flipH="1">
            <a:off x="2782888" y="3097213"/>
            <a:ext cx="12700" cy="268287"/>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5"/>
          <p:cNvSpPr>
            <a:spLocks noChangeShapeType="1"/>
          </p:cNvSpPr>
          <p:nvPr/>
        </p:nvSpPr>
        <p:spPr bwMode="auto">
          <a:xfrm>
            <a:off x="2784475" y="4383088"/>
            <a:ext cx="11113" cy="2857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6"/>
          <p:cNvSpPr>
            <a:spLocks noChangeShapeType="1"/>
          </p:cNvSpPr>
          <p:nvPr/>
        </p:nvSpPr>
        <p:spPr bwMode="auto">
          <a:xfrm>
            <a:off x="1674813" y="5319713"/>
            <a:ext cx="706437" cy="1714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7"/>
          <p:cNvSpPr>
            <a:spLocks noChangeShapeType="1"/>
          </p:cNvSpPr>
          <p:nvPr/>
        </p:nvSpPr>
        <p:spPr bwMode="auto">
          <a:xfrm flipH="1">
            <a:off x="2874963" y="5302250"/>
            <a:ext cx="728662" cy="1714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8"/>
          <p:cNvSpPr>
            <a:spLocks noChangeShapeType="1"/>
          </p:cNvSpPr>
          <p:nvPr/>
        </p:nvSpPr>
        <p:spPr bwMode="auto">
          <a:xfrm>
            <a:off x="2770188" y="5900738"/>
            <a:ext cx="12700" cy="2222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9"/>
          <p:cNvSpPr>
            <a:spLocks noChangeShapeType="1"/>
          </p:cNvSpPr>
          <p:nvPr/>
        </p:nvSpPr>
        <p:spPr bwMode="auto">
          <a:xfrm flipH="1">
            <a:off x="5546725" y="2441575"/>
            <a:ext cx="1169988" cy="0"/>
          </a:xfrm>
          <a:prstGeom prst="line">
            <a:avLst/>
          </a:prstGeom>
          <a:noFill/>
          <a:ln w="3175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0"/>
          <p:cNvSpPr>
            <a:spLocks noChangeShapeType="1"/>
          </p:cNvSpPr>
          <p:nvPr/>
        </p:nvSpPr>
        <p:spPr bwMode="auto">
          <a:xfrm flipH="1">
            <a:off x="5541963" y="3265488"/>
            <a:ext cx="1169987" cy="0"/>
          </a:xfrm>
          <a:prstGeom prst="line">
            <a:avLst/>
          </a:prstGeom>
          <a:noFill/>
          <a:ln w="3175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1"/>
          <p:cNvSpPr>
            <a:spLocks noChangeShapeType="1"/>
          </p:cNvSpPr>
          <p:nvPr/>
        </p:nvSpPr>
        <p:spPr bwMode="auto">
          <a:xfrm flipH="1">
            <a:off x="5559425" y="4560888"/>
            <a:ext cx="1169988" cy="6350"/>
          </a:xfrm>
          <a:prstGeom prst="line">
            <a:avLst/>
          </a:prstGeom>
          <a:noFill/>
          <a:ln w="317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22"/>
          <p:cNvSpPr txBox="1">
            <a:spLocks noChangeArrowheads="1"/>
          </p:cNvSpPr>
          <p:nvPr/>
        </p:nvSpPr>
        <p:spPr bwMode="auto">
          <a:xfrm>
            <a:off x="123825" y="123825"/>
            <a:ext cx="8918575" cy="120032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1" hangingPunct="1"/>
            <a:r>
              <a:rPr lang="en-US" sz="3600" dirty="0">
                <a:solidFill>
                  <a:schemeClr val="hlink"/>
                </a:solidFill>
                <a:effectLst>
                  <a:outerShdw blurRad="38100" dist="38100" dir="2700000" algn="tl">
                    <a:srgbClr val="000000"/>
                  </a:outerShdw>
                </a:effectLst>
              </a:rPr>
              <a:t>Aggressive Treatment - Therapeutic Intervention in CF</a:t>
            </a:r>
          </a:p>
        </p:txBody>
      </p:sp>
      <p:sp>
        <p:nvSpPr>
          <p:cNvPr id="25" name="Text Box 23"/>
          <p:cNvSpPr txBox="1">
            <a:spLocks noChangeArrowheads="1"/>
          </p:cNvSpPr>
          <p:nvPr/>
        </p:nvSpPr>
        <p:spPr bwMode="auto">
          <a:xfrm>
            <a:off x="5937250" y="993775"/>
            <a:ext cx="3443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u="sng" dirty="0"/>
              <a:t>Clinical Trials </a:t>
            </a:r>
          </a:p>
        </p:txBody>
      </p:sp>
      <p:sp>
        <p:nvSpPr>
          <p:cNvPr id="26" name="Text Box 24"/>
          <p:cNvSpPr txBox="1">
            <a:spLocks noChangeArrowheads="1"/>
          </p:cNvSpPr>
          <p:nvPr/>
        </p:nvSpPr>
        <p:spPr bwMode="auto">
          <a:xfrm>
            <a:off x="2884488" y="4595813"/>
            <a:ext cx="2432050" cy="714375"/>
          </a:xfrm>
          <a:prstGeom prst="rect">
            <a:avLst/>
          </a:prstGeom>
          <a:solidFill>
            <a:srgbClr val="FF6600"/>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000"/>
              <a:t>Airway </a:t>
            </a:r>
          </a:p>
          <a:p>
            <a:pPr algn="ctr" eaLnBrk="1" hangingPunct="1"/>
            <a:r>
              <a:rPr lang="en-US" sz="2000"/>
              <a:t>Obstruction</a:t>
            </a:r>
          </a:p>
        </p:txBody>
      </p:sp>
      <p:sp>
        <p:nvSpPr>
          <p:cNvPr id="27" name="Text Box 25"/>
          <p:cNvSpPr txBox="1">
            <a:spLocks noChangeArrowheads="1"/>
          </p:cNvSpPr>
          <p:nvPr/>
        </p:nvSpPr>
        <p:spPr bwMode="auto">
          <a:xfrm>
            <a:off x="5497513" y="1641475"/>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1" hangingPunct="1"/>
            <a:endParaRPr lang="en-US" sz="1800" i="1">
              <a:solidFill>
                <a:srgbClr val="CC3300"/>
              </a:solidFill>
            </a:endParaRPr>
          </a:p>
        </p:txBody>
      </p:sp>
      <p:sp>
        <p:nvSpPr>
          <p:cNvPr id="28" name="Line 26"/>
          <p:cNvSpPr>
            <a:spLocks noChangeShapeType="1"/>
          </p:cNvSpPr>
          <p:nvPr/>
        </p:nvSpPr>
        <p:spPr bwMode="auto">
          <a:xfrm>
            <a:off x="2771775" y="3733800"/>
            <a:ext cx="11113" cy="28575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27"/>
          <p:cNvSpPr txBox="1">
            <a:spLocks noChangeArrowheads="1"/>
          </p:cNvSpPr>
          <p:nvPr/>
        </p:nvSpPr>
        <p:spPr bwMode="auto">
          <a:xfrm>
            <a:off x="6748463" y="2214563"/>
            <a:ext cx="1855787" cy="701675"/>
          </a:xfrm>
          <a:prstGeom prst="rect">
            <a:avLst/>
          </a:prstGeom>
          <a:noFill/>
          <a:ln>
            <a:noFill/>
          </a:ln>
          <a:effectLst/>
          <a:extLst>
            <a:ext uri="{909E8E84-426E-40DD-AFC4-6F175D3DCCD1}">
              <a14:hiddenFill xmlns:a14="http://schemas.microsoft.com/office/drawing/2010/main">
                <a:solidFill>
                  <a:srgbClr val="339933"/>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dirty="0">
                <a:solidFill>
                  <a:schemeClr val="tx2"/>
                </a:solidFill>
              </a:rPr>
              <a:t>Ion Transport</a:t>
            </a:r>
          </a:p>
          <a:p>
            <a:pPr eaLnBrk="1" hangingPunct="1"/>
            <a:r>
              <a:rPr lang="en-US" sz="2000" dirty="0">
                <a:solidFill>
                  <a:schemeClr val="tx2"/>
                </a:solidFill>
              </a:rPr>
              <a:t>Regulators</a:t>
            </a:r>
            <a:endParaRPr lang="en-US" sz="2000" dirty="0">
              <a:solidFill>
                <a:schemeClr val="bg1"/>
              </a:solidFill>
            </a:endParaRPr>
          </a:p>
        </p:txBody>
      </p:sp>
      <p:sp>
        <p:nvSpPr>
          <p:cNvPr id="30" name="Text Box 28"/>
          <p:cNvSpPr txBox="1">
            <a:spLocks noChangeArrowheads="1"/>
          </p:cNvSpPr>
          <p:nvPr/>
        </p:nvSpPr>
        <p:spPr bwMode="auto">
          <a:xfrm>
            <a:off x="6756400" y="3076575"/>
            <a:ext cx="2154238" cy="738664"/>
          </a:xfrm>
          <a:prstGeom prst="rect">
            <a:avLst/>
          </a:prstGeom>
          <a:solidFill>
            <a:schemeClr val="bg1"/>
          </a:solidFill>
          <a:ln>
            <a:noFill/>
          </a:ln>
          <a:effectLst/>
          <a:extLs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dirty="0"/>
              <a:t>ACT devices,</a:t>
            </a:r>
          </a:p>
          <a:p>
            <a:pPr eaLnBrk="1" hangingPunct="1"/>
            <a:r>
              <a:rPr lang="en-US" sz="1400" dirty="0" err="1"/>
              <a:t>Mucolytics</a:t>
            </a:r>
            <a:r>
              <a:rPr lang="en-US" sz="1400" dirty="0"/>
              <a:t> – </a:t>
            </a:r>
            <a:r>
              <a:rPr lang="en-US" sz="1400" dirty="0" err="1"/>
              <a:t>Pulmozyme</a:t>
            </a:r>
            <a:r>
              <a:rPr lang="en-US" sz="1400" dirty="0"/>
              <a:t>, Hypertonic Saline</a:t>
            </a:r>
          </a:p>
        </p:txBody>
      </p:sp>
      <p:sp>
        <p:nvSpPr>
          <p:cNvPr id="31" name="Text Box 29"/>
          <p:cNvSpPr txBox="1">
            <a:spLocks noChangeArrowheads="1"/>
          </p:cNvSpPr>
          <p:nvPr/>
        </p:nvSpPr>
        <p:spPr bwMode="auto">
          <a:xfrm>
            <a:off x="6738938" y="3787775"/>
            <a:ext cx="2354262" cy="641350"/>
          </a:xfrm>
          <a:prstGeom prst="rect">
            <a:avLst/>
          </a:prstGeom>
          <a:solidFill>
            <a:schemeClr val="bg1"/>
          </a:solidFill>
          <a:ln>
            <a:noFill/>
          </a:ln>
          <a:effectLst/>
          <a:extLs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dirty="0">
                <a:solidFill>
                  <a:schemeClr val="tx2"/>
                </a:solidFill>
              </a:rPr>
              <a:t>Early Antibiotics</a:t>
            </a:r>
            <a:endParaRPr lang="en-US" sz="2000" dirty="0"/>
          </a:p>
          <a:p>
            <a:pPr eaLnBrk="1" hangingPunct="1"/>
            <a:r>
              <a:rPr lang="en-US" sz="1600" dirty="0"/>
              <a:t>   </a:t>
            </a:r>
            <a:endParaRPr lang="en-US" sz="2000" dirty="0"/>
          </a:p>
        </p:txBody>
      </p:sp>
      <p:sp>
        <p:nvSpPr>
          <p:cNvPr id="32" name="Text Box 30"/>
          <p:cNvSpPr txBox="1">
            <a:spLocks noChangeArrowheads="1"/>
          </p:cNvSpPr>
          <p:nvPr/>
        </p:nvSpPr>
        <p:spPr bwMode="auto">
          <a:xfrm>
            <a:off x="6694488" y="4332288"/>
            <a:ext cx="2309812" cy="1077218"/>
          </a:xfrm>
          <a:prstGeom prst="rect">
            <a:avLst/>
          </a:prstGeom>
          <a:solidFill>
            <a:schemeClr val="bg1"/>
          </a:solidFill>
          <a:ln>
            <a:noFill/>
          </a:ln>
          <a:effectLst/>
          <a:extLst>
            <a:ext uri="{91240B29-F687-4F45-9708-019B960494DF}">
              <a14:hiddenLine xmlns:a14="http://schemas.microsoft.com/office/drawing/2010/main" w="12700">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dirty="0">
                <a:solidFill>
                  <a:schemeClr val="tx2"/>
                </a:solidFill>
              </a:rPr>
              <a:t>Anti-</a:t>
            </a:r>
          </a:p>
          <a:p>
            <a:pPr eaLnBrk="1" hangingPunct="1"/>
            <a:r>
              <a:rPr lang="en-US" sz="1600" dirty="0" err="1">
                <a:solidFill>
                  <a:schemeClr val="tx2"/>
                </a:solidFill>
              </a:rPr>
              <a:t>inflammatories</a:t>
            </a:r>
            <a:r>
              <a:rPr lang="en-US" sz="1600" dirty="0">
                <a:solidFill>
                  <a:schemeClr val="tx2"/>
                </a:solidFill>
              </a:rPr>
              <a:t> –       Ibuprofen, Azithromycin</a:t>
            </a:r>
            <a:endParaRPr lang="en-US" sz="1600" dirty="0"/>
          </a:p>
          <a:p>
            <a:pPr eaLnBrk="1" hangingPunct="1"/>
            <a:r>
              <a:rPr lang="en-US" sz="1600" dirty="0"/>
              <a:t>           </a:t>
            </a:r>
            <a:endParaRPr lang="en-US" sz="2000" dirty="0"/>
          </a:p>
        </p:txBody>
      </p:sp>
      <p:sp>
        <p:nvSpPr>
          <p:cNvPr id="33" name="Line 31"/>
          <p:cNvSpPr>
            <a:spLocks noChangeShapeType="1"/>
          </p:cNvSpPr>
          <p:nvPr/>
        </p:nvSpPr>
        <p:spPr bwMode="auto">
          <a:xfrm flipH="1">
            <a:off x="5521325" y="1781175"/>
            <a:ext cx="1169988" cy="0"/>
          </a:xfrm>
          <a:prstGeom prst="line">
            <a:avLst/>
          </a:prstGeom>
          <a:noFill/>
          <a:ln w="31750">
            <a:solidFill>
              <a:srgbClr val="B5006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32"/>
          <p:cNvSpPr>
            <a:spLocks noChangeArrowheads="1"/>
          </p:cNvSpPr>
          <p:nvPr/>
        </p:nvSpPr>
        <p:spPr bwMode="auto">
          <a:xfrm>
            <a:off x="5727700" y="1573213"/>
            <a:ext cx="3416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0">
                <a:solidFill>
                  <a:schemeClr val="tx2"/>
                </a:solidFill>
                <a:latin typeface="Times" pitchFamily="18" charset="0"/>
              </a:rPr>
              <a:t>                    </a:t>
            </a:r>
            <a:r>
              <a:rPr lang="en-US" sz="2000">
                <a:solidFill>
                  <a:schemeClr val="tx2"/>
                </a:solidFill>
              </a:rPr>
              <a:t>Gene Transfer</a:t>
            </a:r>
            <a:r>
              <a:rPr lang="en-US" sz="1600"/>
              <a:t>            	  </a:t>
            </a:r>
            <a:r>
              <a:rPr lang="en-US" sz="2000"/>
              <a:t>Chaperones</a:t>
            </a:r>
            <a:endParaRPr lang="en-US" sz="1600" b="0">
              <a:solidFill>
                <a:schemeClr val="tx2"/>
              </a:solidFill>
              <a:latin typeface="Times" pitchFamily="18" charset="0"/>
            </a:endParaRPr>
          </a:p>
        </p:txBody>
      </p:sp>
      <p:sp>
        <p:nvSpPr>
          <p:cNvPr id="35" name="Line 34"/>
          <p:cNvSpPr>
            <a:spLocks noChangeShapeType="1"/>
          </p:cNvSpPr>
          <p:nvPr/>
        </p:nvSpPr>
        <p:spPr bwMode="auto">
          <a:xfrm flipH="1" flipV="1">
            <a:off x="5545138" y="5218113"/>
            <a:ext cx="1169987" cy="0"/>
          </a:xfrm>
          <a:prstGeom prst="line">
            <a:avLst/>
          </a:prstGeom>
          <a:noFill/>
          <a:ln w="3175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TextBox 35"/>
          <p:cNvSpPr txBox="1"/>
          <p:nvPr/>
        </p:nvSpPr>
        <p:spPr>
          <a:xfrm>
            <a:off x="6858000" y="5162096"/>
            <a:ext cx="1746250" cy="646331"/>
          </a:xfrm>
          <a:prstGeom prst="rect">
            <a:avLst/>
          </a:prstGeom>
          <a:noFill/>
        </p:spPr>
        <p:txBody>
          <a:bodyPr wrap="square" rtlCol="0">
            <a:spAutoFit/>
          </a:bodyPr>
          <a:lstStyle/>
          <a:p>
            <a:r>
              <a:rPr lang="en-US" dirty="0"/>
              <a:t>Inhaled and IV antibiotics</a:t>
            </a:r>
          </a:p>
        </p:txBody>
      </p:sp>
    </p:spTree>
    <p:extLst>
      <p:ext uri="{BB962C8B-B14F-4D97-AF65-F5344CB8AC3E}">
        <p14:creationId xmlns:p14="http://schemas.microsoft.com/office/powerpoint/2010/main" val="32706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P spid="25" grpId="0"/>
      <p:bldP spid="27" grpId="0"/>
      <p:bldP spid="29" grpId="0"/>
      <p:bldP spid="30" grpId="0" animBg="1"/>
      <p:bldP spid="31" grpId="0" animBg="1"/>
      <p:bldP spid="32" grpId="0" animBg="1"/>
      <p:bldP spid="33" grpId="0" animBg="1"/>
      <p:bldP spid="34"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rmAutofit fontScale="90000"/>
          </a:bodyPr>
          <a:lstStyle/>
          <a:p>
            <a:pPr eaLnBrk="1" fontAlgn="auto" hangingPunct="1">
              <a:spcAft>
                <a:spcPts val="0"/>
              </a:spcAft>
              <a:defRPr/>
            </a:pPr>
            <a:r>
              <a:rPr lang="en-US" dirty="0">
                <a:ea typeface="+mj-ea"/>
                <a:cs typeface="+mj-cs"/>
              </a:rPr>
              <a:t>Fundamentals of CF Therapies – How they relate to Research</a:t>
            </a:r>
          </a:p>
        </p:txBody>
      </p:sp>
      <p:sp>
        <p:nvSpPr>
          <p:cNvPr id="17410" name="Content Placeholder 2"/>
          <p:cNvSpPr>
            <a:spLocks noGrp="1"/>
          </p:cNvSpPr>
          <p:nvPr>
            <p:ph sz="quarter" idx="13"/>
          </p:nvPr>
        </p:nvSpPr>
        <p:spPr/>
        <p:txBody>
          <a:bodyPr/>
          <a:lstStyle/>
          <a:p>
            <a:pPr eaLnBrk="1" hangingPunct="1"/>
            <a:r>
              <a:rPr lang="en-US" dirty="0">
                <a:latin typeface="Arial" charset="0"/>
              </a:rPr>
              <a:t>Restore airway surface liquids therapy</a:t>
            </a:r>
          </a:p>
          <a:p>
            <a:pPr eaLnBrk="1" hangingPunct="1"/>
            <a:r>
              <a:rPr lang="en-US" dirty="0">
                <a:latin typeface="Arial" charset="0"/>
              </a:rPr>
              <a:t>Mucus alteration therapy</a:t>
            </a:r>
          </a:p>
          <a:p>
            <a:pPr eaLnBrk="1" hangingPunct="1"/>
            <a:r>
              <a:rPr lang="en-US" dirty="0">
                <a:latin typeface="Arial" charset="0"/>
              </a:rPr>
              <a:t>Anti-inflammatory therapy</a:t>
            </a:r>
          </a:p>
          <a:p>
            <a:pPr eaLnBrk="1" hangingPunct="1"/>
            <a:r>
              <a:rPr lang="en-US" dirty="0">
                <a:latin typeface="Arial" charset="0"/>
              </a:rPr>
              <a:t>Anti-infective therapy</a:t>
            </a:r>
          </a:p>
          <a:p>
            <a:pPr eaLnBrk="1" hangingPunct="1"/>
            <a:endParaRPr lang="en-US" dirty="0">
              <a:latin typeface="Arial" charset="0"/>
            </a:endParaRPr>
          </a:p>
          <a:p>
            <a:pPr eaLnBrk="1" hangingPunct="1"/>
            <a:r>
              <a:rPr lang="en-US" dirty="0">
                <a:latin typeface="Arial" charset="0"/>
              </a:rPr>
              <a:t>The approach used in clinical care is being used to develop research initiatives</a:t>
            </a: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2197124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are CF patients doing better?</a:t>
            </a:r>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400300" y="2850356"/>
            <a:ext cx="4343400" cy="2457450"/>
          </a:xfrm>
        </p:spPr>
      </p:pic>
    </p:spTree>
    <p:extLst>
      <p:ext uri="{BB962C8B-B14F-4D97-AF65-F5344CB8AC3E}">
        <p14:creationId xmlns:p14="http://schemas.microsoft.com/office/powerpoint/2010/main" val="541825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52400" y="548481"/>
            <a:ext cx="8153400" cy="6115050"/>
          </a:xfrm>
        </p:spPr>
      </p:pic>
      <p:sp>
        <p:nvSpPr>
          <p:cNvPr id="5" name="TextBox 4"/>
          <p:cNvSpPr txBox="1"/>
          <p:nvPr/>
        </p:nvSpPr>
        <p:spPr>
          <a:xfrm>
            <a:off x="6324600" y="6460958"/>
            <a:ext cx="2062103" cy="307777"/>
          </a:xfrm>
          <a:prstGeom prst="rect">
            <a:avLst/>
          </a:prstGeom>
          <a:noFill/>
        </p:spPr>
        <p:txBody>
          <a:bodyPr wrap="none" rtlCol="0">
            <a:spAutoFit/>
          </a:bodyPr>
          <a:lstStyle/>
          <a:p>
            <a:r>
              <a:rPr lang="en-US" sz="1400" dirty="0"/>
              <a:t>www.NationalJewish.com</a:t>
            </a:r>
          </a:p>
        </p:txBody>
      </p:sp>
    </p:spTree>
    <p:extLst>
      <p:ext uri="{BB962C8B-B14F-4D97-AF65-F5344CB8AC3E}">
        <p14:creationId xmlns:p14="http://schemas.microsoft.com/office/powerpoint/2010/main" val="2319913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ctr" eaLnBrk="1" hangingPunct="1"/>
            <a:r>
              <a:rPr lang="en-US" dirty="0"/>
              <a:t>Keys to Improved Survival</a:t>
            </a:r>
          </a:p>
        </p:txBody>
      </p:sp>
      <p:sp>
        <p:nvSpPr>
          <p:cNvPr id="48131" name="Rectangle 3"/>
          <p:cNvSpPr>
            <a:spLocks noGrp="1"/>
          </p:cNvSpPr>
          <p:nvPr>
            <p:ph sz="quarter" idx="13"/>
          </p:nvPr>
        </p:nvSpPr>
        <p:spPr/>
        <p:txBody>
          <a:bodyPr>
            <a:normAutofit/>
          </a:bodyPr>
          <a:lstStyle/>
          <a:p>
            <a:pPr eaLnBrk="1" hangingPunct="1">
              <a:lnSpc>
                <a:spcPct val="90000"/>
              </a:lnSpc>
            </a:pPr>
            <a:r>
              <a:rPr lang="en-US" dirty="0"/>
              <a:t>Early diagnosis</a:t>
            </a:r>
          </a:p>
          <a:p>
            <a:pPr eaLnBrk="1" hangingPunct="1">
              <a:lnSpc>
                <a:spcPct val="90000"/>
              </a:lnSpc>
            </a:pPr>
            <a:r>
              <a:rPr lang="en-US" dirty="0"/>
              <a:t>Aggressive treatment </a:t>
            </a:r>
          </a:p>
          <a:p>
            <a:pPr lvl="1">
              <a:lnSpc>
                <a:spcPct val="90000"/>
              </a:lnSpc>
            </a:pPr>
            <a:r>
              <a:rPr lang="en-US" dirty="0"/>
              <a:t>Coordinated care team</a:t>
            </a:r>
          </a:p>
          <a:p>
            <a:pPr lvl="2">
              <a:lnSpc>
                <a:spcPct val="90000"/>
              </a:lnSpc>
            </a:pPr>
            <a:r>
              <a:rPr lang="en-US" dirty="0"/>
              <a:t>Nutrition</a:t>
            </a:r>
          </a:p>
          <a:p>
            <a:pPr lvl="2">
              <a:lnSpc>
                <a:spcPct val="90000"/>
              </a:lnSpc>
            </a:pPr>
            <a:r>
              <a:rPr lang="en-US" dirty="0"/>
              <a:t>Infection control </a:t>
            </a:r>
          </a:p>
          <a:p>
            <a:pPr lvl="2">
              <a:lnSpc>
                <a:spcPct val="90000"/>
              </a:lnSpc>
            </a:pPr>
            <a:r>
              <a:rPr lang="en-US" dirty="0"/>
              <a:t>Aggressive treatment of infection – suppression and treatment</a:t>
            </a:r>
          </a:p>
          <a:p>
            <a:pPr lvl="2">
              <a:lnSpc>
                <a:spcPct val="90000"/>
              </a:lnSpc>
            </a:pPr>
            <a:r>
              <a:rPr lang="en-US" dirty="0"/>
              <a:t>Airway clearance</a:t>
            </a:r>
          </a:p>
          <a:p>
            <a:pPr lvl="1">
              <a:lnSpc>
                <a:spcPct val="90000"/>
              </a:lnSpc>
            </a:pPr>
            <a:r>
              <a:rPr lang="en-US" dirty="0"/>
              <a:t>Quality Improvement</a:t>
            </a:r>
          </a:p>
          <a:p>
            <a:pPr lvl="1" eaLnBrk="1" hangingPunct="1">
              <a:lnSpc>
                <a:spcPct val="90000"/>
              </a:lnSpc>
            </a:pPr>
            <a:r>
              <a:rPr lang="en-US" dirty="0"/>
              <a:t>New therapies/Research</a:t>
            </a:r>
          </a:p>
        </p:txBody>
      </p:sp>
    </p:spTree>
    <p:extLst>
      <p:ext uri="{BB962C8B-B14F-4D97-AF65-F5344CB8AC3E}">
        <p14:creationId xmlns:p14="http://schemas.microsoft.com/office/powerpoint/2010/main" val="937643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a:noAutofit/>
          </a:bodyPr>
          <a:lstStyle/>
          <a:p>
            <a:r>
              <a:rPr lang="en-US" sz="3600" dirty="0">
                <a:solidFill>
                  <a:schemeClr val="hlink"/>
                </a:solidFill>
              </a:rPr>
              <a:t>Aggressive Treatment - The CF Team</a:t>
            </a:r>
          </a:p>
        </p:txBody>
      </p:sp>
      <p:sp>
        <p:nvSpPr>
          <p:cNvPr id="153603" name="Rectangle 3"/>
          <p:cNvSpPr>
            <a:spLocks noGrp="1" noChangeArrowheads="1"/>
          </p:cNvSpPr>
          <p:nvPr>
            <p:ph sz="quarter" idx="13"/>
          </p:nvPr>
        </p:nvSpPr>
        <p:spPr/>
        <p:txBody>
          <a:bodyPr/>
          <a:lstStyle/>
          <a:p>
            <a:r>
              <a:rPr lang="en-US"/>
              <a:t>Multidiciplinary approach</a:t>
            </a:r>
          </a:p>
          <a:p>
            <a:pPr lvl="1"/>
            <a:r>
              <a:rPr lang="en-US"/>
              <a:t>Physician (typically pulmonologist)</a:t>
            </a:r>
          </a:p>
          <a:p>
            <a:pPr lvl="1"/>
            <a:r>
              <a:rPr lang="en-US"/>
              <a:t>Nurse</a:t>
            </a:r>
          </a:p>
          <a:p>
            <a:pPr lvl="1"/>
            <a:r>
              <a:rPr lang="en-US"/>
              <a:t>Respiratory therapist</a:t>
            </a:r>
          </a:p>
          <a:p>
            <a:pPr lvl="1"/>
            <a:r>
              <a:rPr lang="en-US"/>
              <a:t>Dietician</a:t>
            </a:r>
          </a:p>
          <a:p>
            <a:pPr lvl="1"/>
            <a:r>
              <a:rPr lang="en-US"/>
              <a:t>Social worker</a:t>
            </a:r>
          </a:p>
          <a:p>
            <a:pPr lvl="1"/>
            <a:r>
              <a:rPr lang="en-US"/>
              <a:t>Close interaction with endocrinologist, gastroenterologist, psychologist/psychiatrist </a:t>
            </a:r>
          </a:p>
        </p:txBody>
      </p:sp>
    </p:spTree>
    <p:extLst>
      <p:ext uri="{BB962C8B-B14F-4D97-AF65-F5344CB8AC3E}">
        <p14:creationId xmlns:p14="http://schemas.microsoft.com/office/powerpoint/2010/main" val="1238993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Coordinated Care Team</a:t>
            </a:r>
          </a:p>
        </p:txBody>
      </p:sp>
      <p:sp>
        <p:nvSpPr>
          <p:cNvPr id="3" name="Content Placeholder 2"/>
          <p:cNvSpPr>
            <a:spLocks noGrp="1"/>
          </p:cNvSpPr>
          <p:nvPr>
            <p:ph sz="quarter" idx="13"/>
          </p:nvPr>
        </p:nvSpPr>
        <p:spPr/>
        <p:txBody>
          <a:bodyPr>
            <a:normAutofit fontScale="85000" lnSpcReduction="20000"/>
          </a:bodyPr>
          <a:lstStyle/>
          <a:p>
            <a:r>
              <a:rPr lang="en-US" sz="2800" dirty="0"/>
              <a:t>110 accredited centers – CFF provides grant funding</a:t>
            </a:r>
          </a:p>
          <a:p>
            <a:r>
              <a:rPr lang="en-US" sz="2800" dirty="0"/>
              <a:t>Patients have access to MD, nurse coordinator, dietician, respiratory therapist, social worker</a:t>
            </a:r>
          </a:p>
          <a:p>
            <a:r>
              <a:rPr lang="en-US" sz="2800" dirty="0"/>
              <a:t>Recommended to see patients quarterly</a:t>
            </a:r>
          </a:p>
          <a:p>
            <a:r>
              <a:rPr lang="en-US" sz="2800" dirty="0"/>
              <a:t>All data entered in a registry.  This data used for research and quality improvement – publically available</a:t>
            </a:r>
          </a:p>
        </p:txBody>
      </p:sp>
    </p:spTree>
    <p:extLst>
      <p:ext uri="{BB962C8B-B14F-4D97-AF65-F5344CB8AC3E}">
        <p14:creationId xmlns:p14="http://schemas.microsoft.com/office/powerpoint/2010/main" val="798894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Typical Cystic Fibrosis Program</a:t>
            </a:r>
          </a:p>
        </p:txBody>
      </p:sp>
      <p:sp>
        <p:nvSpPr>
          <p:cNvPr id="3" name="Content Placeholder 2"/>
          <p:cNvSpPr>
            <a:spLocks noGrp="1"/>
          </p:cNvSpPr>
          <p:nvPr>
            <p:ph sz="quarter" idx="13"/>
          </p:nvPr>
        </p:nvSpPr>
        <p:spPr>
          <a:xfrm>
            <a:off x="457200" y="1600200"/>
            <a:ext cx="3962400" cy="4525963"/>
          </a:xfrm>
          <a:ln>
            <a:solidFill>
              <a:schemeClr val="tx1"/>
            </a:solidFill>
          </a:ln>
        </p:spPr>
        <p:txBody>
          <a:bodyPr>
            <a:noAutofit/>
          </a:bodyPr>
          <a:lstStyle/>
          <a:p>
            <a:r>
              <a:rPr lang="en-US" sz="1600" dirty="0"/>
              <a:t>Physicians and </a:t>
            </a:r>
            <a:r>
              <a:rPr lang="en-US" sz="1600" dirty="0" err="1"/>
              <a:t>Midlevels</a:t>
            </a:r>
            <a:endParaRPr lang="en-US" sz="1600" dirty="0"/>
          </a:p>
          <a:p>
            <a:pPr lvl="1"/>
            <a:r>
              <a:rPr lang="en-US" sz="1600" dirty="0">
                <a:solidFill>
                  <a:schemeClr val="tx1"/>
                </a:solidFill>
              </a:rPr>
              <a:t>Center Director </a:t>
            </a:r>
          </a:p>
          <a:p>
            <a:pPr lvl="1"/>
            <a:r>
              <a:rPr lang="en-US" sz="1600" dirty="0">
                <a:solidFill>
                  <a:schemeClr val="tx1"/>
                </a:solidFill>
              </a:rPr>
              <a:t>Adult Program Director </a:t>
            </a:r>
          </a:p>
          <a:p>
            <a:pPr lvl="1"/>
            <a:r>
              <a:rPr lang="en-US" sz="1600" dirty="0">
                <a:solidFill>
                  <a:schemeClr val="tx1"/>
                </a:solidFill>
              </a:rPr>
              <a:t>Pediatric Program Director</a:t>
            </a:r>
          </a:p>
          <a:p>
            <a:pPr lvl="1"/>
            <a:r>
              <a:rPr lang="en-US" sz="1600" dirty="0"/>
              <a:t>Other pulmonary physicians</a:t>
            </a:r>
          </a:p>
          <a:p>
            <a:pPr lvl="1"/>
            <a:r>
              <a:rPr lang="en-US" sz="1600" dirty="0">
                <a:solidFill>
                  <a:schemeClr val="tx1"/>
                </a:solidFill>
              </a:rPr>
              <a:t>Mid-level providers</a:t>
            </a:r>
          </a:p>
          <a:p>
            <a:pPr lvl="1"/>
            <a:r>
              <a:rPr lang="en-US" sz="1600" dirty="0">
                <a:solidFill>
                  <a:schemeClr val="tx1"/>
                </a:solidFill>
              </a:rPr>
              <a:t>GI</a:t>
            </a:r>
          </a:p>
          <a:p>
            <a:pPr lvl="1"/>
            <a:r>
              <a:rPr lang="en-US" sz="1600" dirty="0">
                <a:solidFill>
                  <a:schemeClr val="tx1"/>
                </a:solidFill>
              </a:rPr>
              <a:t>Endocrinology</a:t>
            </a:r>
          </a:p>
          <a:p>
            <a:pPr lvl="1"/>
            <a:r>
              <a:rPr lang="en-US" sz="1600" dirty="0">
                <a:solidFill>
                  <a:schemeClr val="tx1"/>
                </a:solidFill>
              </a:rPr>
              <a:t>Mental Health</a:t>
            </a:r>
          </a:p>
          <a:p>
            <a:pPr lvl="1"/>
            <a:endParaRPr lang="en-US" sz="1600" dirty="0">
              <a:solidFill>
                <a:schemeClr val="tx1"/>
              </a:solidFill>
            </a:endParaRPr>
          </a:p>
        </p:txBody>
      </p:sp>
      <p:sp>
        <p:nvSpPr>
          <p:cNvPr id="4" name="Content Placeholder 2"/>
          <p:cNvSpPr txBox="1">
            <a:spLocks/>
          </p:cNvSpPr>
          <p:nvPr/>
        </p:nvSpPr>
        <p:spPr>
          <a:xfrm>
            <a:off x="4872273" y="1600200"/>
            <a:ext cx="3962400" cy="4525963"/>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Multidisciplinary Team Members</a:t>
            </a:r>
          </a:p>
          <a:p>
            <a:pPr lvl="1"/>
            <a:r>
              <a:rPr lang="en-US" sz="1600" dirty="0"/>
              <a:t>Pediatric Nurse Coordinator</a:t>
            </a:r>
          </a:p>
          <a:p>
            <a:pPr lvl="1"/>
            <a:r>
              <a:rPr lang="en-US" sz="1600" dirty="0"/>
              <a:t>Adult Nurse Coordinator</a:t>
            </a:r>
          </a:p>
          <a:p>
            <a:pPr lvl="1"/>
            <a:r>
              <a:rPr lang="en-US" sz="1600" dirty="0"/>
              <a:t>Dietician</a:t>
            </a:r>
          </a:p>
          <a:p>
            <a:pPr lvl="1"/>
            <a:r>
              <a:rPr lang="en-US" sz="1600" dirty="0"/>
              <a:t>RRT</a:t>
            </a:r>
          </a:p>
          <a:p>
            <a:pPr lvl="1"/>
            <a:r>
              <a:rPr lang="en-US" sz="1600" dirty="0"/>
              <a:t>Social Work</a:t>
            </a:r>
          </a:p>
          <a:p>
            <a:pPr lvl="1"/>
            <a:r>
              <a:rPr lang="en-US" sz="1600" dirty="0"/>
              <a:t>Research Coordinators</a:t>
            </a:r>
          </a:p>
          <a:p>
            <a:pPr lvl="1"/>
            <a:r>
              <a:rPr lang="en-US" sz="1600" dirty="0"/>
              <a:t>Child life</a:t>
            </a:r>
          </a:p>
          <a:p>
            <a:pPr lvl="1"/>
            <a:r>
              <a:rPr lang="en-US" sz="1600" dirty="0"/>
              <a:t>Additional team members</a:t>
            </a:r>
          </a:p>
          <a:p>
            <a:pPr marL="457200" lvl="1" indent="0">
              <a:buFont typeface="Arial" pitchFamily="34" charset="0"/>
              <a:buNone/>
            </a:pPr>
            <a:endParaRPr lang="en-US" sz="1600" dirty="0"/>
          </a:p>
        </p:txBody>
      </p:sp>
    </p:spTree>
    <p:extLst>
      <p:ext uri="{BB962C8B-B14F-4D97-AF65-F5344CB8AC3E}">
        <p14:creationId xmlns:p14="http://schemas.microsoft.com/office/powerpoint/2010/main" val="335063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Rectangle 5"/>
          <p:cNvSpPr>
            <a:spLocks noGrp="1" noRot="1" noChangeArrowheads="1"/>
          </p:cNvSpPr>
          <p:nvPr>
            <p:ph type="title"/>
          </p:nvPr>
        </p:nvSpPr>
        <p:spPr>
          <a:xfrm>
            <a:off x="457201" y="0"/>
            <a:ext cx="8229600" cy="1143000"/>
          </a:xfrm>
        </p:spPr>
        <p:txBody>
          <a:bodyPr>
            <a:noAutofit/>
          </a:bodyPr>
          <a:lstStyle/>
          <a:p>
            <a:r>
              <a:rPr lang="en-US" sz="3200" dirty="0">
                <a:solidFill>
                  <a:schemeClr val="hlink"/>
                </a:solidFill>
              </a:rPr>
              <a:t>Aggressive Treatment -Recommendations for Routine Care and Screening</a:t>
            </a:r>
          </a:p>
        </p:txBody>
      </p:sp>
      <p:graphicFrame>
        <p:nvGraphicFramePr>
          <p:cNvPr id="135265" name="Group 97"/>
          <p:cNvGraphicFramePr>
            <a:graphicFrameLocks noGrp="1"/>
          </p:cNvGraphicFramePr>
          <p:nvPr>
            <p:ph sz="quarter" idx="13"/>
          </p:nvPr>
        </p:nvGraphicFramePr>
        <p:xfrm>
          <a:off x="457200" y="1524000"/>
          <a:ext cx="8229600" cy="4923158"/>
        </p:xfrm>
        <a:graphic>
          <a:graphicData uri="http://schemas.openxmlformats.org/drawingml/2006/table">
            <a:tbl>
              <a:tblPr/>
              <a:tblGrid>
                <a:gridCol w="22860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503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Schedule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Screenings</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Quarterly</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Clinic Visit</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01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Respiratory Culture (surveillance for </a:t>
                      </a:r>
                      <a:r>
                        <a:rPr kumimoji="0" lang="en-US" sz="2000" b="0" i="1" u="none" strike="noStrike" cap="none" normalizeH="0" baseline="0">
                          <a:ln>
                            <a:noFill/>
                          </a:ln>
                          <a:solidFill>
                            <a:schemeClr val="tx1"/>
                          </a:solidFill>
                          <a:effectLst>
                            <a:outerShdw blurRad="38100" dist="38100" dir="2700000" algn="tl">
                              <a:srgbClr val="000000"/>
                            </a:outerShdw>
                          </a:effectLst>
                          <a:latin typeface="Garamond" pitchFamily="18" charset="0"/>
                        </a:rPr>
                        <a:t>P. aeruginosa</a:t>
                      </a: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03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03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Biannually</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Pulmonary function testing</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3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01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Annually</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CBC, LFTs, IgE, vitamin levels, serum glucose or OGTT screening for CFRDM</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03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03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As clinically appropriate</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CXR, HRCT, DEXA scan</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35261" name="Text Box 93"/>
          <p:cNvSpPr txBox="1">
            <a:spLocks noChangeArrowheads="1"/>
          </p:cNvSpPr>
          <p:nvPr/>
        </p:nvSpPr>
        <p:spPr bwMode="auto">
          <a:xfrm>
            <a:off x="4708525" y="6589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sz="1800" b="0"/>
          </a:p>
        </p:txBody>
      </p:sp>
      <p:sp>
        <p:nvSpPr>
          <p:cNvPr id="135262" name="Text Box 94"/>
          <p:cNvSpPr txBox="1">
            <a:spLocks noChangeArrowheads="1"/>
          </p:cNvSpPr>
          <p:nvPr/>
        </p:nvSpPr>
        <p:spPr bwMode="auto">
          <a:xfrm>
            <a:off x="3200401" y="6400800"/>
            <a:ext cx="54864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1400" b="0" dirty="0">
                <a:solidFill>
                  <a:schemeClr val="folHlink"/>
                </a:solidFill>
              </a:rPr>
              <a:t>Cystic Fibrosis Foundation. Clinical Practice Guidelines for Cystic Fibrosis.  1997</a:t>
            </a:r>
          </a:p>
          <a:p>
            <a:pPr eaLnBrk="1" hangingPunct="1"/>
            <a:endParaRPr lang="en-US" b="0" dirty="0"/>
          </a:p>
        </p:txBody>
      </p:sp>
    </p:spTree>
    <p:extLst>
      <p:ext uri="{BB962C8B-B14F-4D97-AF65-F5344CB8AC3E}">
        <p14:creationId xmlns:p14="http://schemas.microsoft.com/office/powerpoint/2010/main" val="187952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rrowheads="1"/>
          </p:cNvSpPr>
          <p:nvPr>
            <p:ph type="title"/>
          </p:nvPr>
        </p:nvSpPr>
        <p:spPr/>
        <p:txBody>
          <a:bodyPr>
            <a:normAutofit/>
          </a:bodyPr>
          <a:lstStyle/>
          <a:p>
            <a:r>
              <a:rPr lang="en-US" sz="4800">
                <a:solidFill>
                  <a:schemeClr val="hlink"/>
                </a:solidFill>
              </a:rPr>
              <a:t>Quality Improvement</a:t>
            </a:r>
          </a:p>
        </p:txBody>
      </p:sp>
      <p:sp>
        <p:nvSpPr>
          <p:cNvPr id="231427" name="Rectangle 3"/>
          <p:cNvSpPr>
            <a:spLocks noGrp="1" noChangeArrowheads="1"/>
          </p:cNvSpPr>
          <p:nvPr>
            <p:ph sz="quarter" idx="13"/>
          </p:nvPr>
        </p:nvSpPr>
        <p:spPr/>
        <p:txBody>
          <a:bodyPr/>
          <a:lstStyle/>
          <a:p>
            <a:r>
              <a:rPr lang="en-US" dirty="0"/>
              <a:t>“We believe that, during the next 5 years, the life expectancy of patients with CF can be extended by 5-10 years through the consistent implementation of existing evidence-based clinical care.”</a:t>
            </a:r>
          </a:p>
          <a:p>
            <a:pPr lvl="1"/>
            <a:r>
              <a:rPr lang="en-US" dirty="0"/>
              <a:t>Cystic Fibrosis Foundation</a:t>
            </a:r>
          </a:p>
          <a:p>
            <a:r>
              <a:rPr lang="en-US" dirty="0"/>
              <a:t>Every center has to participate in QI work</a:t>
            </a:r>
          </a:p>
        </p:txBody>
      </p:sp>
    </p:spTree>
    <p:extLst>
      <p:ext uri="{BB962C8B-B14F-4D97-AF65-F5344CB8AC3E}">
        <p14:creationId xmlns:p14="http://schemas.microsoft.com/office/powerpoint/2010/main" val="178972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Cecilia </a:t>
            </a:r>
            <a:r>
              <a:rPr lang="en-US" dirty="0" err="1"/>
              <a:t>Farthington</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a:t>Cecilia was born at term and had no neonatal issues</a:t>
            </a:r>
          </a:p>
          <a:p>
            <a:r>
              <a:rPr lang="en-US" dirty="0"/>
              <a:t>In her first few months of life she had a lot of difficulties with tolerating formula and was switched to different formulas including cow’s milk and soy as well as anti-reflux formula.</a:t>
            </a:r>
          </a:p>
          <a:p>
            <a:r>
              <a:rPr lang="en-US" dirty="0"/>
              <a:t>She had a lot of vomiting with feedings and frequent episodes of diarrhea</a:t>
            </a:r>
          </a:p>
          <a:p>
            <a:r>
              <a:rPr lang="en-US" dirty="0"/>
              <a:t>Currently she has about 5 stools per day which are very foul.  When she has a stool the smell is so bad that people have to leave the house</a:t>
            </a:r>
          </a:p>
          <a:p>
            <a:r>
              <a:rPr lang="en-US" dirty="0"/>
              <a:t>Other kids tease her because of the smell</a:t>
            </a:r>
          </a:p>
        </p:txBody>
      </p:sp>
    </p:spTree>
    <p:extLst>
      <p:ext uri="{BB962C8B-B14F-4D97-AF65-F5344CB8AC3E}">
        <p14:creationId xmlns:p14="http://schemas.microsoft.com/office/powerpoint/2010/main" val="1778653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19113" y="0"/>
            <a:ext cx="8523287" cy="1143000"/>
          </a:xfrm>
        </p:spPr>
        <p:txBody>
          <a:bodyPr>
            <a:normAutofit/>
          </a:bodyPr>
          <a:lstStyle/>
          <a:p>
            <a:r>
              <a:rPr lang="en-US" altLang="en-US">
                <a:latin typeface="Arial" charset="0"/>
                <a:ea typeface="MS PGothic" charset="-128"/>
                <a:cs typeface="Arial" charset="0"/>
              </a:rPr>
              <a:t>FEV</a:t>
            </a:r>
            <a:r>
              <a:rPr lang="en-US" altLang="en-US" baseline="-25000">
                <a:latin typeface="Arial" charset="0"/>
                <a:ea typeface="MS PGothic" charset="-128"/>
                <a:cs typeface="Arial" charset="0"/>
              </a:rPr>
              <a:t>1</a:t>
            </a:r>
            <a:r>
              <a:rPr lang="en-US" altLang="en-US">
                <a:latin typeface="Arial" charset="0"/>
                <a:ea typeface="MS PGothic" charset="-128"/>
                <a:cs typeface="Arial" charset="0"/>
              </a:rPr>
              <a:t> Decline Remains a Challenge</a:t>
            </a:r>
          </a:p>
        </p:txBody>
      </p:sp>
      <p:sp>
        <p:nvSpPr>
          <p:cNvPr id="2" name="Slide Number Placeholder 1"/>
          <p:cNvSpPr>
            <a:spLocks noGrp="1"/>
          </p:cNvSpPr>
          <p:nvPr>
            <p:ph type="sldNum" sz="quarter" idx="12"/>
          </p:nvPr>
        </p:nvSpPr>
        <p:spPr/>
        <p:txBody>
          <a:bodyPr/>
          <a:lstStyle/>
          <a:p>
            <a:fld id="{5756D489-888D-BB49-A4A8-DA55396F1D33}" type="slidenum">
              <a:rPr lang="en-US" altLang="en-US" smtClean="0"/>
              <a:pPr/>
              <a:t>40</a:t>
            </a:fld>
            <a:endParaRPr lang="en-US" altLang="en-US"/>
          </a:p>
        </p:txBody>
      </p:sp>
      <p:sp>
        <p:nvSpPr>
          <p:cNvPr id="21508" name="Rectangle 172"/>
          <p:cNvSpPr>
            <a:spLocks noChangeArrowheads="1"/>
          </p:cNvSpPr>
          <p:nvPr/>
        </p:nvSpPr>
        <p:spPr bwMode="auto">
          <a:xfrm>
            <a:off x="661988" y="2422525"/>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100</a:t>
            </a:r>
          </a:p>
        </p:txBody>
      </p:sp>
      <p:sp>
        <p:nvSpPr>
          <p:cNvPr id="21509" name="Rectangle 174"/>
          <p:cNvSpPr>
            <a:spLocks noChangeArrowheads="1"/>
          </p:cNvSpPr>
          <p:nvPr/>
        </p:nvSpPr>
        <p:spPr bwMode="auto">
          <a:xfrm>
            <a:off x="725488" y="305435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90</a:t>
            </a:r>
          </a:p>
        </p:txBody>
      </p:sp>
      <p:sp>
        <p:nvSpPr>
          <p:cNvPr id="21510" name="Rectangle 176"/>
          <p:cNvSpPr>
            <a:spLocks noChangeArrowheads="1"/>
          </p:cNvSpPr>
          <p:nvPr/>
        </p:nvSpPr>
        <p:spPr bwMode="auto">
          <a:xfrm>
            <a:off x="725488" y="36830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80</a:t>
            </a:r>
          </a:p>
        </p:txBody>
      </p:sp>
      <p:sp>
        <p:nvSpPr>
          <p:cNvPr id="21511" name="Rectangle 178"/>
          <p:cNvSpPr>
            <a:spLocks noChangeArrowheads="1"/>
          </p:cNvSpPr>
          <p:nvPr/>
        </p:nvSpPr>
        <p:spPr bwMode="auto">
          <a:xfrm>
            <a:off x="725488" y="431323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70</a:t>
            </a:r>
          </a:p>
        </p:txBody>
      </p:sp>
      <p:sp>
        <p:nvSpPr>
          <p:cNvPr id="21512" name="Rectangle 179"/>
          <p:cNvSpPr>
            <a:spLocks noChangeArrowheads="1"/>
          </p:cNvSpPr>
          <p:nvPr/>
        </p:nvSpPr>
        <p:spPr bwMode="auto">
          <a:xfrm>
            <a:off x="725488" y="4913313"/>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60</a:t>
            </a:r>
          </a:p>
        </p:txBody>
      </p:sp>
      <p:sp>
        <p:nvSpPr>
          <p:cNvPr id="21513" name="Rectangle 181"/>
          <p:cNvSpPr>
            <a:spLocks noChangeArrowheads="1"/>
          </p:cNvSpPr>
          <p:nvPr/>
        </p:nvSpPr>
        <p:spPr bwMode="auto">
          <a:xfrm>
            <a:off x="939800" y="5138738"/>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6</a:t>
            </a:r>
          </a:p>
        </p:txBody>
      </p:sp>
      <p:sp>
        <p:nvSpPr>
          <p:cNvPr id="21514" name="Rectangle 182"/>
          <p:cNvSpPr>
            <a:spLocks noChangeArrowheads="1"/>
          </p:cNvSpPr>
          <p:nvPr/>
        </p:nvSpPr>
        <p:spPr bwMode="auto">
          <a:xfrm>
            <a:off x="1230313" y="5138738"/>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7</a:t>
            </a:r>
          </a:p>
        </p:txBody>
      </p:sp>
      <p:sp>
        <p:nvSpPr>
          <p:cNvPr id="21515" name="Rectangle 183"/>
          <p:cNvSpPr>
            <a:spLocks noChangeArrowheads="1"/>
          </p:cNvSpPr>
          <p:nvPr/>
        </p:nvSpPr>
        <p:spPr bwMode="auto">
          <a:xfrm>
            <a:off x="1989138" y="513873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10</a:t>
            </a:r>
          </a:p>
        </p:txBody>
      </p:sp>
      <p:sp>
        <p:nvSpPr>
          <p:cNvPr id="21516" name="Rectangle 184"/>
          <p:cNvSpPr>
            <a:spLocks noChangeArrowheads="1"/>
          </p:cNvSpPr>
          <p:nvPr/>
        </p:nvSpPr>
        <p:spPr bwMode="auto">
          <a:xfrm>
            <a:off x="4244975" y="5138738"/>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17</a:t>
            </a:r>
          </a:p>
        </p:txBody>
      </p:sp>
      <p:sp>
        <p:nvSpPr>
          <p:cNvPr id="21517" name="Rectangle 185"/>
          <p:cNvSpPr>
            <a:spLocks noChangeArrowheads="1"/>
          </p:cNvSpPr>
          <p:nvPr/>
        </p:nvSpPr>
        <p:spPr bwMode="auto">
          <a:xfrm>
            <a:off x="4568825" y="5138738"/>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18</a:t>
            </a:r>
          </a:p>
        </p:txBody>
      </p:sp>
      <p:sp>
        <p:nvSpPr>
          <p:cNvPr id="21518" name="Rectangle 189"/>
          <p:cNvSpPr>
            <a:spLocks noChangeArrowheads="1"/>
          </p:cNvSpPr>
          <p:nvPr/>
        </p:nvSpPr>
        <p:spPr bwMode="auto">
          <a:xfrm>
            <a:off x="4010025" y="5434013"/>
            <a:ext cx="1169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400" b="1">
                <a:solidFill>
                  <a:srgbClr val="000000"/>
                </a:solidFill>
                <a:latin typeface="Arial" charset="0"/>
              </a:rPr>
              <a:t>Age (Years)</a:t>
            </a:r>
          </a:p>
        </p:txBody>
      </p:sp>
      <p:sp>
        <p:nvSpPr>
          <p:cNvPr id="21519" name="Rectangle 190"/>
          <p:cNvSpPr>
            <a:spLocks noChangeArrowheads="1"/>
          </p:cNvSpPr>
          <p:nvPr/>
        </p:nvSpPr>
        <p:spPr bwMode="auto">
          <a:xfrm rot="-5400000">
            <a:off x="-523875" y="3679825"/>
            <a:ext cx="21732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400" b="1">
                <a:solidFill>
                  <a:srgbClr val="000000"/>
                </a:solidFill>
                <a:latin typeface="Arial" charset="0"/>
              </a:rPr>
              <a:t>FEV</a:t>
            </a:r>
            <a:r>
              <a:rPr lang="en-US" altLang="en-US" sz="1400" b="1" baseline="-25000">
                <a:solidFill>
                  <a:srgbClr val="000000"/>
                </a:solidFill>
                <a:latin typeface="Arial" charset="0"/>
              </a:rPr>
              <a:t>1</a:t>
            </a:r>
            <a:r>
              <a:rPr lang="en-US" altLang="en-US" sz="1400" b="1">
                <a:solidFill>
                  <a:srgbClr val="000000"/>
                </a:solidFill>
                <a:latin typeface="Arial" charset="0"/>
              </a:rPr>
              <a:t> Percent Predicted</a:t>
            </a:r>
          </a:p>
        </p:txBody>
      </p:sp>
      <p:sp>
        <p:nvSpPr>
          <p:cNvPr id="21520" name="Rectangle 199"/>
          <p:cNvSpPr>
            <a:spLocks noChangeArrowheads="1"/>
          </p:cNvSpPr>
          <p:nvPr/>
        </p:nvSpPr>
        <p:spPr bwMode="auto">
          <a:xfrm>
            <a:off x="1962150" y="1628775"/>
            <a:ext cx="536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algn="ctr" eaLnBrk="1" hangingPunct="1"/>
            <a:r>
              <a:rPr lang="en-US" altLang="en-US" b="1">
                <a:solidFill>
                  <a:srgbClr val="000000"/>
                </a:solidFill>
                <a:latin typeface="Arial" charset="0"/>
              </a:rPr>
              <a:t>Median FEV</a:t>
            </a:r>
            <a:r>
              <a:rPr lang="en-US" altLang="en-US" b="1" baseline="-25000">
                <a:solidFill>
                  <a:srgbClr val="000000"/>
                </a:solidFill>
                <a:latin typeface="Arial" charset="0"/>
              </a:rPr>
              <a:t>1</a:t>
            </a:r>
            <a:r>
              <a:rPr lang="en-US" altLang="en-US" b="1">
                <a:solidFill>
                  <a:srgbClr val="000000"/>
                </a:solidFill>
                <a:latin typeface="Arial" charset="0"/>
              </a:rPr>
              <a:t> by Age 1985-1989 CF Birth Cohort</a:t>
            </a:r>
          </a:p>
        </p:txBody>
      </p:sp>
      <p:sp>
        <p:nvSpPr>
          <p:cNvPr id="21521" name="Rectangle 181"/>
          <p:cNvSpPr>
            <a:spLocks noChangeArrowheads="1"/>
          </p:cNvSpPr>
          <p:nvPr/>
        </p:nvSpPr>
        <p:spPr bwMode="auto">
          <a:xfrm>
            <a:off x="1482725" y="5138738"/>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8</a:t>
            </a:r>
          </a:p>
        </p:txBody>
      </p:sp>
      <p:sp>
        <p:nvSpPr>
          <p:cNvPr id="21522" name="Rectangle 182"/>
          <p:cNvSpPr>
            <a:spLocks noChangeArrowheads="1"/>
          </p:cNvSpPr>
          <p:nvPr/>
        </p:nvSpPr>
        <p:spPr bwMode="auto">
          <a:xfrm>
            <a:off x="1735138" y="5138738"/>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9</a:t>
            </a:r>
          </a:p>
        </p:txBody>
      </p:sp>
      <p:sp>
        <p:nvSpPr>
          <p:cNvPr id="21523" name="Rectangle 181"/>
          <p:cNvSpPr>
            <a:spLocks noChangeArrowheads="1"/>
          </p:cNvSpPr>
          <p:nvPr/>
        </p:nvSpPr>
        <p:spPr bwMode="auto">
          <a:xfrm>
            <a:off x="2312988" y="5138738"/>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11</a:t>
            </a:r>
          </a:p>
        </p:txBody>
      </p:sp>
      <p:sp>
        <p:nvSpPr>
          <p:cNvPr id="21524" name="Rectangle 182"/>
          <p:cNvSpPr>
            <a:spLocks noChangeArrowheads="1"/>
          </p:cNvSpPr>
          <p:nvPr/>
        </p:nvSpPr>
        <p:spPr bwMode="auto">
          <a:xfrm>
            <a:off x="2627313" y="513873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12</a:t>
            </a:r>
          </a:p>
        </p:txBody>
      </p:sp>
      <p:sp>
        <p:nvSpPr>
          <p:cNvPr id="21525" name="Rectangle 183"/>
          <p:cNvSpPr>
            <a:spLocks noChangeArrowheads="1"/>
          </p:cNvSpPr>
          <p:nvPr/>
        </p:nvSpPr>
        <p:spPr bwMode="auto">
          <a:xfrm>
            <a:off x="3597275" y="5138738"/>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15</a:t>
            </a:r>
          </a:p>
        </p:txBody>
      </p:sp>
      <p:sp>
        <p:nvSpPr>
          <p:cNvPr id="21526" name="Rectangle 181"/>
          <p:cNvSpPr>
            <a:spLocks noChangeArrowheads="1"/>
          </p:cNvSpPr>
          <p:nvPr/>
        </p:nvSpPr>
        <p:spPr bwMode="auto">
          <a:xfrm>
            <a:off x="2951163" y="513873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13</a:t>
            </a:r>
          </a:p>
        </p:txBody>
      </p:sp>
      <p:sp>
        <p:nvSpPr>
          <p:cNvPr id="21527" name="Rectangle 182"/>
          <p:cNvSpPr>
            <a:spLocks noChangeArrowheads="1"/>
          </p:cNvSpPr>
          <p:nvPr/>
        </p:nvSpPr>
        <p:spPr bwMode="auto">
          <a:xfrm>
            <a:off x="3273425" y="5138738"/>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14</a:t>
            </a:r>
          </a:p>
        </p:txBody>
      </p:sp>
      <p:sp>
        <p:nvSpPr>
          <p:cNvPr id="21528" name="Rectangle 183"/>
          <p:cNvSpPr>
            <a:spLocks noChangeArrowheads="1"/>
          </p:cNvSpPr>
          <p:nvPr/>
        </p:nvSpPr>
        <p:spPr bwMode="auto">
          <a:xfrm>
            <a:off x="5216525" y="5138738"/>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20</a:t>
            </a:r>
          </a:p>
        </p:txBody>
      </p:sp>
      <p:sp>
        <p:nvSpPr>
          <p:cNvPr id="21529" name="Rectangle 181"/>
          <p:cNvSpPr>
            <a:spLocks noChangeArrowheads="1"/>
          </p:cNvSpPr>
          <p:nvPr/>
        </p:nvSpPr>
        <p:spPr bwMode="auto">
          <a:xfrm>
            <a:off x="5538788" y="513873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21</a:t>
            </a:r>
          </a:p>
        </p:txBody>
      </p:sp>
      <p:sp>
        <p:nvSpPr>
          <p:cNvPr id="21530" name="Rectangle 182"/>
          <p:cNvSpPr>
            <a:spLocks noChangeArrowheads="1"/>
          </p:cNvSpPr>
          <p:nvPr/>
        </p:nvSpPr>
        <p:spPr bwMode="auto">
          <a:xfrm>
            <a:off x="5862638" y="513873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22</a:t>
            </a:r>
          </a:p>
        </p:txBody>
      </p:sp>
      <p:sp>
        <p:nvSpPr>
          <p:cNvPr id="21531" name="Rectangle 183"/>
          <p:cNvSpPr>
            <a:spLocks noChangeArrowheads="1"/>
          </p:cNvSpPr>
          <p:nvPr/>
        </p:nvSpPr>
        <p:spPr bwMode="auto">
          <a:xfrm>
            <a:off x="3921125" y="5138738"/>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16</a:t>
            </a:r>
          </a:p>
        </p:txBody>
      </p:sp>
      <p:sp>
        <p:nvSpPr>
          <p:cNvPr id="21532" name="Rectangle 181"/>
          <p:cNvSpPr>
            <a:spLocks noChangeArrowheads="1"/>
          </p:cNvSpPr>
          <p:nvPr/>
        </p:nvSpPr>
        <p:spPr bwMode="auto">
          <a:xfrm>
            <a:off x="6186488" y="513873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23</a:t>
            </a:r>
          </a:p>
        </p:txBody>
      </p:sp>
      <p:sp>
        <p:nvSpPr>
          <p:cNvPr id="21533" name="Rectangle 182"/>
          <p:cNvSpPr>
            <a:spLocks noChangeArrowheads="1"/>
          </p:cNvSpPr>
          <p:nvPr/>
        </p:nvSpPr>
        <p:spPr bwMode="auto">
          <a:xfrm>
            <a:off x="6510338" y="513873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24</a:t>
            </a:r>
          </a:p>
        </p:txBody>
      </p:sp>
      <p:sp>
        <p:nvSpPr>
          <p:cNvPr id="21534" name="Rectangle 185"/>
          <p:cNvSpPr>
            <a:spLocks noChangeArrowheads="1"/>
          </p:cNvSpPr>
          <p:nvPr/>
        </p:nvSpPr>
        <p:spPr bwMode="auto">
          <a:xfrm>
            <a:off x="4892675" y="5138738"/>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19</a:t>
            </a:r>
          </a:p>
        </p:txBody>
      </p:sp>
      <p:sp>
        <p:nvSpPr>
          <p:cNvPr id="21535" name="Rectangle 183"/>
          <p:cNvSpPr>
            <a:spLocks noChangeArrowheads="1"/>
          </p:cNvSpPr>
          <p:nvPr/>
        </p:nvSpPr>
        <p:spPr bwMode="auto">
          <a:xfrm>
            <a:off x="6834188" y="513873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25</a:t>
            </a:r>
          </a:p>
        </p:txBody>
      </p:sp>
      <p:sp>
        <p:nvSpPr>
          <p:cNvPr id="21536" name="Rectangle 181"/>
          <p:cNvSpPr>
            <a:spLocks noChangeArrowheads="1"/>
          </p:cNvSpPr>
          <p:nvPr/>
        </p:nvSpPr>
        <p:spPr bwMode="auto">
          <a:xfrm>
            <a:off x="7158038" y="513873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26</a:t>
            </a:r>
          </a:p>
        </p:txBody>
      </p:sp>
      <p:sp>
        <p:nvSpPr>
          <p:cNvPr id="21537" name="Rectangle 182"/>
          <p:cNvSpPr>
            <a:spLocks noChangeArrowheads="1"/>
          </p:cNvSpPr>
          <p:nvPr/>
        </p:nvSpPr>
        <p:spPr bwMode="auto">
          <a:xfrm>
            <a:off x="7481888" y="513873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27</a:t>
            </a:r>
          </a:p>
        </p:txBody>
      </p:sp>
      <p:sp>
        <p:nvSpPr>
          <p:cNvPr id="21538" name="Rectangle 181"/>
          <p:cNvSpPr>
            <a:spLocks noChangeArrowheads="1"/>
          </p:cNvSpPr>
          <p:nvPr/>
        </p:nvSpPr>
        <p:spPr bwMode="auto">
          <a:xfrm>
            <a:off x="7804150" y="5138738"/>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28</a:t>
            </a:r>
          </a:p>
        </p:txBody>
      </p:sp>
      <p:sp>
        <p:nvSpPr>
          <p:cNvPr id="21539" name="Rectangle 182"/>
          <p:cNvSpPr>
            <a:spLocks noChangeArrowheads="1"/>
          </p:cNvSpPr>
          <p:nvPr/>
        </p:nvSpPr>
        <p:spPr bwMode="auto">
          <a:xfrm>
            <a:off x="8128000" y="5138738"/>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29</a:t>
            </a:r>
          </a:p>
        </p:txBody>
      </p:sp>
      <p:sp>
        <p:nvSpPr>
          <p:cNvPr id="21540" name="AutoShape 3"/>
          <p:cNvSpPr>
            <a:spLocks noChangeAspect="1" noChangeArrowheads="1" noTextEdit="1"/>
          </p:cNvSpPr>
          <p:nvPr/>
        </p:nvSpPr>
        <p:spPr bwMode="auto">
          <a:xfrm>
            <a:off x="1004888" y="2438400"/>
            <a:ext cx="73533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41" name="Line 5"/>
          <p:cNvSpPr>
            <a:spLocks noChangeShapeType="1"/>
          </p:cNvSpPr>
          <p:nvPr/>
        </p:nvSpPr>
        <p:spPr bwMode="auto">
          <a:xfrm>
            <a:off x="1085850" y="4464050"/>
            <a:ext cx="7272338" cy="0"/>
          </a:xfrm>
          <a:prstGeom prst="line">
            <a:avLst/>
          </a:prstGeom>
          <a:noFill/>
          <a:ln w="30163">
            <a:solidFill>
              <a:srgbClr val="E6E7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2" name="Line 6"/>
          <p:cNvSpPr>
            <a:spLocks noChangeShapeType="1"/>
          </p:cNvSpPr>
          <p:nvPr/>
        </p:nvSpPr>
        <p:spPr bwMode="auto">
          <a:xfrm>
            <a:off x="1085850" y="3832225"/>
            <a:ext cx="7272338" cy="0"/>
          </a:xfrm>
          <a:prstGeom prst="line">
            <a:avLst/>
          </a:prstGeom>
          <a:noFill/>
          <a:ln w="30163">
            <a:solidFill>
              <a:srgbClr val="E6E7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3" name="Line 7"/>
          <p:cNvSpPr>
            <a:spLocks noChangeShapeType="1"/>
          </p:cNvSpPr>
          <p:nvPr/>
        </p:nvSpPr>
        <p:spPr bwMode="auto">
          <a:xfrm>
            <a:off x="1085850" y="3200400"/>
            <a:ext cx="7272338" cy="0"/>
          </a:xfrm>
          <a:prstGeom prst="line">
            <a:avLst/>
          </a:prstGeom>
          <a:noFill/>
          <a:ln w="30163">
            <a:solidFill>
              <a:srgbClr val="E6E7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4" name="Line 8"/>
          <p:cNvSpPr>
            <a:spLocks noChangeShapeType="1"/>
          </p:cNvSpPr>
          <p:nvPr/>
        </p:nvSpPr>
        <p:spPr bwMode="auto">
          <a:xfrm>
            <a:off x="1085850" y="2568575"/>
            <a:ext cx="7272338" cy="0"/>
          </a:xfrm>
          <a:prstGeom prst="line">
            <a:avLst/>
          </a:prstGeom>
          <a:noFill/>
          <a:ln w="30163">
            <a:solidFill>
              <a:srgbClr val="E6E7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5" name="Freeform 9"/>
          <p:cNvSpPr>
            <a:spLocks/>
          </p:cNvSpPr>
          <p:nvPr/>
        </p:nvSpPr>
        <p:spPr bwMode="auto">
          <a:xfrm>
            <a:off x="1004888" y="5075238"/>
            <a:ext cx="7310437" cy="0"/>
          </a:xfrm>
          <a:custGeom>
            <a:avLst/>
            <a:gdLst>
              <a:gd name="T0" fmla="*/ 0 w 4605"/>
              <a:gd name="T1" fmla="*/ 2147483647 w 4605"/>
              <a:gd name="T2" fmla="*/ 0 w 4605"/>
              <a:gd name="T3" fmla="*/ 0 60000 65536"/>
              <a:gd name="T4" fmla="*/ 0 60000 65536"/>
              <a:gd name="T5" fmla="*/ 0 60000 65536"/>
            </a:gdLst>
            <a:ahLst/>
            <a:cxnLst>
              <a:cxn ang="T3">
                <a:pos x="T0" y="0"/>
              </a:cxn>
              <a:cxn ang="T4">
                <a:pos x="T1" y="0"/>
              </a:cxn>
              <a:cxn ang="T5">
                <a:pos x="T2" y="0"/>
              </a:cxn>
            </a:cxnLst>
            <a:rect l="0" t="0" r="r" b="b"/>
            <a:pathLst>
              <a:path w="4605">
                <a:moveTo>
                  <a:pt x="0" y="0"/>
                </a:moveTo>
                <a:lnTo>
                  <a:pt x="460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6" name="Line 10"/>
          <p:cNvSpPr>
            <a:spLocks noChangeShapeType="1"/>
          </p:cNvSpPr>
          <p:nvPr/>
        </p:nvSpPr>
        <p:spPr bwMode="auto">
          <a:xfrm>
            <a:off x="1004888" y="5075238"/>
            <a:ext cx="7310437" cy="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7" name="Freeform 11"/>
          <p:cNvSpPr>
            <a:spLocks/>
          </p:cNvSpPr>
          <p:nvPr/>
        </p:nvSpPr>
        <p:spPr bwMode="auto">
          <a:xfrm>
            <a:off x="1089025" y="2438400"/>
            <a:ext cx="0" cy="2652713"/>
          </a:xfrm>
          <a:custGeom>
            <a:avLst/>
            <a:gdLst>
              <a:gd name="T0" fmla="*/ 0 h 1671"/>
              <a:gd name="T1" fmla="*/ 2147483647 h 1671"/>
              <a:gd name="T2" fmla="*/ 0 h 1671"/>
              <a:gd name="T3" fmla="*/ 0 60000 65536"/>
              <a:gd name="T4" fmla="*/ 0 60000 65536"/>
              <a:gd name="T5" fmla="*/ 0 60000 65536"/>
            </a:gdLst>
            <a:ahLst/>
            <a:cxnLst>
              <a:cxn ang="T3">
                <a:pos x="0" y="T0"/>
              </a:cxn>
              <a:cxn ang="T4">
                <a:pos x="0" y="T1"/>
              </a:cxn>
              <a:cxn ang="T5">
                <a:pos x="0" y="T2"/>
              </a:cxn>
            </a:cxnLst>
            <a:rect l="0" t="0" r="r" b="b"/>
            <a:pathLst>
              <a:path h="1671">
                <a:moveTo>
                  <a:pt x="0" y="0"/>
                </a:moveTo>
                <a:lnTo>
                  <a:pt x="0" y="167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8" name="Line 12"/>
          <p:cNvSpPr>
            <a:spLocks noChangeShapeType="1"/>
          </p:cNvSpPr>
          <p:nvPr/>
        </p:nvSpPr>
        <p:spPr bwMode="auto">
          <a:xfrm>
            <a:off x="1089025" y="2438400"/>
            <a:ext cx="0" cy="2652713"/>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9" name="Freeform 13"/>
          <p:cNvSpPr>
            <a:spLocks/>
          </p:cNvSpPr>
          <p:nvPr/>
        </p:nvSpPr>
        <p:spPr bwMode="auto">
          <a:xfrm>
            <a:off x="1004888" y="2568575"/>
            <a:ext cx="84137" cy="0"/>
          </a:xfrm>
          <a:custGeom>
            <a:avLst/>
            <a:gdLst>
              <a:gd name="T0" fmla="*/ 2147483647 w 53"/>
              <a:gd name="T1" fmla="*/ 0 w 53"/>
              <a:gd name="T2" fmla="*/ 2147483647 w 53"/>
              <a:gd name="T3" fmla="*/ 0 60000 65536"/>
              <a:gd name="T4" fmla="*/ 0 60000 65536"/>
              <a:gd name="T5" fmla="*/ 0 60000 65536"/>
            </a:gdLst>
            <a:ahLst/>
            <a:cxnLst>
              <a:cxn ang="T3">
                <a:pos x="T0" y="0"/>
              </a:cxn>
              <a:cxn ang="T4">
                <a:pos x="T1" y="0"/>
              </a:cxn>
              <a:cxn ang="T5">
                <a:pos x="T2" y="0"/>
              </a:cxn>
            </a:cxnLst>
            <a:rect l="0" t="0" r="r" b="b"/>
            <a:pathLst>
              <a:path w="53">
                <a:moveTo>
                  <a:pt x="53" y="0"/>
                </a:moveTo>
                <a:lnTo>
                  <a:pt x="0" y="0"/>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0" name="Line 14"/>
          <p:cNvSpPr>
            <a:spLocks noChangeShapeType="1"/>
          </p:cNvSpPr>
          <p:nvPr/>
        </p:nvSpPr>
        <p:spPr bwMode="auto">
          <a:xfrm flipH="1">
            <a:off x="1004888" y="2568575"/>
            <a:ext cx="84137" cy="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1" name="Freeform 15"/>
          <p:cNvSpPr>
            <a:spLocks/>
          </p:cNvSpPr>
          <p:nvPr/>
        </p:nvSpPr>
        <p:spPr bwMode="auto">
          <a:xfrm>
            <a:off x="1004888" y="3195638"/>
            <a:ext cx="84137" cy="0"/>
          </a:xfrm>
          <a:custGeom>
            <a:avLst/>
            <a:gdLst>
              <a:gd name="T0" fmla="*/ 2147483647 w 53"/>
              <a:gd name="T1" fmla="*/ 0 w 53"/>
              <a:gd name="T2" fmla="*/ 2147483647 w 53"/>
              <a:gd name="T3" fmla="*/ 0 60000 65536"/>
              <a:gd name="T4" fmla="*/ 0 60000 65536"/>
              <a:gd name="T5" fmla="*/ 0 60000 65536"/>
            </a:gdLst>
            <a:ahLst/>
            <a:cxnLst>
              <a:cxn ang="T3">
                <a:pos x="T0" y="0"/>
              </a:cxn>
              <a:cxn ang="T4">
                <a:pos x="T1" y="0"/>
              </a:cxn>
              <a:cxn ang="T5">
                <a:pos x="T2" y="0"/>
              </a:cxn>
            </a:cxnLst>
            <a:rect l="0" t="0" r="r" b="b"/>
            <a:pathLst>
              <a:path w="53">
                <a:moveTo>
                  <a:pt x="53" y="0"/>
                </a:moveTo>
                <a:lnTo>
                  <a:pt x="0" y="0"/>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2" name="Line 16"/>
          <p:cNvSpPr>
            <a:spLocks noChangeShapeType="1"/>
          </p:cNvSpPr>
          <p:nvPr/>
        </p:nvSpPr>
        <p:spPr bwMode="auto">
          <a:xfrm flipH="1">
            <a:off x="1004888" y="3195638"/>
            <a:ext cx="84137" cy="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3" name="Freeform 17"/>
          <p:cNvSpPr>
            <a:spLocks/>
          </p:cNvSpPr>
          <p:nvPr/>
        </p:nvSpPr>
        <p:spPr bwMode="auto">
          <a:xfrm>
            <a:off x="1004888" y="3832225"/>
            <a:ext cx="84137" cy="0"/>
          </a:xfrm>
          <a:custGeom>
            <a:avLst/>
            <a:gdLst>
              <a:gd name="T0" fmla="*/ 2147483647 w 53"/>
              <a:gd name="T1" fmla="*/ 0 w 53"/>
              <a:gd name="T2" fmla="*/ 2147483647 w 53"/>
              <a:gd name="T3" fmla="*/ 0 60000 65536"/>
              <a:gd name="T4" fmla="*/ 0 60000 65536"/>
              <a:gd name="T5" fmla="*/ 0 60000 65536"/>
            </a:gdLst>
            <a:ahLst/>
            <a:cxnLst>
              <a:cxn ang="T3">
                <a:pos x="T0" y="0"/>
              </a:cxn>
              <a:cxn ang="T4">
                <a:pos x="T1" y="0"/>
              </a:cxn>
              <a:cxn ang="T5">
                <a:pos x="T2" y="0"/>
              </a:cxn>
            </a:cxnLst>
            <a:rect l="0" t="0" r="r" b="b"/>
            <a:pathLst>
              <a:path w="53">
                <a:moveTo>
                  <a:pt x="53" y="0"/>
                </a:moveTo>
                <a:lnTo>
                  <a:pt x="0" y="0"/>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4" name="Line 18"/>
          <p:cNvSpPr>
            <a:spLocks noChangeShapeType="1"/>
          </p:cNvSpPr>
          <p:nvPr/>
        </p:nvSpPr>
        <p:spPr bwMode="auto">
          <a:xfrm flipH="1">
            <a:off x="1004888" y="3832225"/>
            <a:ext cx="84137" cy="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5" name="Freeform 19"/>
          <p:cNvSpPr>
            <a:spLocks/>
          </p:cNvSpPr>
          <p:nvPr/>
        </p:nvSpPr>
        <p:spPr bwMode="auto">
          <a:xfrm>
            <a:off x="1004888" y="4459288"/>
            <a:ext cx="84137" cy="0"/>
          </a:xfrm>
          <a:custGeom>
            <a:avLst/>
            <a:gdLst>
              <a:gd name="T0" fmla="*/ 2147483647 w 53"/>
              <a:gd name="T1" fmla="*/ 0 w 53"/>
              <a:gd name="T2" fmla="*/ 2147483647 w 53"/>
              <a:gd name="T3" fmla="*/ 0 60000 65536"/>
              <a:gd name="T4" fmla="*/ 0 60000 65536"/>
              <a:gd name="T5" fmla="*/ 0 60000 65536"/>
            </a:gdLst>
            <a:ahLst/>
            <a:cxnLst>
              <a:cxn ang="T3">
                <a:pos x="T0" y="0"/>
              </a:cxn>
              <a:cxn ang="T4">
                <a:pos x="T1" y="0"/>
              </a:cxn>
              <a:cxn ang="T5">
                <a:pos x="T2" y="0"/>
              </a:cxn>
            </a:cxnLst>
            <a:rect l="0" t="0" r="r" b="b"/>
            <a:pathLst>
              <a:path w="53">
                <a:moveTo>
                  <a:pt x="53" y="0"/>
                </a:moveTo>
                <a:lnTo>
                  <a:pt x="0" y="0"/>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6" name="Line 20"/>
          <p:cNvSpPr>
            <a:spLocks noChangeShapeType="1"/>
          </p:cNvSpPr>
          <p:nvPr/>
        </p:nvSpPr>
        <p:spPr bwMode="auto">
          <a:xfrm flipH="1">
            <a:off x="1004888" y="4459288"/>
            <a:ext cx="84137" cy="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8" name="Group 27"/>
          <p:cNvGrpSpPr>
            <a:grpSpLocks/>
          </p:cNvGrpSpPr>
          <p:nvPr/>
        </p:nvGrpSpPr>
        <p:grpSpPr bwMode="auto">
          <a:xfrm>
            <a:off x="1109663" y="2163763"/>
            <a:ext cx="8054975" cy="2462212"/>
            <a:chOff x="1109636" y="1930400"/>
            <a:chExt cx="8054598" cy="2462947"/>
          </a:xfrm>
        </p:grpSpPr>
        <p:cxnSp>
          <p:nvCxnSpPr>
            <p:cNvPr id="83" name="Straight Connector 82"/>
            <p:cNvCxnSpPr>
              <a:cxnSpLocks noChangeShapeType="1"/>
            </p:cNvCxnSpPr>
            <p:nvPr/>
          </p:nvCxnSpPr>
          <p:spPr bwMode="auto">
            <a:xfrm flipV="1">
              <a:off x="1109636" y="2335334"/>
              <a:ext cx="5357561" cy="1587"/>
            </a:xfrm>
            <a:prstGeom prst="line">
              <a:avLst/>
            </a:prstGeom>
            <a:noFill/>
            <a:ln w="25400">
              <a:solidFill>
                <a:schemeClr val="accent1"/>
              </a:solidFill>
              <a:prstDash val="sys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a:endCxn id="21590" idx="1"/>
            </p:cNvCxnSpPr>
            <p:nvPr/>
          </p:nvCxnSpPr>
          <p:spPr bwMode="auto">
            <a:xfrm>
              <a:off x="1109636" y="3924894"/>
              <a:ext cx="5378198" cy="41287"/>
            </a:xfrm>
            <a:prstGeom prst="line">
              <a:avLst/>
            </a:prstGeom>
            <a:noFill/>
            <a:ln w="25400">
              <a:solidFill>
                <a:schemeClr val="accent1"/>
              </a:solidFill>
              <a:prstDash val="sys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21586" name="Group 26"/>
            <p:cNvGrpSpPr>
              <a:grpSpLocks/>
            </p:cNvGrpSpPr>
            <p:nvPr/>
          </p:nvGrpSpPr>
          <p:grpSpPr bwMode="auto">
            <a:xfrm>
              <a:off x="6488107" y="1930400"/>
              <a:ext cx="2676127" cy="2462947"/>
              <a:chOff x="6488107" y="1930400"/>
              <a:chExt cx="2676127" cy="2462947"/>
            </a:xfrm>
          </p:grpSpPr>
          <p:sp>
            <p:nvSpPr>
              <p:cNvPr id="21587" name="Rectangle 199"/>
              <p:cNvSpPr>
                <a:spLocks noChangeArrowheads="1"/>
              </p:cNvSpPr>
              <p:nvPr/>
            </p:nvSpPr>
            <p:spPr bwMode="auto">
              <a:xfrm>
                <a:off x="7110816" y="3562350"/>
                <a:ext cx="20169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algn="ctr" eaLnBrk="1" hangingPunct="1"/>
                <a:r>
                  <a:rPr lang="en-US" altLang="en-US" sz="1600" b="1">
                    <a:solidFill>
                      <a:srgbClr val="000000"/>
                    </a:solidFill>
                    <a:latin typeface="Arial" charset="0"/>
                  </a:rPr>
                  <a:t>CFF FEV</a:t>
                </a:r>
                <a:r>
                  <a:rPr lang="en-US" altLang="en-US" sz="1600" b="1" baseline="-25000">
                    <a:solidFill>
                      <a:srgbClr val="000000"/>
                    </a:solidFill>
                    <a:latin typeface="Arial" charset="0"/>
                  </a:rPr>
                  <a:t>1</a:t>
                </a:r>
                <a:r>
                  <a:rPr lang="en-US" altLang="en-US" sz="1600" b="1">
                    <a:solidFill>
                      <a:srgbClr val="000000"/>
                    </a:solidFill>
                    <a:latin typeface="Arial" charset="0"/>
                  </a:rPr>
                  <a:t> Goal for </a:t>
                </a:r>
              </a:p>
              <a:p>
                <a:pPr algn="ctr" eaLnBrk="1" hangingPunct="1"/>
                <a:r>
                  <a:rPr lang="en-US" altLang="en-US" sz="1600" b="1">
                    <a:solidFill>
                      <a:srgbClr val="000000"/>
                    </a:solidFill>
                    <a:latin typeface="Arial" charset="0"/>
                  </a:rPr>
                  <a:t>Adult Patients</a:t>
                </a:r>
                <a:endParaRPr lang="en-US" altLang="en-US" sz="1600" b="1" baseline="30000">
                  <a:solidFill>
                    <a:srgbClr val="000000"/>
                  </a:solidFill>
                  <a:latin typeface="Arial" charset="0"/>
                </a:endParaRPr>
              </a:p>
              <a:p>
                <a:pPr algn="ctr" eaLnBrk="1" hangingPunct="1"/>
                <a:r>
                  <a:rPr lang="en-US" altLang="en-US" sz="1600" b="1" i="1">
                    <a:solidFill>
                      <a:srgbClr val="000000"/>
                    </a:solidFill>
                    <a:latin typeface="Arial" charset="0"/>
                  </a:rPr>
                  <a:t>(Actual=67%)</a:t>
                </a:r>
                <a:endParaRPr lang="en-US" altLang="en-US" sz="1400" b="1" i="1">
                  <a:solidFill>
                    <a:srgbClr val="000000"/>
                  </a:solidFill>
                  <a:latin typeface="Arial" charset="0"/>
                </a:endParaRPr>
              </a:p>
            </p:txBody>
          </p:sp>
          <p:sp>
            <p:nvSpPr>
              <p:cNvPr id="21588" name="Rectangle 199"/>
              <p:cNvSpPr>
                <a:spLocks noChangeArrowheads="1"/>
              </p:cNvSpPr>
              <p:nvPr/>
            </p:nvSpPr>
            <p:spPr bwMode="auto">
              <a:xfrm>
                <a:off x="7147328" y="1930400"/>
                <a:ext cx="20169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algn="ctr" eaLnBrk="1" hangingPunct="1"/>
                <a:r>
                  <a:rPr lang="en-US" altLang="en-US" sz="1600" b="1">
                    <a:solidFill>
                      <a:srgbClr val="000000"/>
                    </a:solidFill>
                    <a:latin typeface="Arial" charset="0"/>
                  </a:rPr>
                  <a:t>CFF FEV</a:t>
                </a:r>
                <a:r>
                  <a:rPr lang="en-US" altLang="en-US" sz="1600" b="1" baseline="-25000">
                    <a:solidFill>
                      <a:srgbClr val="000000"/>
                    </a:solidFill>
                    <a:latin typeface="Arial" charset="0"/>
                  </a:rPr>
                  <a:t>1</a:t>
                </a:r>
                <a:r>
                  <a:rPr lang="en-US" altLang="en-US" sz="1600" b="1">
                    <a:solidFill>
                      <a:srgbClr val="000000"/>
                    </a:solidFill>
                    <a:latin typeface="Arial" charset="0"/>
                  </a:rPr>
                  <a:t> Goal for </a:t>
                </a:r>
              </a:p>
              <a:p>
                <a:pPr algn="ctr" eaLnBrk="1" hangingPunct="1"/>
                <a:r>
                  <a:rPr lang="en-US" altLang="en-US" sz="1600" b="1">
                    <a:solidFill>
                      <a:srgbClr val="000000"/>
                    </a:solidFill>
                    <a:latin typeface="Arial" charset="0"/>
                  </a:rPr>
                  <a:t>Pediatric Patients</a:t>
                </a:r>
                <a:endParaRPr lang="en-US" altLang="en-US" sz="1600" b="1" baseline="30000">
                  <a:solidFill>
                    <a:srgbClr val="000000"/>
                  </a:solidFill>
                  <a:latin typeface="Arial" charset="0"/>
                </a:endParaRPr>
              </a:p>
              <a:p>
                <a:pPr algn="ctr" eaLnBrk="1" hangingPunct="1"/>
                <a:r>
                  <a:rPr lang="en-US" altLang="en-US" sz="1600" b="1" i="1">
                    <a:solidFill>
                      <a:srgbClr val="000000"/>
                    </a:solidFill>
                    <a:latin typeface="Arial" charset="0"/>
                  </a:rPr>
                  <a:t>(Actual=85%)</a:t>
                </a:r>
                <a:endParaRPr lang="en-US" altLang="en-US" sz="1400" b="1" i="1">
                  <a:solidFill>
                    <a:srgbClr val="000000"/>
                  </a:solidFill>
                  <a:latin typeface="Arial" charset="0"/>
                </a:endParaRPr>
              </a:p>
            </p:txBody>
          </p:sp>
          <p:sp>
            <p:nvSpPr>
              <p:cNvPr id="21589" name="TextBox 28"/>
              <p:cNvSpPr txBox="1">
                <a:spLocks noChangeArrowheads="1"/>
              </p:cNvSpPr>
              <p:nvPr/>
            </p:nvSpPr>
            <p:spPr bwMode="auto">
              <a:xfrm>
                <a:off x="6488107" y="2143125"/>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b="1">
                    <a:solidFill>
                      <a:srgbClr val="000000"/>
                    </a:solidFill>
                    <a:latin typeface="Arial" charset="0"/>
                  </a:rPr>
                  <a:t>100%</a:t>
                </a:r>
              </a:p>
            </p:txBody>
          </p:sp>
          <p:sp>
            <p:nvSpPr>
              <p:cNvPr id="21590" name="TextBox 90"/>
              <p:cNvSpPr txBox="1">
                <a:spLocks noChangeArrowheads="1"/>
              </p:cNvSpPr>
              <p:nvPr/>
            </p:nvSpPr>
            <p:spPr bwMode="auto">
              <a:xfrm>
                <a:off x="6488107" y="3780631"/>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b="1">
                    <a:solidFill>
                      <a:srgbClr val="000000"/>
                    </a:solidFill>
                    <a:latin typeface="Arial" charset="0"/>
                  </a:rPr>
                  <a:t>75%</a:t>
                </a:r>
              </a:p>
            </p:txBody>
          </p:sp>
        </p:grpSp>
      </p:grpSp>
      <p:cxnSp>
        <p:nvCxnSpPr>
          <p:cNvPr id="39" name="Straight Connector 38"/>
          <p:cNvCxnSpPr/>
          <p:nvPr/>
        </p:nvCxnSpPr>
        <p:spPr>
          <a:xfrm>
            <a:off x="1379538"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84263"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868488"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617663"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492375"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160588"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128963"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805113"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773488"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455988"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097338"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754563"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421188"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389563"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065713"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032500"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716588"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365875"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013575"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696075"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659688"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335838"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299450"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980363" y="50736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1109663" y="3373438"/>
            <a:ext cx="7210425" cy="1419225"/>
          </a:xfrm>
          <a:custGeom>
            <a:avLst/>
            <a:gdLst>
              <a:gd name="T0" fmla="*/ 0 w 4542"/>
              <a:gd name="T1" fmla="*/ 31750 h 894"/>
              <a:gd name="T2" fmla="*/ 323850 w 4542"/>
              <a:gd name="T3" fmla="*/ 0 h 894"/>
              <a:gd name="T4" fmla="*/ 942975 w 4542"/>
              <a:gd name="T5" fmla="*/ 15875 h 894"/>
              <a:gd name="T6" fmla="*/ 1266825 w 4542"/>
              <a:gd name="T7" fmla="*/ 66675 h 894"/>
              <a:gd name="T8" fmla="*/ 1871663 w 4542"/>
              <a:gd name="T9" fmla="*/ 323850 h 894"/>
              <a:gd name="T10" fmla="*/ 2525713 w 4542"/>
              <a:gd name="T11" fmla="*/ 504825 h 894"/>
              <a:gd name="T12" fmla="*/ 2976563 w 4542"/>
              <a:gd name="T13" fmla="*/ 581025 h 894"/>
              <a:gd name="T14" fmla="*/ 3455988 w 4542"/>
              <a:gd name="T15" fmla="*/ 609600 h 894"/>
              <a:gd name="T16" fmla="*/ 3783013 w 4542"/>
              <a:gd name="T17" fmla="*/ 695325 h 894"/>
              <a:gd name="T18" fmla="*/ 4125913 w 4542"/>
              <a:gd name="T19" fmla="*/ 803275 h 894"/>
              <a:gd name="T20" fmla="*/ 4449763 w 4542"/>
              <a:gd name="T21" fmla="*/ 939800 h 894"/>
              <a:gd name="T22" fmla="*/ 4729163 w 4542"/>
              <a:gd name="T23" fmla="*/ 1028700 h 894"/>
              <a:gd name="T24" fmla="*/ 5011738 w 4542"/>
              <a:gd name="T25" fmla="*/ 1104900 h 894"/>
              <a:gd name="T26" fmla="*/ 5335588 w 4542"/>
              <a:gd name="T27" fmla="*/ 1177925 h 894"/>
              <a:gd name="T28" fmla="*/ 5899150 w 4542"/>
              <a:gd name="T29" fmla="*/ 1273175 h 894"/>
              <a:gd name="T30" fmla="*/ 6270625 w 4542"/>
              <a:gd name="T31" fmla="*/ 1333500 h 894"/>
              <a:gd name="T32" fmla="*/ 6578600 w 4542"/>
              <a:gd name="T33" fmla="*/ 1419225 h 894"/>
              <a:gd name="T34" fmla="*/ 6896100 w 4542"/>
              <a:gd name="T35" fmla="*/ 1419225 h 894"/>
              <a:gd name="T36" fmla="*/ 7210425 w 4542"/>
              <a:gd name="T37" fmla="*/ 1260475 h 8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42" h="894">
                <a:moveTo>
                  <a:pt x="0" y="20"/>
                </a:moveTo>
                <a:lnTo>
                  <a:pt x="204" y="0"/>
                </a:lnTo>
                <a:lnTo>
                  <a:pt x="594" y="10"/>
                </a:lnTo>
                <a:lnTo>
                  <a:pt x="798" y="42"/>
                </a:lnTo>
                <a:lnTo>
                  <a:pt x="1179" y="204"/>
                </a:lnTo>
                <a:lnTo>
                  <a:pt x="1591" y="318"/>
                </a:lnTo>
                <a:lnTo>
                  <a:pt x="1875" y="366"/>
                </a:lnTo>
                <a:lnTo>
                  <a:pt x="2177" y="384"/>
                </a:lnTo>
                <a:lnTo>
                  <a:pt x="2383" y="438"/>
                </a:lnTo>
                <a:lnTo>
                  <a:pt x="2599" y="506"/>
                </a:lnTo>
                <a:lnTo>
                  <a:pt x="2803" y="592"/>
                </a:lnTo>
                <a:lnTo>
                  <a:pt x="2979" y="648"/>
                </a:lnTo>
                <a:lnTo>
                  <a:pt x="3157" y="696"/>
                </a:lnTo>
                <a:lnTo>
                  <a:pt x="3361" y="742"/>
                </a:lnTo>
                <a:lnTo>
                  <a:pt x="3716" y="802"/>
                </a:lnTo>
                <a:lnTo>
                  <a:pt x="3950" y="840"/>
                </a:lnTo>
                <a:lnTo>
                  <a:pt x="4144" y="894"/>
                </a:lnTo>
                <a:lnTo>
                  <a:pt x="4344" y="894"/>
                </a:lnTo>
                <a:lnTo>
                  <a:pt x="4542" y="794"/>
                </a:lnTo>
              </a:path>
            </a:pathLst>
          </a:custGeom>
          <a:noFill/>
          <a:ln w="38100">
            <a:solidFill>
              <a:srgbClr val="D62F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83" name="TextBox 7"/>
          <p:cNvSpPr txBox="1">
            <a:spLocks noChangeArrowheads="1"/>
          </p:cNvSpPr>
          <p:nvPr/>
        </p:nvSpPr>
        <p:spPr bwMode="auto">
          <a:xfrm>
            <a:off x="263525" y="6054725"/>
            <a:ext cx="4238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000">
                <a:solidFill>
                  <a:srgbClr val="007CC2"/>
                </a:solidFill>
                <a:latin typeface="Arial" charset="0"/>
              </a:rPr>
              <a:t>Cystic Fibrosis Foundation. Patient Registry: Annual Data Report. 2014.</a:t>
            </a:r>
          </a:p>
        </p:txBody>
      </p:sp>
    </p:spTree>
    <p:extLst>
      <p:ext uri="{BB962C8B-B14F-4D97-AF65-F5344CB8AC3E}">
        <p14:creationId xmlns:p14="http://schemas.microsoft.com/office/powerpoint/2010/main" val="8513373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par>
                          <p:cTn id="8" fill="hold" nodeType="afterGroup">
                            <p:stCondLst>
                              <p:cond delay="3000"/>
                            </p:stCondLst>
                            <p:childTnLst>
                              <p:par>
                                <p:cTn id="9" presetID="1" presetClass="entr" presetSubtype="0" fill="hold" nodeType="afterEffect">
                                  <p:stCondLst>
                                    <p:cond delay="50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Median Age of Survival_Page_28"/>
          <p:cNvPicPr>
            <a:picLocks noChangeAspect="1" noChangeArrowheads="1"/>
          </p:cNvPicPr>
          <p:nvPr/>
        </p:nvPicPr>
        <p:blipFill>
          <a:blip r:embed="rId2" cstate="print"/>
          <a:srcRect l="7423" t="50777" r="11905" b="11143"/>
          <a:stretch>
            <a:fillRect/>
          </a:stretch>
        </p:blipFill>
        <p:spPr bwMode="auto">
          <a:xfrm>
            <a:off x="42863" y="1431925"/>
            <a:ext cx="9024937" cy="5426075"/>
          </a:xfrm>
          <a:prstGeom prst="rect">
            <a:avLst/>
          </a:prstGeom>
          <a:noFill/>
          <a:ln w="9525">
            <a:noFill/>
            <a:miter lim="800000"/>
            <a:headEnd/>
            <a:tailEnd/>
          </a:ln>
        </p:spPr>
      </p:pic>
      <p:pic>
        <p:nvPicPr>
          <p:cNvPr id="27651" name="Picture 4" descr="Median Age of Survival_Page_28"/>
          <p:cNvPicPr>
            <a:picLocks noChangeAspect="1" noChangeArrowheads="1"/>
          </p:cNvPicPr>
          <p:nvPr/>
        </p:nvPicPr>
        <p:blipFill>
          <a:blip r:embed="rId2" cstate="print"/>
          <a:srcRect l="19894" t="46968" r="25372" b="50856"/>
          <a:stretch>
            <a:fillRect/>
          </a:stretch>
        </p:blipFill>
        <p:spPr bwMode="auto">
          <a:xfrm>
            <a:off x="1390650" y="1066800"/>
            <a:ext cx="6991350" cy="354013"/>
          </a:xfrm>
          <a:prstGeom prst="rect">
            <a:avLst/>
          </a:prstGeom>
          <a:noFill/>
          <a:ln w="9525">
            <a:noFill/>
            <a:miter lim="800000"/>
            <a:headEnd/>
            <a:tailEnd/>
          </a:ln>
        </p:spPr>
      </p:pic>
      <p:sp>
        <p:nvSpPr>
          <p:cNvPr id="4" name="Line 123"/>
          <p:cNvSpPr>
            <a:spLocks noChangeShapeType="1"/>
          </p:cNvSpPr>
          <p:nvPr/>
        </p:nvSpPr>
        <p:spPr bwMode="invGray">
          <a:xfrm>
            <a:off x="3276600" y="2514600"/>
            <a:ext cx="3200400" cy="2057400"/>
          </a:xfrm>
          <a:prstGeom prst="line">
            <a:avLst/>
          </a:prstGeom>
          <a:noFill/>
          <a:ln w="38100">
            <a:solidFill>
              <a:srgbClr val="FF0000"/>
            </a:solidFill>
            <a:round/>
            <a:headEnd/>
            <a:tailEnd type="triangle" w="med" len="med"/>
          </a:ln>
          <a:effectLst>
            <a:outerShdw blurRad="50800" dist="38100" dir="5400000" algn="t" rotWithShape="0">
              <a:prstClr val="black">
                <a:alpha val="40000"/>
              </a:prstClr>
            </a:outerShdw>
          </a:effectLst>
        </p:spPr>
        <p:txBody>
          <a:bodyPr/>
          <a:lstStyle/>
          <a:p>
            <a:pPr>
              <a:defRPr/>
            </a:pPr>
            <a:endParaRPr lang="en-US" dirty="0">
              <a:effectLst/>
            </a:endParaRPr>
          </a:p>
        </p:txBody>
      </p:sp>
      <p:sp>
        <p:nvSpPr>
          <p:cNvPr id="5" name="Line 122"/>
          <p:cNvSpPr>
            <a:spLocks noChangeShapeType="1"/>
          </p:cNvSpPr>
          <p:nvPr/>
        </p:nvSpPr>
        <p:spPr bwMode="invGray">
          <a:xfrm>
            <a:off x="3657600" y="1676400"/>
            <a:ext cx="3200400" cy="205740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pPr>
              <a:defRPr/>
            </a:pPr>
            <a:endParaRPr lang="en-US" dirty="0">
              <a:effectLst/>
            </a:endParaRPr>
          </a:p>
        </p:txBody>
      </p:sp>
      <p:sp>
        <p:nvSpPr>
          <p:cNvPr id="6" name="Line 125"/>
          <p:cNvSpPr>
            <a:spLocks noChangeShapeType="1"/>
          </p:cNvSpPr>
          <p:nvPr/>
        </p:nvSpPr>
        <p:spPr bwMode="invGray">
          <a:xfrm>
            <a:off x="990600" y="1524000"/>
            <a:ext cx="7696200" cy="0"/>
          </a:xfrm>
          <a:prstGeom prst="line">
            <a:avLst/>
          </a:prstGeom>
          <a:noFill/>
          <a:ln w="50800">
            <a:solidFill>
              <a:srgbClr val="00FF00"/>
            </a:solidFill>
            <a:round/>
            <a:headEnd/>
            <a:tailEnd type="triangle" w="med" len="med"/>
          </a:ln>
          <a:effectLst>
            <a:outerShdw blurRad="50800" dist="38100" dir="5400000" algn="t" rotWithShape="0">
              <a:prstClr val="black">
                <a:alpha val="40000"/>
              </a:prstClr>
            </a:outerShdw>
          </a:effectLst>
        </p:spPr>
        <p:txBody>
          <a:bodyPr/>
          <a:lstStyle/>
          <a:p>
            <a:pPr>
              <a:defRPr/>
            </a:pPr>
            <a:endParaRPr lang="en-US" dirty="0">
              <a:effectLst/>
            </a:endParaRPr>
          </a:p>
        </p:txBody>
      </p:sp>
      <p:sp>
        <p:nvSpPr>
          <p:cNvPr id="27655" name="Rectangle 12"/>
          <p:cNvSpPr>
            <a:spLocks noChangeArrowheads="1"/>
          </p:cNvSpPr>
          <p:nvPr/>
        </p:nvSpPr>
        <p:spPr bwMode="auto">
          <a:xfrm>
            <a:off x="304800" y="304800"/>
            <a:ext cx="8458200" cy="533400"/>
          </a:xfrm>
          <a:prstGeom prst="rect">
            <a:avLst/>
          </a:prstGeom>
          <a:noFill/>
          <a:ln w="9525">
            <a:solidFill>
              <a:schemeClr val="tx1"/>
            </a:solidFill>
            <a:miter lim="800000"/>
            <a:headEnd/>
            <a:tailEnd/>
          </a:ln>
        </p:spPr>
        <p:txBody>
          <a:bodyPr/>
          <a:lstStyle/>
          <a:p>
            <a:pPr marL="342900" indent="-342900" algn="ctr" eaLnBrk="0" hangingPunct="0"/>
            <a:r>
              <a:rPr lang="en-US" sz="2800" dirty="0">
                <a:effectLst/>
                <a:latin typeface="Times New Roman" pitchFamily="18" charset="0"/>
                <a:cs typeface="Times New Roman" pitchFamily="18" charset="0"/>
              </a:rPr>
              <a:t>Pulmonary Disease and Lung Function Decline</a:t>
            </a:r>
          </a:p>
        </p:txBody>
      </p:sp>
    </p:spTree>
    <p:extLst>
      <p:ext uri="{BB962C8B-B14F-4D97-AF65-F5344CB8AC3E}">
        <p14:creationId xmlns:p14="http://schemas.microsoft.com/office/powerpoint/2010/main" val="308289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Median Age of Survival_Page_20"/>
          <p:cNvPicPr>
            <a:picLocks noChangeAspect="1" noChangeArrowheads="1"/>
          </p:cNvPicPr>
          <p:nvPr/>
        </p:nvPicPr>
        <p:blipFill>
          <a:blip r:embed="rId3" cstate="print"/>
          <a:srcRect l="8824" t="88364" r="13725" b="8333"/>
          <a:stretch>
            <a:fillRect/>
          </a:stretch>
        </p:blipFill>
        <p:spPr bwMode="auto">
          <a:xfrm>
            <a:off x="304800" y="5543550"/>
            <a:ext cx="8637588" cy="476250"/>
          </a:xfrm>
          <a:prstGeom prst="rect">
            <a:avLst/>
          </a:prstGeom>
          <a:noFill/>
          <a:ln w="9525">
            <a:noFill/>
            <a:miter lim="800000"/>
            <a:headEnd/>
            <a:tailEnd/>
          </a:ln>
        </p:spPr>
      </p:pic>
      <p:pic>
        <p:nvPicPr>
          <p:cNvPr id="31747" name="Picture 4" descr="Median Age of Survival_Page_20"/>
          <p:cNvPicPr>
            <a:picLocks noChangeAspect="1" noChangeArrowheads="1"/>
          </p:cNvPicPr>
          <p:nvPr/>
        </p:nvPicPr>
        <p:blipFill>
          <a:blip r:embed="rId3" cstate="print"/>
          <a:srcRect l="19084" t="68739" r="29285" b="11636"/>
          <a:stretch>
            <a:fillRect/>
          </a:stretch>
        </p:blipFill>
        <p:spPr bwMode="auto">
          <a:xfrm>
            <a:off x="519113" y="1143000"/>
            <a:ext cx="8472487" cy="4167188"/>
          </a:xfrm>
          <a:prstGeom prst="rect">
            <a:avLst/>
          </a:prstGeom>
          <a:noFill/>
          <a:ln w="9525">
            <a:noFill/>
            <a:miter lim="800000"/>
            <a:headEnd/>
            <a:tailEnd/>
          </a:ln>
        </p:spPr>
      </p:pic>
      <p:pic>
        <p:nvPicPr>
          <p:cNvPr id="31748" name="Picture 4" descr="Median Age of Survival_Page_20"/>
          <p:cNvPicPr>
            <a:picLocks noChangeAspect="1" noChangeArrowheads="1"/>
          </p:cNvPicPr>
          <p:nvPr/>
        </p:nvPicPr>
        <p:blipFill>
          <a:blip r:embed="rId3" cstate="print"/>
          <a:srcRect l="14993" t="68739" r="81429" b="15462"/>
          <a:stretch>
            <a:fillRect/>
          </a:stretch>
        </p:blipFill>
        <p:spPr bwMode="auto">
          <a:xfrm>
            <a:off x="152400" y="1295400"/>
            <a:ext cx="533400" cy="3048000"/>
          </a:xfrm>
          <a:prstGeom prst="rect">
            <a:avLst/>
          </a:prstGeom>
          <a:noFill/>
          <a:ln w="9525">
            <a:noFill/>
            <a:miter lim="800000"/>
            <a:headEnd/>
            <a:tailEnd/>
          </a:ln>
        </p:spPr>
      </p:pic>
      <p:pic>
        <p:nvPicPr>
          <p:cNvPr id="31749" name="Picture 4" descr="Median Age of Survival_Page_20"/>
          <p:cNvPicPr>
            <a:picLocks noChangeAspect="1" noChangeArrowheads="1"/>
          </p:cNvPicPr>
          <p:nvPr/>
        </p:nvPicPr>
        <p:blipFill>
          <a:blip r:embed="rId3" cstate="print"/>
          <a:srcRect l="19084" t="64394" r="24945" b="32841"/>
          <a:stretch>
            <a:fillRect/>
          </a:stretch>
        </p:blipFill>
        <p:spPr bwMode="auto">
          <a:xfrm>
            <a:off x="344488" y="304800"/>
            <a:ext cx="8342312" cy="533400"/>
          </a:xfrm>
          <a:prstGeom prst="rect">
            <a:avLst/>
          </a:prstGeom>
          <a:noFill/>
          <a:ln w="9525">
            <a:noFill/>
            <a:miter lim="800000"/>
            <a:headEnd/>
            <a:tailEnd/>
          </a:ln>
        </p:spPr>
      </p:pic>
    </p:spTree>
    <p:extLst>
      <p:ext uri="{BB962C8B-B14F-4D97-AF65-F5344CB8AC3E}">
        <p14:creationId xmlns:p14="http://schemas.microsoft.com/office/powerpoint/2010/main" val="826202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Diagnosis</a:t>
            </a:r>
          </a:p>
        </p:txBody>
      </p:sp>
      <p:graphicFrame>
        <p:nvGraphicFramePr>
          <p:cNvPr id="4" name="Content Placeholder 3"/>
          <p:cNvGraphicFramePr>
            <a:graphicFrameLocks noGrp="1"/>
          </p:cNvGraphicFramePr>
          <p:nvPr>
            <p:ph sz="quarter" idx="13"/>
          </p:nvPr>
        </p:nvGraphicFramePr>
        <p:xfrm>
          <a:off x="304800" y="1600200"/>
          <a:ext cx="8610600" cy="3017520"/>
        </p:xfrm>
        <a:graphic>
          <a:graphicData uri="http://schemas.openxmlformats.org/drawingml/2006/table">
            <a:tbl>
              <a:tblPr firstRow="1" bandRow="1">
                <a:tableStyleId>{5C22544A-7EE6-4342-B048-85BDC9FD1C3A}</a:tableStyleId>
              </a:tblPr>
              <a:tblGrid>
                <a:gridCol w="1435100">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370840">
                <a:tc>
                  <a:txBody>
                    <a:bodyPr/>
                    <a:lstStyle/>
                    <a:p>
                      <a:endParaRPr lang="en-US" dirty="0"/>
                    </a:p>
                  </a:txBody>
                  <a:tcPr/>
                </a:tc>
                <a:tc>
                  <a:txBody>
                    <a:bodyPr/>
                    <a:lstStyle/>
                    <a:p>
                      <a:r>
                        <a:rPr lang="en-US" dirty="0"/>
                        <a:t>Age at Diagnosis</a:t>
                      </a:r>
                    </a:p>
                  </a:txBody>
                  <a:tcPr/>
                </a:tc>
                <a:tc>
                  <a:txBody>
                    <a:bodyPr/>
                    <a:lstStyle/>
                    <a:p>
                      <a:r>
                        <a:rPr lang="en-US" dirty="0"/>
                        <a:t>Diagnostic Odyssey</a:t>
                      </a:r>
                    </a:p>
                  </a:txBody>
                  <a:tcPr/>
                </a:tc>
                <a:tc>
                  <a:txBody>
                    <a:bodyPr/>
                    <a:lstStyle/>
                    <a:p>
                      <a:r>
                        <a:rPr lang="en-US" dirty="0"/>
                        <a:t>Cost</a:t>
                      </a:r>
                    </a:p>
                  </a:txBody>
                  <a:tcPr/>
                </a:tc>
                <a:tc>
                  <a:txBody>
                    <a:bodyPr/>
                    <a:lstStyle/>
                    <a:p>
                      <a:r>
                        <a:rPr lang="en-US" dirty="0"/>
                        <a:t>Nutrition Status</a:t>
                      </a:r>
                    </a:p>
                  </a:txBody>
                  <a:tcPr/>
                </a:tc>
                <a:tc>
                  <a:txBody>
                    <a:bodyPr/>
                    <a:lstStyle/>
                    <a:p>
                      <a:r>
                        <a:rPr lang="en-US" dirty="0"/>
                        <a:t>Sputum Culture</a:t>
                      </a:r>
                    </a:p>
                  </a:txBody>
                  <a:tcPr/>
                </a:tc>
                <a:extLst>
                  <a:ext uri="{0D108BD9-81ED-4DB2-BD59-A6C34878D82A}">
                    <a16:rowId xmlns:a16="http://schemas.microsoft.com/office/drawing/2014/main" val="10000"/>
                  </a:ext>
                </a:extLst>
              </a:tr>
              <a:tr h="370840">
                <a:tc>
                  <a:txBody>
                    <a:bodyPr/>
                    <a:lstStyle/>
                    <a:p>
                      <a:r>
                        <a:rPr lang="en-US" dirty="0"/>
                        <a:t>Case  1</a:t>
                      </a:r>
                    </a:p>
                    <a:p>
                      <a:r>
                        <a:rPr lang="en-US" dirty="0"/>
                        <a:t>Conventional Diagnosis</a:t>
                      </a:r>
                    </a:p>
                  </a:txBody>
                  <a:tcPr/>
                </a:tc>
                <a:tc>
                  <a:txBody>
                    <a:bodyPr/>
                    <a:lstStyle/>
                    <a:p>
                      <a:r>
                        <a:rPr lang="en-US" dirty="0"/>
                        <a:t>4 months</a:t>
                      </a:r>
                    </a:p>
                  </a:txBody>
                  <a:tcPr/>
                </a:tc>
                <a:tc>
                  <a:txBody>
                    <a:bodyPr/>
                    <a:lstStyle/>
                    <a:p>
                      <a:r>
                        <a:rPr lang="en-US" dirty="0"/>
                        <a:t>Yes</a:t>
                      </a:r>
                    </a:p>
                  </a:txBody>
                  <a:tcPr/>
                </a:tc>
                <a:tc>
                  <a:txBody>
                    <a:bodyPr/>
                    <a:lstStyle/>
                    <a:p>
                      <a:r>
                        <a:rPr lang="en-US" dirty="0"/>
                        <a:t>$$$$$</a:t>
                      </a:r>
                    </a:p>
                  </a:txBody>
                  <a:tcPr/>
                </a:tc>
                <a:tc>
                  <a:txBody>
                    <a:bodyPr/>
                    <a:lstStyle/>
                    <a:p>
                      <a:r>
                        <a:rPr lang="en-US" dirty="0"/>
                        <a:t>Moderate</a:t>
                      </a:r>
                      <a:r>
                        <a:rPr lang="en-US" baseline="0" dirty="0"/>
                        <a:t> Risk</a:t>
                      </a:r>
                      <a:r>
                        <a:rPr lang="en-US" dirty="0"/>
                        <a:t> </a:t>
                      </a:r>
                    </a:p>
                    <a:p>
                      <a:r>
                        <a:rPr lang="en-US" dirty="0"/>
                        <a:t>Weight</a:t>
                      </a:r>
                      <a:r>
                        <a:rPr lang="en-US" baseline="0" dirty="0"/>
                        <a:t> for height 10% </a:t>
                      </a:r>
                      <a:endParaRPr lang="en-US" dirty="0"/>
                    </a:p>
                  </a:txBody>
                  <a:tcPr/>
                </a:tc>
                <a:tc>
                  <a:txBody>
                    <a:bodyPr/>
                    <a:lstStyle/>
                    <a:p>
                      <a:r>
                        <a:rPr lang="en-US" dirty="0"/>
                        <a:t>Staph</a:t>
                      </a:r>
                      <a:r>
                        <a:rPr lang="en-US" baseline="0" dirty="0"/>
                        <a:t> Aureus</a:t>
                      </a:r>
                    </a:p>
                    <a:p>
                      <a:r>
                        <a:rPr lang="en-US" baseline="0" dirty="0"/>
                        <a:t>Pseudomonas</a:t>
                      </a:r>
                    </a:p>
                    <a:p>
                      <a:r>
                        <a:rPr lang="en-US" baseline="0" dirty="0"/>
                        <a:t>Aeriginosa</a:t>
                      </a:r>
                      <a:endParaRPr lang="en-US" dirty="0"/>
                    </a:p>
                  </a:txBody>
                  <a:tcPr/>
                </a:tc>
                <a:extLst>
                  <a:ext uri="{0D108BD9-81ED-4DB2-BD59-A6C34878D82A}">
                    <a16:rowId xmlns:a16="http://schemas.microsoft.com/office/drawing/2014/main" val="10001"/>
                  </a:ext>
                </a:extLst>
              </a:tr>
              <a:tr h="370840">
                <a:tc>
                  <a:txBody>
                    <a:bodyPr/>
                    <a:lstStyle/>
                    <a:p>
                      <a:r>
                        <a:rPr lang="en-US" dirty="0"/>
                        <a:t>Case 2</a:t>
                      </a:r>
                    </a:p>
                    <a:p>
                      <a:r>
                        <a:rPr lang="en-US" dirty="0"/>
                        <a:t>Newborn Screening</a:t>
                      </a:r>
                    </a:p>
                  </a:txBody>
                  <a:tcPr/>
                </a:tc>
                <a:tc>
                  <a:txBody>
                    <a:bodyPr/>
                    <a:lstStyle/>
                    <a:p>
                      <a:r>
                        <a:rPr lang="en-US" dirty="0"/>
                        <a:t>6 weeks</a:t>
                      </a:r>
                    </a:p>
                  </a:txBody>
                  <a:tcPr/>
                </a:tc>
                <a:tc>
                  <a:txBody>
                    <a:bodyPr/>
                    <a:lstStyle/>
                    <a:p>
                      <a:r>
                        <a:rPr lang="en-US" dirty="0"/>
                        <a:t>No</a:t>
                      </a:r>
                    </a:p>
                  </a:txBody>
                  <a:tcPr/>
                </a:tc>
                <a:tc>
                  <a:txBody>
                    <a:bodyPr/>
                    <a:lstStyle/>
                    <a:p>
                      <a:r>
                        <a:rPr lang="en-US" dirty="0"/>
                        <a:t>$80</a:t>
                      </a:r>
                    </a:p>
                  </a:txBody>
                  <a:tcPr/>
                </a:tc>
                <a:tc>
                  <a:txBody>
                    <a:bodyPr/>
                    <a:lstStyle/>
                    <a:p>
                      <a:r>
                        <a:rPr lang="en-US" dirty="0"/>
                        <a:t>Wel</a:t>
                      </a:r>
                      <a:r>
                        <a:rPr lang="en-US" baseline="0" dirty="0"/>
                        <a:t>l nourished weight for height – 50 -75%</a:t>
                      </a:r>
                      <a:endParaRPr lang="en-US" dirty="0"/>
                    </a:p>
                  </a:txBody>
                  <a:tcPr/>
                </a:tc>
                <a:tc>
                  <a:txBody>
                    <a:bodyPr/>
                    <a:lstStyle/>
                    <a:p>
                      <a:r>
                        <a:rPr lang="en-US" dirty="0"/>
                        <a:t>Staph Aureus</a:t>
                      </a:r>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914400" y="5867400"/>
            <a:ext cx="3635932" cy="369332"/>
          </a:xfrm>
          <a:prstGeom prst="rect">
            <a:avLst/>
          </a:prstGeom>
          <a:noFill/>
          <a:ln>
            <a:solidFill>
              <a:schemeClr val="accent1"/>
            </a:solidFill>
          </a:ln>
        </p:spPr>
        <p:txBody>
          <a:bodyPr wrap="none" rtlCol="0">
            <a:spAutoFit/>
          </a:bodyPr>
          <a:lstStyle/>
          <a:p>
            <a:r>
              <a:rPr lang="en-US" dirty="0"/>
              <a:t>Budget for CF NBS 2010 - $2,878,453</a:t>
            </a:r>
          </a:p>
        </p:txBody>
      </p:sp>
    </p:spTree>
    <p:extLst>
      <p:ext uri="{BB962C8B-B14F-4D97-AF65-F5344CB8AC3E}">
        <p14:creationId xmlns:p14="http://schemas.microsoft.com/office/powerpoint/2010/main" val="1661199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a:t>CF Registry Data</a:t>
            </a:r>
          </a:p>
        </p:txBody>
      </p:sp>
      <p:sp>
        <p:nvSpPr>
          <p:cNvPr id="5" name="Content Placeholder 4"/>
          <p:cNvSpPr>
            <a:spLocks noGrp="1"/>
          </p:cNvSpPr>
          <p:nvPr>
            <p:ph sz="quarter" idx="13"/>
          </p:nvPr>
        </p:nvSpPr>
        <p:spPr/>
        <p:txBody>
          <a:bodyPr/>
          <a:lstStyle/>
          <a:p>
            <a:endParaRPr lang="en-US" dirty="0"/>
          </a:p>
        </p:txBody>
      </p:sp>
      <p:sp>
        <p:nvSpPr>
          <p:cNvPr id="6" name="Content Placeholder 5"/>
          <p:cNvSpPr>
            <a:spLocks noGrp="1"/>
          </p:cNvSpPr>
          <p:nvPr>
            <p:ph sz="quarter" idx="14"/>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081454"/>
            <a:ext cx="6172200" cy="575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233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FEV1 6 to 17 Years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2133600"/>
            <a:ext cx="9258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9200" y="6216134"/>
            <a:ext cx="6969087" cy="307777"/>
          </a:xfrm>
          <a:prstGeom prst="rect">
            <a:avLst/>
          </a:prstGeom>
          <a:noFill/>
          <a:ln>
            <a:solidFill>
              <a:schemeClr val="tx1"/>
            </a:solidFill>
          </a:ln>
        </p:spPr>
        <p:txBody>
          <a:bodyPr wrap="none" rtlCol="0">
            <a:spAutoFit/>
          </a:bodyPr>
          <a:lstStyle/>
          <a:p>
            <a:r>
              <a:rPr lang="en-US" sz="1400" dirty="0"/>
              <a:t>Blue – 10 best performing Centers         Green – National Average         Red - DCMC CF Program</a:t>
            </a:r>
          </a:p>
        </p:txBody>
      </p:sp>
    </p:spTree>
    <p:extLst>
      <p:ext uri="{BB962C8B-B14F-4D97-AF65-F5344CB8AC3E}">
        <p14:creationId xmlns:p14="http://schemas.microsoft.com/office/powerpoint/2010/main" val="3866190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1371600" y="0"/>
            <a:ext cx="6629400" cy="901700"/>
          </a:xfrm>
        </p:spPr>
        <p:txBody>
          <a:bodyPr>
            <a:normAutofit/>
          </a:bodyPr>
          <a:lstStyle/>
          <a:p>
            <a:r>
              <a:rPr lang="en-US" sz="4800" b="0">
                <a:solidFill>
                  <a:schemeClr val="hlink"/>
                </a:solidFill>
              </a:rPr>
              <a:t>Prognostic Factors</a:t>
            </a:r>
          </a:p>
        </p:txBody>
      </p:sp>
      <p:pic>
        <p:nvPicPr>
          <p:cNvPr id="686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 y="927100"/>
            <a:ext cx="3695700"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0" y="927100"/>
            <a:ext cx="37338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3" name="Text Box 5"/>
          <p:cNvSpPr txBox="1">
            <a:spLocks noChangeArrowheads="1"/>
          </p:cNvSpPr>
          <p:nvPr/>
        </p:nvSpPr>
        <p:spPr bwMode="auto">
          <a:xfrm>
            <a:off x="1241425" y="4672013"/>
            <a:ext cx="24066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chemeClr val="hlink"/>
                </a:solidFill>
              </a:rPr>
              <a:t>Genetic</a:t>
            </a:r>
            <a:endParaRPr lang="en-US" sz="2400">
              <a:solidFill>
                <a:schemeClr val="tx2"/>
              </a:solidFill>
            </a:endParaRPr>
          </a:p>
          <a:p>
            <a:pPr algn="ctr"/>
            <a:r>
              <a:rPr lang="en-US" sz="2000"/>
              <a:t>Gender</a:t>
            </a:r>
            <a:r>
              <a:rPr lang="en-US" sz="2000" baseline="30000"/>
              <a:t>1</a:t>
            </a:r>
            <a:endParaRPr lang="en-US" sz="2000">
              <a:solidFill>
                <a:schemeClr val="tx2"/>
              </a:solidFill>
            </a:endParaRPr>
          </a:p>
          <a:p>
            <a:pPr algn="ctr"/>
            <a:r>
              <a:rPr lang="en-US" sz="2000"/>
              <a:t>Pancreatic Status</a:t>
            </a:r>
            <a:r>
              <a:rPr lang="en-US" sz="2000" baseline="30000"/>
              <a:t>1</a:t>
            </a:r>
            <a:endParaRPr lang="en-US" sz="2000">
              <a:solidFill>
                <a:schemeClr val="tx2"/>
              </a:solidFill>
            </a:endParaRPr>
          </a:p>
          <a:p>
            <a:pPr algn="ctr"/>
            <a:r>
              <a:rPr lang="en-US" sz="2000">
                <a:solidFill>
                  <a:schemeClr val="tx2"/>
                </a:solidFill>
              </a:rPr>
              <a:t>CFTR Genotype</a:t>
            </a:r>
          </a:p>
          <a:p>
            <a:pPr algn="ctr"/>
            <a:r>
              <a:rPr lang="en-US" sz="2000">
                <a:solidFill>
                  <a:schemeClr val="tx2"/>
                </a:solidFill>
              </a:rPr>
              <a:t>Modifier Genes</a:t>
            </a:r>
          </a:p>
          <a:p>
            <a:pPr algn="ctr"/>
            <a:r>
              <a:rPr lang="en-US" sz="2000">
                <a:solidFill>
                  <a:schemeClr val="tx2"/>
                </a:solidFill>
              </a:rPr>
              <a:t>Diabetes</a:t>
            </a:r>
            <a:endParaRPr lang="en-US" sz="1600">
              <a:solidFill>
                <a:schemeClr val="tx2"/>
              </a:solidFill>
            </a:endParaRPr>
          </a:p>
        </p:txBody>
      </p:sp>
      <p:sp>
        <p:nvSpPr>
          <p:cNvPr id="68614" name="Text Box 6"/>
          <p:cNvSpPr txBox="1">
            <a:spLocks noChangeArrowheads="1"/>
          </p:cNvSpPr>
          <p:nvPr/>
        </p:nvSpPr>
        <p:spPr bwMode="auto">
          <a:xfrm>
            <a:off x="5057775" y="4678363"/>
            <a:ext cx="297656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chemeClr val="hlink"/>
                </a:solidFill>
              </a:rPr>
              <a:t>Environmental</a:t>
            </a:r>
            <a:endParaRPr lang="en-US" sz="2400">
              <a:solidFill>
                <a:schemeClr val="tx2"/>
              </a:solidFill>
            </a:endParaRPr>
          </a:p>
          <a:p>
            <a:pPr algn="ctr"/>
            <a:r>
              <a:rPr lang="en-US" sz="2000" i="1">
                <a:solidFill>
                  <a:schemeClr val="tx2"/>
                </a:solidFill>
              </a:rPr>
              <a:t>P. aeruginosa</a:t>
            </a:r>
            <a:r>
              <a:rPr lang="en-US" sz="2000">
                <a:solidFill>
                  <a:schemeClr val="tx2"/>
                </a:solidFill>
              </a:rPr>
              <a:t> Infection</a:t>
            </a:r>
          </a:p>
          <a:p>
            <a:pPr algn="ctr"/>
            <a:r>
              <a:rPr lang="en-US" sz="2000" i="1">
                <a:solidFill>
                  <a:schemeClr val="tx2"/>
                </a:solidFill>
              </a:rPr>
              <a:t>B. Cepacia</a:t>
            </a:r>
            <a:r>
              <a:rPr lang="en-US" sz="2000">
                <a:solidFill>
                  <a:schemeClr val="tx2"/>
                </a:solidFill>
              </a:rPr>
              <a:t> Infection</a:t>
            </a:r>
          </a:p>
          <a:p>
            <a:pPr algn="ctr"/>
            <a:r>
              <a:rPr lang="en-US" sz="2000">
                <a:solidFill>
                  <a:schemeClr val="tx2"/>
                </a:solidFill>
              </a:rPr>
              <a:t>Nutrition</a:t>
            </a:r>
          </a:p>
          <a:p>
            <a:pPr algn="ctr"/>
            <a:r>
              <a:rPr lang="en-US" sz="2000">
                <a:solidFill>
                  <a:schemeClr val="tx2"/>
                </a:solidFill>
              </a:rPr>
              <a:t>Socioeconomic Status</a:t>
            </a:r>
          </a:p>
          <a:p>
            <a:pPr algn="ctr"/>
            <a:r>
              <a:rPr lang="en-US" sz="2000">
                <a:solidFill>
                  <a:schemeClr val="tx2"/>
                </a:solidFill>
              </a:rPr>
              <a:t>Diagnosis/Care</a:t>
            </a:r>
          </a:p>
          <a:p>
            <a:pPr algn="ctr"/>
            <a:r>
              <a:rPr lang="en-US" sz="2000">
                <a:solidFill>
                  <a:schemeClr val="tx2"/>
                </a:solidFill>
              </a:rPr>
              <a:t>Pollution-Smoking</a:t>
            </a:r>
            <a:endParaRPr lang="en-US" sz="1600">
              <a:solidFill>
                <a:schemeClr val="tx2"/>
              </a:solidFill>
            </a:endParaRPr>
          </a:p>
          <a:p>
            <a:pPr algn="ctr"/>
            <a:endParaRPr lang="en-US" sz="1600">
              <a:solidFill>
                <a:schemeClr val="tx2"/>
              </a:solidFill>
            </a:endParaRPr>
          </a:p>
        </p:txBody>
      </p:sp>
      <p:sp>
        <p:nvSpPr>
          <p:cNvPr id="68615" name="Text Box 7"/>
          <p:cNvSpPr txBox="1">
            <a:spLocks noChangeArrowheads="1"/>
          </p:cNvSpPr>
          <p:nvPr/>
        </p:nvSpPr>
        <p:spPr bwMode="auto">
          <a:xfrm>
            <a:off x="5572125" y="4387850"/>
            <a:ext cx="3398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baseline="30000">
                <a:solidFill>
                  <a:schemeClr val="folHlink"/>
                </a:solidFill>
              </a:rPr>
              <a:t>1</a:t>
            </a:r>
            <a:r>
              <a:rPr lang="en-US" sz="1400">
                <a:solidFill>
                  <a:schemeClr val="folHlink"/>
                </a:solidFill>
              </a:rPr>
              <a:t>M Corey et al, </a:t>
            </a:r>
            <a:r>
              <a:rPr lang="en-US" sz="1400" i="1">
                <a:solidFill>
                  <a:schemeClr val="folHlink"/>
                </a:solidFill>
              </a:rPr>
              <a:t>J Pediatr</a:t>
            </a:r>
            <a:r>
              <a:rPr lang="en-US" sz="1400">
                <a:solidFill>
                  <a:schemeClr val="folHlink"/>
                </a:solidFill>
              </a:rPr>
              <a:t> 1997; 131:809</a:t>
            </a:r>
          </a:p>
        </p:txBody>
      </p:sp>
    </p:spTree>
    <p:extLst>
      <p:ext uri="{BB962C8B-B14F-4D97-AF65-F5344CB8AC3E}">
        <p14:creationId xmlns:p14="http://schemas.microsoft.com/office/powerpoint/2010/main" val="252751777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Weight for Length Percentile</a:t>
            </a:r>
            <a:br>
              <a:rPr lang="en-US" dirty="0"/>
            </a:br>
            <a:r>
              <a:rPr lang="en-US" dirty="0"/>
              <a:t>&lt;2 years of age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2133600"/>
            <a:ext cx="9258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19200" y="6216134"/>
            <a:ext cx="6969087" cy="307777"/>
          </a:xfrm>
          <a:prstGeom prst="rect">
            <a:avLst/>
          </a:prstGeom>
          <a:noFill/>
          <a:ln>
            <a:solidFill>
              <a:schemeClr val="tx1"/>
            </a:solidFill>
          </a:ln>
        </p:spPr>
        <p:txBody>
          <a:bodyPr wrap="none" rtlCol="0">
            <a:spAutoFit/>
          </a:bodyPr>
          <a:lstStyle/>
          <a:p>
            <a:r>
              <a:rPr lang="en-US" sz="1400" dirty="0"/>
              <a:t>Blue – 10 best performing Centers         Green – National Average         Red - DCMC CF Program</a:t>
            </a:r>
          </a:p>
        </p:txBody>
      </p:sp>
    </p:spTree>
    <p:extLst>
      <p:ext uri="{BB962C8B-B14F-4D97-AF65-F5344CB8AC3E}">
        <p14:creationId xmlns:p14="http://schemas.microsoft.com/office/powerpoint/2010/main" val="2910743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Median BMI Percentile 2-18 years of Age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972733"/>
            <a:ext cx="9277350" cy="412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19200" y="6216134"/>
            <a:ext cx="6969087" cy="307777"/>
          </a:xfrm>
          <a:prstGeom prst="rect">
            <a:avLst/>
          </a:prstGeom>
          <a:noFill/>
          <a:ln>
            <a:solidFill>
              <a:schemeClr val="tx1"/>
            </a:solidFill>
          </a:ln>
        </p:spPr>
        <p:txBody>
          <a:bodyPr wrap="none" rtlCol="0">
            <a:spAutoFit/>
          </a:bodyPr>
          <a:lstStyle/>
          <a:p>
            <a:r>
              <a:rPr lang="en-US" sz="1400" dirty="0"/>
              <a:t>Blue – 10 best performing Centers         Green – National Average         Red - DCMC CF Program</a:t>
            </a:r>
          </a:p>
        </p:txBody>
      </p:sp>
    </p:spTree>
    <p:extLst>
      <p:ext uri="{BB962C8B-B14F-4D97-AF65-F5344CB8AC3E}">
        <p14:creationId xmlns:p14="http://schemas.microsoft.com/office/powerpoint/2010/main" val="1725968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Anti-Infective Therapies</a:t>
            </a:r>
          </a:p>
        </p:txBody>
      </p:sp>
      <p:sp>
        <p:nvSpPr>
          <p:cNvPr id="3" name="Content Placeholder 2"/>
          <p:cNvSpPr>
            <a:spLocks noGrp="1"/>
          </p:cNvSpPr>
          <p:nvPr>
            <p:ph sz="quarter" idx="13"/>
          </p:nvPr>
        </p:nvSpPr>
        <p:spPr/>
        <p:txBody>
          <a:bodyPr/>
          <a:lstStyle/>
          <a:p>
            <a:r>
              <a:rPr lang="en-US" dirty="0"/>
              <a:t>Because of the impaired </a:t>
            </a:r>
            <a:r>
              <a:rPr lang="en-US" dirty="0" err="1"/>
              <a:t>mucociliary</a:t>
            </a:r>
            <a:r>
              <a:rPr lang="en-US" dirty="0"/>
              <a:t> clearance, chronic colonization of different bacteria occurs</a:t>
            </a:r>
          </a:p>
          <a:p>
            <a:r>
              <a:rPr lang="en-US" dirty="0"/>
              <a:t>The most common pathogens in CF patients are Pseudomonas </a:t>
            </a:r>
            <a:r>
              <a:rPr lang="en-US" dirty="0" err="1"/>
              <a:t>aeruginosa</a:t>
            </a:r>
            <a:r>
              <a:rPr lang="en-US" dirty="0"/>
              <a:t> and </a:t>
            </a:r>
            <a:r>
              <a:rPr lang="en-US" dirty="0" err="1"/>
              <a:t>methacillin</a:t>
            </a:r>
            <a:r>
              <a:rPr lang="en-US" dirty="0"/>
              <a:t>-resistant Staph </a:t>
            </a:r>
            <a:r>
              <a:rPr lang="en-US" dirty="0" err="1"/>
              <a:t>aureua</a:t>
            </a:r>
            <a:r>
              <a:rPr lang="en-US" dirty="0"/>
              <a:t> (MRSA)</a:t>
            </a:r>
          </a:p>
          <a:p>
            <a:r>
              <a:rPr lang="en-US" dirty="0"/>
              <a:t>There are other pathogens</a:t>
            </a:r>
          </a:p>
        </p:txBody>
      </p:sp>
    </p:spTree>
    <p:extLst>
      <p:ext uri="{BB962C8B-B14F-4D97-AF65-F5344CB8AC3E}">
        <p14:creationId xmlns:p14="http://schemas.microsoft.com/office/powerpoint/2010/main" val="387710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Cecilia </a:t>
            </a:r>
            <a:r>
              <a:rPr lang="en-US" dirty="0" err="1"/>
              <a:t>Farthington</a:t>
            </a:r>
            <a:endParaRPr lang="en-US" dirty="0"/>
          </a:p>
        </p:txBody>
      </p:sp>
      <p:sp>
        <p:nvSpPr>
          <p:cNvPr id="3" name="Content Placeholder 2"/>
          <p:cNvSpPr>
            <a:spLocks noGrp="1"/>
          </p:cNvSpPr>
          <p:nvPr>
            <p:ph sz="quarter" idx="13"/>
          </p:nvPr>
        </p:nvSpPr>
        <p:spPr/>
        <p:txBody>
          <a:bodyPr>
            <a:normAutofit/>
          </a:bodyPr>
          <a:lstStyle/>
          <a:p>
            <a:r>
              <a:rPr lang="en-US" dirty="0"/>
              <a:t>At 3 months of age she was diagnosed with RSV bronchiolitis and hospitalized for 3 days.</a:t>
            </a:r>
          </a:p>
          <a:p>
            <a:r>
              <a:rPr lang="en-US" dirty="0"/>
              <a:t>Shortly after that, she was diagnosed with reflux and started on </a:t>
            </a:r>
            <a:r>
              <a:rPr lang="en-US" dirty="0" err="1"/>
              <a:t>nexium</a:t>
            </a:r>
            <a:r>
              <a:rPr lang="en-US" dirty="0"/>
              <a:t>.  She improved for a while</a:t>
            </a:r>
          </a:p>
          <a:p>
            <a:r>
              <a:rPr lang="en-US" dirty="0"/>
              <a:t>By 6 months of age, she had recurrent episodes of wheezing and was diagnosed with asthma and started on </a:t>
            </a:r>
            <a:r>
              <a:rPr lang="en-US" dirty="0" err="1"/>
              <a:t>pulmicort</a:t>
            </a:r>
            <a:r>
              <a:rPr lang="en-US" dirty="0"/>
              <a:t>.</a:t>
            </a:r>
          </a:p>
          <a:p>
            <a:endParaRPr lang="en-US" dirty="0"/>
          </a:p>
        </p:txBody>
      </p:sp>
    </p:spTree>
    <p:extLst>
      <p:ext uri="{BB962C8B-B14F-4D97-AF65-F5344CB8AC3E}">
        <p14:creationId xmlns:p14="http://schemas.microsoft.com/office/powerpoint/2010/main" val="4134454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1d1b68cf-2eb3-4152-8fe1-ec9726f5b00a.png"/>
          <p:cNvPicPr>
            <a:picLocks/>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735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501650" y="0"/>
            <a:ext cx="7635875" cy="1143000"/>
          </a:xfrm>
        </p:spPr>
        <p:txBody>
          <a:bodyPr>
            <a:normAutofit fontScale="90000"/>
          </a:bodyPr>
          <a:lstStyle/>
          <a:p>
            <a:r>
              <a:rPr lang="en-US" altLang="en-US">
                <a:latin typeface="Arial" charset="0"/>
                <a:ea typeface="MS PGothic" charset="-128"/>
                <a:cs typeface="Arial" charset="0"/>
              </a:rPr>
              <a:t>By the Time CF Patients are Adults, ≥60% are Infected with </a:t>
            </a:r>
            <a:r>
              <a:rPr lang="en-US" altLang="en-US" i="1">
                <a:latin typeface="Arial" charset="0"/>
                <a:ea typeface="MS PGothic" charset="-128"/>
                <a:cs typeface="Arial" charset="0"/>
              </a:rPr>
              <a:t>Pa</a:t>
            </a:r>
          </a:p>
        </p:txBody>
      </p:sp>
      <p:sp>
        <p:nvSpPr>
          <p:cNvPr id="20482" name="Text Placeholder 3"/>
          <p:cNvSpPr>
            <a:spLocks noGrp="1"/>
          </p:cNvSpPr>
          <p:nvPr>
            <p:ph sz="quarter" idx="13"/>
          </p:nvPr>
        </p:nvSpPr>
        <p:spPr>
          <a:xfrm>
            <a:off x="677863" y="1265238"/>
            <a:ext cx="7915275" cy="312737"/>
          </a:xfrm>
        </p:spPr>
        <p:txBody>
          <a:bodyPr>
            <a:normAutofit fontScale="85000" lnSpcReduction="20000"/>
          </a:bodyPr>
          <a:lstStyle/>
          <a:p>
            <a:r>
              <a:rPr lang="en-US" altLang="en-US" sz="1600">
                <a:latin typeface="Arial" charset="0"/>
                <a:ea typeface="MS PGothic" charset="-128"/>
                <a:cs typeface="Arial" charset="0"/>
              </a:rPr>
              <a:t>9.8% decrease in patients with a positive </a:t>
            </a:r>
            <a:r>
              <a:rPr lang="en-US" altLang="en-US" sz="1600" i="1">
                <a:latin typeface="Arial" charset="0"/>
                <a:ea typeface="MS PGothic" charset="-128"/>
                <a:cs typeface="Arial" charset="0"/>
              </a:rPr>
              <a:t>Pa </a:t>
            </a:r>
            <a:r>
              <a:rPr lang="en-US" altLang="en-US" sz="1600">
                <a:latin typeface="Arial" charset="0"/>
                <a:ea typeface="MS PGothic" charset="-128"/>
                <a:cs typeface="Arial" charset="0"/>
              </a:rPr>
              <a:t>culture since 2004</a:t>
            </a:r>
          </a:p>
        </p:txBody>
      </p:sp>
      <p:sp>
        <p:nvSpPr>
          <p:cNvPr id="3" name="Slide Number Placeholder 2"/>
          <p:cNvSpPr>
            <a:spLocks noGrp="1"/>
          </p:cNvSpPr>
          <p:nvPr>
            <p:ph type="sldNum" sz="quarter" idx="12"/>
          </p:nvPr>
        </p:nvSpPr>
        <p:spPr/>
        <p:txBody>
          <a:bodyPr/>
          <a:lstStyle/>
          <a:p>
            <a:fld id="{5756D489-888D-BB49-A4A8-DA55396F1D33}" type="slidenum">
              <a:rPr lang="en-US" altLang="en-US" smtClean="0"/>
              <a:pPr/>
              <a:t>51</a:t>
            </a:fld>
            <a:endParaRPr lang="en-US" altLang="en-US" dirty="0"/>
          </a:p>
        </p:txBody>
      </p:sp>
      <p:sp>
        <p:nvSpPr>
          <p:cNvPr id="20485" name="Rectangle 172"/>
          <p:cNvSpPr>
            <a:spLocks noChangeArrowheads="1"/>
          </p:cNvSpPr>
          <p:nvPr/>
        </p:nvSpPr>
        <p:spPr bwMode="auto">
          <a:xfrm>
            <a:off x="468313" y="2220913"/>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80</a:t>
            </a:r>
          </a:p>
        </p:txBody>
      </p:sp>
      <p:sp>
        <p:nvSpPr>
          <p:cNvPr id="20486" name="Rectangle 173"/>
          <p:cNvSpPr>
            <a:spLocks noChangeArrowheads="1"/>
          </p:cNvSpPr>
          <p:nvPr/>
        </p:nvSpPr>
        <p:spPr bwMode="auto">
          <a:xfrm>
            <a:off x="468313" y="25273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70</a:t>
            </a:r>
          </a:p>
        </p:txBody>
      </p:sp>
      <p:sp>
        <p:nvSpPr>
          <p:cNvPr id="20487" name="Rectangle 174"/>
          <p:cNvSpPr>
            <a:spLocks noChangeArrowheads="1"/>
          </p:cNvSpPr>
          <p:nvPr/>
        </p:nvSpPr>
        <p:spPr bwMode="auto">
          <a:xfrm>
            <a:off x="468313" y="283368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60</a:t>
            </a:r>
          </a:p>
        </p:txBody>
      </p:sp>
      <p:sp>
        <p:nvSpPr>
          <p:cNvPr id="20488" name="Rectangle 175"/>
          <p:cNvSpPr>
            <a:spLocks noChangeArrowheads="1"/>
          </p:cNvSpPr>
          <p:nvPr/>
        </p:nvSpPr>
        <p:spPr bwMode="auto">
          <a:xfrm>
            <a:off x="468313" y="3140075"/>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50</a:t>
            </a:r>
          </a:p>
        </p:txBody>
      </p:sp>
      <p:sp>
        <p:nvSpPr>
          <p:cNvPr id="20489" name="Rectangle 176"/>
          <p:cNvSpPr>
            <a:spLocks noChangeArrowheads="1"/>
          </p:cNvSpPr>
          <p:nvPr/>
        </p:nvSpPr>
        <p:spPr bwMode="auto">
          <a:xfrm>
            <a:off x="468313" y="3444875"/>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40</a:t>
            </a:r>
          </a:p>
        </p:txBody>
      </p:sp>
      <p:sp>
        <p:nvSpPr>
          <p:cNvPr id="20490" name="Rectangle 177"/>
          <p:cNvSpPr>
            <a:spLocks noChangeArrowheads="1"/>
          </p:cNvSpPr>
          <p:nvPr/>
        </p:nvSpPr>
        <p:spPr bwMode="auto">
          <a:xfrm>
            <a:off x="468313" y="3751263"/>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30</a:t>
            </a:r>
          </a:p>
        </p:txBody>
      </p:sp>
      <p:sp>
        <p:nvSpPr>
          <p:cNvPr id="20491" name="Rectangle 178"/>
          <p:cNvSpPr>
            <a:spLocks noChangeArrowheads="1"/>
          </p:cNvSpPr>
          <p:nvPr/>
        </p:nvSpPr>
        <p:spPr bwMode="auto">
          <a:xfrm>
            <a:off x="468313" y="405765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20</a:t>
            </a:r>
          </a:p>
        </p:txBody>
      </p:sp>
      <p:sp>
        <p:nvSpPr>
          <p:cNvPr id="20492" name="Rectangle 179"/>
          <p:cNvSpPr>
            <a:spLocks noChangeArrowheads="1"/>
          </p:cNvSpPr>
          <p:nvPr/>
        </p:nvSpPr>
        <p:spPr bwMode="auto">
          <a:xfrm>
            <a:off x="468313" y="436403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10</a:t>
            </a:r>
          </a:p>
        </p:txBody>
      </p:sp>
      <p:sp>
        <p:nvSpPr>
          <p:cNvPr id="20493" name="Rectangle 180"/>
          <p:cNvSpPr>
            <a:spLocks noChangeArrowheads="1"/>
          </p:cNvSpPr>
          <p:nvPr/>
        </p:nvSpPr>
        <p:spPr bwMode="auto">
          <a:xfrm>
            <a:off x="534988" y="4670425"/>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0</a:t>
            </a:r>
          </a:p>
        </p:txBody>
      </p:sp>
      <p:sp>
        <p:nvSpPr>
          <p:cNvPr id="20494" name="Rectangle 181"/>
          <p:cNvSpPr>
            <a:spLocks noChangeArrowheads="1"/>
          </p:cNvSpPr>
          <p:nvPr/>
        </p:nvSpPr>
        <p:spPr bwMode="auto">
          <a:xfrm>
            <a:off x="835025" y="4881563"/>
            <a:ext cx="358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&lt;2</a:t>
            </a:r>
          </a:p>
        </p:txBody>
      </p:sp>
      <p:sp>
        <p:nvSpPr>
          <p:cNvPr id="20495" name="Rectangle 182"/>
          <p:cNvSpPr>
            <a:spLocks noChangeArrowheads="1"/>
          </p:cNvSpPr>
          <p:nvPr/>
        </p:nvSpPr>
        <p:spPr bwMode="auto">
          <a:xfrm>
            <a:off x="1684338" y="4881563"/>
            <a:ext cx="569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2 to 5</a:t>
            </a:r>
          </a:p>
        </p:txBody>
      </p:sp>
      <p:sp>
        <p:nvSpPr>
          <p:cNvPr id="20496" name="Rectangle 183"/>
          <p:cNvSpPr>
            <a:spLocks noChangeArrowheads="1"/>
          </p:cNvSpPr>
          <p:nvPr/>
        </p:nvSpPr>
        <p:spPr bwMode="auto">
          <a:xfrm>
            <a:off x="2589213" y="4881563"/>
            <a:ext cx="654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6 to 10</a:t>
            </a:r>
          </a:p>
        </p:txBody>
      </p:sp>
      <p:sp>
        <p:nvSpPr>
          <p:cNvPr id="20497" name="Rectangle 184"/>
          <p:cNvSpPr>
            <a:spLocks noChangeArrowheads="1"/>
          </p:cNvSpPr>
          <p:nvPr/>
        </p:nvSpPr>
        <p:spPr bwMode="auto">
          <a:xfrm>
            <a:off x="3649663" y="4881563"/>
            <a:ext cx="728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11 to 17</a:t>
            </a:r>
          </a:p>
        </p:txBody>
      </p:sp>
      <p:sp>
        <p:nvSpPr>
          <p:cNvPr id="20498" name="Rectangle 185"/>
          <p:cNvSpPr>
            <a:spLocks noChangeArrowheads="1"/>
          </p:cNvSpPr>
          <p:nvPr/>
        </p:nvSpPr>
        <p:spPr bwMode="auto">
          <a:xfrm>
            <a:off x="4565650" y="4881563"/>
            <a:ext cx="73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18 to 24</a:t>
            </a:r>
          </a:p>
        </p:txBody>
      </p:sp>
      <p:sp>
        <p:nvSpPr>
          <p:cNvPr id="20499" name="Rectangle 186"/>
          <p:cNvSpPr>
            <a:spLocks noChangeArrowheads="1"/>
          </p:cNvSpPr>
          <p:nvPr/>
        </p:nvSpPr>
        <p:spPr bwMode="auto">
          <a:xfrm>
            <a:off x="5578475" y="4881563"/>
            <a:ext cx="73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25 to 34</a:t>
            </a:r>
          </a:p>
        </p:txBody>
      </p:sp>
      <p:sp>
        <p:nvSpPr>
          <p:cNvPr id="20500" name="Rectangle 187"/>
          <p:cNvSpPr>
            <a:spLocks noChangeArrowheads="1"/>
          </p:cNvSpPr>
          <p:nvPr/>
        </p:nvSpPr>
        <p:spPr bwMode="auto">
          <a:xfrm>
            <a:off x="6591300" y="4881563"/>
            <a:ext cx="73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35 to 44</a:t>
            </a:r>
          </a:p>
        </p:txBody>
      </p:sp>
      <p:sp>
        <p:nvSpPr>
          <p:cNvPr id="20501" name="Rectangle 188"/>
          <p:cNvSpPr>
            <a:spLocks noChangeArrowheads="1"/>
          </p:cNvSpPr>
          <p:nvPr/>
        </p:nvSpPr>
        <p:spPr bwMode="auto">
          <a:xfrm>
            <a:off x="7794625" y="4881563"/>
            <a:ext cx="44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u="sng">
                <a:solidFill>
                  <a:srgbClr val="000000"/>
                </a:solidFill>
                <a:latin typeface="Arial" charset="0"/>
              </a:rPr>
              <a:t>&gt;</a:t>
            </a:r>
            <a:r>
              <a:rPr lang="en-US" altLang="en-US" sz="1200">
                <a:solidFill>
                  <a:srgbClr val="000000"/>
                </a:solidFill>
                <a:latin typeface="Arial" charset="0"/>
              </a:rPr>
              <a:t>45</a:t>
            </a:r>
          </a:p>
        </p:txBody>
      </p:sp>
      <p:sp>
        <p:nvSpPr>
          <p:cNvPr id="20502" name="Rectangle 189"/>
          <p:cNvSpPr>
            <a:spLocks noChangeArrowheads="1"/>
          </p:cNvSpPr>
          <p:nvPr/>
        </p:nvSpPr>
        <p:spPr bwMode="auto">
          <a:xfrm>
            <a:off x="4025900" y="5080000"/>
            <a:ext cx="1028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b="1">
                <a:solidFill>
                  <a:srgbClr val="000000"/>
                </a:solidFill>
                <a:latin typeface="Arial" charset="0"/>
              </a:rPr>
              <a:t>Age (Years)</a:t>
            </a:r>
          </a:p>
        </p:txBody>
      </p:sp>
      <p:sp>
        <p:nvSpPr>
          <p:cNvPr id="20503" name="Rectangle 190"/>
          <p:cNvSpPr>
            <a:spLocks noChangeArrowheads="1"/>
          </p:cNvSpPr>
          <p:nvPr/>
        </p:nvSpPr>
        <p:spPr bwMode="auto">
          <a:xfrm rot="-5400000">
            <a:off x="-596900" y="3067050"/>
            <a:ext cx="18049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400" b="1">
                <a:solidFill>
                  <a:srgbClr val="000000"/>
                </a:solidFill>
                <a:latin typeface="Arial" charset="0"/>
              </a:rPr>
              <a:t>Percent of Patients</a:t>
            </a:r>
          </a:p>
        </p:txBody>
      </p:sp>
      <p:sp>
        <p:nvSpPr>
          <p:cNvPr id="20504" name="Rectangle 191"/>
          <p:cNvSpPr>
            <a:spLocks noChangeArrowheads="1"/>
          </p:cNvSpPr>
          <p:nvPr/>
        </p:nvSpPr>
        <p:spPr bwMode="auto">
          <a:xfrm>
            <a:off x="1520825" y="5257800"/>
            <a:ext cx="1111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i="1">
                <a:solidFill>
                  <a:srgbClr val="000000"/>
                </a:solidFill>
                <a:latin typeface="Arial" charset="0"/>
              </a:rPr>
              <a:t>P. aeruginosa</a:t>
            </a:r>
          </a:p>
        </p:txBody>
      </p:sp>
      <p:sp>
        <p:nvSpPr>
          <p:cNvPr id="20505" name="Rectangle 192"/>
          <p:cNvSpPr>
            <a:spLocks noChangeArrowheads="1"/>
          </p:cNvSpPr>
          <p:nvPr/>
        </p:nvSpPr>
        <p:spPr bwMode="auto">
          <a:xfrm>
            <a:off x="3424238" y="525780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i="1">
                <a:solidFill>
                  <a:srgbClr val="000000"/>
                </a:solidFill>
                <a:latin typeface="Arial" charset="0"/>
              </a:rPr>
              <a:t>H. influenzae</a:t>
            </a:r>
          </a:p>
        </p:txBody>
      </p:sp>
      <p:sp>
        <p:nvSpPr>
          <p:cNvPr id="20506" name="Rectangle 193"/>
          <p:cNvSpPr>
            <a:spLocks noChangeArrowheads="1"/>
          </p:cNvSpPr>
          <p:nvPr/>
        </p:nvSpPr>
        <p:spPr bwMode="auto">
          <a:xfrm>
            <a:off x="5235575" y="5257800"/>
            <a:ext cx="15151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i="1" dirty="0">
                <a:solidFill>
                  <a:srgbClr val="000000"/>
                </a:solidFill>
                <a:latin typeface="Arial" charset="0"/>
              </a:rPr>
              <a:t>B. </a:t>
            </a:r>
            <a:r>
              <a:rPr lang="en-US" altLang="en-US" sz="1200" i="1" dirty="0" err="1">
                <a:solidFill>
                  <a:srgbClr val="000000"/>
                </a:solidFill>
                <a:latin typeface="Arial" charset="0"/>
              </a:rPr>
              <a:t>cepacia</a:t>
            </a:r>
            <a:r>
              <a:rPr lang="en-US" altLang="en-US" sz="1200" i="1" dirty="0">
                <a:solidFill>
                  <a:srgbClr val="000000"/>
                </a:solidFill>
                <a:latin typeface="Arial" charset="0"/>
              </a:rPr>
              <a:t> </a:t>
            </a:r>
            <a:r>
              <a:rPr lang="en-US" altLang="en-US" sz="1200" dirty="0">
                <a:solidFill>
                  <a:srgbClr val="000000"/>
                </a:solidFill>
                <a:latin typeface="Arial" charset="0"/>
              </a:rPr>
              <a:t>complex</a:t>
            </a:r>
          </a:p>
        </p:txBody>
      </p:sp>
      <p:sp>
        <p:nvSpPr>
          <p:cNvPr id="20507" name="Rectangle 194"/>
          <p:cNvSpPr>
            <a:spLocks noChangeArrowheads="1"/>
          </p:cNvSpPr>
          <p:nvPr/>
        </p:nvSpPr>
        <p:spPr bwMode="auto">
          <a:xfrm>
            <a:off x="7167563" y="5257800"/>
            <a:ext cx="841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i="1">
                <a:solidFill>
                  <a:srgbClr val="000000"/>
                </a:solidFill>
                <a:latin typeface="Arial" charset="0"/>
              </a:rPr>
              <a:t>S. aureus</a:t>
            </a:r>
          </a:p>
        </p:txBody>
      </p:sp>
      <p:sp>
        <p:nvSpPr>
          <p:cNvPr id="20508" name="Rectangle 195"/>
          <p:cNvSpPr>
            <a:spLocks noChangeArrowheads="1"/>
          </p:cNvSpPr>
          <p:nvPr/>
        </p:nvSpPr>
        <p:spPr bwMode="auto">
          <a:xfrm>
            <a:off x="1516063" y="5491163"/>
            <a:ext cx="628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MRSA</a:t>
            </a:r>
          </a:p>
        </p:txBody>
      </p:sp>
      <p:sp>
        <p:nvSpPr>
          <p:cNvPr id="20509" name="Rectangle 196"/>
          <p:cNvSpPr>
            <a:spLocks noChangeArrowheads="1"/>
          </p:cNvSpPr>
          <p:nvPr/>
        </p:nvSpPr>
        <p:spPr bwMode="auto">
          <a:xfrm>
            <a:off x="3417888" y="5491163"/>
            <a:ext cx="1250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i="1">
                <a:solidFill>
                  <a:srgbClr val="000000"/>
                </a:solidFill>
                <a:latin typeface="Arial" charset="0"/>
              </a:rPr>
              <a:t>A. xylosoxidans</a:t>
            </a:r>
          </a:p>
        </p:txBody>
      </p:sp>
      <p:sp>
        <p:nvSpPr>
          <p:cNvPr id="20510" name="Rectangle 197"/>
          <p:cNvSpPr>
            <a:spLocks noChangeArrowheads="1"/>
          </p:cNvSpPr>
          <p:nvPr/>
        </p:nvSpPr>
        <p:spPr bwMode="auto">
          <a:xfrm>
            <a:off x="5229225" y="5491163"/>
            <a:ext cx="1104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i="1">
                <a:solidFill>
                  <a:srgbClr val="000000"/>
                </a:solidFill>
                <a:latin typeface="Arial" charset="0"/>
              </a:rPr>
              <a:t>S. maltophilia</a:t>
            </a:r>
            <a:endParaRPr lang="en-US" altLang="en-US" sz="1200">
              <a:solidFill>
                <a:srgbClr val="000000"/>
              </a:solidFill>
              <a:latin typeface="Arial" charset="0"/>
            </a:endParaRPr>
          </a:p>
        </p:txBody>
      </p:sp>
      <p:sp>
        <p:nvSpPr>
          <p:cNvPr id="20511" name="Rectangle 198"/>
          <p:cNvSpPr>
            <a:spLocks noChangeArrowheads="1"/>
          </p:cNvSpPr>
          <p:nvPr/>
        </p:nvSpPr>
        <p:spPr bwMode="auto">
          <a:xfrm>
            <a:off x="7161213" y="5491163"/>
            <a:ext cx="174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dirty="0">
                <a:solidFill>
                  <a:srgbClr val="000000"/>
                </a:solidFill>
                <a:latin typeface="Arial" charset="0"/>
              </a:rPr>
              <a:t>Multidrug resistant-</a:t>
            </a:r>
            <a:r>
              <a:rPr lang="en-US" altLang="en-US" sz="1200" i="1" dirty="0">
                <a:solidFill>
                  <a:srgbClr val="000000"/>
                </a:solidFill>
                <a:latin typeface="Arial" charset="0"/>
              </a:rPr>
              <a:t>Pa</a:t>
            </a:r>
          </a:p>
        </p:txBody>
      </p:sp>
      <p:sp>
        <p:nvSpPr>
          <p:cNvPr id="20512" name="Rectangle 199"/>
          <p:cNvSpPr>
            <a:spLocks noChangeArrowheads="1"/>
          </p:cNvSpPr>
          <p:nvPr/>
        </p:nvSpPr>
        <p:spPr bwMode="auto">
          <a:xfrm>
            <a:off x="2436813" y="1658938"/>
            <a:ext cx="425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algn="ctr" eaLnBrk="1" hangingPunct="1"/>
            <a:r>
              <a:rPr lang="en-US" altLang="en-US" sz="1400" i="1">
                <a:solidFill>
                  <a:srgbClr val="000000"/>
                </a:solidFill>
                <a:latin typeface="Arial" charset="0"/>
              </a:rPr>
              <a:t>Prevalence of Respiratory Microorganisms by Age</a:t>
            </a:r>
            <a:r>
              <a:rPr lang="en-US" altLang="en-US" sz="1400" i="1" baseline="30000">
                <a:solidFill>
                  <a:srgbClr val="000000"/>
                </a:solidFill>
                <a:latin typeface="Arial" charset="0"/>
              </a:rPr>
              <a:t>1</a:t>
            </a:r>
          </a:p>
        </p:txBody>
      </p:sp>
      <p:sp>
        <p:nvSpPr>
          <p:cNvPr id="20513" name="AutoShape 3"/>
          <p:cNvSpPr>
            <a:spLocks noChangeAspect="1" noChangeArrowheads="1" noTextEdit="1"/>
          </p:cNvSpPr>
          <p:nvPr/>
        </p:nvSpPr>
        <p:spPr bwMode="auto">
          <a:xfrm>
            <a:off x="1073150" y="2312988"/>
            <a:ext cx="731678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14" name="Line 5"/>
          <p:cNvSpPr>
            <a:spLocks noChangeShapeType="1"/>
          </p:cNvSpPr>
          <p:nvPr/>
        </p:nvSpPr>
        <p:spPr bwMode="auto">
          <a:xfrm>
            <a:off x="900113" y="4830763"/>
            <a:ext cx="7232650" cy="0"/>
          </a:xfrm>
          <a:prstGeom prst="line">
            <a:avLst/>
          </a:prstGeom>
          <a:noFill/>
          <a:ln w="14288">
            <a:solidFill>
              <a:srgbClr val="E6E7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5" name="Freeform 14"/>
          <p:cNvSpPr>
            <a:spLocks/>
          </p:cNvSpPr>
          <p:nvPr/>
        </p:nvSpPr>
        <p:spPr bwMode="auto">
          <a:xfrm>
            <a:off x="815975" y="4835525"/>
            <a:ext cx="7305675" cy="0"/>
          </a:xfrm>
          <a:custGeom>
            <a:avLst/>
            <a:gdLst>
              <a:gd name="T0" fmla="*/ 0 w 4149"/>
              <a:gd name="T1" fmla="*/ 2147483647 w 4149"/>
              <a:gd name="T2" fmla="*/ 0 w 4149"/>
              <a:gd name="T3" fmla="*/ 0 60000 65536"/>
              <a:gd name="T4" fmla="*/ 0 60000 65536"/>
              <a:gd name="T5" fmla="*/ 0 60000 65536"/>
            </a:gdLst>
            <a:ahLst/>
            <a:cxnLst>
              <a:cxn ang="T3">
                <a:pos x="T0" y="0"/>
              </a:cxn>
              <a:cxn ang="T4">
                <a:pos x="T1" y="0"/>
              </a:cxn>
              <a:cxn ang="T5">
                <a:pos x="T2" y="0"/>
              </a:cxn>
            </a:cxnLst>
            <a:rect l="0" t="0" r="r" b="b"/>
            <a:pathLst>
              <a:path w="4149">
                <a:moveTo>
                  <a:pt x="0" y="0"/>
                </a:moveTo>
                <a:lnTo>
                  <a:pt x="41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6" name="Line 15"/>
          <p:cNvSpPr>
            <a:spLocks noChangeShapeType="1"/>
          </p:cNvSpPr>
          <p:nvPr/>
        </p:nvSpPr>
        <p:spPr bwMode="auto">
          <a:xfrm>
            <a:off x="815975" y="4835525"/>
            <a:ext cx="7305675"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7" name="Line 24"/>
          <p:cNvSpPr>
            <a:spLocks noChangeShapeType="1"/>
          </p:cNvSpPr>
          <p:nvPr/>
        </p:nvSpPr>
        <p:spPr bwMode="auto">
          <a:xfrm>
            <a:off x="1157288" y="5426075"/>
            <a:ext cx="320675" cy="0"/>
          </a:xfrm>
          <a:prstGeom prst="line">
            <a:avLst/>
          </a:prstGeom>
          <a:noFill/>
          <a:ln w="26988">
            <a:solidFill>
              <a:srgbClr val="2BBFF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8" name="Line 25"/>
          <p:cNvSpPr>
            <a:spLocks noChangeShapeType="1"/>
          </p:cNvSpPr>
          <p:nvPr/>
        </p:nvSpPr>
        <p:spPr bwMode="auto">
          <a:xfrm>
            <a:off x="1157288" y="5661025"/>
            <a:ext cx="320675" cy="0"/>
          </a:xfrm>
          <a:prstGeom prst="line">
            <a:avLst/>
          </a:prstGeom>
          <a:noFill/>
          <a:ln w="26988">
            <a:solidFill>
              <a:srgbClr val="CF385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9" name="Line 26"/>
          <p:cNvSpPr>
            <a:spLocks noChangeShapeType="1"/>
          </p:cNvSpPr>
          <p:nvPr/>
        </p:nvSpPr>
        <p:spPr bwMode="auto">
          <a:xfrm>
            <a:off x="3062288" y="5426075"/>
            <a:ext cx="320675" cy="0"/>
          </a:xfrm>
          <a:prstGeom prst="line">
            <a:avLst/>
          </a:prstGeom>
          <a:noFill/>
          <a:ln w="26988">
            <a:solidFill>
              <a:srgbClr val="7856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0" name="Line 27"/>
          <p:cNvSpPr>
            <a:spLocks noChangeShapeType="1"/>
          </p:cNvSpPr>
          <p:nvPr/>
        </p:nvSpPr>
        <p:spPr bwMode="auto">
          <a:xfrm>
            <a:off x="3062288" y="5661025"/>
            <a:ext cx="320675" cy="0"/>
          </a:xfrm>
          <a:prstGeom prst="line">
            <a:avLst/>
          </a:prstGeom>
          <a:noFill/>
          <a:ln w="26988">
            <a:solidFill>
              <a:srgbClr val="53535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1" name="Line 28"/>
          <p:cNvSpPr>
            <a:spLocks noChangeShapeType="1"/>
          </p:cNvSpPr>
          <p:nvPr/>
        </p:nvSpPr>
        <p:spPr bwMode="auto">
          <a:xfrm>
            <a:off x="4945063" y="5426075"/>
            <a:ext cx="320675" cy="0"/>
          </a:xfrm>
          <a:prstGeom prst="line">
            <a:avLst/>
          </a:prstGeom>
          <a:noFill/>
          <a:ln w="26988">
            <a:solidFill>
              <a:srgbClr val="FED2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2" name="Line 29"/>
          <p:cNvSpPr>
            <a:spLocks noChangeShapeType="1"/>
          </p:cNvSpPr>
          <p:nvPr/>
        </p:nvSpPr>
        <p:spPr bwMode="auto">
          <a:xfrm>
            <a:off x="4945063" y="5661025"/>
            <a:ext cx="320675" cy="0"/>
          </a:xfrm>
          <a:prstGeom prst="line">
            <a:avLst/>
          </a:prstGeom>
          <a:noFill/>
          <a:ln w="26988">
            <a:solidFill>
              <a:srgbClr val="8F387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3" name="Line 30"/>
          <p:cNvSpPr>
            <a:spLocks noChangeShapeType="1"/>
          </p:cNvSpPr>
          <p:nvPr/>
        </p:nvSpPr>
        <p:spPr bwMode="auto">
          <a:xfrm>
            <a:off x="6840538" y="5426075"/>
            <a:ext cx="322262" cy="0"/>
          </a:xfrm>
          <a:prstGeom prst="line">
            <a:avLst/>
          </a:prstGeom>
          <a:noFill/>
          <a:ln w="26988">
            <a:solidFill>
              <a:srgbClr val="B1B7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4" name="Line 31"/>
          <p:cNvSpPr>
            <a:spLocks noChangeShapeType="1"/>
          </p:cNvSpPr>
          <p:nvPr/>
        </p:nvSpPr>
        <p:spPr bwMode="auto">
          <a:xfrm>
            <a:off x="6840538" y="5661025"/>
            <a:ext cx="322262" cy="0"/>
          </a:xfrm>
          <a:prstGeom prst="line">
            <a:avLst/>
          </a:prstGeom>
          <a:noFill/>
          <a:ln w="26988">
            <a:solidFill>
              <a:srgbClr val="00206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5" name="Freeform 32"/>
          <p:cNvSpPr>
            <a:spLocks/>
          </p:cNvSpPr>
          <p:nvPr/>
        </p:nvSpPr>
        <p:spPr bwMode="auto">
          <a:xfrm>
            <a:off x="884238" y="2312988"/>
            <a:ext cx="0" cy="2536825"/>
          </a:xfrm>
          <a:custGeom>
            <a:avLst/>
            <a:gdLst>
              <a:gd name="T0" fmla="*/ 0 h 1440"/>
              <a:gd name="T1" fmla="*/ 2147483647 h 1440"/>
              <a:gd name="T2" fmla="*/ 0 h 1440"/>
              <a:gd name="T3" fmla="*/ 0 60000 65536"/>
              <a:gd name="T4" fmla="*/ 0 60000 65536"/>
              <a:gd name="T5" fmla="*/ 0 60000 65536"/>
            </a:gdLst>
            <a:ahLst/>
            <a:cxnLst>
              <a:cxn ang="T3">
                <a:pos x="0" y="T0"/>
              </a:cxn>
              <a:cxn ang="T4">
                <a:pos x="0" y="T1"/>
              </a:cxn>
              <a:cxn ang="T5">
                <a:pos x="0" y="T2"/>
              </a:cxn>
            </a:cxnLst>
            <a:rect l="0" t="0" r="r" b="b"/>
            <a:pathLst>
              <a:path h="1440">
                <a:moveTo>
                  <a:pt x="0" y="0"/>
                </a:moveTo>
                <a:lnTo>
                  <a:pt x="0" y="144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6" name="Line 33"/>
          <p:cNvSpPr>
            <a:spLocks noChangeShapeType="1"/>
          </p:cNvSpPr>
          <p:nvPr/>
        </p:nvSpPr>
        <p:spPr bwMode="auto">
          <a:xfrm flipH="1">
            <a:off x="884238" y="1749425"/>
            <a:ext cx="22225" cy="31003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7" name="Freeform 34"/>
          <p:cNvSpPr>
            <a:spLocks/>
          </p:cNvSpPr>
          <p:nvPr/>
        </p:nvSpPr>
        <p:spPr bwMode="auto">
          <a:xfrm>
            <a:off x="815975" y="2389188"/>
            <a:ext cx="84138" cy="0"/>
          </a:xfrm>
          <a:custGeom>
            <a:avLst/>
            <a:gdLst>
              <a:gd name="T0" fmla="*/ 2147483647 w 48"/>
              <a:gd name="T1" fmla="*/ 0 w 48"/>
              <a:gd name="T2" fmla="*/ 2147483647 w 48"/>
              <a:gd name="T3" fmla="*/ 0 60000 65536"/>
              <a:gd name="T4" fmla="*/ 0 60000 65536"/>
              <a:gd name="T5" fmla="*/ 0 60000 65536"/>
            </a:gdLst>
            <a:ahLst/>
            <a:cxnLst>
              <a:cxn ang="T3">
                <a:pos x="T0" y="0"/>
              </a:cxn>
              <a:cxn ang="T4">
                <a:pos x="T1" y="0"/>
              </a:cxn>
              <a:cxn ang="T5">
                <a:pos x="T2" y="0"/>
              </a:cxn>
            </a:cxnLst>
            <a:rect l="0" t="0" r="r" b="b"/>
            <a:pathLst>
              <a:path w="48">
                <a:moveTo>
                  <a:pt x="48" y="0"/>
                </a:move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8" name="Line 35"/>
          <p:cNvSpPr>
            <a:spLocks noChangeShapeType="1"/>
          </p:cNvSpPr>
          <p:nvPr/>
        </p:nvSpPr>
        <p:spPr bwMode="auto">
          <a:xfrm flipH="1">
            <a:off x="815975" y="2389188"/>
            <a:ext cx="84138"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9" name="Freeform 36"/>
          <p:cNvSpPr>
            <a:spLocks/>
          </p:cNvSpPr>
          <p:nvPr/>
        </p:nvSpPr>
        <p:spPr bwMode="auto">
          <a:xfrm>
            <a:off x="815975" y="2695575"/>
            <a:ext cx="84138" cy="0"/>
          </a:xfrm>
          <a:custGeom>
            <a:avLst/>
            <a:gdLst>
              <a:gd name="T0" fmla="*/ 2147483647 w 48"/>
              <a:gd name="T1" fmla="*/ 0 w 48"/>
              <a:gd name="T2" fmla="*/ 2147483647 w 48"/>
              <a:gd name="T3" fmla="*/ 0 60000 65536"/>
              <a:gd name="T4" fmla="*/ 0 60000 65536"/>
              <a:gd name="T5" fmla="*/ 0 60000 65536"/>
            </a:gdLst>
            <a:ahLst/>
            <a:cxnLst>
              <a:cxn ang="T3">
                <a:pos x="T0" y="0"/>
              </a:cxn>
              <a:cxn ang="T4">
                <a:pos x="T1" y="0"/>
              </a:cxn>
              <a:cxn ang="T5">
                <a:pos x="T2" y="0"/>
              </a:cxn>
            </a:cxnLst>
            <a:rect l="0" t="0" r="r" b="b"/>
            <a:pathLst>
              <a:path w="48">
                <a:moveTo>
                  <a:pt x="48" y="0"/>
                </a:move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0" name="Line 37"/>
          <p:cNvSpPr>
            <a:spLocks noChangeShapeType="1"/>
          </p:cNvSpPr>
          <p:nvPr/>
        </p:nvSpPr>
        <p:spPr bwMode="auto">
          <a:xfrm flipH="1">
            <a:off x="815975" y="2695575"/>
            <a:ext cx="84138"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1" name="Freeform 38"/>
          <p:cNvSpPr>
            <a:spLocks/>
          </p:cNvSpPr>
          <p:nvPr/>
        </p:nvSpPr>
        <p:spPr bwMode="auto">
          <a:xfrm>
            <a:off x="815975" y="2986088"/>
            <a:ext cx="84138" cy="0"/>
          </a:xfrm>
          <a:custGeom>
            <a:avLst/>
            <a:gdLst>
              <a:gd name="T0" fmla="*/ 2147483647 w 48"/>
              <a:gd name="T1" fmla="*/ 0 w 48"/>
              <a:gd name="T2" fmla="*/ 2147483647 w 48"/>
              <a:gd name="T3" fmla="*/ 0 60000 65536"/>
              <a:gd name="T4" fmla="*/ 0 60000 65536"/>
              <a:gd name="T5" fmla="*/ 0 60000 65536"/>
            </a:gdLst>
            <a:ahLst/>
            <a:cxnLst>
              <a:cxn ang="T3">
                <a:pos x="T0" y="0"/>
              </a:cxn>
              <a:cxn ang="T4">
                <a:pos x="T1" y="0"/>
              </a:cxn>
              <a:cxn ang="T5">
                <a:pos x="T2" y="0"/>
              </a:cxn>
            </a:cxnLst>
            <a:rect l="0" t="0" r="r" b="b"/>
            <a:pathLst>
              <a:path w="48">
                <a:moveTo>
                  <a:pt x="48" y="0"/>
                </a:move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2" name="Line 39"/>
          <p:cNvSpPr>
            <a:spLocks noChangeShapeType="1"/>
          </p:cNvSpPr>
          <p:nvPr/>
        </p:nvSpPr>
        <p:spPr bwMode="auto">
          <a:xfrm flipH="1">
            <a:off x="815975" y="2986088"/>
            <a:ext cx="84138"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3" name="Freeform 40"/>
          <p:cNvSpPr>
            <a:spLocks/>
          </p:cNvSpPr>
          <p:nvPr/>
        </p:nvSpPr>
        <p:spPr bwMode="auto">
          <a:xfrm>
            <a:off x="815975" y="3292475"/>
            <a:ext cx="84138" cy="0"/>
          </a:xfrm>
          <a:custGeom>
            <a:avLst/>
            <a:gdLst>
              <a:gd name="T0" fmla="*/ 2147483647 w 48"/>
              <a:gd name="T1" fmla="*/ 0 w 48"/>
              <a:gd name="T2" fmla="*/ 2147483647 w 48"/>
              <a:gd name="T3" fmla="*/ 0 60000 65536"/>
              <a:gd name="T4" fmla="*/ 0 60000 65536"/>
              <a:gd name="T5" fmla="*/ 0 60000 65536"/>
            </a:gdLst>
            <a:ahLst/>
            <a:cxnLst>
              <a:cxn ang="T3">
                <a:pos x="T0" y="0"/>
              </a:cxn>
              <a:cxn ang="T4">
                <a:pos x="T1" y="0"/>
              </a:cxn>
              <a:cxn ang="T5">
                <a:pos x="T2" y="0"/>
              </a:cxn>
            </a:cxnLst>
            <a:rect l="0" t="0" r="r" b="b"/>
            <a:pathLst>
              <a:path w="48">
                <a:moveTo>
                  <a:pt x="48" y="0"/>
                </a:move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4" name="Line 41"/>
          <p:cNvSpPr>
            <a:spLocks noChangeShapeType="1"/>
          </p:cNvSpPr>
          <p:nvPr/>
        </p:nvSpPr>
        <p:spPr bwMode="auto">
          <a:xfrm flipH="1">
            <a:off x="815975" y="3292475"/>
            <a:ext cx="84138"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5" name="Freeform 42"/>
          <p:cNvSpPr>
            <a:spLocks/>
          </p:cNvSpPr>
          <p:nvPr/>
        </p:nvSpPr>
        <p:spPr bwMode="auto">
          <a:xfrm>
            <a:off x="815975" y="3605213"/>
            <a:ext cx="84138" cy="0"/>
          </a:xfrm>
          <a:custGeom>
            <a:avLst/>
            <a:gdLst>
              <a:gd name="T0" fmla="*/ 2147483647 w 48"/>
              <a:gd name="T1" fmla="*/ 0 w 48"/>
              <a:gd name="T2" fmla="*/ 2147483647 w 48"/>
              <a:gd name="T3" fmla="*/ 0 60000 65536"/>
              <a:gd name="T4" fmla="*/ 0 60000 65536"/>
              <a:gd name="T5" fmla="*/ 0 60000 65536"/>
            </a:gdLst>
            <a:ahLst/>
            <a:cxnLst>
              <a:cxn ang="T3">
                <a:pos x="T0" y="0"/>
              </a:cxn>
              <a:cxn ang="T4">
                <a:pos x="T1" y="0"/>
              </a:cxn>
              <a:cxn ang="T5">
                <a:pos x="T2" y="0"/>
              </a:cxn>
            </a:cxnLst>
            <a:rect l="0" t="0" r="r" b="b"/>
            <a:pathLst>
              <a:path w="48">
                <a:moveTo>
                  <a:pt x="48" y="0"/>
                </a:move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6" name="Line 43"/>
          <p:cNvSpPr>
            <a:spLocks noChangeShapeType="1"/>
          </p:cNvSpPr>
          <p:nvPr/>
        </p:nvSpPr>
        <p:spPr bwMode="auto">
          <a:xfrm flipH="1">
            <a:off x="815975" y="3605213"/>
            <a:ext cx="84138"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7" name="Freeform 44"/>
          <p:cNvSpPr>
            <a:spLocks/>
          </p:cNvSpPr>
          <p:nvPr/>
        </p:nvSpPr>
        <p:spPr bwMode="auto">
          <a:xfrm>
            <a:off x="815975" y="3911600"/>
            <a:ext cx="84138" cy="0"/>
          </a:xfrm>
          <a:custGeom>
            <a:avLst/>
            <a:gdLst>
              <a:gd name="T0" fmla="*/ 2147483647 w 48"/>
              <a:gd name="T1" fmla="*/ 0 w 48"/>
              <a:gd name="T2" fmla="*/ 2147483647 w 48"/>
              <a:gd name="T3" fmla="*/ 0 60000 65536"/>
              <a:gd name="T4" fmla="*/ 0 60000 65536"/>
              <a:gd name="T5" fmla="*/ 0 60000 65536"/>
            </a:gdLst>
            <a:ahLst/>
            <a:cxnLst>
              <a:cxn ang="T3">
                <a:pos x="T0" y="0"/>
              </a:cxn>
              <a:cxn ang="T4">
                <a:pos x="T1" y="0"/>
              </a:cxn>
              <a:cxn ang="T5">
                <a:pos x="T2" y="0"/>
              </a:cxn>
            </a:cxnLst>
            <a:rect l="0" t="0" r="r" b="b"/>
            <a:pathLst>
              <a:path w="48">
                <a:moveTo>
                  <a:pt x="48" y="0"/>
                </a:move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8" name="Line 45"/>
          <p:cNvSpPr>
            <a:spLocks noChangeShapeType="1"/>
          </p:cNvSpPr>
          <p:nvPr/>
        </p:nvSpPr>
        <p:spPr bwMode="auto">
          <a:xfrm flipH="1">
            <a:off x="815975" y="3911600"/>
            <a:ext cx="84138"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9" name="Freeform 46"/>
          <p:cNvSpPr>
            <a:spLocks/>
          </p:cNvSpPr>
          <p:nvPr/>
        </p:nvSpPr>
        <p:spPr bwMode="auto">
          <a:xfrm>
            <a:off x="815975" y="4217988"/>
            <a:ext cx="84138" cy="0"/>
          </a:xfrm>
          <a:custGeom>
            <a:avLst/>
            <a:gdLst>
              <a:gd name="T0" fmla="*/ 2147483647 w 48"/>
              <a:gd name="T1" fmla="*/ 0 w 48"/>
              <a:gd name="T2" fmla="*/ 2147483647 w 48"/>
              <a:gd name="T3" fmla="*/ 0 60000 65536"/>
              <a:gd name="T4" fmla="*/ 0 60000 65536"/>
              <a:gd name="T5" fmla="*/ 0 60000 65536"/>
            </a:gdLst>
            <a:ahLst/>
            <a:cxnLst>
              <a:cxn ang="T3">
                <a:pos x="T0" y="0"/>
              </a:cxn>
              <a:cxn ang="T4">
                <a:pos x="T1" y="0"/>
              </a:cxn>
              <a:cxn ang="T5">
                <a:pos x="T2" y="0"/>
              </a:cxn>
            </a:cxnLst>
            <a:rect l="0" t="0" r="r" b="b"/>
            <a:pathLst>
              <a:path w="48">
                <a:moveTo>
                  <a:pt x="48" y="0"/>
                </a:move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0" name="Line 47"/>
          <p:cNvSpPr>
            <a:spLocks noChangeShapeType="1"/>
          </p:cNvSpPr>
          <p:nvPr/>
        </p:nvSpPr>
        <p:spPr bwMode="auto">
          <a:xfrm flipH="1">
            <a:off x="815975" y="4217988"/>
            <a:ext cx="84138"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1" name="Freeform 48"/>
          <p:cNvSpPr>
            <a:spLocks/>
          </p:cNvSpPr>
          <p:nvPr/>
        </p:nvSpPr>
        <p:spPr bwMode="auto">
          <a:xfrm>
            <a:off x="815975" y="4524375"/>
            <a:ext cx="84138" cy="0"/>
          </a:xfrm>
          <a:custGeom>
            <a:avLst/>
            <a:gdLst>
              <a:gd name="T0" fmla="*/ 2147483647 w 48"/>
              <a:gd name="T1" fmla="*/ 0 w 48"/>
              <a:gd name="T2" fmla="*/ 2147483647 w 48"/>
              <a:gd name="T3" fmla="*/ 0 60000 65536"/>
              <a:gd name="T4" fmla="*/ 0 60000 65536"/>
              <a:gd name="T5" fmla="*/ 0 60000 65536"/>
            </a:gdLst>
            <a:ahLst/>
            <a:cxnLst>
              <a:cxn ang="T3">
                <a:pos x="T0" y="0"/>
              </a:cxn>
              <a:cxn ang="T4">
                <a:pos x="T1" y="0"/>
              </a:cxn>
              <a:cxn ang="T5">
                <a:pos x="T2" y="0"/>
              </a:cxn>
            </a:cxnLst>
            <a:rect l="0" t="0" r="r" b="b"/>
            <a:pathLst>
              <a:path w="48">
                <a:moveTo>
                  <a:pt x="48" y="0"/>
                </a:move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2" name="Line 49"/>
          <p:cNvSpPr>
            <a:spLocks noChangeShapeType="1"/>
          </p:cNvSpPr>
          <p:nvPr/>
        </p:nvSpPr>
        <p:spPr bwMode="auto">
          <a:xfrm flipH="1">
            <a:off x="815975" y="4524375"/>
            <a:ext cx="84138"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3" name="Rectangle 172"/>
          <p:cNvSpPr>
            <a:spLocks noChangeArrowheads="1"/>
          </p:cNvSpPr>
          <p:nvPr/>
        </p:nvSpPr>
        <p:spPr bwMode="auto">
          <a:xfrm>
            <a:off x="406400" y="1604963"/>
            <a:ext cx="439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100</a:t>
            </a:r>
          </a:p>
        </p:txBody>
      </p:sp>
      <p:sp>
        <p:nvSpPr>
          <p:cNvPr id="20544" name="Rectangle 173"/>
          <p:cNvSpPr>
            <a:spLocks noChangeArrowheads="1"/>
          </p:cNvSpPr>
          <p:nvPr/>
        </p:nvSpPr>
        <p:spPr bwMode="auto">
          <a:xfrm>
            <a:off x="468313" y="191135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a:solidFill>
                  <a:srgbClr val="000000"/>
                </a:solidFill>
                <a:latin typeface="Arial" charset="0"/>
              </a:rPr>
              <a:t>90</a:t>
            </a:r>
          </a:p>
        </p:txBody>
      </p:sp>
      <p:sp>
        <p:nvSpPr>
          <p:cNvPr id="20545" name="Freeform 34"/>
          <p:cNvSpPr>
            <a:spLocks/>
          </p:cNvSpPr>
          <p:nvPr/>
        </p:nvSpPr>
        <p:spPr bwMode="auto">
          <a:xfrm>
            <a:off x="815975" y="1917700"/>
            <a:ext cx="84138" cy="0"/>
          </a:xfrm>
          <a:custGeom>
            <a:avLst/>
            <a:gdLst>
              <a:gd name="T0" fmla="*/ 2147483647 w 48"/>
              <a:gd name="T1" fmla="*/ 0 w 48"/>
              <a:gd name="T2" fmla="*/ 2147483647 w 48"/>
              <a:gd name="T3" fmla="*/ 0 60000 65536"/>
              <a:gd name="T4" fmla="*/ 0 60000 65536"/>
              <a:gd name="T5" fmla="*/ 0 60000 65536"/>
            </a:gdLst>
            <a:ahLst/>
            <a:cxnLst>
              <a:cxn ang="T3">
                <a:pos x="T0" y="0"/>
              </a:cxn>
              <a:cxn ang="T4">
                <a:pos x="T1" y="0"/>
              </a:cxn>
              <a:cxn ang="T5">
                <a:pos x="T2" y="0"/>
              </a:cxn>
            </a:cxnLst>
            <a:rect l="0" t="0" r="r" b="b"/>
            <a:pathLst>
              <a:path w="48">
                <a:moveTo>
                  <a:pt x="48" y="0"/>
                </a:move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6" name="Line 35"/>
          <p:cNvSpPr>
            <a:spLocks noChangeShapeType="1"/>
          </p:cNvSpPr>
          <p:nvPr/>
        </p:nvSpPr>
        <p:spPr bwMode="auto">
          <a:xfrm flipH="1">
            <a:off x="815975" y="1752600"/>
            <a:ext cx="84138"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7" name="Freeform 36"/>
          <p:cNvSpPr>
            <a:spLocks/>
          </p:cNvSpPr>
          <p:nvPr/>
        </p:nvSpPr>
        <p:spPr bwMode="auto">
          <a:xfrm>
            <a:off x="815975" y="2224088"/>
            <a:ext cx="84138" cy="0"/>
          </a:xfrm>
          <a:custGeom>
            <a:avLst/>
            <a:gdLst>
              <a:gd name="T0" fmla="*/ 2147483647 w 48"/>
              <a:gd name="T1" fmla="*/ 0 w 48"/>
              <a:gd name="T2" fmla="*/ 2147483647 w 48"/>
              <a:gd name="T3" fmla="*/ 0 60000 65536"/>
              <a:gd name="T4" fmla="*/ 0 60000 65536"/>
              <a:gd name="T5" fmla="*/ 0 60000 65536"/>
            </a:gdLst>
            <a:ahLst/>
            <a:cxnLst>
              <a:cxn ang="T3">
                <a:pos x="T0" y="0"/>
              </a:cxn>
              <a:cxn ang="T4">
                <a:pos x="T1" y="0"/>
              </a:cxn>
              <a:cxn ang="T5">
                <a:pos x="T2" y="0"/>
              </a:cxn>
            </a:cxnLst>
            <a:rect l="0" t="0" r="r" b="b"/>
            <a:pathLst>
              <a:path w="48">
                <a:moveTo>
                  <a:pt x="48" y="0"/>
                </a:move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8" name="Line 37"/>
          <p:cNvSpPr>
            <a:spLocks noChangeShapeType="1"/>
          </p:cNvSpPr>
          <p:nvPr/>
        </p:nvSpPr>
        <p:spPr bwMode="auto">
          <a:xfrm flipH="1">
            <a:off x="815975" y="2051050"/>
            <a:ext cx="84138"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5" name="Straight Connector 4"/>
          <p:cNvCxnSpPr/>
          <p:nvPr/>
        </p:nvCxnSpPr>
        <p:spPr>
          <a:xfrm>
            <a:off x="8015288" y="4835525"/>
            <a:ext cx="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948488" y="4835525"/>
            <a:ext cx="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935663" y="4835525"/>
            <a:ext cx="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922838" y="4835525"/>
            <a:ext cx="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002088" y="4835525"/>
            <a:ext cx="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06713" y="4835525"/>
            <a:ext cx="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963738" y="4835525"/>
            <a:ext cx="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017588" y="4835525"/>
            <a:ext cx="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a:grpSpLocks/>
          </p:cNvGrpSpPr>
          <p:nvPr/>
        </p:nvGrpSpPr>
        <p:grpSpPr bwMode="auto">
          <a:xfrm>
            <a:off x="900113" y="2420938"/>
            <a:ext cx="7232650" cy="2414587"/>
            <a:chOff x="1157288" y="2420938"/>
            <a:chExt cx="7232650" cy="2414587"/>
          </a:xfrm>
        </p:grpSpPr>
        <p:sp>
          <p:nvSpPr>
            <p:cNvPr id="20578" name="Freeform 16"/>
            <p:cNvSpPr>
              <a:spLocks/>
            </p:cNvSpPr>
            <p:nvPr/>
          </p:nvSpPr>
          <p:spPr bwMode="auto">
            <a:xfrm>
              <a:off x="1157288" y="2420938"/>
              <a:ext cx="7221537" cy="1031875"/>
            </a:xfrm>
            <a:custGeom>
              <a:avLst/>
              <a:gdLst>
                <a:gd name="T0" fmla="*/ 0 w 4101"/>
                <a:gd name="T1" fmla="*/ 2147483647 h 586"/>
                <a:gd name="T2" fmla="*/ 2147483647 w 4101"/>
                <a:gd name="T3" fmla="*/ 2147483647 h 586"/>
                <a:gd name="T4" fmla="*/ 2147483647 w 4101"/>
                <a:gd name="T5" fmla="*/ 0 h 586"/>
                <a:gd name="T6" fmla="*/ 2147483647 w 4101"/>
                <a:gd name="T7" fmla="*/ 0 h 586"/>
                <a:gd name="T8" fmla="*/ 2147483647 w 4101"/>
                <a:gd name="T9" fmla="*/ 2147483647 h 586"/>
                <a:gd name="T10" fmla="*/ 2147483647 w 4101"/>
                <a:gd name="T11" fmla="*/ 2147483647 h 586"/>
                <a:gd name="T12" fmla="*/ 2147483647 w 4101"/>
                <a:gd name="T13" fmla="*/ 2147483647 h 5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01" h="586">
                  <a:moveTo>
                    <a:pt x="0" y="382"/>
                  </a:moveTo>
                  <a:lnTo>
                    <a:pt x="578" y="152"/>
                  </a:lnTo>
                  <a:lnTo>
                    <a:pt x="1169" y="0"/>
                  </a:lnTo>
                  <a:lnTo>
                    <a:pt x="1773" y="0"/>
                  </a:lnTo>
                  <a:lnTo>
                    <a:pt x="2316" y="108"/>
                  </a:lnTo>
                  <a:lnTo>
                    <a:pt x="2998" y="317"/>
                  </a:lnTo>
                  <a:lnTo>
                    <a:pt x="4101" y="586"/>
                  </a:lnTo>
                </a:path>
              </a:pathLst>
            </a:custGeom>
            <a:noFill/>
            <a:ln w="26988">
              <a:solidFill>
                <a:srgbClr val="B1B73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9" name="Freeform 17"/>
            <p:cNvSpPr>
              <a:spLocks/>
            </p:cNvSpPr>
            <p:nvPr/>
          </p:nvSpPr>
          <p:spPr bwMode="auto">
            <a:xfrm>
              <a:off x="1157288" y="3905250"/>
              <a:ext cx="7221537" cy="779463"/>
            </a:xfrm>
            <a:custGeom>
              <a:avLst/>
              <a:gdLst>
                <a:gd name="T0" fmla="*/ 0 w 4101"/>
                <a:gd name="T1" fmla="*/ 2147483647 h 443"/>
                <a:gd name="T2" fmla="*/ 2147483647 w 4101"/>
                <a:gd name="T3" fmla="*/ 0 h 443"/>
                <a:gd name="T4" fmla="*/ 2147483647 w 4101"/>
                <a:gd name="T5" fmla="*/ 2147483647 h 443"/>
                <a:gd name="T6" fmla="*/ 2147483647 w 4101"/>
                <a:gd name="T7" fmla="*/ 2147483647 h 443"/>
                <a:gd name="T8" fmla="*/ 2147483647 w 4101"/>
                <a:gd name="T9" fmla="*/ 2147483647 h 443"/>
                <a:gd name="T10" fmla="*/ 2147483647 w 4101"/>
                <a:gd name="T11" fmla="*/ 2147483647 h 443"/>
                <a:gd name="T12" fmla="*/ 2147483647 w 4101"/>
                <a:gd name="T13" fmla="*/ 2147483647 h 443"/>
                <a:gd name="T14" fmla="*/ 2147483647 w 4101"/>
                <a:gd name="T15" fmla="*/ 2147483647 h 4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01" h="443">
                  <a:moveTo>
                    <a:pt x="0" y="121"/>
                  </a:moveTo>
                  <a:lnTo>
                    <a:pt x="578" y="0"/>
                  </a:lnTo>
                  <a:lnTo>
                    <a:pt x="1173" y="61"/>
                  </a:lnTo>
                  <a:lnTo>
                    <a:pt x="1751" y="269"/>
                  </a:lnTo>
                  <a:lnTo>
                    <a:pt x="2377" y="369"/>
                  </a:lnTo>
                  <a:lnTo>
                    <a:pt x="2911" y="417"/>
                  </a:lnTo>
                  <a:lnTo>
                    <a:pt x="3524" y="443"/>
                  </a:lnTo>
                  <a:lnTo>
                    <a:pt x="4101" y="443"/>
                  </a:lnTo>
                </a:path>
              </a:pathLst>
            </a:custGeom>
            <a:noFill/>
            <a:ln w="26988">
              <a:solidFill>
                <a:srgbClr val="78562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0" name="Freeform 19"/>
            <p:cNvSpPr>
              <a:spLocks/>
            </p:cNvSpPr>
            <p:nvPr/>
          </p:nvSpPr>
          <p:spPr bwMode="auto">
            <a:xfrm>
              <a:off x="1157288" y="4294188"/>
              <a:ext cx="7221537" cy="227012"/>
            </a:xfrm>
            <a:custGeom>
              <a:avLst/>
              <a:gdLst>
                <a:gd name="T0" fmla="*/ 0 w 4101"/>
                <a:gd name="T1" fmla="*/ 2147483647 h 129"/>
                <a:gd name="T2" fmla="*/ 2147483647 w 4101"/>
                <a:gd name="T3" fmla="*/ 2147483647 h 129"/>
                <a:gd name="T4" fmla="*/ 2147483647 w 4101"/>
                <a:gd name="T5" fmla="*/ 2147483647 h 129"/>
                <a:gd name="T6" fmla="*/ 2147483647 w 4101"/>
                <a:gd name="T7" fmla="*/ 0 h 129"/>
                <a:gd name="T8" fmla="*/ 2147483647 w 4101"/>
                <a:gd name="T9" fmla="*/ 2147483647 h 129"/>
                <a:gd name="T10" fmla="*/ 2147483647 w 4101"/>
                <a:gd name="T11" fmla="*/ 2147483647 h 129"/>
                <a:gd name="T12" fmla="*/ 2147483647 w 4101"/>
                <a:gd name="T13" fmla="*/ 2147483647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01" h="129">
                  <a:moveTo>
                    <a:pt x="0" y="102"/>
                  </a:moveTo>
                  <a:lnTo>
                    <a:pt x="576" y="129"/>
                  </a:lnTo>
                  <a:lnTo>
                    <a:pt x="1164" y="72"/>
                  </a:lnTo>
                  <a:lnTo>
                    <a:pt x="1762" y="0"/>
                  </a:lnTo>
                  <a:lnTo>
                    <a:pt x="2920" y="98"/>
                  </a:lnTo>
                  <a:lnTo>
                    <a:pt x="3530" y="111"/>
                  </a:lnTo>
                  <a:lnTo>
                    <a:pt x="4101" y="111"/>
                  </a:lnTo>
                </a:path>
              </a:pathLst>
            </a:custGeom>
            <a:noFill/>
            <a:ln w="26988">
              <a:solidFill>
                <a:srgbClr val="8F38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1" name="Freeform 20"/>
            <p:cNvSpPr>
              <a:spLocks/>
            </p:cNvSpPr>
            <p:nvPr/>
          </p:nvSpPr>
          <p:spPr bwMode="auto">
            <a:xfrm>
              <a:off x="1157288" y="3870325"/>
              <a:ext cx="7221537" cy="650875"/>
            </a:xfrm>
            <a:custGeom>
              <a:avLst/>
              <a:gdLst>
                <a:gd name="T0" fmla="*/ 0 w 4101"/>
                <a:gd name="T1" fmla="*/ 2147483647 h 370"/>
                <a:gd name="T2" fmla="*/ 2147483647 w 4101"/>
                <a:gd name="T3" fmla="*/ 2147483647 h 370"/>
                <a:gd name="T4" fmla="*/ 2147483647 w 4101"/>
                <a:gd name="T5" fmla="*/ 2147483647 h 370"/>
                <a:gd name="T6" fmla="*/ 2147483647 w 4101"/>
                <a:gd name="T7" fmla="*/ 0 h 370"/>
                <a:gd name="T8" fmla="*/ 2147483647 w 4101"/>
                <a:gd name="T9" fmla="*/ 2147483647 h 370"/>
                <a:gd name="T10" fmla="*/ 2147483647 w 4101"/>
                <a:gd name="T11" fmla="*/ 2147483647 h 370"/>
                <a:gd name="T12" fmla="*/ 2147483647 w 4101"/>
                <a:gd name="T13" fmla="*/ 2147483647 h 370"/>
                <a:gd name="T14" fmla="*/ 2147483647 w 4101"/>
                <a:gd name="T15" fmla="*/ 2147483647 h 3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01" h="370">
                  <a:moveTo>
                    <a:pt x="0" y="370"/>
                  </a:moveTo>
                  <a:lnTo>
                    <a:pt x="565" y="265"/>
                  </a:lnTo>
                  <a:lnTo>
                    <a:pt x="1182" y="102"/>
                  </a:lnTo>
                  <a:lnTo>
                    <a:pt x="1751" y="0"/>
                  </a:lnTo>
                  <a:lnTo>
                    <a:pt x="2346" y="9"/>
                  </a:lnTo>
                  <a:lnTo>
                    <a:pt x="2928" y="61"/>
                  </a:lnTo>
                  <a:lnTo>
                    <a:pt x="3534" y="185"/>
                  </a:lnTo>
                  <a:lnTo>
                    <a:pt x="4101" y="233"/>
                  </a:lnTo>
                </a:path>
              </a:pathLst>
            </a:custGeom>
            <a:noFill/>
            <a:ln w="26988">
              <a:solidFill>
                <a:srgbClr val="CF385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2" name="Freeform 21"/>
            <p:cNvSpPr>
              <a:spLocks/>
            </p:cNvSpPr>
            <p:nvPr/>
          </p:nvSpPr>
          <p:spPr bwMode="auto">
            <a:xfrm>
              <a:off x="1157288" y="4581525"/>
              <a:ext cx="7221537" cy="217488"/>
            </a:xfrm>
            <a:custGeom>
              <a:avLst/>
              <a:gdLst>
                <a:gd name="T0" fmla="*/ 0 w 4101"/>
                <a:gd name="T1" fmla="*/ 2147483647 h 124"/>
                <a:gd name="T2" fmla="*/ 2147483647 w 4101"/>
                <a:gd name="T3" fmla="*/ 2147483647 h 124"/>
                <a:gd name="T4" fmla="*/ 2147483647 w 4101"/>
                <a:gd name="T5" fmla="*/ 2147483647 h 124"/>
                <a:gd name="T6" fmla="*/ 2147483647 w 4101"/>
                <a:gd name="T7" fmla="*/ 2147483647 h 124"/>
                <a:gd name="T8" fmla="*/ 2147483647 w 4101"/>
                <a:gd name="T9" fmla="*/ 0 h 124"/>
                <a:gd name="T10" fmla="*/ 2147483647 w 4101"/>
                <a:gd name="T11" fmla="*/ 0 h 124"/>
                <a:gd name="T12" fmla="*/ 2147483647 w 4101"/>
                <a:gd name="T13" fmla="*/ 2147483647 h 124"/>
                <a:gd name="T14" fmla="*/ 2147483647 w 4101"/>
                <a:gd name="T15" fmla="*/ 2147483647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01" h="124">
                  <a:moveTo>
                    <a:pt x="0" y="124"/>
                  </a:moveTo>
                  <a:lnTo>
                    <a:pt x="597" y="109"/>
                  </a:lnTo>
                  <a:lnTo>
                    <a:pt x="1179" y="87"/>
                  </a:lnTo>
                  <a:lnTo>
                    <a:pt x="1775" y="18"/>
                  </a:lnTo>
                  <a:lnTo>
                    <a:pt x="2424" y="0"/>
                  </a:lnTo>
                  <a:lnTo>
                    <a:pt x="2926" y="0"/>
                  </a:lnTo>
                  <a:lnTo>
                    <a:pt x="3443" y="24"/>
                  </a:lnTo>
                  <a:lnTo>
                    <a:pt x="4101" y="22"/>
                  </a:lnTo>
                </a:path>
              </a:pathLst>
            </a:custGeom>
            <a:noFill/>
            <a:ln w="26988">
              <a:solidFill>
                <a:srgbClr val="53535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3" name="Freeform 22"/>
            <p:cNvSpPr>
              <a:spLocks/>
            </p:cNvSpPr>
            <p:nvPr/>
          </p:nvSpPr>
          <p:spPr bwMode="auto">
            <a:xfrm>
              <a:off x="1314450" y="4705350"/>
              <a:ext cx="7075488" cy="130175"/>
            </a:xfrm>
            <a:custGeom>
              <a:avLst/>
              <a:gdLst>
                <a:gd name="T0" fmla="*/ 0 w 4019"/>
                <a:gd name="T1" fmla="*/ 2147483647 h 74"/>
                <a:gd name="T2" fmla="*/ 2147483647 w 4019"/>
                <a:gd name="T3" fmla="*/ 2147483647 h 74"/>
                <a:gd name="T4" fmla="*/ 2147483647 w 4019"/>
                <a:gd name="T5" fmla="*/ 2147483647 h 74"/>
                <a:gd name="T6" fmla="*/ 2147483647 w 4019"/>
                <a:gd name="T7" fmla="*/ 2147483647 h 74"/>
                <a:gd name="T8" fmla="*/ 2147483647 w 4019"/>
                <a:gd name="T9" fmla="*/ 0 h 74"/>
                <a:gd name="T10" fmla="*/ 2147483647 w 4019"/>
                <a:gd name="T11" fmla="*/ 2147483647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19" h="74">
                  <a:moveTo>
                    <a:pt x="0" y="74"/>
                  </a:moveTo>
                  <a:lnTo>
                    <a:pt x="736" y="69"/>
                  </a:lnTo>
                  <a:lnTo>
                    <a:pt x="1762" y="30"/>
                  </a:lnTo>
                  <a:lnTo>
                    <a:pt x="2255" y="11"/>
                  </a:lnTo>
                  <a:lnTo>
                    <a:pt x="3037" y="0"/>
                  </a:lnTo>
                  <a:lnTo>
                    <a:pt x="4019" y="13"/>
                  </a:lnTo>
                </a:path>
              </a:pathLst>
            </a:custGeom>
            <a:noFill/>
            <a:ln w="26988">
              <a:solidFill>
                <a:srgbClr val="FED23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3"/>
          <p:cNvGrpSpPr>
            <a:grpSpLocks/>
          </p:cNvGrpSpPr>
          <p:nvPr/>
        </p:nvGrpSpPr>
        <p:grpSpPr bwMode="auto">
          <a:xfrm>
            <a:off x="906463" y="2562225"/>
            <a:ext cx="7902575" cy="1625600"/>
            <a:chOff x="1163638" y="2562225"/>
            <a:chExt cx="7903606" cy="1625600"/>
          </a:xfrm>
        </p:grpSpPr>
        <p:sp>
          <p:nvSpPr>
            <p:cNvPr id="20576" name="Freeform 18"/>
            <p:cNvSpPr>
              <a:spLocks/>
            </p:cNvSpPr>
            <p:nvPr/>
          </p:nvSpPr>
          <p:spPr bwMode="auto">
            <a:xfrm>
              <a:off x="1163638" y="2562225"/>
              <a:ext cx="7215187" cy="1625600"/>
            </a:xfrm>
            <a:custGeom>
              <a:avLst/>
              <a:gdLst>
                <a:gd name="T0" fmla="*/ 0 w 4545"/>
                <a:gd name="T1" fmla="*/ 2147483647 h 1024"/>
                <a:gd name="T2" fmla="*/ 2147483647 w 4545"/>
                <a:gd name="T3" fmla="*/ 2147483647 h 1024"/>
                <a:gd name="T4" fmla="*/ 2147483647 w 4545"/>
                <a:gd name="T5" fmla="*/ 2147483647 h 1024"/>
                <a:gd name="T6" fmla="*/ 2147483647 w 4545"/>
                <a:gd name="T7" fmla="*/ 2147483647 h 1024"/>
                <a:gd name="T8" fmla="*/ 2147483647 w 4545"/>
                <a:gd name="T9" fmla="*/ 2147483647 h 1024"/>
                <a:gd name="T10" fmla="*/ 2147483647 w 4545"/>
                <a:gd name="T11" fmla="*/ 2147483647 h 1024"/>
                <a:gd name="T12" fmla="*/ 2147483647 w 4545"/>
                <a:gd name="T13" fmla="*/ 0 h 1024"/>
                <a:gd name="T14" fmla="*/ 2147483647 w 4545"/>
                <a:gd name="T15" fmla="*/ 2147483647 h 10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45" h="1024">
                  <a:moveTo>
                    <a:pt x="0" y="1024"/>
                  </a:moveTo>
                  <a:lnTo>
                    <a:pt x="638" y="1024"/>
                  </a:lnTo>
                  <a:lnTo>
                    <a:pt x="1300" y="906"/>
                  </a:lnTo>
                  <a:lnTo>
                    <a:pt x="1967" y="607"/>
                  </a:lnTo>
                  <a:lnTo>
                    <a:pt x="2621" y="243"/>
                  </a:lnTo>
                  <a:lnTo>
                    <a:pt x="3245" y="22"/>
                  </a:lnTo>
                  <a:lnTo>
                    <a:pt x="3897" y="0"/>
                  </a:lnTo>
                  <a:lnTo>
                    <a:pt x="4545" y="113"/>
                  </a:lnTo>
                </a:path>
              </a:pathLst>
            </a:custGeom>
            <a:noFill/>
            <a:ln w="57150">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7" name="TextBox 72"/>
            <p:cNvSpPr txBox="1">
              <a:spLocks noChangeArrowheads="1"/>
            </p:cNvSpPr>
            <p:nvPr/>
          </p:nvSpPr>
          <p:spPr bwMode="auto">
            <a:xfrm>
              <a:off x="8542692" y="2617788"/>
              <a:ext cx="524552" cy="27699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algn="ctr" eaLnBrk="1" hangingPunct="1"/>
              <a:r>
                <a:rPr lang="en-US" altLang="en-US" sz="1200" b="1">
                  <a:solidFill>
                    <a:srgbClr val="000000"/>
                  </a:solidFill>
                  <a:latin typeface="Arial" charset="0"/>
                </a:rPr>
                <a:t>2014</a:t>
              </a:r>
            </a:p>
          </p:txBody>
        </p:sp>
      </p:grpSp>
      <p:grpSp>
        <p:nvGrpSpPr>
          <p:cNvPr id="10" name="Group 9"/>
          <p:cNvGrpSpPr>
            <a:grpSpLocks/>
          </p:cNvGrpSpPr>
          <p:nvPr/>
        </p:nvGrpSpPr>
        <p:grpSpPr bwMode="auto">
          <a:xfrm>
            <a:off x="900113" y="4049713"/>
            <a:ext cx="8167687" cy="785812"/>
            <a:chOff x="1157288" y="4049713"/>
            <a:chExt cx="8167686" cy="785812"/>
          </a:xfrm>
        </p:grpSpPr>
        <p:sp>
          <p:nvSpPr>
            <p:cNvPr id="20574" name="Freeform 23"/>
            <p:cNvSpPr>
              <a:spLocks/>
            </p:cNvSpPr>
            <p:nvPr/>
          </p:nvSpPr>
          <p:spPr bwMode="auto">
            <a:xfrm>
              <a:off x="1157288" y="4131023"/>
              <a:ext cx="7221204" cy="704502"/>
            </a:xfrm>
            <a:custGeom>
              <a:avLst/>
              <a:gdLst>
                <a:gd name="T0" fmla="*/ 2147483647 w 4101"/>
                <a:gd name="T1" fmla="*/ 2147483647 h 400"/>
                <a:gd name="T2" fmla="*/ 2147483647 w 4101"/>
                <a:gd name="T3" fmla="*/ 0 h 400"/>
                <a:gd name="T4" fmla="*/ 2147483647 w 4101"/>
                <a:gd name="T5" fmla="*/ 2147483647 h 400"/>
                <a:gd name="T6" fmla="*/ 2147483647 w 4101"/>
                <a:gd name="T7" fmla="*/ 2147483647 h 400"/>
                <a:gd name="T8" fmla="*/ 2147483647 w 4101"/>
                <a:gd name="T9" fmla="*/ 2147483647 h 400"/>
                <a:gd name="T10" fmla="*/ 2147483647 w 4101"/>
                <a:gd name="T11" fmla="*/ 2147483647 h 400"/>
                <a:gd name="T12" fmla="*/ 2147483647 w 4101"/>
                <a:gd name="T13" fmla="*/ 2147483647 h 400"/>
                <a:gd name="T14" fmla="*/ 2147483647 w 4101"/>
                <a:gd name="T15" fmla="*/ 2147483647 h 400"/>
                <a:gd name="T16" fmla="*/ 0 w 4101"/>
                <a:gd name="T17" fmla="*/ 2147483647 h 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01" h="400">
                  <a:moveTo>
                    <a:pt x="4101" y="37"/>
                  </a:moveTo>
                  <a:lnTo>
                    <a:pt x="3519" y="0"/>
                  </a:lnTo>
                  <a:lnTo>
                    <a:pt x="2928" y="50"/>
                  </a:lnTo>
                  <a:lnTo>
                    <a:pt x="2413" y="191"/>
                  </a:lnTo>
                  <a:lnTo>
                    <a:pt x="1781" y="315"/>
                  </a:lnTo>
                  <a:lnTo>
                    <a:pt x="1190" y="380"/>
                  </a:lnTo>
                  <a:lnTo>
                    <a:pt x="680" y="400"/>
                  </a:lnTo>
                  <a:lnTo>
                    <a:pt x="17" y="400"/>
                  </a:lnTo>
                  <a:lnTo>
                    <a:pt x="0" y="400"/>
                  </a:lnTo>
                </a:path>
              </a:pathLst>
            </a:custGeom>
            <a:noFill/>
            <a:ln w="26988">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5" name="TextBox 103"/>
            <p:cNvSpPr txBox="1">
              <a:spLocks noChangeArrowheads="1"/>
            </p:cNvSpPr>
            <p:nvPr/>
          </p:nvSpPr>
          <p:spPr bwMode="auto">
            <a:xfrm>
              <a:off x="8486775" y="4049713"/>
              <a:ext cx="838199" cy="27699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algn="ctr" eaLnBrk="1" hangingPunct="1"/>
              <a:r>
                <a:rPr lang="en-US" altLang="en-US" sz="1200" b="1" dirty="0">
                  <a:solidFill>
                    <a:srgbClr val="000000"/>
                  </a:solidFill>
                  <a:latin typeface="Arial" charset="0"/>
                </a:rPr>
                <a:t>MDR-</a:t>
              </a:r>
              <a:r>
                <a:rPr lang="en-US" altLang="en-US" sz="1200" b="1" i="1" dirty="0">
                  <a:solidFill>
                    <a:srgbClr val="000000"/>
                  </a:solidFill>
                  <a:latin typeface="Arial" charset="0"/>
                </a:rPr>
                <a:t>Pa</a:t>
              </a:r>
            </a:p>
          </p:txBody>
        </p:sp>
      </p:grpSp>
      <p:sp>
        <p:nvSpPr>
          <p:cNvPr id="20560" name="TextBox 70"/>
          <p:cNvSpPr txBox="1">
            <a:spLocks noChangeArrowheads="1"/>
          </p:cNvSpPr>
          <p:nvPr/>
        </p:nvSpPr>
        <p:spPr bwMode="auto">
          <a:xfrm>
            <a:off x="5203825" y="2006600"/>
            <a:ext cx="582613" cy="27622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algn="ctr" eaLnBrk="1" hangingPunct="1"/>
            <a:r>
              <a:rPr lang="en-US" altLang="en-US" sz="1200" b="1">
                <a:solidFill>
                  <a:srgbClr val="000000"/>
                </a:solidFill>
                <a:latin typeface="Arial" charset="0"/>
              </a:rPr>
              <a:t>2004</a:t>
            </a:r>
            <a:r>
              <a:rPr lang="en-US" altLang="en-US" sz="1200" b="1" baseline="30000">
                <a:solidFill>
                  <a:srgbClr val="000000"/>
                </a:solidFill>
                <a:latin typeface="Arial" charset="0"/>
              </a:rPr>
              <a:t>2</a:t>
            </a:r>
          </a:p>
        </p:txBody>
      </p:sp>
      <p:sp>
        <p:nvSpPr>
          <p:cNvPr id="20561" name="TextBox 6"/>
          <p:cNvSpPr txBox="1">
            <a:spLocks noChangeArrowheads="1"/>
          </p:cNvSpPr>
          <p:nvPr/>
        </p:nvSpPr>
        <p:spPr bwMode="auto">
          <a:xfrm>
            <a:off x="6323013" y="2006600"/>
            <a:ext cx="1174750" cy="276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200" b="1" i="1">
                <a:solidFill>
                  <a:srgbClr val="000000"/>
                </a:solidFill>
                <a:latin typeface="Arial" charset="0"/>
              </a:rPr>
              <a:t>P. aeruginosa</a:t>
            </a:r>
          </a:p>
        </p:txBody>
      </p:sp>
      <p:sp>
        <p:nvSpPr>
          <p:cNvPr id="105" name="Right Arrow 104"/>
          <p:cNvSpPr/>
          <p:nvPr/>
        </p:nvSpPr>
        <p:spPr>
          <a:xfrm>
            <a:off x="4227513" y="2913063"/>
            <a:ext cx="493712" cy="12065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Rectangle 1"/>
          <p:cNvSpPr/>
          <p:nvPr/>
        </p:nvSpPr>
        <p:spPr>
          <a:xfrm>
            <a:off x="4179888" y="2894013"/>
            <a:ext cx="560387" cy="1682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564" name="TextBox 7"/>
          <p:cNvSpPr txBox="1">
            <a:spLocks noChangeArrowheads="1"/>
          </p:cNvSpPr>
          <p:nvPr/>
        </p:nvSpPr>
        <p:spPr bwMode="auto">
          <a:xfrm>
            <a:off x="263525" y="5943600"/>
            <a:ext cx="4468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buFont typeface="Franklin Gothic Book" charset="0"/>
              <a:buAutoNum type="arabicPeriod"/>
            </a:pPr>
            <a:r>
              <a:rPr lang="en-US" altLang="en-US" sz="1000">
                <a:solidFill>
                  <a:srgbClr val="007CC2"/>
                </a:solidFill>
                <a:latin typeface="Arial" charset="0"/>
              </a:rPr>
              <a:t>Cystic Fibrosis Foundation. Patient Registry: Annual Data Report. 2014.</a:t>
            </a:r>
          </a:p>
          <a:p>
            <a:pPr eaLnBrk="1" hangingPunct="1">
              <a:buFont typeface="Franklin Gothic Book" charset="0"/>
              <a:buAutoNum type="arabicPeriod"/>
            </a:pPr>
            <a:r>
              <a:rPr lang="en-US" altLang="en-US" sz="1000">
                <a:solidFill>
                  <a:srgbClr val="007CC2"/>
                </a:solidFill>
                <a:latin typeface="Arial" charset="0"/>
              </a:rPr>
              <a:t>Cystic Fibrosis Foundation. Patient Registry: Annual Data Report. 2004</a:t>
            </a:r>
          </a:p>
        </p:txBody>
      </p:sp>
      <p:sp>
        <p:nvSpPr>
          <p:cNvPr id="20565" name="TextBox 6"/>
          <p:cNvSpPr txBox="1">
            <a:spLocks noChangeArrowheads="1"/>
          </p:cNvSpPr>
          <p:nvPr/>
        </p:nvSpPr>
        <p:spPr bwMode="auto">
          <a:xfrm>
            <a:off x="263525" y="5715000"/>
            <a:ext cx="2954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charset="0"/>
                <a:ea typeface="MS PGothic" charset="-128"/>
              </a:defRPr>
            </a:lvl1pPr>
            <a:lvl2pPr marL="742950" indent="-285750" eaLnBrk="0" hangingPunct="0">
              <a:defRPr>
                <a:solidFill>
                  <a:schemeClr val="tx1"/>
                </a:solidFill>
                <a:latin typeface="Arial Narrow" charset="0"/>
                <a:ea typeface="MS PGothic" charset="-128"/>
              </a:defRPr>
            </a:lvl2pPr>
            <a:lvl3pPr marL="1143000" indent="-228600" eaLnBrk="0" hangingPunct="0">
              <a:defRPr>
                <a:solidFill>
                  <a:schemeClr val="tx1"/>
                </a:solidFill>
                <a:latin typeface="Arial Narrow" charset="0"/>
                <a:ea typeface="MS PGothic" charset="-128"/>
              </a:defRPr>
            </a:lvl3pPr>
            <a:lvl4pPr marL="1600200" indent="-228600" eaLnBrk="0" hangingPunct="0">
              <a:defRPr>
                <a:solidFill>
                  <a:schemeClr val="tx1"/>
                </a:solidFill>
                <a:latin typeface="Arial Narrow" charset="0"/>
                <a:ea typeface="MS PGothic" charset="-128"/>
              </a:defRPr>
            </a:lvl4pPr>
            <a:lvl5pPr marL="2057400" indent="-228600" eaLnBrk="0" hangingPunct="0">
              <a:defRPr>
                <a:solidFill>
                  <a:schemeClr val="tx1"/>
                </a:solidFill>
                <a:latin typeface="Arial Narrow" charset="0"/>
                <a:ea typeface="MS PGothic" charset="-128"/>
              </a:defRPr>
            </a:lvl5pPr>
            <a:lvl6pPr marL="2514600" indent="-228600" eaLnBrk="0" fontAlgn="base" hangingPunct="0">
              <a:spcBef>
                <a:spcPct val="0"/>
              </a:spcBef>
              <a:spcAft>
                <a:spcPct val="0"/>
              </a:spcAft>
              <a:defRPr>
                <a:solidFill>
                  <a:schemeClr val="tx1"/>
                </a:solidFill>
                <a:latin typeface="Arial Narrow" charset="0"/>
                <a:ea typeface="MS PGothic" charset="-128"/>
              </a:defRPr>
            </a:lvl6pPr>
            <a:lvl7pPr marL="2971800" indent="-228600" eaLnBrk="0" fontAlgn="base" hangingPunct="0">
              <a:spcBef>
                <a:spcPct val="0"/>
              </a:spcBef>
              <a:spcAft>
                <a:spcPct val="0"/>
              </a:spcAft>
              <a:defRPr>
                <a:solidFill>
                  <a:schemeClr val="tx1"/>
                </a:solidFill>
                <a:latin typeface="Arial Narrow" charset="0"/>
                <a:ea typeface="MS PGothic" charset="-128"/>
              </a:defRPr>
            </a:lvl7pPr>
            <a:lvl8pPr marL="3429000" indent="-228600" eaLnBrk="0" fontAlgn="base" hangingPunct="0">
              <a:spcBef>
                <a:spcPct val="0"/>
              </a:spcBef>
              <a:spcAft>
                <a:spcPct val="0"/>
              </a:spcAft>
              <a:defRPr>
                <a:solidFill>
                  <a:schemeClr val="tx1"/>
                </a:solidFill>
                <a:latin typeface="Arial Narrow" charset="0"/>
                <a:ea typeface="MS PGothic" charset="-128"/>
              </a:defRPr>
            </a:lvl8pPr>
            <a:lvl9pPr marL="3886200" indent="-228600" eaLnBrk="0" fontAlgn="base" hangingPunct="0">
              <a:spcBef>
                <a:spcPct val="0"/>
              </a:spcBef>
              <a:spcAft>
                <a:spcPct val="0"/>
              </a:spcAft>
              <a:defRPr>
                <a:solidFill>
                  <a:schemeClr val="tx1"/>
                </a:solidFill>
                <a:latin typeface="Arial Narrow" charset="0"/>
                <a:ea typeface="MS PGothic" charset="-128"/>
              </a:defRPr>
            </a:lvl9pPr>
          </a:lstStyle>
          <a:p>
            <a:pPr eaLnBrk="1" hangingPunct="1"/>
            <a:r>
              <a:rPr lang="en-US" altLang="en-US" sz="1000">
                <a:solidFill>
                  <a:srgbClr val="000000"/>
                </a:solidFill>
                <a:latin typeface="Arial" charset="0"/>
              </a:rPr>
              <a:t>MRSA=Methicillin-resistant </a:t>
            </a:r>
            <a:r>
              <a:rPr lang="en-US" altLang="en-US" sz="1000" i="1">
                <a:solidFill>
                  <a:srgbClr val="000000"/>
                </a:solidFill>
                <a:latin typeface="Arial" charset="0"/>
              </a:rPr>
              <a:t>S. aureus </a:t>
            </a:r>
            <a:r>
              <a:rPr lang="en-US" altLang="en-US" sz="1000">
                <a:solidFill>
                  <a:srgbClr val="000000"/>
                </a:solidFill>
                <a:latin typeface="Arial" charset="0"/>
              </a:rPr>
              <a:t>	</a:t>
            </a:r>
          </a:p>
        </p:txBody>
      </p:sp>
      <p:grpSp>
        <p:nvGrpSpPr>
          <p:cNvPr id="20566" name="Group 19"/>
          <p:cNvGrpSpPr>
            <a:grpSpLocks/>
          </p:cNvGrpSpPr>
          <p:nvPr/>
        </p:nvGrpSpPr>
        <p:grpSpPr bwMode="auto">
          <a:xfrm>
            <a:off x="887413" y="2371725"/>
            <a:ext cx="6065837" cy="1562100"/>
            <a:chOff x="1144588" y="2371319"/>
            <a:chExt cx="6065837" cy="1562506"/>
          </a:xfrm>
        </p:grpSpPr>
        <p:cxnSp>
          <p:nvCxnSpPr>
            <p:cNvPr id="19545" name="Straight Connector 19544"/>
            <p:cNvCxnSpPr/>
            <p:nvPr/>
          </p:nvCxnSpPr>
          <p:spPr bwMode="auto">
            <a:xfrm flipV="1">
              <a:off x="1144588" y="3800440"/>
              <a:ext cx="1050925" cy="133385"/>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9547" name="Straight Connector 19546"/>
            <p:cNvCxnSpPr/>
            <p:nvPr/>
          </p:nvCxnSpPr>
          <p:spPr bwMode="auto">
            <a:xfrm flipV="1">
              <a:off x="2220913" y="3465391"/>
              <a:ext cx="923925" cy="335049"/>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9549" name="Straight Connector 19548"/>
            <p:cNvCxnSpPr/>
            <p:nvPr/>
          </p:nvCxnSpPr>
          <p:spPr bwMode="auto">
            <a:xfrm flipV="1">
              <a:off x="3130550" y="2903270"/>
              <a:ext cx="1085850" cy="568473"/>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9551" name="Straight Connector 19550"/>
            <p:cNvCxnSpPr/>
            <p:nvPr/>
          </p:nvCxnSpPr>
          <p:spPr bwMode="auto">
            <a:xfrm flipV="1">
              <a:off x="4208463" y="2490413"/>
              <a:ext cx="971550" cy="420796"/>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auto">
            <a:xfrm flipV="1">
              <a:off x="5229225" y="2371319"/>
              <a:ext cx="522288" cy="130209"/>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auto">
            <a:xfrm>
              <a:off x="6902450" y="2442776"/>
              <a:ext cx="307975" cy="92099"/>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a:off x="5767388" y="2374495"/>
              <a:ext cx="1081087" cy="4605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7795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2000"/>
                                        <p:tgtEl>
                                          <p:spTgt spid="4"/>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0"/>
                                        <p:tgtEl>
                                          <p:spTgt spid="10"/>
                                        </p:tgtEl>
                                      </p:cBhvr>
                                    </p:animEffect>
                                  </p:childTnLst>
                                </p:cTn>
                              </p:par>
                              <p:par>
                                <p:cTn id="22" presetID="10" presetClass="exit" presetSubtype="0" fill="hold" grpId="0" nodeType="withEffect">
                                  <p:stCondLst>
                                    <p:cond delay="200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 presetClass="entr" presetSubtype="0" fill="hold" grpId="1"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b0ddcbfa-545f-47e1-9659-397796e2d483.png"/>
          <p:cNvPicPr>
            <a:picLocks/>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168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d06989c1-41d2-4b3c-8207-d189c0ff06e3.png"/>
          <p:cNvPicPr>
            <a:picLocks/>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514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304800" y="1143000"/>
            <a:ext cx="8610600" cy="5486400"/>
            <a:chOff x="192" y="720"/>
            <a:chExt cx="5424" cy="3456"/>
          </a:xfrm>
        </p:grpSpPr>
        <p:sp>
          <p:nvSpPr>
            <p:cNvPr id="18435" name="Rectangle 3"/>
            <p:cNvSpPr>
              <a:spLocks noChangeArrowheads="1"/>
            </p:cNvSpPr>
            <p:nvPr/>
          </p:nvSpPr>
          <p:spPr bwMode="auto">
            <a:xfrm>
              <a:off x="192" y="720"/>
              <a:ext cx="5424" cy="34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436" name="Group 4"/>
            <p:cNvGrpSpPr>
              <a:grpSpLocks/>
            </p:cNvGrpSpPr>
            <p:nvPr/>
          </p:nvGrpSpPr>
          <p:grpSpPr bwMode="auto">
            <a:xfrm>
              <a:off x="192" y="960"/>
              <a:ext cx="5312" cy="3106"/>
              <a:chOff x="192" y="960"/>
              <a:chExt cx="5312" cy="3106"/>
            </a:xfrm>
          </p:grpSpPr>
          <p:sp>
            <p:nvSpPr>
              <p:cNvPr id="18437" name="Freeform 5"/>
              <p:cNvSpPr>
                <a:spLocks/>
              </p:cNvSpPr>
              <p:nvPr/>
            </p:nvSpPr>
            <p:spPr bwMode="auto">
              <a:xfrm>
                <a:off x="500" y="1680"/>
                <a:ext cx="4760" cy="2160"/>
              </a:xfrm>
              <a:custGeom>
                <a:avLst/>
                <a:gdLst>
                  <a:gd name="T0" fmla="*/ 24 w 457"/>
                  <a:gd name="T1" fmla="*/ 0 h 193"/>
                  <a:gd name="T2" fmla="*/ 0 w 457"/>
                  <a:gd name="T3" fmla="*/ 24 h 193"/>
                  <a:gd name="T4" fmla="*/ 0 w 457"/>
                  <a:gd name="T5" fmla="*/ 169 h 193"/>
                  <a:gd name="T6" fmla="*/ 24 w 457"/>
                  <a:gd name="T7" fmla="*/ 193 h 193"/>
                  <a:gd name="T8" fmla="*/ 433 w 457"/>
                  <a:gd name="T9" fmla="*/ 193 h 193"/>
                  <a:gd name="T10" fmla="*/ 457 w 457"/>
                  <a:gd name="T11" fmla="*/ 169 h 193"/>
                  <a:gd name="T12" fmla="*/ 457 w 457"/>
                  <a:gd name="T13" fmla="*/ 24 h 193"/>
                  <a:gd name="T14" fmla="*/ 433 w 457"/>
                  <a:gd name="T15" fmla="*/ 0 h 193"/>
                  <a:gd name="T16" fmla="*/ 24 w 457"/>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93">
                    <a:moveTo>
                      <a:pt x="24" y="0"/>
                    </a:moveTo>
                    <a:cubicBezTo>
                      <a:pt x="11" y="0"/>
                      <a:pt x="0" y="11"/>
                      <a:pt x="0" y="24"/>
                    </a:cubicBezTo>
                    <a:lnTo>
                      <a:pt x="0" y="169"/>
                    </a:lnTo>
                    <a:cubicBezTo>
                      <a:pt x="0" y="182"/>
                      <a:pt x="11" y="193"/>
                      <a:pt x="24" y="193"/>
                    </a:cubicBezTo>
                    <a:lnTo>
                      <a:pt x="433" y="193"/>
                    </a:lnTo>
                    <a:cubicBezTo>
                      <a:pt x="447" y="193"/>
                      <a:pt x="457" y="182"/>
                      <a:pt x="457" y="169"/>
                    </a:cubicBezTo>
                    <a:lnTo>
                      <a:pt x="457" y="24"/>
                    </a:lnTo>
                    <a:cubicBezTo>
                      <a:pt x="457" y="11"/>
                      <a:pt x="447" y="0"/>
                      <a:pt x="433" y="0"/>
                    </a:cubicBezTo>
                    <a:lnTo>
                      <a:pt x="24" y="0"/>
                    </a:lnTo>
                    <a:close/>
                  </a:path>
                </a:pathLst>
              </a:custGeom>
              <a:solidFill>
                <a:schemeClr val="bg1"/>
              </a:solidFill>
              <a:ln w="49276">
                <a:solidFill>
                  <a:srgbClr val="B2B2B2"/>
                </a:solidFill>
                <a:prstDash val="solid"/>
                <a:round/>
                <a:headEnd/>
                <a:tailEnd/>
              </a:ln>
            </p:spPr>
            <p:txBody>
              <a:bodyPr wrap="none" lIns="0" tIns="0" rIns="0" bIns="0">
                <a:spAutoFit/>
              </a:bodyPr>
              <a:lstStyle/>
              <a:p>
                <a:endParaRPr lang="en-US"/>
              </a:p>
            </p:txBody>
          </p:sp>
          <p:sp>
            <p:nvSpPr>
              <p:cNvPr id="18438" name="Rectangle 6"/>
              <p:cNvSpPr>
                <a:spLocks noChangeArrowheads="1"/>
              </p:cNvSpPr>
              <p:nvPr/>
            </p:nvSpPr>
            <p:spPr bwMode="auto">
              <a:xfrm>
                <a:off x="697" y="3846"/>
                <a:ext cx="64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8439" name="Rectangle 7"/>
              <p:cNvSpPr>
                <a:spLocks noChangeArrowheads="1"/>
              </p:cNvSpPr>
              <p:nvPr/>
            </p:nvSpPr>
            <p:spPr bwMode="auto">
              <a:xfrm>
                <a:off x="336" y="3888"/>
                <a:ext cx="9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800" i="1"/>
                  <a:t>Basolateral</a:t>
                </a:r>
              </a:p>
            </p:txBody>
          </p:sp>
          <p:sp>
            <p:nvSpPr>
              <p:cNvPr id="18440" name="Rectangle 8"/>
              <p:cNvSpPr>
                <a:spLocks noChangeArrowheads="1"/>
              </p:cNvSpPr>
              <p:nvPr/>
            </p:nvSpPr>
            <p:spPr bwMode="auto">
              <a:xfrm>
                <a:off x="4853" y="1433"/>
                <a:ext cx="39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8441" name="Rectangle 9"/>
              <p:cNvSpPr>
                <a:spLocks noChangeArrowheads="1"/>
              </p:cNvSpPr>
              <p:nvPr/>
            </p:nvSpPr>
            <p:spPr bwMode="auto">
              <a:xfrm>
                <a:off x="192" y="1536"/>
                <a:ext cx="4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800" i="1"/>
                  <a:t>Apical</a:t>
                </a:r>
              </a:p>
            </p:txBody>
          </p:sp>
          <p:sp>
            <p:nvSpPr>
              <p:cNvPr id="18442" name="Rectangle 10"/>
              <p:cNvSpPr>
                <a:spLocks noChangeArrowheads="1"/>
              </p:cNvSpPr>
              <p:nvPr/>
            </p:nvSpPr>
            <p:spPr bwMode="auto">
              <a:xfrm>
                <a:off x="1404" y="1132"/>
                <a:ext cx="61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8443" name="Rectangle 11"/>
              <p:cNvSpPr>
                <a:spLocks noChangeArrowheads="1"/>
              </p:cNvSpPr>
              <p:nvPr/>
            </p:nvSpPr>
            <p:spPr bwMode="auto">
              <a:xfrm>
                <a:off x="745" y="1132"/>
                <a:ext cx="50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8444" name="Rectangle 12"/>
              <p:cNvSpPr>
                <a:spLocks noChangeArrowheads="1"/>
              </p:cNvSpPr>
              <p:nvPr/>
            </p:nvSpPr>
            <p:spPr bwMode="auto">
              <a:xfrm>
                <a:off x="336" y="960"/>
                <a:ext cx="20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0" b="0"/>
                  <a:t>Alternate Chloride Channels</a:t>
                </a:r>
              </a:p>
            </p:txBody>
          </p:sp>
          <p:sp>
            <p:nvSpPr>
              <p:cNvPr id="18445" name="Rectangle 13"/>
              <p:cNvSpPr>
                <a:spLocks noChangeArrowheads="1"/>
              </p:cNvSpPr>
              <p:nvPr/>
            </p:nvSpPr>
            <p:spPr bwMode="auto">
              <a:xfrm>
                <a:off x="3843" y="2128"/>
                <a:ext cx="49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8446" name="Freeform 14"/>
              <p:cNvSpPr>
                <a:spLocks/>
              </p:cNvSpPr>
              <p:nvPr/>
            </p:nvSpPr>
            <p:spPr bwMode="auto">
              <a:xfrm>
                <a:off x="2212" y="1746"/>
                <a:ext cx="97" cy="69"/>
              </a:xfrm>
              <a:custGeom>
                <a:avLst/>
                <a:gdLst>
                  <a:gd name="T0" fmla="*/ 10 w 10"/>
                  <a:gd name="T1" fmla="*/ 0 h 6"/>
                  <a:gd name="T2" fmla="*/ 0 w 10"/>
                  <a:gd name="T3" fmla="*/ 6 h 6"/>
                  <a:gd name="T4" fmla="*/ 0 w 10"/>
                  <a:gd name="T5" fmla="*/ 6 h 6"/>
                </a:gdLst>
                <a:ahLst/>
                <a:cxnLst>
                  <a:cxn ang="0">
                    <a:pos x="T0" y="T1"/>
                  </a:cxn>
                  <a:cxn ang="0">
                    <a:pos x="T2" y="T3"/>
                  </a:cxn>
                  <a:cxn ang="0">
                    <a:pos x="T4" y="T5"/>
                  </a:cxn>
                </a:cxnLst>
                <a:rect l="0" t="0" r="r" b="b"/>
                <a:pathLst>
                  <a:path w="10" h="6">
                    <a:moveTo>
                      <a:pt x="10" y="0"/>
                    </a:moveTo>
                    <a:cubicBezTo>
                      <a:pt x="10" y="4"/>
                      <a:pt x="6" y="6"/>
                      <a:pt x="0" y="6"/>
                    </a:cubicBezTo>
                    <a:cubicBezTo>
                      <a:pt x="0" y="6"/>
                      <a:pt x="0" y="6"/>
                      <a:pt x="0" y="6"/>
                    </a:cubicBezTo>
                  </a:path>
                </a:pathLst>
              </a:custGeom>
              <a:noFill/>
              <a:ln w="15875">
                <a:solidFill>
                  <a:srgbClr val="EF8570"/>
                </a:solidFill>
                <a:prstDash val="solid"/>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47" name="Rectangle 15"/>
              <p:cNvSpPr>
                <a:spLocks noChangeArrowheads="1"/>
              </p:cNvSpPr>
              <p:nvPr/>
            </p:nvSpPr>
            <p:spPr bwMode="auto">
              <a:xfrm>
                <a:off x="2630" y="2417"/>
                <a:ext cx="185"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8448" name="Rectangle 16"/>
              <p:cNvSpPr>
                <a:spLocks noChangeArrowheads="1"/>
              </p:cNvSpPr>
              <p:nvPr/>
            </p:nvSpPr>
            <p:spPr bwMode="auto">
              <a:xfrm>
                <a:off x="1079" y="1942"/>
                <a:ext cx="245"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8449" name="Rectangle 17"/>
              <p:cNvSpPr>
                <a:spLocks noChangeArrowheads="1"/>
              </p:cNvSpPr>
              <p:nvPr/>
            </p:nvSpPr>
            <p:spPr bwMode="auto">
              <a:xfrm>
                <a:off x="1109" y="1966"/>
                <a:ext cx="19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solidFill>
                      <a:schemeClr val="tx2"/>
                    </a:solidFill>
                  </a:rPr>
                  <a:t>Cl</a:t>
                </a:r>
                <a:endParaRPr lang="en-US" sz="2400" b="0">
                  <a:solidFill>
                    <a:schemeClr val="tx2"/>
                  </a:solidFill>
                </a:endParaRPr>
              </a:p>
            </p:txBody>
          </p:sp>
          <p:sp>
            <p:nvSpPr>
              <p:cNvPr id="18450" name="Rectangle 18"/>
              <p:cNvSpPr>
                <a:spLocks noChangeArrowheads="1"/>
              </p:cNvSpPr>
              <p:nvPr/>
            </p:nvSpPr>
            <p:spPr bwMode="auto">
              <a:xfrm>
                <a:off x="1305" y="1954"/>
                <a:ext cx="4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chemeClr val="tx2"/>
                    </a:solidFill>
                  </a:rPr>
                  <a:t>-</a:t>
                </a:r>
                <a:endParaRPr lang="en-US" sz="2400" b="0">
                  <a:solidFill>
                    <a:schemeClr val="tx2"/>
                  </a:solidFill>
                </a:endParaRPr>
              </a:p>
            </p:txBody>
          </p:sp>
          <p:grpSp>
            <p:nvGrpSpPr>
              <p:cNvPr id="18451" name="Group 19"/>
              <p:cNvGrpSpPr>
                <a:grpSpLocks/>
              </p:cNvGrpSpPr>
              <p:nvPr/>
            </p:nvGrpSpPr>
            <p:grpSpPr bwMode="auto">
              <a:xfrm>
                <a:off x="1214" y="1479"/>
                <a:ext cx="139" cy="383"/>
                <a:chOff x="1326" y="1222"/>
                <a:chExt cx="209" cy="400"/>
              </a:xfrm>
            </p:grpSpPr>
            <p:sp>
              <p:nvSpPr>
                <p:cNvPr id="18452" name="Freeform 20"/>
                <p:cNvSpPr>
                  <a:spLocks/>
                </p:cNvSpPr>
                <p:nvPr/>
              </p:nvSpPr>
              <p:spPr bwMode="auto">
                <a:xfrm>
                  <a:off x="1368" y="1271"/>
                  <a:ext cx="167" cy="351"/>
                </a:xfrm>
                <a:custGeom>
                  <a:avLst/>
                  <a:gdLst>
                    <a:gd name="T0" fmla="*/ 2 w 16"/>
                    <a:gd name="T1" fmla="*/ 0 h 29"/>
                    <a:gd name="T2" fmla="*/ 0 w 16"/>
                    <a:gd name="T3" fmla="*/ 2 h 29"/>
                    <a:gd name="T4" fmla="*/ 0 w 16"/>
                    <a:gd name="T5" fmla="*/ 27 h 29"/>
                    <a:gd name="T6" fmla="*/ 2 w 16"/>
                    <a:gd name="T7" fmla="*/ 29 h 29"/>
                    <a:gd name="T8" fmla="*/ 14 w 16"/>
                    <a:gd name="T9" fmla="*/ 29 h 29"/>
                    <a:gd name="T10" fmla="*/ 16 w 16"/>
                    <a:gd name="T11" fmla="*/ 27 h 29"/>
                    <a:gd name="T12" fmla="*/ 16 w 16"/>
                    <a:gd name="T13" fmla="*/ 2 h 29"/>
                    <a:gd name="T14" fmla="*/ 14 w 16"/>
                    <a:gd name="T15" fmla="*/ 0 h 29"/>
                    <a:gd name="T16" fmla="*/ 2 w 1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9">
                      <a:moveTo>
                        <a:pt x="2" y="0"/>
                      </a:moveTo>
                      <a:cubicBezTo>
                        <a:pt x="1" y="0"/>
                        <a:pt x="0" y="1"/>
                        <a:pt x="0" y="2"/>
                      </a:cubicBezTo>
                      <a:lnTo>
                        <a:pt x="0" y="27"/>
                      </a:lnTo>
                      <a:cubicBezTo>
                        <a:pt x="0" y="28"/>
                        <a:pt x="1" y="29"/>
                        <a:pt x="2" y="29"/>
                      </a:cubicBezTo>
                      <a:lnTo>
                        <a:pt x="14" y="29"/>
                      </a:lnTo>
                      <a:cubicBezTo>
                        <a:pt x="15" y="29"/>
                        <a:pt x="16" y="28"/>
                        <a:pt x="16" y="27"/>
                      </a:cubicBezTo>
                      <a:lnTo>
                        <a:pt x="16" y="2"/>
                      </a:lnTo>
                      <a:cubicBezTo>
                        <a:pt x="16" y="1"/>
                        <a:pt x="15" y="0"/>
                        <a:pt x="14" y="0"/>
                      </a:cubicBezTo>
                      <a:lnTo>
                        <a:pt x="2" y="0"/>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US"/>
                </a:p>
              </p:txBody>
            </p:sp>
            <p:sp>
              <p:nvSpPr>
                <p:cNvPr id="18453" name="Freeform 21"/>
                <p:cNvSpPr>
                  <a:spLocks/>
                </p:cNvSpPr>
                <p:nvPr/>
              </p:nvSpPr>
              <p:spPr bwMode="auto">
                <a:xfrm>
                  <a:off x="1326" y="1222"/>
                  <a:ext cx="167" cy="351"/>
                </a:xfrm>
                <a:custGeom>
                  <a:avLst/>
                  <a:gdLst>
                    <a:gd name="T0" fmla="*/ 2 w 16"/>
                    <a:gd name="T1" fmla="*/ 0 h 29"/>
                    <a:gd name="T2" fmla="*/ 0 w 16"/>
                    <a:gd name="T3" fmla="*/ 2 h 29"/>
                    <a:gd name="T4" fmla="*/ 0 w 16"/>
                    <a:gd name="T5" fmla="*/ 27 h 29"/>
                    <a:gd name="T6" fmla="*/ 2 w 16"/>
                    <a:gd name="T7" fmla="*/ 29 h 29"/>
                    <a:gd name="T8" fmla="*/ 14 w 16"/>
                    <a:gd name="T9" fmla="*/ 29 h 29"/>
                    <a:gd name="T10" fmla="*/ 16 w 16"/>
                    <a:gd name="T11" fmla="*/ 27 h 29"/>
                    <a:gd name="T12" fmla="*/ 16 w 16"/>
                    <a:gd name="T13" fmla="*/ 2 h 29"/>
                    <a:gd name="T14" fmla="*/ 14 w 16"/>
                    <a:gd name="T15" fmla="*/ 0 h 29"/>
                    <a:gd name="T16" fmla="*/ 2 w 1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9">
                      <a:moveTo>
                        <a:pt x="2" y="0"/>
                      </a:moveTo>
                      <a:cubicBezTo>
                        <a:pt x="1" y="0"/>
                        <a:pt x="0" y="1"/>
                        <a:pt x="0" y="2"/>
                      </a:cubicBezTo>
                      <a:lnTo>
                        <a:pt x="0" y="27"/>
                      </a:lnTo>
                      <a:cubicBezTo>
                        <a:pt x="0" y="28"/>
                        <a:pt x="1" y="29"/>
                        <a:pt x="2" y="29"/>
                      </a:cubicBezTo>
                      <a:lnTo>
                        <a:pt x="14" y="29"/>
                      </a:lnTo>
                      <a:cubicBezTo>
                        <a:pt x="15" y="29"/>
                        <a:pt x="16" y="28"/>
                        <a:pt x="16" y="27"/>
                      </a:cubicBezTo>
                      <a:lnTo>
                        <a:pt x="16" y="2"/>
                      </a:lnTo>
                      <a:cubicBezTo>
                        <a:pt x="16" y="1"/>
                        <a:pt x="15" y="0"/>
                        <a:pt x="14" y="0"/>
                      </a:cubicBezTo>
                      <a:lnTo>
                        <a:pt x="2" y="0"/>
                      </a:lnTo>
                      <a:close/>
                    </a:path>
                  </a:pathLst>
                </a:custGeom>
                <a:solidFill>
                  <a:srgbClr val="00AE00"/>
                </a:solidFill>
                <a:ln w="15875">
                  <a:solidFill>
                    <a:srgbClr val="FFFFFF"/>
                  </a:solidFill>
                  <a:prstDash val="solid"/>
                  <a:round/>
                  <a:headEnd/>
                  <a:tailEnd/>
                </a:ln>
              </p:spPr>
              <p:txBody>
                <a:bodyPr wrap="none" lIns="0" tIns="0" rIns="0" bIns="0">
                  <a:spAutoFit/>
                </a:bodyPr>
                <a:lstStyle/>
                <a:p>
                  <a:endParaRPr lang="en-US"/>
                </a:p>
              </p:txBody>
            </p:sp>
          </p:grpSp>
          <p:grpSp>
            <p:nvGrpSpPr>
              <p:cNvPr id="18454" name="Group 22"/>
              <p:cNvGrpSpPr>
                <a:grpSpLocks/>
              </p:cNvGrpSpPr>
              <p:nvPr/>
            </p:nvGrpSpPr>
            <p:grpSpPr bwMode="auto">
              <a:xfrm>
                <a:off x="1014" y="1479"/>
                <a:ext cx="144" cy="383"/>
                <a:chOff x="1002" y="1222"/>
                <a:chExt cx="240" cy="400"/>
              </a:xfrm>
            </p:grpSpPr>
            <p:sp>
              <p:nvSpPr>
                <p:cNvPr id="18455" name="Freeform 23"/>
                <p:cNvSpPr>
                  <a:spLocks/>
                </p:cNvSpPr>
                <p:nvPr/>
              </p:nvSpPr>
              <p:spPr bwMode="auto">
                <a:xfrm>
                  <a:off x="1043" y="1271"/>
                  <a:ext cx="199" cy="351"/>
                </a:xfrm>
                <a:custGeom>
                  <a:avLst/>
                  <a:gdLst>
                    <a:gd name="T0" fmla="*/ 2 w 19"/>
                    <a:gd name="T1" fmla="*/ 0 h 29"/>
                    <a:gd name="T2" fmla="*/ 0 w 19"/>
                    <a:gd name="T3" fmla="*/ 3 h 29"/>
                    <a:gd name="T4" fmla="*/ 0 w 19"/>
                    <a:gd name="T5" fmla="*/ 26 h 29"/>
                    <a:gd name="T6" fmla="*/ 2 w 19"/>
                    <a:gd name="T7" fmla="*/ 29 h 29"/>
                    <a:gd name="T8" fmla="*/ 17 w 19"/>
                    <a:gd name="T9" fmla="*/ 29 h 29"/>
                    <a:gd name="T10" fmla="*/ 19 w 19"/>
                    <a:gd name="T11" fmla="*/ 26 h 29"/>
                    <a:gd name="T12" fmla="*/ 19 w 19"/>
                    <a:gd name="T13" fmla="*/ 3 h 29"/>
                    <a:gd name="T14" fmla="*/ 17 w 19"/>
                    <a:gd name="T15" fmla="*/ 0 h 29"/>
                    <a:gd name="T16" fmla="*/ 2 w 19"/>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9">
                      <a:moveTo>
                        <a:pt x="2" y="0"/>
                      </a:moveTo>
                      <a:cubicBezTo>
                        <a:pt x="1" y="0"/>
                        <a:pt x="0" y="1"/>
                        <a:pt x="0" y="3"/>
                      </a:cubicBezTo>
                      <a:lnTo>
                        <a:pt x="0" y="26"/>
                      </a:lnTo>
                      <a:cubicBezTo>
                        <a:pt x="0" y="28"/>
                        <a:pt x="1" y="29"/>
                        <a:pt x="2" y="29"/>
                      </a:cubicBezTo>
                      <a:lnTo>
                        <a:pt x="17" y="29"/>
                      </a:lnTo>
                      <a:cubicBezTo>
                        <a:pt x="18" y="29"/>
                        <a:pt x="19" y="28"/>
                        <a:pt x="19" y="26"/>
                      </a:cubicBezTo>
                      <a:lnTo>
                        <a:pt x="19" y="3"/>
                      </a:lnTo>
                      <a:cubicBezTo>
                        <a:pt x="19" y="1"/>
                        <a:pt x="18" y="0"/>
                        <a:pt x="17" y="0"/>
                      </a:cubicBezTo>
                      <a:lnTo>
                        <a:pt x="2" y="0"/>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US"/>
                </a:p>
              </p:txBody>
            </p:sp>
            <p:sp>
              <p:nvSpPr>
                <p:cNvPr id="18456" name="Freeform 24"/>
                <p:cNvSpPr>
                  <a:spLocks/>
                </p:cNvSpPr>
                <p:nvPr/>
              </p:nvSpPr>
              <p:spPr bwMode="auto">
                <a:xfrm>
                  <a:off x="1002" y="1222"/>
                  <a:ext cx="198" cy="351"/>
                </a:xfrm>
                <a:custGeom>
                  <a:avLst/>
                  <a:gdLst>
                    <a:gd name="T0" fmla="*/ 2 w 19"/>
                    <a:gd name="T1" fmla="*/ 0 h 29"/>
                    <a:gd name="T2" fmla="*/ 0 w 19"/>
                    <a:gd name="T3" fmla="*/ 3 h 29"/>
                    <a:gd name="T4" fmla="*/ 0 w 19"/>
                    <a:gd name="T5" fmla="*/ 26 h 29"/>
                    <a:gd name="T6" fmla="*/ 2 w 19"/>
                    <a:gd name="T7" fmla="*/ 29 h 29"/>
                    <a:gd name="T8" fmla="*/ 17 w 19"/>
                    <a:gd name="T9" fmla="*/ 29 h 29"/>
                    <a:gd name="T10" fmla="*/ 19 w 19"/>
                    <a:gd name="T11" fmla="*/ 26 h 29"/>
                    <a:gd name="T12" fmla="*/ 19 w 19"/>
                    <a:gd name="T13" fmla="*/ 3 h 29"/>
                    <a:gd name="T14" fmla="*/ 17 w 19"/>
                    <a:gd name="T15" fmla="*/ 0 h 29"/>
                    <a:gd name="T16" fmla="*/ 2 w 19"/>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9">
                      <a:moveTo>
                        <a:pt x="2" y="0"/>
                      </a:moveTo>
                      <a:cubicBezTo>
                        <a:pt x="1" y="0"/>
                        <a:pt x="0" y="1"/>
                        <a:pt x="0" y="3"/>
                      </a:cubicBezTo>
                      <a:lnTo>
                        <a:pt x="0" y="26"/>
                      </a:lnTo>
                      <a:cubicBezTo>
                        <a:pt x="0" y="28"/>
                        <a:pt x="1" y="29"/>
                        <a:pt x="2" y="29"/>
                      </a:cubicBezTo>
                      <a:lnTo>
                        <a:pt x="17" y="29"/>
                      </a:lnTo>
                      <a:cubicBezTo>
                        <a:pt x="18" y="29"/>
                        <a:pt x="19" y="28"/>
                        <a:pt x="19" y="26"/>
                      </a:cubicBezTo>
                      <a:lnTo>
                        <a:pt x="19" y="3"/>
                      </a:lnTo>
                      <a:cubicBezTo>
                        <a:pt x="19" y="1"/>
                        <a:pt x="18" y="0"/>
                        <a:pt x="17" y="0"/>
                      </a:cubicBezTo>
                      <a:lnTo>
                        <a:pt x="2" y="0"/>
                      </a:lnTo>
                      <a:close/>
                    </a:path>
                  </a:pathLst>
                </a:custGeom>
                <a:solidFill>
                  <a:srgbClr val="00AE00"/>
                </a:solidFill>
                <a:ln w="15875">
                  <a:solidFill>
                    <a:srgbClr val="FFFFFF"/>
                  </a:solidFill>
                  <a:prstDash val="solid"/>
                  <a:round/>
                  <a:headEnd/>
                  <a:tailEnd/>
                </a:ln>
              </p:spPr>
              <p:txBody>
                <a:bodyPr wrap="none" lIns="0" tIns="0" rIns="0" bIns="0">
                  <a:spAutoFit/>
                </a:bodyPr>
                <a:lstStyle/>
                <a:p>
                  <a:endParaRPr lang="en-US"/>
                </a:p>
              </p:txBody>
            </p:sp>
          </p:grpSp>
          <p:sp>
            <p:nvSpPr>
              <p:cNvPr id="18457" name="Line 25"/>
              <p:cNvSpPr>
                <a:spLocks noChangeShapeType="1"/>
              </p:cNvSpPr>
              <p:nvPr/>
            </p:nvSpPr>
            <p:spPr bwMode="auto">
              <a:xfrm flipV="1">
                <a:off x="1182" y="1282"/>
                <a:ext cx="1" cy="626"/>
              </a:xfrm>
              <a:prstGeom prst="line">
                <a:avLst/>
              </a:prstGeom>
              <a:noFill/>
              <a:ln w="49213">
                <a:solidFill>
                  <a:schemeClr val="accent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18458" name="Freeform 26"/>
              <p:cNvSpPr>
                <a:spLocks/>
              </p:cNvSpPr>
              <p:nvPr/>
            </p:nvSpPr>
            <p:spPr bwMode="auto">
              <a:xfrm>
                <a:off x="1132" y="1179"/>
                <a:ext cx="109" cy="196"/>
              </a:xfrm>
              <a:custGeom>
                <a:avLst/>
                <a:gdLst>
                  <a:gd name="T0" fmla="*/ 115 w 115"/>
                  <a:gd name="T1" fmla="*/ 205 h 205"/>
                  <a:gd name="T2" fmla="*/ 53 w 115"/>
                  <a:gd name="T3" fmla="*/ 0 h 205"/>
                  <a:gd name="T4" fmla="*/ 0 w 115"/>
                  <a:gd name="T5" fmla="*/ 205 h 205"/>
                  <a:gd name="T6" fmla="*/ 53 w 115"/>
                  <a:gd name="T7" fmla="*/ 133 h 205"/>
                  <a:gd name="T8" fmla="*/ 115 w 115"/>
                  <a:gd name="T9" fmla="*/ 205 h 205"/>
                </a:gdLst>
                <a:ahLst/>
                <a:cxnLst>
                  <a:cxn ang="0">
                    <a:pos x="T0" y="T1"/>
                  </a:cxn>
                  <a:cxn ang="0">
                    <a:pos x="T2" y="T3"/>
                  </a:cxn>
                  <a:cxn ang="0">
                    <a:pos x="T4" y="T5"/>
                  </a:cxn>
                  <a:cxn ang="0">
                    <a:pos x="T6" y="T7"/>
                  </a:cxn>
                  <a:cxn ang="0">
                    <a:pos x="T8" y="T9"/>
                  </a:cxn>
                </a:cxnLst>
                <a:rect l="0" t="0" r="r" b="b"/>
                <a:pathLst>
                  <a:path w="115" h="205">
                    <a:moveTo>
                      <a:pt x="115" y="205"/>
                    </a:moveTo>
                    <a:lnTo>
                      <a:pt x="53" y="0"/>
                    </a:lnTo>
                    <a:lnTo>
                      <a:pt x="0" y="205"/>
                    </a:lnTo>
                    <a:lnTo>
                      <a:pt x="53" y="133"/>
                    </a:lnTo>
                    <a:lnTo>
                      <a:pt x="115" y="205"/>
                    </a:lnTo>
                    <a:close/>
                  </a:path>
                </a:pathLst>
              </a:custGeom>
              <a:solidFill>
                <a:schemeClr val="accent1"/>
              </a:solidFill>
              <a:ln>
                <a:noFill/>
              </a:ln>
              <a:extLst>
                <a:ext uri="{91240B29-F687-4F45-9708-019B960494DF}">
                  <a14:hiddenLine xmlns:a14="http://schemas.microsoft.com/office/drawing/2010/main" w="9525">
                    <a:solidFill>
                      <a:schemeClr val="accent1"/>
                    </a:solidFill>
                    <a:round/>
                    <a:headEnd/>
                    <a:tailEnd/>
                  </a14:hiddenLine>
                </a:ext>
              </a:extLst>
            </p:spPr>
            <p:txBody>
              <a:bodyPr wrap="none" lIns="0" tIns="0" rIns="0" bIns="0">
                <a:spAutoFit/>
              </a:bodyPr>
              <a:lstStyle/>
              <a:p>
                <a:endParaRPr lang="en-US"/>
              </a:p>
            </p:txBody>
          </p:sp>
          <p:sp>
            <p:nvSpPr>
              <p:cNvPr id="18459" name="Rectangle 27"/>
              <p:cNvSpPr>
                <a:spLocks noChangeArrowheads="1"/>
              </p:cNvSpPr>
              <p:nvPr/>
            </p:nvSpPr>
            <p:spPr bwMode="auto">
              <a:xfrm>
                <a:off x="1181" y="1942"/>
                <a:ext cx="245"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8460" name="Rectangle 28"/>
              <p:cNvSpPr>
                <a:spLocks noChangeArrowheads="1"/>
              </p:cNvSpPr>
              <p:nvPr/>
            </p:nvSpPr>
            <p:spPr bwMode="auto">
              <a:xfrm>
                <a:off x="1604" y="1490"/>
                <a:ext cx="30" cy="367"/>
              </a:xfrm>
              <a:prstGeom prst="rect">
                <a:avLst/>
              </a:prstGeom>
              <a:solidFill>
                <a:srgbClr val="DE1F7B"/>
              </a:solidFill>
              <a:ln w="15875">
                <a:solidFill>
                  <a:srgbClr val="DE1F7B"/>
                </a:solidFill>
                <a:miter lim="800000"/>
                <a:headEnd/>
                <a:tailEnd/>
              </a:ln>
            </p:spPr>
            <p:txBody>
              <a:bodyPr wrap="none" lIns="0" tIns="0" rIns="0" bIns="0">
                <a:spAutoFit/>
              </a:bodyPr>
              <a:lstStyle/>
              <a:p>
                <a:endParaRPr lang="en-US"/>
              </a:p>
            </p:txBody>
          </p:sp>
          <p:sp>
            <p:nvSpPr>
              <p:cNvPr id="18461" name="Rectangle 29"/>
              <p:cNvSpPr>
                <a:spLocks noChangeArrowheads="1"/>
              </p:cNvSpPr>
              <p:nvPr/>
            </p:nvSpPr>
            <p:spPr bwMode="auto">
              <a:xfrm>
                <a:off x="1680" y="1490"/>
                <a:ext cx="30" cy="367"/>
              </a:xfrm>
              <a:prstGeom prst="rect">
                <a:avLst/>
              </a:prstGeom>
              <a:solidFill>
                <a:srgbClr val="DE1F7B"/>
              </a:solidFill>
              <a:ln w="15875">
                <a:solidFill>
                  <a:srgbClr val="DE1F7B"/>
                </a:solidFill>
                <a:miter lim="800000"/>
                <a:headEnd/>
                <a:tailEnd/>
              </a:ln>
            </p:spPr>
            <p:txBody>
              <a:bodyPr wrap="none" lIns="0" tIns="0" rIns="0" bIns="0">
                <a:spAutoFit/>
              </a:bodyPr>
              <a:lstStyle/>
              <a:p>
                <a:endParaRPr lang="en-US"/>
              </a:p>
            </p:txBody>
          </p:sp>
          <p:sp>
            <p:nvSpPr>
              <p:cNvPr id="18462" name="Rectangle 30"/>
              <p:cNvSpPr>
                <a:spLocks noChangeArrowheads="1"/>
              </p:cNvSpPr>
              <p:nvPr/>
            </p:nvSpPr>
            <p:spPr bwMode="auto">
              <a:xfrm>
                <a:off x="1760" y="1490"/>
                <a:ext cx="28" cy="367"/>
              </a:xfrm>
              <a:prstGeom prst="rect">
                <a:avLst/>
              </a:prstGeom>
              <a:solidFill>
                <a:srgbClr val="DE1F7B"/>
              </a:solidFill>
              <a:ln w="15875">
                <a:solidFill>
                  <a:srgbClr val="DE1F7B"/>
                </a:solidFill>
                <a:miter lim="800000"/>
                <a:headEnd/>
                <a:tailEnd/>
              </a:ln>
            </p:spPr>
            <p:txBody>
              <a:bodyPr wrap="none" lIns="0" tIns="0" rIns="0" bIns="0">
                <a:spAutoFit/>
              </a:bodyPr>
              <a:lstStyle/>
              <a:p>
                <a:endParaRPr lang="en-US"/>
              </a:p>
            </p:txBody>
          </p:sp>
          <p:sp>
            <p:nvSpPr>
              <p:cNvPr id="18463" name="Rectangle 31"/>
              <p:cNvSpPr>
                <a:spLocks noChangeArrowheads="1"/>
              </p:cNvSpPr>
              <p:nvPr/>
            </p:nvSpPr>
            <p:spPr bwMode="auto">
              <a:xfrm>
                <a:off x="1836" y="1490"/>
                <a:ext cx="30" cy="367"/>
              </a:xfrm>
              <a:prstGeom prst="rect">
                <a:avLst/>
              </a:prstGeom>
              <a:solidFill>
                <a:srgbClr val="DE1F7B"/>
              </a:solidFill>
              <a:ln w="15875">
                <a:solidFill>
                  <a:srgbClr val="DE1F7B"/>
                </a:solidFill>
                <a:miter lim="800000"/>
                <a:headEnd/>
                <a:tailEnd/>
              </a:ln>
            </p:spPr>
            <p:txBody>
              <a:bodyPr wrap="none" lIns="0" tIns="0" rIns="0" bIns="0">
                <a:spAutoFit/>
              </a:bodyPr>
              <a:lstStyle/>
              <a:p>
                <a:endParaRPr lang="en-US"/>
              </a:p>
            </p:txBody>
          </p:sp>
          <p:sp>
            <p:nvSpPr>
              <p:cNvPr id="18464" name="Rectangle 32"/>
              <p:cNvSpPr>
                <a:spLocks noChangeArrowheads="1"/>
              </p:cNvSpPr>
              <p:nvPr/>
            </p:nvSpPr>
            <p:spPr bwMode="auto">
              <a:xfrm>
                <a:off x="1904" y="1490"/>
                <a:ext cx="40" cy="367"/>
              </a:xfrm>
              <a:prstGeom prst="rect">
                <a:avLst/>
              </a:prstGeom>
              <a:solidFill>
                <a:srgbClr val="DE1F7B"/>
              </a:solidFill>
              <a:ln w="15875">
                <a:solidFill>
                  <a:srgbClr val="DE1F7B"/>
                </a:solidFill>
                <a:miter lim="800000"/>
                <a:headEnd/>
                <a:tailEnd/>
              </a:ln>
            </p:spPr>
            <p:txBody>
              <a:bodyPr wrap="none" lIns="0" tIns="0" rIns="0" bIns="0">
                <a:spAutoFit/>
              </a:bodyPr>
              <a:lstStyle/>
              <a:p>
                <a:endParaRPr lang="en-US"/>
              </a:p>
            </p:txBody>
          </p:sp>
          <p:sp>
            <p:nvSpPr>
              <p:cNvPr id="18465" name="Rectangle 33"/>
              <p:cNvSpPr>
                <a:spLocks noChangeArrowheads="1"/>
              </p:cNvSpPr>
              <p:nvPr/>
            </p:nvSpPr>
            <p:spPr bwMode="auto">
              <a:xfrm>
                <a:off x="1983" y="1490"/>
                <a:ext cx="38" cy="367"/>
              </a:xfrm>
              <a:prstGeom prst="rect">
                <a:avLst/>
              </a:prstGeom>
              <a:solidFill>
                <a:srgbClr val="DE1F7B"/>
              </a:solidFill>
              <a:ln w="15875">
                <a:solidFill>
                  <a:srgbClr val="DE1F7B"/>
                </a:solidFill>
                <a:miter lim="800000"/>
                <a:headEnd/>
                <a:tailEnd/>
              </a:ln>
            </p:spPr>
            <p:txBody>
              <a:bodyPr wrap="none" lIns="0" tIns="0" rIns="0" bIns="0">
                <a:spAutoFit/>
              </a:bodyPr>
              <a:lstStyle/>
              <a:p>
                <a:endParaRPr lang="en-US"/>
              </a:p>
            </p:txBody>
          </p:sp>
          <p:sp>
            <p:nvSpPr>
              <p:cNvPr id="18466" name="Rectangle 34"/>
              <p:cNvSpPr>
                <a:spLocks noChangeArrowheads="1"/>
              </p:cNvSpPr>
              <p:nvPr/>
            </p:nvSpPr>
            <p:spPr bwMode="auto">
              <a:xfrm>
                <a:off x="2060" y="1490"/>
                <a:ext cx="40" cy="367"/>
              </a:xfrm>
              <a:prstGeom prst="rect">
                <a:avLst/>
              </a:prstGeom>
              <a:solidFill>
                <a:srgbClr val="DE1F7B"/>
              </a:solidFill>
              <a:ln w="15875">
                <a:solidFill>
                  <a:srgbClr val="DE1F7B"/>
                </a:solidFill>
                <a:miter lim="800000"/>
                <a:headEnd/>
                <a:tailEnd/>
              </a:ln>
            </p:spPr>
            <p:txBody>
              <a:bodyPr wrap="none" lIns="0" tIns="0" rIns="0" bIns="0">
                <a:spAutoFit/>
              </a:bodyPr>
              <a:lstStyle/>
              <a:p>
                <a:endParaRPr lang="en-US"/>
              </a:p>
            </p:txBody>
          </p:sp>
          <p:sp>
            <p:nvSpPr>
              <p:cNvPr id="18467" name="Freeform 35"/>
              <p:cNvSpPr>
                <a:spLocks/>
              </p:cNvSpPr>
              <p:nvPr/>
            </p:nvSpPr>
            <p:spPr bwMode="auto">
              <a:xfrm>
                <a:off x="1573" y="1187"/>
                <a:ext cx="107" cy="293"/>
              </a:xfrm>
              <a:custGeom>
                <a:avLst/>
                <a:gdLst>
                  <a:gd name="T0" fmla="*/ 21 w 115"/>
                  <a:gd name="T1" fmla="*/ 387 h 387"/>
                  <a:gd name="T2" fmla="*/ 42 w 115"/>
                  <a:gd name="T3" fmla="*/ 375 h 387"/>
                  <a:gd name="T4" fmla="*/ 32 w 115"/>
                  <a:gd name="T5" fmla="*/ 350 h 387"/>
                  <a:gd name="T6" fmla="*/ 21 w 115"/>
                  <a:gd name="T7" fmla="*/ 338 h 387"/>
                  <a:gd name="T8" fmla="*/ 0 w 115"/>
                  <a:gd name="T9" fmla="*/ 314 h 387"/>
                  <a:gd name="T10" fmla="*/ 0 w 115"/>
                  <a:gd name="T11" fmla="*/ 302 h 387"/>
                  <a:gd name="T12" fmla="*/ 0 w 115"/>
                  <a:gd name="T13" fmla="*/ 290 h 387"/>
                  <a:gd name="T14" fmla="*/ 0 w 115"/>
                  <a:gd name="T15" fmla="*/ 278 h 387"/>
                  <a:gd name="T16" fmla="*/ 0 w 115"/>
                  <a:gd name="T17" fmla="*/ 254 h 387"/>
                  <a:gd name="T18" fmla="*/ 11 w 115"/>
                  <a:gd name="T19" fmla="*/ 242 h 387"/>
                  <a:gd name="T20" fmla="*/ 32 w 115"/>
                  <a:gd name="T21" fmla="*/ 229 h 387"/>
                  <a:gd name="T22" fmla="*/ 52 w 115"/>
                  <a:gd name="T23" fmla="*/ 217 h 387"/>
                  <a:gd name="T24" fmla="*/ 84 w 115"/>
                  <a:gd name="T25" fmla="*/ 205 h 387"/>
                  <a:gd name="T26" fmla="*/ 94 w 115"/>
                  <a:gd name="T27" fmla="*/ 193 h 387"/>
                  <a:gd name="T28" fmla="*/ 115 w 115"/>
                  <a:gd name="T29" fmla="*/ 181 h 387"/>
                  <a:gd name="T30" fmla="*/ 115 w 115"/>
                  <a:gd name="T31" fmla="*/ 157 h 387"/>
                  <a:gd name="T32" fmla="*/ 115 w 115"/>
                  <a:gd name="T33" fmla="*/ 121 h 387"/>
                  <a:gd name="T34" fmla="*/ 115 w 115"/>
                  <a:gd name="T35" fmla="*/ 84 h 387"/>
                  <a:gd name="T36" fmla="*/ 105 w 115"/>
                  <a:gd name="T37" fmla="*/ 60 h 387"/>
                  <a:gd name="T38" fmla="*/ 105 w 115"/>
                  <a:gd name="T39" fmla="*/ 36 h 387"/>
                  <a:gd name="T40" fmla="*/ 94 w 115"/>
                  <a:gd name="T41" fmla="*/ 24 h 387"/>
                  <a:gd name="T42" fmla="*/ 84 w 115"/>
                  <a:gd name="T43" fmla="*/ 12 h 387"/>
                  <a:gd name="T44" fmla="*/ 73 w 115"/>
                  <a:gd name="T45" fmla="*/ 0 h 387"/>
                  <a:gd name="T46" fmla="*/ 52 w 115"/>
                  <a:gd name="T47" fmla="*/ 0 h 387"/>
                  <a:gd name="T48" fmla="*/ 42 w 115"/>
                  <a:gd name="T4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 h="387">
                    <a:moveTo>
                      <a:pt x="21" y="387"/>
                    </a:moveTo>
                    <a:lnTo>
                      <a:pt x="42" y="375"/>
                    </a:lnTo>
                    <a:lnTo>
                      <a:pt x="32" y="350"/>
                    </a:lnTo>
                    <a:lnTo>
                      <a:pt x="21" y="338"/>
                    </a:lnTo>
                    <a:lnTo>
                      <a:pt x="0" y="314"/>
                    </a:lnTo>
                    <a:lnTo>
                      <a:pt x="0" y="302"/>
                    </a:lnTo>
                    <a:lnTo>
                      <a:pt x="0" y="290"/>
                    </a:lnTo>
                    <a:lnTo>
                      <a:pt x="0" y="278"/>
                    </a:lnTo>
                    <a:lnTo>
                      <a:pt x="0" y="254"/>
                    </a:lnTo>
                    <a:lnTo>
                      <a:pt x="11" y="242"/>
                    </a:lnTo>
                    <a:lnTo>
                      <a:pt x="32" y="229"/>
                    </a:lnTo>
                    <a:lnTo>
                      <a:pt x="52" y="217"/>
                    </a:lnTo>
                    <a:lnTo>
                      <a:pt x="84" y="205"/>
                    </a:lnTo>
                    <a:lnTo>
                      <a:pt x="94" y="193"/>
                    </a:lnTo>
                    <a:lnTo>
                      <a:pt x="115" y="181"/>
                    </a:lnTo>
                    <a:lnTo>
                      <a:pt x="115" y="157"/>
                    </a:lnTo>
                    <a:lnTo>
                      <a:pt x="115" y="121"/>
                    </a:lnTo>
                    <a:lnTo>
                      <a:pt x="115" y="84"/>
                    </a:lnTo>
                    <a:lnTo>
                      <a:pt x="105" y="60"/>
                    </a:lnTo>
                    <a:lnTo>
                      <a:pt x="105" y="36"/>
                    </a:lnTo>
                    <a:lnTo>
                      <a:pt x="94" y="24"/>
                    </a:lnTo>
                    <a:lnTo>
                      <a:pt x="84" y="12"/>
                    </a:lnTo>
                    <a:lnTo>
                      <a:pt x="73" y="0"/>
                    </a:lnTo>
                    <a:lnTo>
                      <a:pt x="52" y="0"/>
                    </a:lnTo>
                    <a:lnTo>
                      <a:pt x="42" y="0"/>
                    </a:lnTo>
                  </a:path>
                </a:pathLst>
              </a:custGeom>
              <a:noFill/>
              <a:ln w="15875">
                <a:solidFill>
                  <a:srgbClr val="DE1F7B"/>
                </a:solidFill>
                <a:prstDash val="solid"/>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68" name="Freeform 36"/>
              <p:cNvSpPr>
                <a:spLocks/>
              </p:cNvSpPr>
              <p:nvPr/>
            </p:nvSpPr>
            <p:spPr bwMode="auto">
              <a:xfrm>
                <a:off x="1594" y="1857"/>
                <a:ext cx="116" cy="74"/>
              </a:xfrm>
              <a:custGeom>
                <a:avLst/>
                <a:gdLst>
                  <a:gd name="T0" fmla="*/ 0 w 126"/>
                  <a:gd name="T1" fmla="*/ 0 h 97"/>
                  <a:gd name="T2" fmla="*/ 21 w 126"/>
                  <a:gd name="T3" fmla="*/ 12 h 97"/>
                  <a:gd name="T4" fmla="*/ 31 w 126"/>
                  <a:gd name="T5" fmla="*/ 36 h 97"/>
                  <a:gd name="T6" fmla="*/ 42 w 126"/>
                  <a:gd name="T7" fmla="*/ 48 h 97"/>
                  <a:gd name="T8" fmla="*/ 52 w 126"/>
                  <a:gd name="T9" fmla="*/ 60 h 97"/>
                  <a:gd name="T10" fmla="*/ 63 w 126"/>
                  <a:gd name="T11" fmla="*/ 85 h 97"/>
                  <a:gd name="T12" fmla="*/ 73 w 126"/>
                  <a:gd name="T13" fmla="*/ 97 h 97"/>
                  <a:gd name="T14" fmla="*/ 84 w 126"/>
                  <a:gd name="T15" fmla="*/ 97 h 97"/>
                  <a:gd name="T16" fmla="*/ 94 w 126"/>
                  <a:gd name="T17" fmla="*/ 97 h 97"/>
                  <a:gd name="T18" fmla="*/ 115 w 126"/>
                  <a:gd name="T19" fmla="*/ 97 h 97"/>
                  <a:gd name="T20" fmla="*/ 115 w 126"/>
                  <a:gd name="T21" fmla="*/ 73 h 97"/>
                  <a:gd name="T22" fmla="*/ 115 w 126"/>
                  <a:gd name="T23" fmla="*/ 60 h 97"/>
                  <a:gd name="T24" fmla="*/ 115 w 126"/>
                  <a:gd name="T25" fmla="*/ 36 h 97"/>
                  <a:gd name="T26" fmla="*/ 115 w 126"/>
                  <a:gd name="T27" fmla="*/ 24 h 97"/>
                  <a:gd name="T28" fmla="*/ 126 w 126"/>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97">
                    <a:moveTo>
                      <a:pt x="0" y="0"/>
                    </a:moveTo>
                    <a:lnTo>
                      <a:pt x="21" y="12"/>
                    </a:lnTo>
                    <a:lnTo>
                      <a:pt x="31" y="36"/>
                    </a:lnTo>
                    <a:lnTo>
                      <a:pt x="42" y="48"/>
                    </a:lnTo>
                    <a:lnTo>
                      <a:pt x="52" y="60"/>
                    </a:lnTo>
                    <a:lnTo>
                      <a:pt x="63" y="85"/>
                    </a:lnTo>
                    <a:lnTo>
                      <a:pt x="73" y="97"/>
                    </a:lnTo>
                    <a:lnTo>
                      <a:pt x="84" y="97"/>
                    </a:lnTo>
                    <a:lnTo>
                      <a:pt x="94" y="97"/>
                    </a:lnTo>
                    <a:lnTo>
                      <a:pt x="115" y="97"/>
                    </a:lnTo>
                    <a:lnTo>
                      <a:pt x="115" y="73"/>
                    </a:lnTo>
                    <a:lnTo>
                      <a:pt x="115" y="60"/>
                    </a:lnTo>
                    <a:lnTo>
                      <a:pt x="115" y="36"/>
                    </a:lnTo>
                    <a:lnTo>
                      <a:pt x="115" y="24"/>
                    </a:lnTo>
                    <a:lnTo>
                      <a:pt x="126" y="0"/>
                    </a:lnTo>
                  </a:path>
                </a:pathLst>
              </a:custGeom>
              <a:noFill/>
              <a:ln w="15875">
                <a:solidFill>
                  <a:srgbClr val="DE1F7B"/>
                </a:solidFill>
                <a:prstDash val="solid"/>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69" name="Freeform 37"/>
              <p:cNvSpPr>
                <a:spLocks/>
              </p:cNvSpPr>
              <p:nvPr/>
            </p:nvSpPr>
            <p:spPr bwMode="auto">
              <a:xfrm>
                <a:off x="1779" y="1857"/>
                <a:ext cx="106" cy="101"/>
              </a:xfrm>
              <a:custGeom>
                <a:avLst/>
                <a:gdLst>
                  <a:gd name="T0" fmla="*/ 10 w 115"/>
                  <a:gd name="T1" fmla="*/ 0 h 133"/>
                  <a:gd name="T2" fmla="*/ 0 w 115"/>
                  <a:gd name="T3" fmla="*/ 36 h 133"/>
                  <a:gd name="T4" fmla="*/ 0 w 115"/>
                  <a:gd name="T5" fmla="*/ 48 h 133"/>
                  <a:gd name="T6" fmla="*/ 10 w 115"/>
                  <a:gd name="T7" fmla="*/ 73 h 133"/>
                  <a:gd name="T8" fmla="*/ 21 w 115"/>
                  <a:gd name="T9" fmla="*/ 85 h 133"/>
                  <a:gd name="T10" fmla="*/ 31 w 115"/>
                  <a:gd name="T11" fmla="*/ 97 h 133"/>
                  <a:gd name="T12" fmla="*/ 42 w 115"/>
                  <a:gd name="T13" fmla="*/ 109 h 133"/>
                  <a:gd name="T14" fmla="*/ 52 w 115"/>
                  <a:gd name="T15" fmla="*/ 121 h 133"/>
                  <a:gd name="T16" fmla="*/ 83 w 115"/>
                  <a:gd name="T17" fmla="*/ 133 h 133"/>
                  <a:gd name="T18" fmla="*/ 94 w 115"/>
                  <a:gd name="T19" fmla="*/ 133 h 133"/>
                  <a:gd name="T20" fmla="*/ 104 w 115"/>
                  <a:gd name="T21" fmla="*/ 121 h 133"/>
                  <a:gd name="T22" fmla="*/ 104 w 115"/>
                  <a:gd name="T23" fmla="*/ 97 h 133"/>
                  <a:gd name="T24" fmla="*/ 115 w 115"/>
                  <a:gd name="T25" fmla="*/ 85 h 133"/>
                  <a:gd name="T26" fmla="*/ 115 w 115"/>
                  <a:gd name="T27" fmla="*/ 73 h 133"/>
                  <a:gd name="T28" fmla="*/ 115 w 115"/>
                  <a:gd name="T29" fmla="*/ 48 h 133"/>
                  <a:gd name="T30" fmla="*/ 104 w 115"/>
                  <a:gd name="T31" fmla="*/ 36 h 133"/>
                  <a:gd name="T32" fmla="*/ 104 w 115"/>
                  <a:gd name="T33" fmla="*/ 24 h 133"/>
                  <a:gd name="T34" fmla="*/ 94 w 115"/>
                  <a:gd name="T35" fmla="*/ 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 h="133">
                    <a:moveTo>
                      <a:pt x="10" y="0"/>
                    </a:moveTo>
                    <a:lnTo>
                      <a:pt x="0" y="36"/>
                    </a:lnTo>
                    <a:lnTo>
                      <a:pt x="0" y="48"/>
                    </a:lnTo>
                    <a:lnTo>
                      <a:pt x="10" y="73"/>
                    </a:lnTo>
                    <a:lnTo>
                      <a:pt x="21" y="85"/>
                    </a:lnTo>
                    <a:lnTo>
                      <a:pt x="31" y="97"/>
                    </a:lnTo>
                    <a:lnTo>
                      <a:pt x="42" y="109"/>
                    </a:lnTo>
                    <a:lnTo>
                      <a:pt x="52" y="121"/>
                    </a:lnTo>
                    <a:lnTo>
                      <a:pt x="83" y="133"/>
                    </a:lnTo>
                    <a:lnTo>
                      <a:pt x="94" y="133"/>
                    </a:lnTo>
                    <a:lnTo>
                      <a:pt x="104" y="121"/>
                    </a:lnTo>
                    <a:lnTo>
                      <a:pt x="104" y="97"/>
                    </a:lnTo>
                    <a:lnTo>
                      <a:pt x="115" y="85"/>
                    </a:lnTo>
                    <a:lnTo>
                      <a:pt x="115" y="73"/>
                    </a:lnTo>
                    <a:lnTo>
                      <a:pt x="115" y="48"/>
                    </a:lnTo>
                    <a:lnTo>
                      <a:pt x="104" y="36"/>
                    </a:lnTo>
                    <a:lnTo>
                      <a:pt x="104" y="24"/>
                    </a:lnTo>
                    <a:lnTo>
                      <a:pt x="94" y="12"/>
                    </a:lnTo>
                  </a:path>
                </a:pathLst>
              </a:custGeom>
              <a:noFill/>
              <a:ln w="15875">
                <a:solidFill>
                  <a:srgbClr val="DE1F7B"/>
                </a:solidFill>
                <a:prstDash val="solid"/>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70" name="Freeform 38"/>
              <p:cNvSpPr>
                <a:spLocks/>
              </p:cNvSpPr>
              <p:nvPr/>
            </p:nvSpPr>
            <p:spPr bwMode="auto">
              <a:xfrm>
                <a:off x="1933" y="1857"/>
                <a:ext cx="107" cy="101"/>
              </a:xfrm>
              <a:custGeom>
                <a:avLst/>
                <a:gdLst>
                  <a:gd name="T0" fmla="*/ 11 w 115"/>
                  <a:gd name="T1" fmla="*/ 0 h 133"/>
                  <a:gd name="T2" fmla="*/ 0 w 115"/>
                  <a:gd name="T3" fmla="*/ 36 h 133"/>
                  <a:gd name="T4" fmla="*/ 0 w 115"/>
                  <a:gd name="T5" fmla="*/ 48 h 133"/>
                  <a:gd name="T6" fmla="*/ 11 w 115"/>
                  <a:gd name="T7" fmla="*/ 73 h 133"/>
                  <a:gd name="T8" fmla="*/ 11 w 115"/>
                  <a:gd name="T9" fmla="*/ 85 h 133"/>
                  <a:gd name="T10" fmla="*/ 32 w 115"/>
                  <a:gd name="T11" fmla="*/ 97 h 133"/>
                  <a:gd name="T12" fmla="*/ 42 w 115"/>
                  <a:gd name="T13" fmla="*/ 109 h 133"/>
                  <a:gd name="T14" fmla="*/ 52 w 115"/>
                  <a:gd name="T15" fmla="*/ 121 h 133"/>
                  <a:gd name="T16" fmla="*/ 73 w 115"/>
                  <a:gd name="T17" fmla="*/ 133 h 133"/>
                  <a:gd name="T18" fmla="*/ 94 w 115"/>
                  <a:gd name="T19" fmla="*/ 133 h 133"/>
                  <a:gd name="T20" fmla="*/ 105 w 115"/>
                  <a:gd name="T21" fmla="*/ 121 h 133"/>
                  <a:gd name="T22" fmla="*/ 105 w 115"/>
                  <a:gd name="T23" fmla="*/ 97 h 133"/>
                  <a:gd name="T24" fmla="*/ 115 w 115"/>
                  <a:gd name="T25" fmla="*/ 85 h 133"/>
                  <a:gd name="T26" fmla="*/ 115 w 115"/>
                  <a:gd name="T27" fmla="*/ 73 h 133"/>
                  <a:gd name="T28" fmla="*/ 115 w 115"/>
                  <a:gd name="T29" fmla="*/ 48 h 133"/>
                  <a:gd name="T30" fmla="*/ 105 w 115"/>
                  <a:gd name="T31" fmla="*/ 36 h 133"/>
                  <a:gd name="T32" fmla="*/ 94 w 115"/>
                  <a:gd name="T33" fmla="*/ 24 h 133"/>
                  <a:gd name="T34" fmla="*/ 94 w 115"/>
                  <a:gd name="T35" fmla="*/ 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 h="133">
                    <a:moveTo>
                      <a:pt x="11" y="0"/>
                    </a:moveTo>
                    <a:lnTo>
                      <a:pt x="0" y="36"/>
                    </a:lnTo>
                    <a:lnTo>
                      <a:pt x="0" y="48"/>
                    </a:lnTo>
                    <a:lnTo>
                      <a:pt x="11" y="73"/>
                    </a:lnTo>
                    <a:lnTo>
                      <a:pt x="11" y="85"/>
                    </a:lnTo>
                    <a:lnTo>
                      <a:pt x="32" y="97"/>
                    </a:lnTo>
                    <a:lnTo>
                      <a:pt x="42" y="109"/>
                    </a:lnTo>
                    <a:lnTo>
                      <a:pt x="52" y="121"/>
                    </a:lnTo>
                    <a:lnTo>
                      <a:pt x="73" y="133"/>
                    </a:lnTo>
                    <a:lnTo>
                      <a:pt x="94" y="133"/>
                    </a:lnTo>
                    <a:lnTo>
                      <a:pt x="105" y="121"/>
                    </a:lnTo>
                    <a:lnTo>
                      <a:pt x="105" y="97"/>
                    </a:lnTo>
                    <a:lnTo>
                      <a:pt x="115" y="85"/>
                    </a:lnTo>
                    <a:lnTo>
                      <a:pt x="115" y="73"/>
                    </a:lnTo>
                    <a:lnTo>
                      <a:pt x="115" y="48"/>
                    </a:lnTo>
                    <a:lnTo>
                      <a:pt x="105" y="36"/>
                    </a:lnTo>
                    <a:lnTo>
                      <a:pt x="94" y="24"/>
                    </a:lnTo>
                    <a:lnTo>
                      <a:pt x="94" y="12"/>
                    </a:lnTo>
                  </a:path>
                </a:pathLst>
              </a:custGeom>
              <a:noFill/>
              <a:ln w="15875">
                <a:solidFill>
                  <a:srgbClr val="DE1F7B"/>
                </a:solidFill>
                <a:prstDash val="solid"/>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71" name="Freeform 39"/>
              <p:cNvSpPr>
                <a:spLocks/>
              </p:cNvSpPr>
              <p:nvPr/>
            </p:nvSpPr>
            <p:spPr bwMode="auto">
              <a:xfrm>
                <a:off x="1700" y="1416"/>
                <a:ext cx="79" cy="64"/>
              </a:xfrm>
              <a:custGeom>
                <a:avLst/>
                <a:gdLst>
                  <a:gd name="T0" fmla="*/ 11 w 84"/>
                  <a:gd name="T1" fmla="*/ 85 h 85"/>
                  <a:gd name="T2" fmla="*/ 0 w 84"/>
                  <a:gd name="T3" fmla="*/ 73 h 85"/>
                  <a:gd name="T4" fmla="*/ 0 w 84"/>
                  <a:gd name="T5" fmla="*/ 48 h 85"/>
                  <a:gd name="T6" fmla="*/ 0 w 84"/>
                  <a:gd name="T7" fmla="*/ 36 h 85"/>
                  <a:gd name="T8" fmla="*/ 11 w 84"/>
                  <a:gd name="T9" fmla="*/ 24 h 85"/>
                  <a:gd name="T10" fmla="*/ 21 w 84"/>
                  <a:gd name="T11" fmla="*/ 12 h 85"/>
                  <a:gd name="T12" fmla="*/ 42 w 84"/>
                  <a:gd name="T13" fmla="*/ 0 h 85"/>
                  <a:gd name="T14" fmla="*/ 52 w 84"/>
                  <a:gd name="T15" fmla="*/ 0 h 85"/>
                  <a:gd name="T16" fmla="*/ 84 w 84"/>
                  <a:gd name="T17" fmla="*/ 0 h 85"/>
                  <a:gd name="T18" fmla="*/ 84 w 84"/>
                  <a:gd name="T19" fmla="*/ 12 h 85"/>
                  <a:gd name="T20" fmla="*/ 84 w 84"/>
                  <a:gd name="T21" fmla="*/ 36 h 85"/>
                  <a:gd name="T22" fmla="*/ 84 w 84"/>
                  <a:gd name="T23" fmla="*/ 48 h 85"/>
                  <a:gd name="T24" fmla="*/ 84 w 84"/>
                  <a:gd name="T25" fmla="*/ 61 h 85"/>
                  <a:gd name="T26" fmla="*/ 84 w 84"/>
                  <a:gd name="T2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85">
                    <a:moveTo>
                      <a:pt x="11" y="85"/>
                    </a:moveTo>
                    <a:lnTo>
                      <a:pt x="0" y="73"/>
                    </a:lnTo>
                    <a:lnTo>
                      <a:pt x="0" y="48"/>
                    </a:lnTo>
                    <a:lnTo>
                      <a:pt x="0" y="36"/>
                    </a:lnTo>
                    <a:lnTo>
                      <a:pt x="11" y="24"/>
                    </a:lnTo>
                    <a:lnTo>
                      <a:pt x="21" y="12"/>
                    </a:lnTo>
                    <a:lnTo>
                      <a:pt x="42" y="0"/>
                    </a:lnTo>
                    <a:lnTo>
                      <a:pt x="52" y="0"/>
                    </a:lnTo>
                    <a:lnTo>
                      <a:pt x="84" y="0"/>
                    </a:lnTo>
                    <a:lnTo>
                      <a:pt x="84" y="12"/>
                    </a:lnTo>
                    <a:lnTo>
                      <a:pt x="84" y="36"/>
                    </a:lnTo>
                    <a:lnTo>
                      <a:pt x="84" y="48"/>
                    </a:lnTo>
                    <a:lnTo>
                      <a:pt x="84" y="61"/>
                    </a:lnTo>
                    <a:lnTo>
                      <a:pt x="84" y="73"/>
                    </a:lnTo>
                  </a:path>
                </a:pathLst>
              </a:custGeom>
              <a:noFill/>
              <a:ln w="15875">
                <a:solidFill>
                  <a:srgbClr val="DE1F7B"/>
                </a:solidFill>
                <a:prstDash val="solid"/>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72" name="Freeform 40"/>
              <p:cNvSpPr>
                <a:spLocks/>
              </p:cNvSpPr>
              <p:nvPr/>
            </p:nvSpPr>
            <p:spPr bwMode="auto">
              <a:xfrm>
                <a:off x="1856" y="1416"/>
                <a:ext cx="77" cy="64"/>
              </a:xfrm>
              <a:custGeom>
                <a:avLst/>
                <a:gdLst>
                  <a:gd name="T0" fmla="*/ 11 w 84"/>
                  <a:gd name="T1" fmla="*/ 85 h 85"/>
                  <a:gd name="T2" fmla="*/ 0 w 84"/>
                  <a:gd name="T3" fmla="*/ 73 h 85"/>
                  <a:gd name="T4" fmla="*/ 0 w 84"/>
                  <a:gd name="T5" fmla="*/ 48 h 85"/>
                  <a:gd name="T6" fmla="*/ 0 w 84"/>
                  <a:gd name="T7" fmla="*/ 36 h 85"/>
                  <a:gd name="T8" fmla="*/ 11 w 84"/>
                  <a:gd name="T9" fmla="*/ 24 h 85"/>
                  <a:gd name="T10" fmla="*/ 21 w 84"/>
                  <a:gd name="T11" fmla="*/ 12 h 85"/>
                  <a:gd name="T12" fmla="*/ 32 w 84"/>
                  <a:gd name="T13" fmla="*/ 0 h 85"/>
                  <a:gd name="T14" fmla="*/ 53 w 84"/>
                  <a:gd name="T15" fmla="*/ 0 h 85"/>
                  <a:gd name="T16" fmla="*/ 74 w 84"/>
                  <a:gd name="T17" fmla="*/ 0 h 85"/>
                  <a:gd name="T18" fmla="*/ 84 w 84"/>
                  <a:gd name="T19" fmla="*/ 12 h 85"/>
                  <a:gd name="T20" fmla="*/ 84 w 84"/>
                  <a:gd name="T21" fmla="*/ 36 h 85"/>
                  <a:gd name="T22" fmla="*/ 84 w 84"/>
                  <a:gd name="T23" fmla="*/ 48 h 85"/>
                  <a:gd name="T24" fmla="*/ 84 w 84"/>
                  <a:gd name="T25" fmla="*/ 61 h 85"/>
                  <a:gd name="T26" fmla="*/ 84 w 84"/>
                  <a:gd name="T2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85">
                    <a:moveTo>
                      <a:pt x="11" y="85"/>
                    </a:moveTo>
                    <a:lnTo>
                      <a:pt x="0" y="73"/>
                    </a:lnTo>
                    <a:lnTo>
                      <a:pt x="0" y="48"/>
                    </a:lnTo>
                    <a:lnTo>
                      <a:pt x="0" y="36"/>
                    </a:lnTo>
                    <a:lnTo>
                      <a:pt x="11" y="24"/>
                    </a:lnTo>
                    <a:lnTo>
                      <a:pt x="21" y="12"/>
                    </a:lnTo>
                    <a:lnTo>
                      <a:pt x="32" y="0"/>
                    </a:lnTo>
                    <a:lnTo>
                      <a:pt x="53" y="0"/>
                    </a:lnTo>
                    <a:lnTo>
                      <a:pt x="74" y="0"/>
                    </a:lnTo>
                    <a:lnTo>
                      <a:pt x="84" y="12"/>
                    </a:lnTo>
                    <a:lnTo>
                      <a:pt x="84" y="36"/>
                    </a:lnTo>
                    <a:lnTo>
                      <a:pt x="84" y="48"/>
                    </a:lnTo>
                    <a:lnTo>
                      <a:pt x="84" y="61"/>
                    </a:lnTo>
                    <a:lnTo>
                      <a:pt x="84" y="73"/>
                    </a:lnTo>
                  </a:path>
                </a:pathLst>
              </a:custGeom>
              <a:noFill/>
              <a:ln w="15875">
                <a:solidFill>
                  <a:srgbClr val="DE1F7B"/>
                </a:solidFill>
                <a:prstDash val="solid"/>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73" name="Freeform 41"/>
              <p:cNvSpPr>
                <a:spLocks/>
              </p:cNvSpPr>
              <p:nvPr/>
            </p:nvSpPr>
            <p:spPr bwMode="auto">
              <a:xfrm>
                <a:off x="2012" y="1416"/>
                <a:ext cx="88" cy="64"/>
              </a:xfrm>
              <a:custGeom>
                <a:avLst/>
                <a:gdLst>
                  <a:gd name="T0" fmla="*/ 10 w 94"/>
                  <a:gd name="T1" fmla="*/ 85 h 85"/>
                  <a:gd name="T2" fmla="*/ 0 w 94"/>
                  <a:gd name="T3" fmla="*/ 73 h 85"/>
                  <a:gd name="T4" fmla="*/ 0 w 94"/>
                  <a:gd name="T5" fmla="*/ 48 h 85"/>
                  <a:gd name="T6" fmla="*/ 0 w 94"/>
                  <a:gd name="T7" fmla="*/ 36 h 85"/>
                  <a:gd name="T8" fmla="*/ 10 w 94"/>
                  <a:gd name="T9" fmla="*/ 24 h 85"/>
                  <a:gd name="T10" fmla="*/ 21 w 94"/>
                  <a:gd name="T11" fmla="*/ 12 h 85"/>
                  <a:gd name="T12" fmla="*/ 42 w 94"/>
                  <a:gd name="T13" fmla="*/ 0 h 85"/>
                  <a:gd name="T14" fmla="*/ 52 w 94"/>
                  <a:gd name="T15" fmla="*/ 0 h 85"/>
                  <a:gd name="T16" fmla="*/ 83 w 94"/>
                  <a:gd name="T17" fmla="*/ 0 h 85"/>
                  <a:gd name="T18" fmla="*/ 94 w 94"/>
                  <a:gd name="T19" fmla="*/ 12 h 85"/>
                  <a:gd name="T20" fmla="*/ 94 w 94"/>
                  <a:gd name="T21" fmla="*/ 36 h 85"/>
                  <a:gd name="T22" fmla="*/ 94 w 94"/>
                  <a:gd name="T23" fmla="*/ 48 h 85"/>
                  <a:gd name="T24" fmla="*/ 94 w 94"/>
                  <a:gd name="T25" fmla="*/ 61 h 85"/>
                  <a:gd name="T26" fmla="*/ 94 w 94"/>
                  <a:gd name="T2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85">
                    <a:moveTo>
                      <a:pt x="10" y="85"/>
                    </a:moveTo>
                    <a:lnTo>
                      <a:pt x="0" y="73"/>
                    </a:lnTo>
                    <a:lnTo>
                      <a:pt x="0" y="48"/>
                    </a:lnTo>
                    <a:lnTo>
                      <a:pt x="0" y="36"/>
                    </a:lnTo>
                    <a:lnTo>
                      <a:pt x="10" y="24"/>
                    </a:lnTo>
                    <a:lnTo>
                      <a:pt x="21" y="12"/>
                    </a:lnTo>
                    <a:lnTo>
                      <a:pt x="42" y="0"/>
                    </a:lnTo>
                    <a:lnTo>
                      <a:pt x="52" y="0"/>
                    </a:lnTo>
                    <a:lnTo>
                      <a:pt x="83" y="0"/>
                    </a:lnTo>
                    <a:lnTo>
                      <a:pt x="94" y="12"/>
                    </a:lnTo>
                    <a:lnTo>
                      <a:pt x="94" y="36"/>
                    </a:lnTo>
                    <a:lnTo>
                      <a:pt x="94" y="48"/>
                    </a:lnTo>
                    <a:lnTo>
                      <a:pt x="94" y="61"/>
                    </a:lnTo>
                    <a:lnTo>
                      <a:pt x="94" y="73"/>
                    </a:lnTo>
                  </a:path>
                </a:pathLst>
              </a:custGeom>
              <a:noFill/>
              <a:ln w="15875">
                <a:solidFill>
                  <a:srgbClr val="DE1F7B"/>
                </a:solidFill>
                <a:prstDash val="solid"/>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74" name="Freeform 42"/>
              <p:cNvSpPr>
                <a:spLocks/>
              </p:cNvSpPr>
              <p:nvPr/>
            </p:nvSpPr>
            <p:spPr bwMode="auto">
              <a:xfrm>
                <a:off x="2100" y="1857"/>
                <a:ext cx="165" cy="175"/>
              </a:xfrm>
              <a:custGeom>
                <a:avLst/>
                <a:gdLst>
                  <a:gd name="T0" fmla="*/ 0 w 178"/>
                  <a:gd name="T1" fmla="*/ 0 h 230"/>
                  <a:gd name="T2" fmla="*/ 0 w 178"/>
                  <a:gd name="T3" fmla="*/ 24 h 230"/>
                  <a:gd name="T4" fmla="*/ 10 w 178"/>
                  <a:gd name="T5" fmla="*/ 48 h 230"/>
                  <a:gd name="T6" fmla="*/ 21 w 178"/>
                  <a:gd name="T7" fmla="*/ 73 h 230"/>
                  <a:gd name="T8" fmla="*/ 31 w 178"/>
                  <a:gd name="T9" fmla="*/ 85 h 230"/>
                  <a:gd name="T10" fmla="*/ 42 w 178"/>
                  <a:gd name="T11" fmla="*/ 97 h 230"/>
                  <a:gd name="T12" fmla="*/ 52 w 178"/>
                  <a:gd name="T13" fmla="*/ 109 h 230"/>
                  <a:gd name="T14" fmla="*/ 63 w 178"/>
                  <a:gd name="T15" fmla="*/ 121 h 230"/>
                  <a:gd name="T16" fmla="*/ 73 w 178"/>
                  <a:gd name="T17" fmla="*/ 133 h 230"/>
                  <a:gd name="T18" fmla="*/ 84 w 178"/>
                  <a:gd name="T19" fmla="*/ 157 h 230"/>
                  <a:gd name="T20" fmla="*/ 94 w 178"/>
                  <a:gd name="T21" fmla="*/ 157 h 230"/>
                  <a:gd name="T22" fmla="*/ 105 w 178"/>
                  <a:gd name="T23" fmla="*/ 157 h 230"/>
                  <a:gd name="T24" fmla="*/ 125 w 178"/>
                  <a:gd name="T25" fmla="*/ 169 h 230"/>
                  <a:gd name="T26" fmla="*/ 136 w 178"/>
                  <a:gd name="T27" fmla="*/ 181 h 230"/>
                  <a:gd name="T28" fmla="*/ 136 w 178"/>
                  <a:gd name="T29" fmla="*/ 194 h 230"/>
                  <a:gd name="T30" fmla="*/ 146 w 178"/>
                  <a:gd name="T31" fmla="*/ 218 h 230"/>
                  <a:gd name="T32" fmla="*/ 157 w 178"/>
                  <a:gd name="T33" fmla="*/ 230 h 230"/>
                  <a:gd name="T34" fmla="*/ 167 w 178"/>
                  <a:gd name="T35" fmla="*/ 230 h 230"/>
                  <a:gd name="T36" fmla="*/ 178 w 178"/>
                  <a:gd name="T37"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8" h="230">
                    <a:moveTo>
                      <a:pt x="0" y="0"/>
                    </a:moveTo>
                    <a:lnTo>
                      <a:pt x="0" y="24"/>
                    </a:lnTo>
                    <a:lnTo>
                      <a:pt x="10" y="48"/>
                    </a:lnTo>
                    <a:lnTo>
                      <a:pt x="21" y="73"/>
                    </a:lnTo>
                    <a:lnTo>
                      <a:pt x="31" y="85"/>
                    </a:lnTo>
                    <a:lnTo>
                      <a:pt x="42" y="97"/>
                    </a:lnTo>
                    <a:lnTo>
                      <a:pt x="52" y="109"/>
                    </a:lnTo>
                    <a:lnTo>
                      <a:pt x="63" y="121"/>
                    </a:lnTo>
                    <a:lnTo>
                      <a:pt x="73" y="133"/>
                    </a:lnTo>
                    <a:lnTo>
                      <a:pt x="84" y="157"/>
                    </a:lnTo>
                    <a:lnTo>
                      <a:pt x="94" y="157"/>
                    </a:lnTo>
                    <a:lnTo>
                      <a:pt x="105" y="157"/>
                    </a:lnTo>
                    <a:lnTo>
                      <a:pt x="125" y="169"/>
                    </a:lnTo>
                    <a:lnTo>
                      <a:pt x="136" y="181"/>
                    </a:lnTo>
                    <a:lnTo>
                      <a:pt x="136" y="194"/>
                    </a:lnTo>
                    <a:lnTo>
                      <a:pt x="146" y="218"/>
                    </a:lnTo>
                    <a:lnTo>
                      <a:pt x="157" y="230"/>
                    </a:lnTo>
                    <a:lnTo>
                      <a:pt x="167" y="230"/>
                    </a:lnTo>
                    <a:lnTo>
                      <a:pt x="178" y="230"/>
                    </a:lnTo>
                  </a:path>
                </a:pathLst>
              </a:custGeom>
              <a:noFill/>
              <a:ln w="15875">
                <a:solidFill>
                  <a:srgbClr val="DE1F7B"/>
                </a:solidFill>
                <a:prstDash val="solid"/>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75" name="Rectangle 43"/>
              <p:cNvSpPr>
                <a:spLocks noChangeArrowheads="1"/>
              </p:cNvSpPr>
              <p:nvPr/>
            </p:nvSpPr>
            <p:spPr bwMode="auto">
              <a:xfrm>
                <a:off x="1964" y="2081"/>
                <a:ext cx="699"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pSp>
            <p:nvGrpSpPr>
              <p:cNvPr id="18476" name="Group 44"/>
              <p:cNvGrpSpPr>
                <a:grpSpLocks/>
              </p:cNvGrpSpPr>
              <p:nvPr/>
            </p:nvGrpSpPr>
            <p:grpSpPr bwMode="auto">
              <a:xfrm>
                <a:off x="1664" y="1968"/>
                <a:ext cx="379" cy="308"/>
                <a:chOff x="2160" y="2128"/>
                <a:chExt cx="470" cy="308"/>
              </a:xfrm>
            </p:grpSpPr>
            <p:sp>
              <p:nvSpPr>
                <p:cNvPr id="18477" name="Rectangle 45"/>
                <p:cNvSpPr>
                  <a:spLocks noChangeArrowheads="1"/>
                </p:cNvSpPr>
                <p:nvPr/>
              </p:nvSpPr>
              <p:spPr bwMode="auto">
                <a:xfrm>
                  <a:off x="2160" y="2128"/>
                  <a:ext cx="192"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0">
                      <a:solidFill>
                        <a:schemeClr val="tx2"/>
                      </a:solidFill>
                    </a:rPr>
                    <a:t>P</a:t>
                  </a:r>
                  <a:endParaRPr lang="en-US" sz="2400" b="0">
                    <a:solidFill>
                      <a:schemeClr val="tx2"/>
                    </a:solidFill>
                  </a:endParaRPr>
                </a:p>
              </p:txBody>
            </p:sp>
            <p:sp>
              <p:nvSpPr>
                <p:cNvPr id="18478" name="Rectangle 46"/>
                <p:cNvSpPr>
                  <a:spLocks noChangeArrowheads="1"/>
                </p:cNvSpPr>
                <p:nvPr/>
              </p:nvSpPr>
              <p:spPr bwMode="auto">
                <a:xfrm>
                  <a:off x="2276" y="2244"/>
                  <a:ext cx="35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0">
                      <a:solidFill>
                        <a:schemeClr val="tx2"/>
                      </a:solidFill>
                    </a:rPr>
                    <a:t>2Y2</a:t>
                  </a:r>
                  <a:endParaRPr lang="en-US" sz="2400" b="0">
                    <a:solidFill>
                      <a:schemeClr val="tx2"/>
                    </a:solidFill>
                  </a:endParaRPr>
                </a:p>
              </p:txBody>
            </p:sp>
          </p:grpSp>
          <p:sp>
            <p:nvSpPr>
              <p:cNvPr id="18479" name="Rectangle 47"/>
              <p:cNvSpPr>
                <a:spLocks noChangeArrowheads="1"/>
              </p:cNvSpPr>
              <p:nvPr/>
            </p:nvSpPr>
            <p:spPr bwMode="auto">
              <a:xfrm>
                <a:off x="3740" y="1248"/>
                <a:ext cx="42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8480" name="Rectangle 48"/>
              <p:cNvSpPr>
                <a:spLocks noChangeArrowheads="1"/>
              </p:cNvSpPr>
              <p:nvPr/>
            </p:nvSpPr>
            <p:spPr bwMode="auto">
              <a:xfrm>
                <a:off x="3029" y="1248"/>
                <a:ext cx="4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0" i="1"/>
                  <a:t>ENaC</a:t>
                </a:r>
                <a:endParaRPr lang="en-US" sz="2000" b="0"/>
              </a:p>
            </p:txBody>
          </p:sp>
          <p:grpSp>
            <p:nvGrpSpPr>
              <p:cNvPr id="18481" name="Group 49"/>
              <p:cNvGrpSpPr>
                <a:grpSpLocks/>
              </p:cNvGrpSpPr>
              <p:nvPr/>
            </p:nvGrpSpPr>
            <p:grpSpPr bwMode="auto">
              <a:xfrm>
                <a:off x="3614" y="1433"/>
                <a:ext cx="147" cy="416"/>
                <a:chOff x="3543" y="1174"/>
                <a:chExt cx="157" cy="435"/>
              </a:xfrm>
            </p:grpSpPr>
            <p:sp>
              <p:nvSpPr>
                <p:cNvPr id="18482" name="Freeform 50"/>
                <p:cNvSpPr>
                  <a:spLocks/>
                </p:cNvSpPr>
                <p:nvPr/>
              </p:nvSpPr>
              <p:spPr bwMode="auto">
                <a:xfrm>
                  <a:off x="3543" y="1174"/>
                  <a:ext cx="157" cy="435"/>
                </a:xfrm>
                <a:custGeom>
                  <a:avLst/>
                  <a:gdLst>
                    <a:gd name="T0" fmla="*/ 2 w 15"/>
                    <a:gd name="T1" fmla="*/ 0 h 36"/>
                    <a:gd name="T2" fmla="*/ 0 w 15"/>
                    <a:gd name="T3" fmla="*/ 2 h 36"/>
                    <a:gd name="T4" fmla="*/ 0 w 15"/>
                    <a:gd name="T5" fmla="*/ 35 h 36"/>
                    <a:gd name="T6" fmla="*/ 2 w 15"/>
                    <a:gd name="T7" fmla="*/ 36 h 36"/>
                    <a:gd name="T8" fmla="*/ 13 w 15"/>
                    <a:gd name="T9" fmla="*/ 36 h 36"/>
                    <a:gd name="T10" fmla="*/ 15 w 15"/>
                    <a:gd name="T11" fmla="*/ 35 h 36"/>
                    <a:gd name="T12" fmla="*/ 15 w 15"/>
                    <a:gd name="T13" fmla="*/ 2 h 36"/>
                    <a:gd name="T14" fmla="*/ 13 w 15"/>
                    <a:gd name="T15" fmla="*/ 0 h 36"/>
                    <a:gd name="T16" fmla="*/ 2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2" y="0"/>
                      </a:moveTo>
                      <a:cubicBezTo>
                        <a:pt x="1" y="0"/>
                        <a:pt x="0" y="1"/>
                        <a:pt x="0" y="2"/>
                      </a:cubicBezTo>
                      <a:lnTo>
                        <a:pt x="0" y="35"/>
                      </a:lnTo>
                      <a:cubicBezTo>
                        <a:pt x="0" y="36"/>
                        <a:pt x="1" y="36"/>
                        <a:pt x="2" y="36"/>
                      </a:cubicBezTo>
                      <a:lnTo>
                        <a:pt x="13" y="36"/>
                      </a:lnTo>
                      <a:cubicBezTo>
                        <a:pt x="14" y="36"/>
                        <a:pt x="15" y="36"/>
                        <a:pt x="15" y="35"/>
                      </a:cubicBezTo>
                      <a:lnTo>
                        <a:pt x="15" y="2"/>
                      </a:lnTo>
                      <a:cubicBezTo>
                        <a:pt x="15" y="1"/>
                        <a:pt x="14" y="0"/>
                        <a:pt x="13" y="0"/>
                      </a:cubicBezTo>
                      <a:lnTo>
                        <a:pt x="2" y="0"/>
                      </a:lnTo>
                      <a:close/>
                    </a:path>
                  </a:pathLst>
                </a:custGeom>
                <a:blipFill dpi="0" rotWithShape="0">
                  <a:blip r:embed="rId3"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US"/>
                </a:p>
              </p:txBody>
            </p:sp>
            <p:sp>
              <p:nvSpPr>
                <p:cNvPr id="18483" name="Freeform 51"/>
                <p:cNvSpPr>
                  <a:spLocks/>
                </p:cNvSpPr>
                <p:nvPr/>
              </p:nvSpPr>
              <p:spPr bwMode="auto">
                <a:xfrm>
                  <a:off x="3543" y="1174"/>
                  <a:ext cx="157" cy="435"/>
                </a:xfrm>
                <a:custGeom>
                  <a:avLst/>
                  <a:gdLst>
                    <a:gd name="T0" fmla="*/ 2 w 15"/>
                    <a:gd name="T1" fmla="*/ 0 h 36"/>
                    <a:gd name="T2" fmla="*/ 0 w 15"/>
                    <a:gd name="T3" fmla="*/ 2 h 36"/>
                    <a:gd name="T4" fmla="*/ 0 w 15"/>
                    <a:gd name="T5" fmla="*/ 35 h 36"/>
                    <a:gd name="T6" fmla="*/ 2 w 15"/>
                    <a:gd name="T7" fmla="*/ 36 h 36"/>
                    <a:gd name="T8" fmla="*/ 13 w 15"/>
                    <a:gd name="T9" fmla="*/ 36 h 36"/>
                    <a:gd name="T10" fmla="*/ 15 w 15"/>
                    <a:gd name="T11" fmla="*/ 35 h 36"/>
                    <a:gd name="T12" fmla="*/ 15 w 15"/>
                    <a:gd name="T13" fmla="*/ 2 h 36"/>
                    <a:gd name="T14" fmla="*/ 13 w 15"/>
                    <a:gd name="T15" fmla="*/ 0 h 36"/>
                    <a:gd name="T16" fmla="*/ 2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2" y="0"/>
                      </a:moveTo>
                      <a:cubicBezTo>
                        <a:pt x="1" y="0"/>
                        <a:pt x="0" y="1"/>
                        <a:pt x="0" y="2"/>
                      </a:cubicBezTo>
                      <a:lnTo>
                        <a:pt x="0" y="35"/>
                      </a:lnTo>
                      <a:cubicBezTo>
                        <a:pt x="0" y="36"/>
                        <a:pt x="1" y="36"/>
                        <a:pt x="2" y="36"/>
                      </a:cubicBezTo>
                      <a:lnTo>
                        <a:pt x="13" y="36"/>
                      </a:lnTo>
                      <a:cubicBezTo>
                        <a:pt x="14" y="36"/>
                        <a:pt x="15" y="36"/>
                        <a:pt x="15" y="35"/>
                      </a:cubicBezTo>
                      <a:lnTo>
                        <a:pt x="15" y="2"/>
                      </a:lnTo>
                      <a:cubicBezTo>
                        <a:pt x="15" y="1"/>
                        <a:pt x="14" y="0"/>
                        <a:pt x="13" y="0"/>
                      </a:cubicBezTo>
                      <a:lnTo>
                        <a:pt x="2" y="0"/>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grpSp>
          <p:grpSp>
            <p:nvGrpSpPr>
              <p:cNvPr id="18484" name="Group 52"/>
              <p:cNvGrpSpPr>
                <a:grpSpLocks/>
              </p:cNvGrpSpPr>
              <p:nvPr/>
            </p:nvGrpSpPr>
            <p:grpSpPr bwMode="auto">
              <a:xfrm>
                <a:off x="3371" y="1433"/>
                <a:ext cx="145" cy="416"/>
                <a:chOff x="3281" y="1174"/>
                <a:chExt cx="157" cy="435"/>
              </a:xfrm>
            </p:grpSpPr>
            <p:sp>
              <p:nvSpPr>
                <p:cNvPr id="18485" name="Freeform 53"/>
                <p:cNvSpPr>
                  <a:spLocks/>
                </p:cNvSpPr>
                <p:nvPr/>
              </p:nvSpPr>
              <p:spPr bwMode="auto">
                <a:xfrm>
                  <a:off x="3281" y="1174"/>
                  <a:ext cx="157" cy="435"/>
                </a:xfrm>
                <a:custGeom>
                  <a:avLst/>
                  <a:gdLst>
                    <a:gd name="T0" fmla="*/ 2 w 15"/>
                    <a:gd name="T1" fmla="*/ 0 h 36"/>
                    <a:gd name="T2" fmla="*/ 0 w 15"/>
                    <a:gd name="T3" fmla="*/ 2 h 36"/>
                    <a:gd name="T4" fmla="*/ 0 w 15"/>
                    <a:gd name="T5" fmla="*/ 35 h 36"/>
                    <a:gd name="T6" fmla="*/ 2 w 15"/>
                    <a:gd name="T7" fmla="*/ 36 h 36"/>
                    <a:gd name="T8" fmla="*/ 13 w 15"/>
                    <a:gd name="T9" fmla="*/ 36 h 36"/>
                    <a:gd name="T10" fmla="*/ 15 w 15"/>
                    <a:gd name="T11" fmla="*/ 35 h 36"/>
                    <a:gd name="T12" fmla="*/ 15 w 15"/>
                    <a:gd name="T13" fmla="*/ 2 h 36"/>
                    <a:gd name="T14" fmla="*/ 13 w 15"/>
                    <a:gd name="T15" fmla="*/ 0 h 36"/>
                    <a:gd name="T16" fmla="*/ 2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2" y="0"/>
                      </a:moveTo>
                      <a:cubicBezTo>
                        <a:pt x="1" y="0"/>
                        <a:pt x="0" y="1"/>
                        <a:pt x="0" y="2"/>
                      </a:cubicBezTo>
                      <a:lnTo>
                        <a:pt x="0" y="35"/>
                      </a:lnTo>
                      <a:cubicBezTo>
                        <a:pt x="0" y="36"/>
                        <a:pt x="1" y="36"/>
                        <a:pt x="2" y="36"/>
                      </a:cubicBezTo>
                      <a:lnTo>
                        <a:pt x="13" y="36"/>
                      </a:lnTo>
                      <a:cubicBezTo>
                        <a:pt x="14" y="36"/>
                        <a:pt x="15" y="36"/>
                        <a:pt x="15" y="35"/>
                      </a:cubicBezTo>
                      <a:lnTo>
                        <a:pt x="15" y="2"/>
                      </a:lnTo>
                      <a:cubicBezTo>
                        <a:pt x="15" y="1"/>
                        <a:pt x="14" y="0"/>
                        <a:pt x="13" y="0"/>
                      </a:cubicBezTo>
                      <a:lnTo>
                        <a:pt x="2" y="0"/>
                      </a:lnTo>
                      <a:close/>
                    </a:path>
                  </a:pathLst>
                </a:cu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US"/>
                </a:p>
              </p:txBody>
            </p:sp>
            <p:sp>
              <p:nvSpPr>
                <p:cNvPr id="18486" name="Freeform 54"/>
                <p:cNvSpPr>
                  <a:spLocks/>
                </p:cNvSpPr>
                <p:nvPr/>
              </p:nvSpPr>
              <p:spPr bwMode="auto">
                <a:xfrm>
                  <a:off x="3281" y="1174"/>
                  <a:ext cx="157" cy="435"/>
                </a:xfrm>
                <a:custGeom>
                  <a:avLst/>
                  <a:gdLst>
                    <a:gd name="T0" fmla="*/ 2 w 15"/>
                    <a:gd name="T1" fmla="*/ 0 h 36"/>
                    <a:gd name="T2" fmla="*/ 0 w 15"/>
                    <a:gd name="T3" fmla="*/ 2 h 36"/>
                    <a:gd name="T4" fmla="*/ 0 w 15"/>
                    <a:gd name="T5" fmla="*/ 35 h 36"/>
                    <a:gd name="T6" fmla="*/ 2 w 15"/>
                    <a:gd name="T7" fmla="*/ 36 h 36"/>
                    <a:gd name="T8" fmla="*/ 13 w 15"/>
                    <a:gd name="T9" fmla="*/ 36 h 36"/>
                    <a:gd name="T10" fmla="*/ 15 w 15"/>
                    <a:gd name="T11" fmla="*/ 35 h 36"/>
                    <a:gd name="T12" fmla="*/ 15 w 15"/>
                    <a:gd name="T13" fmla="*/ 2 h 36"/>
                    <a:gd name="T14" fmla="*/ 13 w 15"/>
                    <a:gd name="T15" fmla="*/ 0 h 36"/>
                    <a:gd name="T16" fmla="*/ 2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2" y="0"/>
                      </a:moveTo>
                      <a:cubicBezTo>
                        <a:pt x="1" y="0"/>
                        <a:pt x="0" y="1"/>
                        <a:pt x="0" y="2"/>
                      </a:cubicBezTo>
                      <a:lnTo>
                        <a:pt x="0" y="35"/>
                      </a:lnTo>
                      <a:cubicBezTo>
                        <a:pt x="0" y="36"/>
                        <a:pt x="1" y="36"/>
                        <a:pt x="2" y="36"/>
                      </a:cubicBezTo>
                      <a:lnTo>
                        <a:pt x="13" y="36"/>
                      </a:lnTo>
                      <a:cubicBezTo>
                        <a:pt x="14" y="36"/>
                        <a:pt x="15" y="36"/>
                        <a:pt x="15" y="35"/>
                      </a:cubicBezTo>
                      <a:lnTo>
                        <a:pt x="15" y="2"/>
                      </a:lnTo>
                      <a:cubicBezTo>
                        <a:pt x="15" y="1"/>
                        <a:pt x="14" y="0"/>
                        <a:pt x="13" y="0"/>
                      </a:cubicBezTo>
                      <a:lnTo>
                        <a:pt x="2" y="0"/>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grpSp>
          <p:sp>
            <p:nvSpPr>
              <p:cNvPr id="18487" name="Rectangle 55"/>
              <p:cNvSpPr>
                <a:spLocks noChangeArrowheads="1"/>
              </p:cNvSpPr>
              <p:nvPr/>
            </p:nvSpPr>
            <p:spPr bwMode="auto">
              <a:xfrm>
                <a:off x="3429" y="157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rPr>
                  <a:t> </a:t>
                </a:r>
                <a:endParaRPr lang="en-US" sz="2400" b="0"/>
              </a:p>
            </p:txBody>
          </p:sp>
          <p:sp>
            <p:nvSpPr>
              <p:cNvPr id="18488" name="Line 56"/>
              <p:cNvSpPr>
                <a:spLocks noChangeShapeType="1"/>
              </p:cNvSpPr>
              <p:nvPr/>
            </p:nvSpPr>
            <p:spPr bwMode="auto">
              <a:xfrm>
                <a:off x="3556" y="1259"/>
                <a:ext cx="1" cy="765"/>
              </a:xfrm>
              <a:prstGeom prst="line">
                <a:avLst/>
              </a:prstGeom>
              <a:noFill/>
              <a:ln w="49213">
                <a:solidFill>
                  <a:schemeClr val="accent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18489" name="Freeform 57"/>
              <p:cNvSpPr>
                <a:spLocks/>
              </p:cNvSpPr>
              <p:nvPr/>
            </p:nvSpPr>
            <p:spPr bwMode="auto">
              <a:xfrm>
                <a:off x="3497" y="1931"/>
                <a:ext cx="108" cy="197"/>
              </a:xfrm>
              <a:custGeom>
                <a:avLst/>
                <a:gdLst>
                  <a:gd name="T0" fmla="*/ 0 w 115"/>
                  <a:gd name="T1" fmla="*/ 0 h 206"/>
                  <a:gd name="T2" fmla="*/ 63 w 115"/>
                  <a:gd name="T3" fmla="*/ 206 h 206"/>
                  <a:gd name="T4" fmla="*/ 115 w 115"/>
                  <a:gd name="T5" fmla="*/ 0 h 206"/>
                  <a:gd name="T6" fmla="*/ 63 w 115"/>
                  <a:gd name="T7" fmla="*/ 73 h 206"/>
                  <a:gd name="T8" fmla="*/ 0 w 115"/>
                  <a:gd name="T9" fmla="*/ 0 h 206"/>
                </a:gdLst>
                <a:ahLst/>
                <a:cxnLst>
                  <a:cxn ang="0">
                    <a:pos x="T0" y="T1"/>
                  </a:cxn>
                  <a:cxn ang="0">
                    <a:pos x="T2" y="T3"/>
                  </a:cxn>
                  <a:cxn ang="0">
                    <a:pos x="T4" y="T5"/>
                  </a:cxn>
                  <a:cxn ang="0">
                    <a:pos x="T6" y="T7"/>
                  </a:cxn>
                  <a:cxn ang="0">
                    <a:pos x="T8" y="T9"/>
                  </a:cxn>
                </a:cxnLst>
                <a:rect l="0" t="0" r="r" b="b"/>
                <a:pathLst>
                  <a:path w="115" h="206">
                    <a:moveTo>
                      <a:pt x="0" y="0"/>
                    </a:moveTo>
                    <a:lnTo>
                      <a:pt x="63" y="206"/>
                    </a:lnTo>
                    <a:lnTo>
                      <a:pt x="115" y="0"/>
                    </a:lnTo>
                    <a:lnTo>
                      <a:pt x="63" y="7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US"/>
              </a:p>
            </p:txBody>
          </p:sp>
          <p:sp>
            <p:nvSpPr>
              <p:cNvPr id="18490" name="Rectangle 58"/>
              <p:cNvSpPr>
                <a:spLocks noChangeArrowheads="1"/>
              </p:cNvSpPr>
              <p:nvPr/>
            </p:nvSpPr>
            <p:spPr bwMode="auto">
              <a:xfrm>
                <a:off x="3429" y="1051"/>
                <a:ext cx="34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8491" name="Rectangle 59"/>
              <p:cNvSpPr>
                <a:spLocks noChangeArrowheads="1"/>
              </p:cNvSpPr>
              <p:nvPr/>
            </p:nvSpPr>
            <p:spPr bwMode="auto">
              <a:xfrm>
                <a:off x="3468" y="1008"/>
                <a:ext cx="24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t>Na</a:t>
                </a:r>
                <a:endParaRPr lang="en-US" sz="2400" b="0"/>
              </a:p>
            </p:txBody>
          </p:sp>
          <p:sp>
            <p:nvSpPr>
              <p:cNvPr id="18492" name="Rectangle 60"/>
              <p:cNvSpPr>
                <a:spLocks noChangeArrowheads="1"/>
              </p:cNvSpPr>
              <p:nvPr/>
            </p:nvSpPr>
            <p:spPr bwMode="auto">
              <a:xfrm>
                <a:off x="3665" y="960"/>
                <a:ext cx="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t>+</a:t>
                </a:r>
                <a:endParaRPr lang="en-US" sz="2400" b="0"/>
              </a:p>
            </p:txBody>
          </p:sp>
          <p:grpSp>
            <p:nvGrpSpPr>
              <p:cNvPr id="18493" name="Group 61"/>
              <p:cNvGrpSpPr>
                <a:grpSpLocks/>
              </p:cNvGrpSpPr>
              <p:nvPr/>
            </p:nvGrpSpPr>
            <p:grpSpPr bwMode="auto">
              <a:xfrm>
                <a:off x="5207" y="1680"/>
                <a:ext cx="297" cy="371"/>
                <a:chOff x="336" y="1008"/>
                <a:chExt cx="377" cy="388"/>
              </a:xfrm>
            </p:grpSpPr>
            <p:sp>
              <p:nvSpPr>
                <p:cNvPr id="18494" name="Arc 62"/>
                <p:cNvSpPr>
                  <a:spLocks/>
                </p:cNvSpPr>
                <p:nvPr/>
              </p:nvSpPr>
              <p:spPr bwMode="auto">
                <a:xfrm>
                  <a:off x="336" y="1008"/>
                  <a:ext cx="142" cy="388"/>
                </a:xfrm>
                <a:custGeom>
                  <a:avLst/>
                  <a:gdLst>
                    <a:gd name="G0" fmla="+- 154 0 0"/>
                    <a:gd name="G1" fmla="+- 21600 0 0"/>
                    <a:gd name="G2" fmla="+- 21600 0 0"/>
                    <a:gd name="T0" fmla="*/ 0 w 21754"/>
                    <a:gd name="T1" fmla="*/ 1 h 21600"/>
                    <a:gd name="T2" fmla="*/ 21754 w 21754"/>
                    <a:gd name="T3" fmla="*/ 21600 h 21600"/>
                    <a:gd name="T4" fmla="*/ 154 w 21754"/>
                    <a:gd name="T5" fmla="*/ 21600 h 21600"/>
                  </a:gdLst>
                  <a:ahLst/>
                  <a:cxnLst>
                    <a:cxn ang="0">
                      <a:pos x="T0" y="T1"/>
                    </a:cxn>
                    <a:cxn ang="0">
                      <a:pos x="T2" y="T3"/>
                    </a:cxn>
                    <a:cxn ang="0">
                      <a:pos x="T4" y="T5"/>
                    </a:cxn>
                  </a:cxnLst>
                  <a:rect l="0" t="0" r="r" b="b"/>
                  <a:pathLst>
                    <a:path w="21754" h="21600" fill="none" extrusionOk="0">
                      <a:moveTo>
                        <a:pt x="-1" y="0"/>
                      </a:moveTo>
                      <a:cubicBezTo>
                        <a:pt x="51" y="0"/>
                        <a:pt x="102" y="-1"/>
                        <a:pt x="154" y="0"/>
                      </a:cubicBezTo>
                      <a:cubicBezTo>
                        <a:pt x="12083" y="0"/>
                        <a:pt x="21754" y="9670"/>
                        <a:pt x="21754" y="21600"/>
                      </a:cubicBezTo>
                    </a:path>
                    <a:path w="21754" h="21600" stroke="0" extrusionOk="0">
                      <a:moveTo>
                        <a:pt x="-1" y="0"/>
                      </a:moveTo>
                      <a:cubicBezTo>
                        <a:pt x="51" y="0"/>
                        <a:pt x="102" y="-1"/>
                        <a:pt x="154" y="0"/>
                      </a:cubicBezTo>
                      <a:cubicBezTo>
                        <a:pt x="12083" y="0"/>
                        <a:pt x="21754" y="9670"/>
                        <a:pt x="21754" y="21600"/>
                      </a:cubicBezTo>
                      <a:lnTo>
                        <a:pt x="154" y="21600"/>
                      </a:lnTo>
                      <a:close/>
                    </a:path>
                  </a:pathLst>
                </a:custGeom>
                <a:noFill/>
                <a:ln w="508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495" name="Arc 63"/>
                <p:cNvSpPr>
                  <a:spLocks/>
                </p:cNvSpPr>
                <p:nvPr/>
              </p:nvSpPr>
              <p:spPr bwMode="auto">
                <a:xfrm>
                  <a:off x="619" y="1008"/>
                  <a:ext cx="94" cy="388"/>
                </a:xfrm>
                <a:custGeom>
                  <a:avLst/>
                  <a:gdLst>
                    <a:gd name="G0" fmla="+- 21600 0 0"/>
                    <a:gd name="G1" fmla="+- 21599 0 0"/>
                    <a:gd name="G2" fmla="+- 21600 0 0"/>
                    <a:gd name="T0" fmla="*/ 0 w 21600"/>
                    <a:gd name="T1" fmla="*/ 21599 h 21599"/>
                    <a:gd name="T2" fmla="*/ 21370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59"/>
                        <a:pt x="9531" y="126"/>
                        <a:pt x="21370" y="0"/>
                      </a:cubicBezTo>
                    </a:path>
                    <a:path w="21600" h="21599" stroke="0" extrusionOk="0">
                      <a:moveTo>
                        <a:pt x="0" y="21599"/>
                      </a:moveTo>
                      <a:cubicBezTo>
                        <a:pt x="0" y="9759"/>
                        <a:pt x="9531" y="126"/>
                        <a:pt x="21370" y="0"/>
                      </a:cubicBezTo>
                      <a:lnTo>
                        <a:pt x="21600" y="21599"/>
                      </a:lnTo>
                      <a:close/>
                    </a:path>
                  </a:pathLst>
                </a:custGeom>
                <a:noFill/>
                <a:ln w="508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496" name="Arc 64"/>
                <p:cNvSpPr>
                  <a:spLocks/>
                </p:cNvSpPr>
                <p:nvPr/>
              </p:nvSpPr>
              <p:spPr bwMode="auto">
                <a:xfrm>
                  <a:off x="572" y="1008"/>
                  <a:ext cx="94" cy="388"/>
                </a:xfrm>
                <a:custGeom>
                  <a:avLst/>
                  <a:gdLst>
                    <a:gd name="G0" fmla="+- 21600 0 0"/>
                    <a:gd name="G1" fmla="+- 21599 0 0"/>
                    <a:gd name="G2" fmla="+- 21600 0 0"/>
                    <a:gd name="T0" fmla="*/ 0 w 21600"/>
                    <a:gd name="T1" fmla="*/ 21599 h 21599"/>
                    <a:gd name="T2" fmla="*/ 21370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59"/>
                        <a:pt x="9531" y="126"/>
                        <a:pt x="21370" y="0"/>
                      </a:cubicBezTo>
                    </a:path>
                    <a:path w="21600" h="21599" stroke="0" extrusionOk="0">
                      <a:moveTo>
                        <a:pt x="0" y="21599"/>
                      </a:moveTo>
                      <a:cubicBezTo>
                        <a:pt x="0" y="9759"/>
                        <a:pt x="9531" y="126"/>
                        <a:pt x="21370" y="0"/>
                      </a:cubicBezTo>
                      <a:lnTo>
                        <a:pt x="21600" y="21599"/>
                      </a:lnTo>
                      <a:close/>
                    </a:path>
                  </a:pathLst>
                </a:custGeom>
                <a:noFill/>
                <a:ln w="508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497" name="Arc 65"/>
                <p:cNvSpPr>
                  <a:spLocks/>
                </p:cNvSpPr>
                <p:nvPr/>
              </p:nvSpPr>
              <p:spPr bwMode="auto">
                <a:xfrm>
                  <a:off x="383" y="1008"/>
                  <a:ext cx="142" cy="388"/>
                </a:xfrm>
                <a:custGeom>
                  <a:avLst/>
                  <a:gdLst>
                    <a:gd name="G0" fmla="+- 154 0 0"/>
                    <a:gd name="G1" fmla="+- 21600 0 0"/>
                    <a:gd name="G2" fmla="+- 21600 0 0"/>
                    <a:gd name="T0" fmla="*/ 0 w 21754"/>
                    <a:gd name="T1" fmla="*/ 1 h 21600"/>
                    <a:gd name="T2" fmla="*/ 21754 w 21754"/>
                    <a:gd name="T3" fmla="*/ 21600 h 21600"/>
                    <a:gd name="T4" fmla="*/ 154 w 21754"/>
                    <a:gd name="T5" fmla="*/ 21600 h 21600"/>
                  </a:gdLst>
                  <a:ahLst/>
                  <a:cxnLst>
                    <a:cxn ang="0">
                      <a:pos x="T0" y="T1"/>
                    </a:cxn>
                    <a:cxn ang="0">
                      <a:pos x="T2" y="T3"/>
                    </a:cxn>
                    <a:cxn ang="0">
                      <a:pos x="T4" y="T5"/>
                    </a:cxn>
                  </a:cxnLst>
                  <a:rect l="0" t="0" r="r" b="b"/>
                  <a:pathLst>
                    <a:path w="21754" h="21600" fill="none" extrusionOk="0">
                      <a:moveTo>
                        <a:pt x="-1" y="0"/>
                      </a:moveTo>
                      <a:cubicBezTo>
                        <a:pt x="51" y="0"/>
                        <a:pt x="102" y="-1"/>
                        <a:pt x="154" y="0"/>
                      </a:cubicBezTo>
                      <a:cubicBezTo>
                        <a:pt x="12083" y="0"/>
                        <a:pt x="21754" y="9670"/>
                        <a:pt x="21754" y="21600"/>
                      </a:cubicBezTo>
                    </a:path>
                    <a:path w="21754" h="21600" stroke="0" extrusionOk="0">
                      <a:moveTo>
                        <a:pt x="-1" y="0"/>
                      </a:moveTo>
                      <a:cubicBezTo>
                        <a:pt x="51" y="0"/>
                        <a:pt x="102" y="-1"/>
                        <a:pt x="154" y="0"/>
                      </a:cubicBezTo>
                      <a:cubicBezTo>
                        <a:pt x="12083" y="0"/>
                        <a:pt x="21754" y="9670"/>
                        <a:pt x="21754" y="21600"/>
                      </a:cubicBezTo>
                      <a:lnTo>
                        <a:pt x="154" y="21600"/>
                      </a:lnTo>
                      <a:close/>
                    </a:path>
                  </a:pathLst>
                </a:custGeom>
                <a:noFill/>
                <a:ln w="508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498" name="Arc 66"/>
                <p:cNvSpPr>
                  <a:spLocks/>
                </p:cNvSpPr>
                <p:nvPr/>
              </p:nvSpPr>
              <p:spPr bwMode="auto">
                <a:xfrm>
                  <a:off x="525" y="1008"/>
                  <a:ext cx="94" cy="388"/>
                </a:xfrm>
                <a:custGeom>
                  <a:avLst/>
                  <a:gdLst>
                    <a:gd name="G0" fmla="+- 21600 0 0"/>
                    <a:gd name="G1" fmla="+- 21599 0 0"/>
                    <a:gd name="G2" fmla="+- 21600 0 0"/>
                    <a:gd name="T0" fmla="*/ 0 w 21600"/>
                    <a:gd name="T1" fmla="*/ 21599 h 21599"/>
                    <a:gd name="T2" fmla="*/ 21370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59"/>
                        <a:pt x="9531" y="126"/>
                        <a:pt x="21370" y="0"/>
                      </a:cubicBezTo>
                    </a:path>
                    <a:path w="21600" h="21599" stroke="0" extrusionOk="0">
                      <a:moveTo>
                        <a:pt x="0" y="21599"/>
                      </a:moveTo>
                      <a:cubicBezTo>
                        <a:pt x="0" y="9759"/>
                        <a:pt x="9531" y="126"/>
                        <a:pt x="21370" y="0"/>
                      </a:cubicBezTo>
                      <a:lnTo>
                        <a:pt x="21600" y="21599"/>
                      </a:lnTo>
                      <a:close/>
                    </a:path>
                  </a:pathLst>
                </a:custGeom>
                <a:noFill/>
                <a:ln w="508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499" name="Arc 67"/>
                <p:cNvSpPr>
                  <a:spLocks/>
                </p:cNvSpPr>
                <p:nvPr/>
              </p:nvSpPr>
              <p:spPr bwMode="auto">
                <a:xfrm>
                  <a:off x="430" y="1008"/>
                  <a:ext cx="142" cy="388"/>
                </a:xfrm>
                <a:custGeom>
                  <a:avLst/>
                  <a:gdLst>
                    <a:gd name="G0" fmla="+- 154 0 0"/>
                    <a:gd name="G1" fmla="+- 21600 0 0"/>
                    <a:gd name="G2" fmla="+- 21600 0 0"/>
                    <a:gd name="T0" fmla="*/ 0 w 21754"/>
                    <a:gd name="T1" fmla="*/ 1 h 21600"/>
                    <a:gd name="T2" fmla="*/ 21754 w 21754"/>
                    <a:gd name="T3" fmla="*/ 21600 h 21600"/>
                    <a:gd name="T4" fmla="*/ 154 w 21754"/>
                    <a:gd name="T5" fmla="*/ 21600 h 21600"/>
                  </a:gdLst>
                  <a:ahLst/>
                  <a:cxnLst>
                    <a:cxn ang="0">
                      <a:pos x="T0" y="T1"/>
                    </a:cxn>
                    <a:cxn ang="0">
                      <a:pos x="T2" y="T3"/>
                    </a:cxn>
                    <a:cxn ang="0">
                      <a:pos x="T4" y="T5"/>
                    </a:cxn>
                  </a:cxnLst>
                  <a:rect l="0" t="0" r="r" b="b"/>
                  <a:pathLst>
                    <a:path w="21754" h="21600" fill="none" extrusionOk="0">
                      <a:moveTo>
                        <a:pt x="-1" y="0"/>
                      </a:moveTo>
                      <a:cubicBezTo>
                        <a:pt x="51" y="0"/>
                        <a:pt x="102" y="-1"/>
                        <a:pt x="154" y="0"/>
                      </a:cubicBezTo>
                      <a:cubicBezTo>
                        <a:pt x="12083" y="0"/>
                        <a:pt x="21754" y="9670"/>
                        <a:pt x="21754" y="21600"/>
                      </a:cubicBezTo>
                    </a:path>
                    <a:path w="21754" h="21600" stroke="0" extrusionOk="0">
                      <a:moveTo>
                        <a:pt x="-1" y="0"/>
                      </a:moveTo>
                      <a:cubicBezTo>
                        <a:pt x="51" y="0"/>
                        <a:pt x="102" y="-1"/>
                        <a:pt x="154" y="0"/>
                      </a:cubicBezTo>
                      <a:cubicBezTo>
                        <a:pt x="12083" y="0"/>
                        <a:pt x="21754" y="9670"/>
                        <a:pt x="21754" y="21600"/>
                      </a:cubicBezTo>
                      <a:lnTo>
                        <a:pt x="154" y="21600"/>
                      </a:lnTo>
                      <a:close/>
                    </a:path>
                  </a:pathLst>
                </a:custGeom>
                <a:noFill/>
                <a:ln w="508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grpSp>
          <p:grpSp>
            <p:nvGrpSpPr>
              <p:cNvPr id="18500" name="Group 68"/>
              <p:cNvGrpSpPr>
                <a:grpSpLocks/>
              </p:cNvGrpSpPr>
              <p:nvPr/>
            </p:nvGrpSpPr>
            <p:grpSpPr bwMode="auto">
              <a:xfrm>
                <a:off x="192" y="1728"/>
                <a:ext cx="297" cy="371"/>
                <a:chOff x="336" y="1008"/>
                <a:chExt cx="377" cy="388"/>
              </a:xfrm>
            </p:grpSpPr>
            <p:sp>
              <p:nvSpPr>
                <p:cNvPr id="18501" name="Arc 69"/>
                <p:cNvSpPr>
                  <a:spLocks/>
                </p:cNvSpPr>
                <p:nvPr/>
              </p:nvSpPr>
              <p:spPr bwMode="auto">
                <a:xfrm>
                  <a:off x="336" y="1008"/>
                  <a:ext cx="142" cy="388"/>
                </a:xfrm>
                <a:custGeom>
                  <a:avLst/>
                  <a:gdLst>
                    <a:gd name="G0" fmla="+- 154 0 0"/>
                    <a:gd name="G1" fmla="+- 21600 0 0"/>
                    <a:gd name="G2" fmla="+- 21600 0 0"/>
                    <a:gd name="T0" fmla="*/ 0 w 21754"/>
                    <a:gd name="T1" fmla="*/ 1 h 21600"/>
                    <a:gd name="T2" fmla="*/ 21754 w 21754"/>
                    <a:gd name="T3" fmla="*/ 21600 h 21600"/>
                    <a:gd name="T4" fmla="*/ 154 w 21754"/>
                    <a:gd name="T5" fmla="*/ 21600 h 21600"/>
                  </a:gdLst>
                  <a:ahLst/>
                  <a:cxnLst>
                    <a:cxn ang="0">
                      <a:pos x="T0" y="T1"/>
                    </a:cxn>
                    <a:cxn ang="0">
                      <a:pos x="T2" y="T3"/>
                    </a:cxn>
                    <a:cxn ang="0">
                      <a:pos x="T4" y="T5"/>
                    </a:cxn>
                  </a:cxnLst>
                  <a:rect l="0" t="0" r="r" b="b"/>
                  <a:pathLst>
                    <a:path w="21754" h="21600" fill="none" extrusionOk="0">
                      <a:moveTo>
                        <a:pt x="-1" y="0"/>
                      </a:moveTo>
                      <a:cubicBezTo>
                        <a:pt x="51" y="0"/>
                        <a:pt x="102" y="-1"/>
                        <a:pt x="154" y="0"/>
                      </a:cubicBezTo>
                      <a:cubicBezTo>
                        <a:pt x="12083" y="0"/>
                        <a:pt x="21754" y="9670"/>
                        <a:pt x="21754" y="21600"/>
                      </a:cubicBezTo>
                    </a:path>
                    <a:path w="21754" h="21600" stroke="0" extrusionOk="0">
                      <a:moveTo>
                        <a:pt x="-1" y="0"/>
                      </a:moveTo>
                      <a:cubicBezTo>
                        <a:pt x="51" y="0"/>
                        <a:pt x="102" y="-1"/>
                        <a:pt x="154" y="0"/>
                      </a:cubicBezTo>
                      <a:cubicBezTo>
                        <a:pt x="12083" y="0"/>
                        <a:pt x="21754" y="9670"/>
                        <a:pt x="21754" y="21600"/>
                      </a:cubicBezTo>
                      <a:lnTo>
                        <a:pt x="154" y="21600"/>
                      </a:lnTo>
                      <a:close/>
                    </a:path>
                  </a:pathLst>
                </a:custGeom>
                <a:noFill/>
                <a:ln w="508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02" name="Arc 70"/>
                <p:cNvSpPr>
                  <a:spLocks/>
                </p:cNvSpPr>
                <p:nvPr/>
              </p:nvSpPr>
              <p:spPr bwMode="auto">
                <a:xfrm>
                  <a:off x="619" y="1008"/>
                  <a:ext cx="94" cy="388"/>
                </a:xfrm>
                <a:custGeom>
                  <a:avLst/>
                  <a:gdLst>
                    <a:gd name="G0" fmla="+- 21600 0 0"/>
                    <a:gd name="G1" fmla="+- 21599 0 0"/>
                    <a:gd name="G2" fmla="+- 21600 0 0"/>
                    <a:gd name="T0" fmla="*/ 0 w 21600"/>
                    <a:gd name="T1" fmla="*/ 21599 h 21599"/>
                    <a:gd name="T2" fmla="*/ 21370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59"/>
                        <a:pt x="9531" y="126"/>
                        <a:pt x="21370" y="0"/>
                      </a:cubicBezTo>
                    </a:path>
                    <a:path w="21600" h="21599" stroke="0" extrusionOk="0">
                      <a:moveTo>
                        <a:pt x="0" y="21599"/>
                      </a:moveTo>
                      <a:cubicBezTo>
                        <a:pt x="0" y="9759"/>
                        <a:pt x="9531" y="126"/>
                        <a:pt x="21370" y="0"/>
                      </a:cubicBezTo>
                      <a:lnTo>
                        <a:pt x="21600" y="21599"/>
                      </a:lnTo>
                      <a:close/>
                    </a:path>
                  </a:pathLst>
                </a:custGeom>
                <a:noFill/>
                <a:ln w="508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03" name="Arc 71"/>
                <p:cNvSpPr>
                  <a:spLocks/>
                </p:cNvSpPr>
                <p:nvPr/>
              </p:nvSpPr>
              <p:spPr bwMode="auto">
                <a:xfrm>
                  <a:off x="572" y="1008"/>
                  <a:ext cx="94" cy="388"/>
                </a:xfrm>
                <a:custGeom>
                  <a:avLst/>
                  <a:gdLst>
                    <a:gd name="G0" fmla="+- 21600 0 0"/>
                    <a:gd name="G1" fmla="+- 21599 0 0"/>
                    <a:gd name="G2" fmla="+- 21600 0 0"/>
                    <a:gd name="T0" fmla="*/ 0 w 21600"/>
                    <a:gd name="T1" fmla="*/ 21599 h 21599"/>
                    <a:gd name="T2" fmla="*/ 21370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59"/>
                        <a:pt x="9531" y="126"/>
                        <a:pt x="21370" y="0"/>
                      </a:cubicBezTo>
                    </a:path>
                    <a:path w="21600" h="21599" stroke="0" extrusionOk="0">
                      <a:moveTo>
                        <a:pt x="0" y="21599"/>
                      </a:moveTo>
                      <a:cubicBezTo>
                        <a:pt x="0" y="9759"/>
                        <a:pt x="9531" y="126"/>
                        <a:pt x="21370" y="0"/>
                      </a:cubicBezTo>
                      <a:lnTo>
                        <a:pt x="21600" y="21599"/>
                      </a:lnTo>
                      <a:close/>
                    </a:path>
                  </a:pathLst>
                </a:custGeom>
                <a:noFill/>
                <a:ln w="508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04" name="Arc 72"/>
                <p:cNvSpPr>
                  <a:spLocks/>
                </p:cNvSpPr>
                <p:nvPr/>
              </p:nvSpPr>
              <p:spPr bwMode="auto">
                <a:xfrm>
                  <a:off x="383" y="1008"/>
                  <a:ext cx="142" cy="388"/>
                </a:xfrm>
                <a:custGeom>
                  <a:avLst/>
                  <a:gdLst>
                    <a:gd name="G0" fmla="+- 154 0 0"/>
                    <a:gd name="G1" fmla="+- 21600 0 0"/>
                    <a:gd name="G2" fmla="+- 21600 0 0"/>
                    <a:gd name="T0" fmla="*/ 0 w 21754"/>
                    <a:gd name="T1" fmla="*/ 1 h 21600"/>
                    <a:gd name="T2" fmla="*/ 21754 w 21754"/>
                    <a:gd name="T3" fmla="*/ 21600 h 21600"/>
                    <a:gd name="T4" fmla="*/ 154 w 21754"/>
                    <a:gd name="T5" fmla="*/ 21600 h 21600"/>
                  </a:gdLst>
                  <a:ahLst/>
                  <a:cxnLst>
                    <a:cxn ang="0">
                      <a:pos x="T0" y="T1"/>
                    </a:cxn>
                    <a:cxn ang="0">
                      <a:pos x="T2" y="T3"/>
                    </a:cxn>
                    <a:cxn ang="0">
                      <a:pos x="T4" y="T5"/>
                    </a:cxn>
                  </a:cxnLst>
                  <a:rect l="0" t="0" r="r" b="b"/>
                  <a:pathLst>
                    <a:path w="21754" h="21600" fill="none" extrusionOk="0">
                      <a:moveTo>
                        <a:pt x="-1" y="0"/>
                      </a:moveTo>
                      <a:cubicBezTo>
                        <a:pt x="51" y="0"/>
                        <a:pt x="102" y="-1"/>
                        <a:pt x="154" y="0"/>
                      </a:cubicBezTo>
                      <a:cubicBezTo>
                        <a:pt x="12083" y="0"/>
                        <a:pt x="21754" y="9670"/>
                        <a:pt x="21754" y="21600"/>
                      </a:cubicBezTo>
                    </a:path>
                    <a:path w="21754" h="21600" stroke="0" extrusionOk="0">
                      <a:moveTo>
                        <a:pt x="-1" y="0"/>
                      </a:moveTo>
                      <a:cubicBezTo>
                        <a:pt x="51" y="0"/>
                        <a:pt x="102" y="-1"/>
                        <a:pt x="154" y="0"/>
                      </a:cubicBezTo>
                      <a:cubicBezTo>
                        <a:pt x="12083" y="0"/>
                        <a:pt x="21754" y="9670"/>
                        <a:pt x="21754" y="21600"/>
                      </a:cubicBezTo>
                      <a:lnTo>
                        <a:pt x="154" y="21600"/>
                      </a:lnTo>
                      <a:close/>
                    </a:path>
                  </a:pathLst>
                </a:custGeom>
                <a:noFill/>
                <a:ln w="508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05" name="Arc 73"/>
                <p:cNvSpPr>
                  <a:spLocks/>
                </p:cNvSpPr>
                <p:nvPr/>
              </p:nvSpPr>
              <p:spPr bwMode="auto">
                <a:xfrm>
                  <a:off x="525" y="1008"/>
                  <a:ext cx="94" cy="388"/>
                </a:xfrm>
                <a:custGeom>
                  <a:avLst/>
                  <a:gdLst>
                    <a:gd name="G0" fmla="+- 21600 0 0"/>
                    <a:gd name="G1" fmla="+- 21599 0 0"/>
                    <a:gd name="G2" fmla="+- 21600 0 0"/>
                    <a:gd name="T0" fmla="*/ 0 w 21600"/>
                    <a:gd name="T1" fmla="*/ 21599 h 21599"/>
                    <a:gd name="T2" fmla="*/ 21370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59"/>
                        <a:pt x="9531" y="126"/>
                        <a:pt x="21370" y="0"/>
                      </a:cubicBezTo>
                    </a:path>
                    <a:path w="21600" h="21599" stroke="0" extrusionOk="0">
                      <a:moveTo>
                        <a:pt x="0" y="21599"/>
                      </a:moveTo>
                      <a:cubicBezTo>
                        <a:pt x="0" y="9759"/>
                        <a:pt x="9531" y="126"/>
                        <a:pt x="21370" y="0"/>
                      </a:cubicBezTo>
                      <a:lnTo>
                        <a:pt x="21600" y="21599"/>
                      </a:lnTo>
                      <a:close/>
                    </a:path>
                  </a:pathLst>
                </a:custGeom>
                <a:noFill/>
                <a:ln w="508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06" name="Arc 74"/>
                <p:cNvSpPr>
                  <a:spLocks/>
                </p:cNvSpPr>
                <p:nvPr/>
              </p:nvSpPr>
              <p:spPr bwMode="auto">
                <a:xfrm>
                  <a:off x="430" y="1008"/>
                  <a:ext cx="142" cy="388"/>
                </a:xfrm>
                <a:custGeom>
                  <a:avLst/>
                  <a:gdLst>
                    <a:gd name="G0" fmla="+- 154 0 0"/>
                    <a:gd name="G1" fmla="+- 21600 0 0"/>
                    <a:gd name="G2" fmla="+- 21600 0 0"/>
                    <a:gd name="T0" fmla="*/ 0 w 21754"/>
                    <a:gd name="T1" fmla="*/ 1 h 21600"/>
                    <a:gd name="T2" fmla="*/ 21754 w 21754"/>
                    <a:gd name="T3" fmla="*/ 21600 h 21600"/>
                    <a:gd name="T4" fmla="*/ 154 w 21754"/>
                    <a:gd name="T5" fmla="*/ 21600 h 21600"/>
                  </a:gdLst>
                  <a:ahLst/>
                  <a:cxnLst>
                    <a:cxn ang="0">
                      <a:pos x="T0" y="T1"/>
                    </a:cxn>
                    <a:cxn ang="0">
                      <a:pos x="T2" y="T3"/>
                    </a:cxn>
                    <a:cxn ang="0">
                      <a:pos x="T4" y="T5"/>
                    </a:cxn>
                  </a:cxnLst>
                  <a:rect l="0" t="0" r="r" b="b"/>
                  <a:pathLst>
                    <a:path w="21754" h="21600" fill="none" extrusionOk="0">
                      <a:moveTo>
                        <a:pt x="-1" y="0"/>
                      </a:moveTo>
                      <a:cubicBezTo>
                        <a:pt x="51" y="0"/>
                        <a:pt x="102" y="-1"/>
                        <a:pt x="154" y="0"/>
                      </a:cubicBezTo>
                      <a:cubicBezTo>
                        <a:pt x="12083" y="0"/>
                        <a:pt x="21754" y="9670"/>
                        <a:pt x="21754" y="21600"/>
                      </a:cubicBezTo>
                    </a:path>
                    <a:path w="21754" h="21600" stroke="0" extrusionOk="0">
                      <a:moveTo>
                        <a:pt x="-1" y="0"/>
                      </a:moveTo>
                      <a:cubicBezTo>
                        <a:pt x="51" y="0"/>
                        <a:pt x="102" y="-1"/>
                        <a:pt x="154" y="0"/>
                      </a:cubicBezTo>
                      <a:cubicBezTo>
                        <a:pt x="12083" y="0"/>
                        <a:pt x="21754" y="9670"/>
                        <a:pt x="21754" y="21600"/>
                      </a:cubicBezTo>
                      <a:lnTo>
                        <a:pt x="154" y="21600"/>
                      </a:lnTo>
                      <a:close/>
                    </a:path>
                  </a:pathLst>
                </a:custGeom>
                <a:noFill/>
                <a:ln w="508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grpSp>
          <p:sp>
            <p:nvSpPr>
              <p:cNvPr id="18507" name="Rectangle 75"/>
              <p:cNvSpPr>
                <a:spLocks noChangeArrowheads="1"/>
              </p:cNvSpPr>
              <p:nvPr/>
            </p:nvSpPr>
            <p:spPr bwMode="auto">
              <a:xfrm>
                <a:off x="2893" y="1008"/>
                <a:ext cx="39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18508" name="AutoShape 76"/>
              <p:cNvSpPr>
                <a:spLocks noChangeArrowheads="1"/>
              </p:cNvSpPr>
              <p:nvPr/>
            </p:nvSpPr>
            <p:spPr bwMode="auto">
              <a:xfrm>
                <a:off x="1358" y="1776"/>
                <a:ext cx="239" cy="96"/>
              </a:xfrm>
              <a:prstGeom prst="leftArrow">
                <a:avLst>
                  <a:gd name="adj1" fmla="val 50000"/>
                  <a:gd name="adj2" fmla="val 62240"/>
                </a:avLst>
              </a:prstGeom>
              <a:solidFill>
                <a:srgbClr val="00AE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US"/>
              </a:p>
            </p:txBody>
          </p:sp>
          <p:sp>
            <p:nvSpPr>
              <p:cNvPr id="18509" name="Oval 77"/>
              <p:cNvSpPr>
                <a:spLocks noChangeArrowheads="1"/>
              </p:cNvSpPr>
              <p:nvPr/>
            </p:nvSpPr>
            <p:spPr bwMode="auto">
              <a:xfrm>
                <a:off x="747" y="2928"/>
                <a:ext cx="1245"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en-US"/>
              </a:p>
            </p:txBody>
          </p:sp>
          <p:sp>
            <p:nvSpPr>
              <p:cNvPr id="18510" name="Freeform 78" descr="25%"/>
              <p:cNvSpPr>
                <a:spLocks/>
              </p:cNvSpPr>
              <p:nvPr/>
            </p:nvSpPr>
            <p:spPr bwMode="auto">
              <a:xfrm>
                <a:off x="2892" y="2802"/>
                <a:ext cx="1335" cy="332"/>
              </a:xfrm>
              <a:custGeom>
                <a:avLst/>
                <a:gdLst>
                  <a:gd name="T0" fmla="*/ 235 w 1605"/>
                  <a:gd name="T1" fmla="*/ 0 h 332"/>
                  <a:gd name="T2" fmla="*/ 353 w 1605"/>
                  <a:gd name="T3" fmla="*/ 0 h 332"/>
                  <a:gd name="T4" fmla="*/ 497 w 1605"/>
                  <a:gd name="T5" fmla="*/ 0 h 332"/>
                  <a:gd name="T6" fmla="*/ 654 w 1605"/>
                  <a:gd name="T7" fmla="*/ 0 h 332"/>
                  <a:gd name="T8" fmla="*/ 714 w 1605"/>
                  <a:gd name="T9" fmla="*/ 2 h 332"/>
                  <a:gd name="T10" fmla="*/ 791 w 1605"/>
                  <a:gd name="T11" fmla="*/ 7 h 332"/>
                  <a:gd name="T12" fmla="*/ 837 w 1605"/>
                  <a:gd name="T13" fmla="*/ 7 h 332"/>
                  <a:gd name="T14" fmla="*/ 916 w 1605"/>
                  <a:gd name="T15" fmla="*/ 7 h 332"/>
                  <a:gd name="T16" fmla="*/ 962 w 1605"/>
                  <a:gd name="T17" fmla="*/ 7 h 332"/>
                  <a:gd name="T18" fmla="*/ 1041 w 1605"/>
                  <a:gd name="T19" fmla="*/ 7 h 332"/>
                  <a:gd name="T20" fmla="*/ 1132 w 1605"/>
                  <a:gd name="T21" fmla="*/ 7 h 332"/>
                  <a:gd name="T22" fmla="*/ 1211 w 1605"/>
                  <a:gd name="T23" fmla="*/ 7 h 332"/>
                  <a:gd name="T24" fmla="*/ 1257 w 1605"/>
                  <a:gd name="T25" fmla="*/ 5 h 332"/>
                  <a:gd name="T26" fmla="*/ 1296 w 1605"/>
                  <a:gd name="T27" fmla="*/ 5 h 332"/>
                  <a:gd name="T28" fmla="*/ 1335 w 1605"/>
                  <a:gd name="T29" fmla="*/ 5 h 332"/>
                  <a:gd name="T30" fmla="*/ 1374 w 1605"/>
                  <a:gd name="T31" fmla="*/ 5 h 332"/>
                  <a:gd name="T32" fmla="*/ 1401 w 1605"/>
                  <a:gd name="T33" fmla="*/ 21 h 332"/>
                  <a:gd name="T34" fmla="*/ 1427 w 1605"/>
                  <a:gd name="T35" fmla="*/ 37 h 332"/>
                  <a:gd name="T36" fmla="*/ 1453 w 1605"/>
                  <a:gd name="T37" fmla="*/ 67 h 332"/>
                  <a:gd name="T38" fmla="*/ 1479 w 1605"/>
                  <a:gd name="T39" fmla="*/ 83 h 332"/>
                  <a:gd name="T40" fmla="*/ 1557 w 1605"/>
                  <a:gd name="T41" fmla="*/ 96 h 332"/>
                  <a:gd name="T42" fmla="*/ 1584 w 1605"/>
                  <a:gd name="T43" fmla="*/ 110 h 332"/>
                  <a:gd name="T44" fmla="*/ 1584 w 1605"/>
                  <a:gd name="T45" fmla="*/ 126 h 332"/>
                  <a:gd name="T46" fmla="*/ 1590 w 1605"/>
                  <a:gd name="T47" fmla="*/ 145 h 332"/>
                  <a:gd name="T48" fmla="*/ 1597 w 1605"/>
                  <a:gd name="T49" fmla="*/ 182 h 332"/>
                  <a:gd name="T50" fmla="*/ 1604 w 1605"/>
                  <a:gd name="T51" fmla="*/ 225 h 332"/>
                  <a:gd name="T52" fmla="*/ 1604 w 1605"/>
                  <a:gd name="T53" fmla="*/ 244 h 332"/>
                  <a:gd name="T54" fmla="*/ 1584 w 1605"/>
                  <a:gd name="T55" fmla="*/ 277 h 332"/>
                  <a:gd name="T56" fmla="*/ 1511 w 1605"/>
                  <a:gd name="T57" fmla="*/ 290 h 332"/>
                  <a:gd name="T58" fmla="*/ 1420 w 1605"/>
                  <a:gd name="T59" fmla="*/ 293 h 332"/>
                  <a:gd name="T60" fmla="*/ 1315 w 1605"/>
                  <a:gd name="T61" fmla="*/ 293 h 332"/>
                  <a:gd name="T62" fmla="*/ 1211 w 1605"/>
                  <a:gd name="T63" fmla="*/ 293 h 332"/>
                  <a:gd name="T64" fmla="*/ 1106 w 1605"/>
                  <a:gd name="T65" fmla="*/ 293 h 332"/>
                  <a:gd name="T66" fmla="*/ 1028 w 1605"/>
                  <a:gd name="T67" fmla="*/ 293 h 332"/>
                  <a:gd name="T68" fmla="*/ 955 w 1605"/>
                  <a:gd name="T69" fmla="*/ 301 h 332"/>
                  <a:gd name="T70" fmla="*/ 864 w 1605"/>
                  <a:gd name="T71" fmla="*/ 312 h 332"/>
                  <a:gd name="T72" fmla="*/ 772 w 1605"/>
                  <a:gd name="T73" fmla="*/ 320 h 332"/>
                  <a:gd name="T74" fmla="*/ 681 w 1605"/>
                  <a:gd name="T75" fmla="*/ 328 h 332"/>
                  <a:gd name="T76" fmla="*/ 575 w 1605"/>
                  <a:gd name="T77" fmla="*/ 331 h 332"/>
                  <a:gd name="T78" fmla="*/ 523 w 1605"/>
                  <a:gd name="T79" fmla="*/ 331 h 332"/>
                  <a:gd name="T80" fmla="*/ 431 w 1605"/>
                  <a:gd name="T81" fmla="*/ 331 h 332"/>
                  <a:gd name="T82" fmla="*/ 327 w 1605"/>
                  <a:gd name="T83" fmla="*/ 331 h 332"/>
                  <a:gd name="T84" fmla="*/ 235 w 1605"/>
                  <a:gd name="T85" fmla="*/ 328 h 332"/>
                  <a:gd name="T86" fmla="*/ 169 w 1605"/>
                  <a:gd name="T87" fmla="*/ 323 h 332"/>
                  <a:gd name="T88" fmla="*/ 78 w 1605"/>
                  <a:gd name="T89" fmla="*/ 301 h 332"/>
                  <a:gd name="T90" fmla="*/ 46 w 1605"/>
                  <a:gd name="T91" fmla="*/ 282 h 332"/>
                  <a:gd name="T92" fmla="*/ 19 w 1605"/>
                  <a:gd name="T93" fmla="*/ 239 h 332"/>
                  <a:gd name="T94" fmla="*/ 6 w 1605"/>
                  <a:gd name="T95" fmla="*/ 201 h 332"/>
                  <a:gd name="T96" fmla="*/ 0 w 1605"/>
                  <a:gd name="T97" fmla="*/ 169 h 332"/>
                  <a:gd name="T98" fmla="*/ 0 w 1605"/>
                  <a:gd name="T99" fmla="*/ 150 h 332"/>
                  <a:gd name="T100" fmla="*/ 0 w 1605"/>
                  <a:gd name="T101" fmla="*/ 118 h 332"/>
                  <a:gd name="T102" fmla="*/ 0 w 1605"/>
                  <a:gd name="T103" fmla="*/ 91 h 332"/>
                  <a:gd name="T104" fmla="*/ 6 w 1605"/>
                  <a:gd name="T105" fmla="*/ 53 h 332"/>
                  <a:gd name="T106" fmla="*/ 6 w 1605"/>
                  <a:gd name="T107" fmla="*/ 34 h 332"/>
                  <a:gd name="T108" fmla="*/ 6 w 1605"/>
                  <a:gd name="T109" fmla="*/ 15 h 332"/>
                  <a:gd name="T110" fmla="*/ 46 w 1605"/>
                  <a:gd name="T111" fmla="*/ 7 h 332"/>
                  <a:gd name="T112" fmla="*/ 111 w 1605"/>
                  <a:gd name="T113" fmla="*/ 7 h 332"/>
                  <a:gd name="T114" fmla="*/ 150 w 1605"/>
                  <a:gd name="T115" fmla="*/ 7 h 332"/>
                  <a:gd name="T116" fmla="*/ 223 w 1605"/>
                  <a:gd name="T117" fmla="*/ 1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5" h="332">
                    <a:moveTo>
                      <a:pt x="196" y="3"/>
                    </a:moveTo>
                    <a:lnTo>
                      <a:pt x="235" y="0"/>
                    </a:lnTo>
                    <a:lnTo>
                      <a:pt x="288" y="0"/>
                    </a:lnTo>
                    <a:lnTo>
                      <a:pt x="353" y="0"/>
                    </a:lnTo>
                    <a:lnTo>
                      <a:pt x="431" y="0"/>
                    </a:lnTo>
                    <a:lnTo>
                      <a:pt x="497" y="0"/>
                    </a:lnTo>
                    <a:lnTo>
                      <a:pt x="589" y="0"/>
                    </a:lnTo>
                    <a:lnTo>
                      <a:pt x="654" y="0"/>
                    </a:lnTo>
                    <a:lnTo>
                      <a:pt x="693" y="0"/>
                    </a:lnTo>
                    <a:lnTo>
                      <a:pt x="714" y="2"/>
                    </a:lnTo>
                    <a:lnTo>
                      <a:pt x="766" y="5"/>
                    </a:lnTo>
                    <a:lnTo>
                      <a:pt x="791" y="7"/>
                    </a:lnTo>
                    <a:lnTo>
                      <a:pt x="818" y="7"/>
                    </a:lnTo>
                    <a:lnTo>
                      <a:pt x="837" y="7"/>
                    </a:lnTo>
                    <a:lnTo>
                      <a:pt x="877" y="7"/>
                    </a:lnTo>
                    <a:lnTo>
                      <a:pt x="916" y="7"/>
                    </a:lnTo>
                    <a:lnTo>
                      <a:pt x="943" y="7"/>
                    </a:lnTo>
                    <a:lnTo>
                      <a:pt x="962" y="7"/>
                    </a:lnTo>
                    <a:lnTo>
                      <a:pt x="1001" y="7"/>
                    </a:lnTo>
                    <a:lnTo>
                      <a:pt x="1041" y="7"/>
                    </a:lnTo>
                    <a:lnTo>
                      <a:pt x="1080" y="7"/>
                    </a:lnTo>
                    <a:lnTo>
                      <a:pt x="1132" y="7"/>
                    </a:lnTo>
                    <a:lnTo>
                      <a:pt x="1172" y="7"/>
                    </a:lnTo>
                    <a:lnTo>
                      <a:pt x="1211" y="7"/>
                    </a:lnTo>
                    <a:lnTo>
                      <a:pt x="1237" y="7"/>
                    </a:lnTo>
                    <a:lnTo>
                      <a:pt x="1257" y="5"/>
                    </a:lnTo>
                    <a:lnTo>
                      <a:pt x="1276" y="5"/>
                    </a:lnTo>
                    <a:lnTo>
                      <a:pt x="1296" y="5"/>
                    </a:lnTo>
                    <a:lnTo>
                      <a:pt x="1315" y="5"/>
                    </a:lnTo>
                    <a:lnTo>
                      <a:pt x="1335" y="5"/>
                    </a:lnTo>
                    <a:lnTo>
                      <a:pt x="1355" y="5"/>
                    </a:lnTo>
                    <a:lnTo>
                      <a:pt x="1374" y="5"/>
                    </a:lnTo>
                    <a:lnTo>
                      <a:pt x="1388" y="13"/>
                    </a:lnTo>
                    <a:lnTo>
                      <a:pt x="1401" y="21"/>
                    </a:lnTo>
                    <a:lnTo>
                      <a:pt x="1420" y="29"/>
                    </a:lnTo>
                    <a:lnTo>
                      <a:pt x="1427" y="37"/>
                    </a:lnTo>
                    <a:lnTo>
                      <a:pt x="1440" y="45"/>
                    </a:lnTo>
                    <a:lnTo>
                      <a:pt x="1453" y="67"/>
                    </a:lnTo>
                    <a:lnTo>
                      <a:pt x="1466" y="75"/>
                    </a:lnTo>
                    <a:lnTo>
                      <a:pt x="1479" y="83"/>
                    </a:lnTo>
                    <a:lnTo>
                      <a:pt x="1519" y="91"/>
                    </a:lnTo>
                    <a:lnTo>
                      <a:pt x="1557" y="96"/>
                    </a:lnTo>
                    <a:lnTo>
                      <a:pt x="1577" y="102"/>
                    </a:lnTo>
                    <a:lnTo>
                      <a:pt x="1584" y="110"/>
                    </a:lnTo>
                    <a:lnTo>
                      <a:pt x="1584" y="118"/>
                    </a:lnTo>
                    <a:lnTo>
                      <a:pt x="1584" y="126"/>
                    </a:lnTo>
                    <a:lnTo>
                      <a:pt x="1584" y="137"/>
                    </a:lnTo>
                    <a:lnTo>
                      <a:pt x="1590" y="145"/>
                    </a:lnTo>
                    <a:lnTo>
                      <a:pt x="1590" y="156"/>
                    </a:lnTo>
                    <a:lnTo>
                      <a:pt x="1597" y="182"/>
                    </a:lnTo>
                    <a:lnTo>
                      <a:pt x="1597" y="204"/>
                    </a:lnTo>
                    <a:lnTo>
                      <a:pt x="1604" y="225"/>
                    </a:lnTo>
                    <a:lnTo>
                      <a:pt x="1604" y="234"/>
                    </a:lnTo>
                    <a:lnTo>
                      <a:pt x="1604" y="244"/>
                    </a:lnTo>
                    <a:lnTo>
                      <a:pt x="1604" y="266"/>
                    </a:lnTo>
                    <a:lnTo>
                      <a:pt x="1584" y="277"/>
                    </a:lnTo>
                    <a:lnTo>
                      <a:pt x="1565" y="285"/>
                    </a:lnTo>
                    <a:lnTo>
                      <a:pt x="1511" y="290"/>
                    </a:lnTo>
                    <a:lnTo>
                      <a:pt x="1459" y="293"/>
                    </a:lnTo>
                    <a:lnTo>
                      <a:pt x="1420" y="293"/>
                    </a:lnTo>
                    <a:lnTo>
                      <a:pt x="1368" y="293"/>
                    </a:lnTo>
                    <a:lnTo>
                      <a:pt x="1315" y="293"/>
                    </a:lnTo>
                    <a:lnTo>
                      <a:pt x="1263" y="293"/>
                    </a:lnTo>
                    <a:lnTo>
                      <a:pt x="1211" y="293"/>
                    </a:lnTo>
                    <a:lnTo>
                      <a:pt x="1159" y="293"/>
                    </a:lnTo>
                    <a:lnTo>
                      <a:pt x="1106" y="293"/>
                    </a:lnTo>
                    <a:lnTo>
                      <a:pt x="1066" y="293"/>
                    </a:lnTo>
                    <a:lnTo>
                      <a:pt x="1028" y="293"/>
                    </a:lnTo>
                    <a:lnTo>
                      <a:pt x="975" y="298"/>
                    </a:lnTo>
                    <a:lnTo>
                      <a:pt x="955" y="301"/>
                    </a:lnTo>
                    <a:lnTo>
                      <a:pt x="916" y="304"/>
                    </a:lnTo>
                    <a:lnTo>
                      <a:pt x="864" y="312"/>
                    </a:lnTo>
                    <a:lnTo>
                      <a:pt x="812" y="317"/>
                    </a:lnTo>
                    <a:lnTo>
                      <a:pt x="772" y="320"/>
                    </a:lnTo>
                    <a:lnTo>
                      <a:pt x="720" y="325"/>
                    </a:lnTo>
                    <a:lnTo>
                      <a:pt x="681" y="328"/>
                    </a:lnTo>
                    <a:lnTo>
                      <a:pt x="628" y="331"/>
                    </a:lnTo>
                    <a:lnTo>
                      <a:pt x="575" y="331"/>
                    </a:lnTo>
                    <a:lnTo>
                      <a:pt x="550" y="331"/>
                    </a:lnTo>
                    <a:lnTo>
                      <a:pt x="523" y="331"/>
                    </a:lnTo>
                    <a:lnTo>
                      <a:pt x="484" y="331"/>
                    </a:lnTo>
                    <a:lnTo>
                      <a:pt x="431" y="331"/>
                    </a:lnTo>
                    <a:lnTo>
                      <a:pt x="379" y="331"/>
                    </a:lnTo>
                    <a:lnTo>
                      <a:pt x="327" y="331"/>
                    </a:lnTo>
                    <a:lnTo>
                      <a:pt x="275" y="331"/>
                    </a:lnTo>
                    <a:lnTo>
                      <a:pt x="235" y="328"/>
                    </a:lnTo>
                    <a:lnTo>
                      <a:pt x="209" y="325"/>
                    </a:lnTo>
                    <a:lnTo>
                      <a:pt x="169" y="323"/>
                    </a:lnTo>
                    <a:lnTo>
                      <a:pt x="117" y="317"/>
                    </a:lnTo>
                    <a:lnTo>
                      <a:pt x="78" y="301"/>
                    </a:lnTo>
                    <a:lnTo>
                      <a:pt x="59" y="290"/>
                    </a:lnTo>
                    <a:lnTo>
                      <a:pt x="46" y="282"/>
                    </a:lnTo>
                    <a:lnTo>
                      <a:pt x="32" y="261"/>
                    </a:lnTo>
                    <a:lnTo>
                      <a:pt x="19" y="239"/>
                    </a:lnTo>
                    <a:lnTo>
                      <a:pt x="13" y="217"/>
                    </a:lnTo>
                    <a:lnTo>
                      <a:pt x="6" y="201"/>
                    </a:lnTo>
                    <a:lnTo>
                      <a:pt x="0" y="185"/>
                    </a:lnTo>
                    <a:lnTo>
                      <a:pt x="0" y="169"/>
                    </a:lnTo>
                    <a:lnTo>
                      <a:pt x="0" y="161"/>
                    </a:lnTo>
                    <a:lnTo>
                      <a:pt x="0" y="150"/>
                    </a:lnTo>
                    <a:lnTo>
                      <a:pt x="0" y="129"/>
                    </a:lnTo>
                    <a:lnTo>
                      <a:pt x="0" y="118"/>
                    </a:lnTo>
                    <a:lnTo>
                      <a:pt x="0" y="107"/>
                    </a:lnTo>
                    <a:lnTo>
                      <a:pt x="0" y="91"/>
                    </a:lnTo>
                    <a:lnTo>
                      <a:pt x="6" y="75"/>
                    </a:lnTo>
                    <a:lnTo>
                      <a:pt x="6" y="53"/>
                    </a:lnTo>
                    <a:lnTo>
                      <a:pt x="6" y="42"/>
                    </a:lnTo>
                    <a:lnTo>
                      <a:pt x="6" y="34"/>
                    </a:lnTo>
                    <a:lnTo>
                      <a:pt x="6" y="23"/>
                    </a:lnTo>
                    <a:lnTo>
                      <a:pt x="6" y="15"/>
                    </a:lnTo>
                    <a:lnTo>
                      <a:pt x="26" y="10"/>
                    </a:lnTo>
                    <a:lnTo>
                      <a:pt x="46" y="7"/>
                    </a:lnTo>
                    <a:lnTo>
                      <a:pt x="71" y="7"/>
                    </a:lnTo>
                    <a:lnTo>
                      <a:pt x="111" y="7"/>
                    </a:lnTo>
                    <a:lnTo>
                      <a:pt x="130" y="7"/>
                    </a:lnTo>
                    <a:lnTo>
                      <a:pt x="150" y="7"/>
                    </a:lnTo>
                    <a:lnTo>
                      <a:pt x="196" y="3"/>
                    </a:lnTo>
                    <a:lnTo>
                      <a:pt x="223" y="10"/>
                    </a:lnTo>
                  </a:path>
                </a:pathLst>
              </a:custGeom>
              <a:pattFill prst="pct25">
                <a:fgClr>
                  <a:schemeClr val="folHlink"/>
                </a:fgClr>
                <a:bgClr>
                  <a:schemeClr val="bg1"/>
                </a:bgClr>
              </a:pattFill>
              <a:ln w="25400" cap="rnd"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11" name="AutoShape 79" descr="70%"/>
              <p:cNvSpPr>
                <a:spLocks noChangeArrowheads="1"/>
              </p:cNvSpPr>
              <p:nvPr/>
            </p:nvSpPr>
            <p:spPr bwMode="auto">
              <a:xfrm>
                <a:off x="3660" y="2970"/>
                <a:ext cx="43" cy="243"/>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12" name="AutoShape 80" descr="70%"/>
              <p:cNvSpPr>
                <a:spLocks noChangeArrowheads="1"/>
              </p:cNvSpPr>
              <p:nvPr/>
            </p:nvSpPr>
            <p:spPr bwMode="auto">
              <a:xfrm>
                <a:off x="3735" y="2970"/>
                <a:ext cx="45" cy="243"/>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13" name="AutoShape 81" descr="70%"/>
              <p:cNvSpPr>
                <a:spLocks noChangeArrowheads="1"/>
              </p:cNvSpPr>
              <p:nvPr/>
            </p:nvSpPr>
            <p:spPr bwMode="auto">
              <a:xfrm>
                <a:off x="3812" y="2970"/>
                <a:ext cx="43" cy="243"/>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14" name="AutoShape 82" descr="70%"/>
              <p:cNvSpPr>
                <a:spLocks noChangeArrowheads="1"/>
              </p:cNvSpPr>
              <p:nvPr/>
            </p:nvSpPr>
            <p:spPr bwMode="auto">
              <a:xfrm>
                <a:off x="3889" y="2970"/>
                <a:ext cx="42" cy="243"/>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15" name="AutoShape 83" descr="70%"/>
              <p:cNvSpPr>
                <a:spLocks noChangeArrowheads="1"/>
              </p:cNvSpPr>
              <p:nvPr/>
            </p:nvSpPr>
            <p:spPr bwMode="auto">
              <a:xfrm>
                <a:off x="3700" y="3294"/>
                <a:ext cx="177" cy="185"/>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16" name="Arc 84"/>
              <p:cNvSpPr>
                <a:spLocks/>
              </p:cNvSpPr>
              <p:nvPr/>
            </p:nvSpPr>
            <p:spPr bwMode="auto">
              <a:xfrm>
                <a:off x="3878" y="3483"/>
                <a:ext cx="119" cy="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17" name="Arc 85"/>
              <p:cNvSpPr>
                <a:spLocks/>
              </p:cNvSpPr>
              <p:nvPr/>
            </p:nvSpPr>
            <p:spPr bwMode="auto">
              <a:xfrm>
                <a:off x="3878" y="3212"/>
                <a:ext cx="44" cy="127"/>
              </a:xfrm>
              <a:custGeom>
                <a:avLst/>
                <a:gdLst>
                  <a:gd name="G0" fmla="+- 411 0 0"/>
                  <a:gd name="G1" fmla="+- 0 0 0"/>
                  <a:gd name="G2" fmla="+- 21600 0 0"/>
                  <a:gd name="T0" fmla="*/ 22011 w 22011"/>
                  <a:gd name="T1" fmla="*/ 0 h 21600"/>
                  <a:gd name="T2" fmla="*/ 0 w 22011"/>
                  <a:gd name="T3" fmla="*/ 21596 h 21600"/>
                  <a:gd name="T4" fmla="*/ 411 w 22011"/>
                  <a:gd name="T5" fmla="*/ 0 h 21600"/>
                </a:gdLst>
                <a:ahLst/>
                <a:cxnLst>
                  <a:cxn ang="0">
                    <a:pos x="T0" y="T1"/>
                  </a:cxn>
                  <a:cxn ang="0">
                    <a:pos x="T2" y="T3"/>
                  </a:cxn>
                  <a:cxn ang="0">
                    <a:pos x="T4" y="T5"/>
                  </a:cxn>
                </a:cxnLst>
                <a:rect l="0" t="0" r="r" b="b"/>
                <a:pathLst>
                  <a:path w="22011" h="21600" fill="none" extrusionOk="0">
                    <a:moveTo>
                      <a:pt x="22011" y="0"/>
                    </a:moveTo>
                    <a:cubicBezTo>
                      <a:pt x="22011" y="11929"/>
                      <a:pt x="12340" y="21600"/>
                      <a:pt x="411" y="21600"/>
                    </a:cubicBezTo>
                    <a:cubicBezTo>
                      <a:pt x="273" y="21600"/>
                      <a:pt x="136" y="21598"/>
                      <a:pt x="-1" y="21596"/>
                    </a:cubicBezTo>
                  </a:path>
                  <a:path w="22011" h="21600" stroke="0" extrusionOk="0">
                    <a:moveTo>
                      <a:pt x="22011" y="0"/>
                    </a:moveTo>
                    <a:cubicBezTo>
                      <a:pt x="22011" y="11929"/>
                      <a:pt x="12340" y="21600"/>
                      <a:pt x="411" y="21600"/>
                    </a:cubicBezTo>
                    <a:cubicBezTo>
                      <a:pt x="273" y="21600"/>
                      <a:pt x="136" y="21598"/>
                      <a:pt x="-1" y="21596"/>
                    </a:cubicBezTo>
                    <a:lnTo>
                      <a:pt x="411" y="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18" name="Arc 86"/>
              <p:cNvSpPr>
                <a:spLocks/>
              </p:cNvSpPr>
              <p:nvPr/>
            </p:nvSpPr>
            <p:spPr bwMode="auto">
              <a:xfrm>
                <a:off x="3651" y="3213"/>
                <a:ext cx="43" cy="78"/>
              </a:xfrm>
              <a:custGeom>
                <a:avLst/>
                <a:gdLst>
                  <a:gd name="G0" fmla="+- 419 0 0"/>
                  <a:gd name="G1" fmla="+- 0 0 0"/>
                  <a:gd name="G2" fmla="+- 21600 0 0"/>
                  <a:gd name="T0" fmla="*/ 22019 w 22019"/>
                  <a:gd name="T1" fmla="*/ 0 h 21600"/>
                  <a:gd name="T2" fmla="*/ 0 w 22019"/>
                  <a:gd name="T3" fmla="*/ 21596 h 21600"/>
                  <a:gd name="T4" fmla="*/ 419 w 22019"/>
                  <a:gd name="T5" fmla="*/ 0 h 21600"/>
                </a:gdLst>
                <a:ahLst/>
                <a:cxnLst>
                  <a:cxn ang="0">
                    <a:pos x="T0" y="T1"/>
                  </a:cxn>
                  <a:cxn ang="0">
                    <a:pos x="T2" y="T3"/>
                  </a:cxn>
                  <a:cxn ang="0">
                    <a:pos x="T4" y="T5"/>
                  </a:cxn>
                </a:cxnLst>
                <a:rect l="0" t="0" r="r" b="b"/>
                <a:pathLst>
                  <a:path w="22019" h="21600" fill="none" extrusionOk="0">
                    <a:moveTo>
                      <a:pt x="22019" y="0"/>
                    </a:moveTo>
                    <a:cubicBezTo>
                      <a:pt x="22019" y="11929"/>
                      <a:pt x="12348" y="21600"/>
                      <a:pt x="419" y="21600"/>
                    </a:cubicBezTo>
                    <a:cubicBezTo>
                      <a:pt x="279" y="21600"/>
                      <a:pt x="139" y="21598"/>
                      <a:pt x="0" y="21595"/>
                    </a:cubicBezTo>
                  </a:path>
                  <a:path w="22019" h="21600" stroke="0" extrusionOk="0">
                    <a:moveTo>
                      <a:pt x="22019" y="0"/>
                    </a:moveTo>
                    <a:cubicBezTo>
                      <a:pt x="22019" y="11929"/>
                      <a:pt x="12348" y="21600"/>
                      <a:pt x="419" y="21600"/>
                    </a:cubicBezTo>
                    <a:cubicBezTo>
                      <a:pt x="279" y="21600"/>
                      <a:pt x="139" y="21598"/>
                      <a:pt x="0" y="21595"/>
                    </a:cubicBezTo>
                    <a:lnTo>
                      <a:pt x="419" y="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19" name="Arc 87"/>
              <p:cNvSpPr>
                <a:spLocks/>
              </p:cNvSpPr>
              <p:nvPr/>
            </p:nvSpPr>
            <p:spPr bwMode="auto">
              <a:xfrm>
                <a:off x="3759" y="3214"/>
                <a:ext cx="44" cy="90"/>
              </a:xfrm>
              <a:custGeom>
                <a:avLst/>
                <a:gdLst>
                  <a:gd name="G0" fmla="+- 21600 0 0"/>
                  <a:gd name="G1" fmla="+- 241 0 0"/>
                  <a:gd name="G2" fmla="+- 21600 0 0"/>
                  <a:gd name="T0" fmla="*/ 21600 w 21600"/>
                  <a:gd name="T1" fmla="*/ 21841 h 21841"/>
                  <a:gd name="T2" fmla="*/ 1 w 21600"/>
                  <a:gd name="T3" fmla="*/ 0 h 21841"/>
                  <a:gd name="T4" fmla="*/ 21600 w 21600"/>
                  <a:gd name="T5" fmla="*/ 241 h 21841"/>
                </a:gdLst>
                <a:ahLst/>
                <a:cxnLst>
                  <a:cxn ang="0">
                    <a:pos x="T0" y="T1"/>
                  </a:cxn>
                  <a:cxn ang="0">
                    <a:pos x="T2" y="T3"/>
                  </a:cxn>
                  <a:cxn ang="0">
                    <a:pos x="T4" y="T5"/>
                  </a:cxn>
                </a:cxnLst>
                <a:rect l="0" t="0" r="r" b="b"/>
                <a:pathLst>
                  <a:path w="21600" h="21841" fill="none" extrusionOk="0">
                    <a:moveTo>
                      <a:pt x="21600" y="21841"/>
                    </a:moveTo>
                    <a:cubicBezTo>
                      <a:pt x="9670" y="21841"/>
                      <a:pt x="0" y="12170"/>
                      <a:pt x="0" y="241"/>
                    </a:cubicBezTo>
                    <a:cubicBezTo>
                      <a:pt x="-1" y="160"/>
                      <a:pt x="0" y="80"/>
                      <a:pt x="1" y="0"/>
                    </a:cubicBezTo>
                  </a:path>
                  <a:path w="21600" h="21841" stroke="0" extrusionOk="0">
                    <a:moveTo>
                      <a:pt x="21600" y="21841"/>
                    </a:moveTo>
                    <a:cubicBezTo>
                      <a:pt x="9670" y="21841"/>
                      <a:pt x="0" y="12170"/>
                      <a:pt x="0" y="241"/>
                    </a:cubicBezTo>
                    <a:cubicBezTo>
                      <a:pt x="-1" y="160"/>
                      <a:pt x="0" y="80"/>
                      <a:pt x="1" y="0"/>
                    </a:cubicBezTo>
                    <a:lnTo>
                      <a:pt x="21600" y="241"/>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20" name="Arc 88"/>
              <p:cNvSpPr>
                <a:spLocks/>
              </p:cNvSpPr>
              <p:nvPr/>
            </p:nvSpPr>
            <p:spPr bwMode="auto">
              <a:xfrm>
                <a:off x="3802" y="3214"/>
                <a:ext cx="42" cy="90"/>
              </a:xfrm>
              <a:custGeom>
                <a:avLst/>
                <a:gdLst>
                  <a:gd name="G0" fmla="+- 0 0 0"/>
                  <a:gd name="G1" fmla="+- 241 0 0"/>
                  <a:gd name="G2" fmla="+- 21600 0 0"/>
                  <a:gd name="T0" fmla="*/ 21599 w 21600"/>
                  <a:gd name="T1" fmla="*/ 0 h 21841"/>
                  <a:gd name="T2" fmla="*/ 0 w 21600"/>
                  <a:gd name="T3" fmla="*/ 21841 h 21841"/>
                  <a:gd name="T4" fmla="*/ 0 w 21600"/>
                  <a:gd name="T5" fmla="*/ 241 h 21841"/>
                </a:gdLst>
                <a:ahLst/>
                <a:cxnLst>
                  <a:cxn ang="0">
                    <a:pos x="T0" y="T1"/>
                  </a:cxn>
                  <a:cxn ang="0">
                    <a:pos x="T2" y="T3"/>
                  </a:cxn>
                  <a:cxn ang="0">
                    <a:pos x="T4" y="T5"/>
                  </a:cxn>
                </a:cxnLst>
                <a:rect l="0" t="0" r="r" b="b"/>
                <a:pathLst>
                  <a:path w="21600" h="21841" fill="none" extrusionOk="0">
                    <a:moveTo>
                      <a:pt x="21598" y="0"/>
                    </a:moveTo>
                    <a:cubicBezTo>
                      <a:pt x="21599" y="80"/>
                      <a:pt x="21600" y="160"/>
                      <a:pt x="21600" y="241"/>
                    </a:cubicBezTo>
                    <a:cubicBezTo>
                      <a:pt x="21600" y="12170"/>
                      <a:pt x="11929" y="21840"/>
                      <a:pt x="0" y="21841"/>
                    </a:cubicBezTo>
                  </a:path>
                  <a:path w="21600" h="21841" stroke="0" extrusionOk="0">
                    <a:moveTo>
                      <a:pt x="21598" y="0"/>
                    </a:moveTo>
                    <a:cubicBezTo>
                      <a:pt x="21599" y="80"/>
                      <a:pt x="21600" y="160"/>
                      <a:pt x="21600" y="241"/>
                    </a:cubicBezTo>
                    <a:cubicBezTo>
                      <a:pt x="21600" y="12170"/>
                      <a:pt x="11929" y="21840"/>
                      <a:pt x="0" y="21841"/>
                    </a:cubicBezTo>
                    <a:lnTo>
                      <a:pt x="0" y="241"/>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21" name="Arc 89"/>
              <p:cNvSpPr>
                <a:spLocks/>
              </p:cNvSpPr>
              <p:nvPr/>
            </p:nvSpPr>
            <p:spPr bwMode="auto">
              <a:xfrm>
                <a:off x="3704" y="2959"/>
                <a:ext cx="23" cy="13"/>
              </a:xfrm>
              <a:custGeom>
                <a:avLst/>
                <a:gdLst>
                  <a:gd name="G0" fmla="+- 21541 0 0"/>
                  <a:gd name="G1" fmla="+- 21587 0 0"/>
                  <a:gd name="G2" fmla="+- 21600 0 0"/>
                  <a:gd name="T0" fmla="*/ 0 w 21541"/>
                  <a:gd name="T1" fmla="*/ 19991 h 21587"/>
                  <a:gd name="T2" fmla="*/ 20798 w 21541"/>
                  <a:gd name="T3" fmla="*/ 0 h 21587"/>
                  <a:gd name="T4" fmla="*/ 21541 w 21541"/>
                  <a:gd name="T5" fmla="*/ 21587 h 21587"/>
                </a:gdLst>
                <a:ahLst/>
                <a:cxnLst>
                  <a:cxn ang="0">
                    <a:pos x="T0" y="T1"/>
                  </a:cxn>
                  <a:cxn ang="0">
                    <a:pos x="T2" y="T3"/>
                  </a:cxn>
                  <a:cxn ang="0">
                    <a:pos x="T4" y="T5"/>
                  </a:cxn>
                </a:cxnLst>
                <a:rect l="0" t="0" r="r" b="b"/>
                <a:pathLst>
                  <a:path w="21541" h="21587" fill="none" extrusionOk="0">
                    <a:moveTo>
                      <a:pt x="0" y="19991"/>
                    </a:moveTo>
                    <a:cubicBezTo>
                      <a:pt x="814" y="8995"/>
                      <a:pt x="9779" y="379"/>
                      <a:pt x="20797" y="-1"/>
                    </a:cubicBezTo>
                  </a:path>
                  <a:path w="21541" h="21587" stroke="0" extrusionOk="0">
                    <a:moveTo>
                      <a:pt x="0" y="19991"/>
                    </a:moveTo>
                    <a:cubicBezTo>
                      <a:pt x="814" y="8995"/>
                      <a:pt x="9779" y="379"/>
                      <a:pt x="20797" y="-1"/>
                    </a:cubicBezTo>
                    <a:lnTo>
                      <a:pt x="21541" y="21587"/>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22" name="Arc 90"/>
              <p:cNvSpPr>
                <a:spLocks/>
              </p:cNvSpPr>
              <p:nvPr/>
            </p:nvSpPr>
            <p:spPr bwMode="auto">
              <a:xfrm>
                <a:off x="3725" y="2958"/>
                <a:ext cx="11" cy="14"/>
              </a:xfrm>
              <a:custGeom>
                <a:avLst/>
                <a:gdLst>
                  <a:gd name="G0" fmla="+- 1661 0 0"/>
                  <a:gd name="G1" fmla="+- 21600 0 0"/>
                  <a:gd name="G2" fmla="+- 21600 0 0"/>
                  <a:gd name="T0" fmla="*/ 0 w 23197"/>
                  <a:gd name="T1" fmla="*/ 64 h 21600"/>
                  <a:gd name="T2" fmla="*/ 23197 w 23197"/>
                  <a:gd name="T3" fmla="*/ 19938 h 21600"/>
                  <a:gd name="T4" fmla="*/ 1661 w 23197"/>
                  <a:gd name="T5" fmla="*/ 21600 h 21600"/>
                </a:gdLst>
                <a:ahLst/>
                <a:cxnLst>
                  <a:cxn ang="0">
                    <a:pos x="T0" y="T1"/>
                  </a:cxn>
                  <a:cxn ang="0">
                    <a:pos x="T2" y="T3"/>
                  </a:cxn>
                  <a:cxn ang="0">
                    <a:pos x="T4" y="T5"/>
                  </a:cxn>
                </a:cxnLst>
                <a:rect l="0" t="0" r="r" b="b"/>
                <a:pathLst>
                  <a:path w="23197" h="21600" fill="none" extrusionOk="0">
                    <a:moveTo>
                      <a:pt x="-1" y="63"/>
                    </a:moveTo>
                    <a:cubicBezTo>
                      <a:pt x="552" y="21"/>
                      <a:pt x="1106" y="-1"/>
                      <a:pt x="1661" y="0"/>
                    </a:cubicBezTo>
                    <a:cubicBezTo>
                      <a:pt x="12945" y="0"/>
                      <a:pt x="22328" y="8686"/>
                      <a:pt x="23196" y="19938"/>
                    </a:cubicBezTo>
                  </a:path>
                  <a:path w="23197" h="21600" stroke="0" extrusionOk="0">
                    <a:moveTo>
                      <a:pt x="-1" y="63"/>
                    </a:moveTo>
                    <a:cubicBezTo>
                      <a:pt x="552" y="21"/>
                      <a:pt x="1106" y="-1"/>
                      <a:pt x="1661" y="0"/>
                    </a:cubicBezTo>
                    <a:cubicBezTo>
                      <a:pt x="12945" y="0"/>
                      <a:pt x="22328" y="8686"/>
                      <a:pt x="23196" y="19938"/>
                    </a:cubicBezTo>
                    <a:lnTo>
                      <a:pt x="1661" y="21600"/>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23" name="Arc 91"/>
              <p:cNvSpPr>
                <a:spLocks/>
              </p:cNvSpPr>
              <p:nvPr/>
            </p:nvSpPr>
            <p:spPr bwMode="auto">
              <a:xfrm>
                <a:off x="3846" y="2959"/>
                <a:ext cx="22" cy="13"/>
              </a:xfrm>
              <a:custGeom>
                <a:avLst/>
                <a:gdLst>
                  <a:gd name="G0" fmla="+- 21543 0 0"/>
                  <a:gd name="G1" fmla="+- 21586 0 0"/>
                  <a:gd name="G2" fmla="+- 21600 0 0"/>
                  <a:gd name="T0" fmla="*/ 0 w 21543"/>
                  <a:gd name="T1" fmla="*/ 20020 h 21586"/>
                  <a:gd name="T2" fmla="*/ 20758 w 21543"/>
                  <a:gd name="T3" fmla="*/ 0 h 21586"/>
                  <a:gd name="T4" fmla="*/ 21543 w 21543"/>
                  <a:gd name="T5" fmla="*/ 21586 h 21586"/>
                </a:gdLst>
                <a:ahLst/>
                <a:cxnLst>
                  <a:cxn ang="0">
                    <a:pos x="T0" y="T1"/>
                  </a:cxn>
                  <a:cxn ang="0">
                    <a:pos x="T2" y="T3"/>
                  </a:cxn>
                  <a:cxn ang="0">
                    <a:pos x="T4" y="T5"/>
                  </a:cxn>
                </a:cxnLst>
                <a:rect l="0" t="0" r="r" b="b"/>
                <a:pathLst>
                  <a:path w="21543" h="21586" fill="none" extrusionOk="0">
                    <a:moveTo>
                      <a:pt x="-1" y="20019"/>
                    </a:moveTo>
                    <a:cubicBezTo>
                      <a:pt x="798" y="9028"/>
                      <a:pt x="9744" y="400"/>
                      <a:pt x="20758" y="0"/>
                    </a:cubicBezTo>
                  </a:path>
                  <a:path w="21543" h="21586" stroke="0" extrusionOk="0">
                    <a:moveTo>
                      <a:pt x="-1" y="20019"/>
                    </a:moveTo>
                    <a:cubicBezTo>
                      <a:pt x="798" y="9028"/>
                      <a:pt x="9744" y="400"/>
                      <a:pt x="20758" y="0"/>
                    </a:cubicBezTo>
                    <a:lnTo>
                      <a:pt x="21543" y="21586"/>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24" name="Arc 92"/>
              <p:cNvSpPr>
                <a:spLocks/>
              </p:cNvSpPr>
              <p:nvPr/>
            </p:nvSpPr>
            <p:spPr bwMode="auto">
              <a:xfrm>
                <a:off x="3867" y="2958"/>
                <a:ext cx="32" cy="14"/>
              </a:xfrm>
              <a:custGeom>
                <a:avLst/>
                <a:gdLst>
                  <a:gd name="G0" fmla="+- 0 0 0"/>
                  <a:gd name="G1" fmla="+- 21600 0 0"/>
                  <a:gd name="G2" fmla="+- 21600 0 0"/>
                  <a:gd name="T0" fmla="*/ 0 w 21541"/>
                  <a:gd name="T1" fmla="*/ 0 h 21600"/>
                  <a:gd name="T2" fmla="*/ 21541 w 21541"/>
                  <a:gd name="T3" fmla="*/ 20004 h 21600"/>
                  <a:gd name="T4" fmla="*/ 0 w 21541"/>
                  <a:gd name="T5" fmla="*/ 21600 h 21600"/>
                </a:gdLst>
                <a:ahLst/>
                <a:cxnLst>
                  <a:cxn ang="0">
                    <a:pos x="T0" y="T1"/>
                  </a:cxn>
                  <a:cxn ang="0">
                    <a:pos x="T2" y="T3"/>
                  </a:cxn>
                  <a:cxn ang="0">
                    <a:pos x="T4" y="T5"/>
                  </a:cxn>
                </a:cxnLst>
                <a:rect l="0" t="0" r="r" b="b"/>
                <a:pathLst>
                  <a:path w="21541" h="21600" fill="none" extrusionOk="0">
                    <a:moveTo>
                      <a:pt x="-1" y="0"/>
                    </a:moveTo>
                    <a:cubicBezTo>
                      <a:pt x="11310" y="0"/>
                      <a:pt x="20705" y="8724"/>
                      <a:pt x="21540" y="20004"/>
                    </a:cubicBezTo>
                  </a:path>
                  <a:path w="21541" h="21600" stroke="0" extrusionOk="0">
                    <a:moveTo>
                      <a:pt x="-1" y="0"/>
                    </a:moveTo>
                    <a:cubicBezTo>
                      <a:pt x="11310" y="0"/>
                      <a:pt x="20705" y="8724"/>
                      <a:pt x="21540" y="20004"/>
                    </a:cubicBezTo>
                    <a:lnTo>
                      <a:pt x="0" y="21600"/>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25" name="Line 93"/>
              <p:cNvSpPr>
                <a:spLocks noChangeShapeType="1"/>
              </p:cNvSpPr>
              <p:nvPr/>
            </p:nvSpPr>
            <p:spPr bwMode="auto">
              <a:xfrm>
                <a:off x="3476" y="3637"/>
                <a:ext cx="0" cy="10"/>
              </a:xfrm>
              <a:prstGeom prst="line">
                <a:avLst/>
              </a:prstGeom>
              <a:noFill/>
              <a:ln w="50800">
                <a:solidFill>
                  <a:srgbClr val="F6956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26" name="AutoShape 94" descr="70%"/>
              <p:cNvSpPr>
                <a:spLocks noChangeArrowheads="1"/>
              </p:cNvSpPr>
              <p:nvPr/>
            </p:nvSpPr>
            <p:spPr bwMode="auto">
              <a:xfrm>
                <a:off x="3399" y="2970"/>
                <a:ext cx="44" cy="243"/>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27" name="AutoShape 95" descr="70%"/>
              <p:cNvSpPr>
                <a:spLocks noChangeArrowheads="1"/>
              </p:cNvSpPr>
              <p:nvPr/>
            </p:nvSpPr>
            <p:spPr bwMode="auto">
              <a:xfrm>
                <a:off x="3325" y="2970"/>
                <a:ext cx="43" cy="243"/>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28" name="AutoShape 96" descr="70%"/>
              <p:cNvSpPr>
                <a:spLocks noChangeArrowheads="1"/>
              </p:cNvSpPr>
              <p:nvPr/>
            </p:nvSpPr>
            <p:spPr bwMode="auto">
              <a:xfrm>
                <a:off x="3172" y="2970"/>
                <a:ext cx="43" cy="243"/>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29" name="AutoShape 97" descr="70%"/>
              <p:cNvSpPr>
                <a:spLocks noChangeArrowheads="1"/>
              </p:cNvSpPr>
              <p:nvPr/>
            </p:nvSpPr>
            <p:spPr bwMode="auto">
              <a:xfrm>
                <a:off x="3096" y="2970"/>
                <a:ext cx="46" cy="243"/>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30" name="AutoShape 98" descr="70%"/>
              <p:cNvSpPr>
                <a:spLocks noChangeArrowheads="1"/>
              </p:cNvSpPr>
              <p:nvPr/>
            </p:nvSpPr>
            <p:spPr bwMode="auto">
              <a:xfrm>
                <a:off x="3022" y="2970"/>
                <a:ext cx="44" cy="243"/>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31" name="AutoShape 99" descr="70%"/>
              <p:cNvSpPr>
                <a:spLocks noChangeArrowheads="1"/>
              </p:cNvSpPr>
              <p:nvPr/>
            </p:nvSpPr>
            <p:spPr bwMode="auto">
              <a:xfrm>
                <a:off x="3509" y="2970"/>
                <a:ext cx="43" cy="243"/>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32" name="AutoShape 100" descr="70%"/>
              <p:cNvSpPr>
                <a:spLocks noChangeArrowheads="1"/>
              </p:cNvSpPr>
              <p:nvPr/>
            </p:nvSpPr>
            <p:spPr bwMode="auto">
              <a:xfrm>
                <a:off x="3583" y="2970"/>
                <a:ext cx="45" cy="243"/>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33" name="AutoShape 101" descr="70%"/>
              <p:cNvSpPr>
                <a:spLocks noChangeArrowheads="1"/>
              </p:cNvSpPr>
              <p:nvPr/>
            </p:nvSpPr>
            <p:spPr bwMode="auto">
              <a:xfrm>
                <a:off x="3148" y="3294"/>
                <a:ext cx="210" cy="187"/>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34" name="AutoShape 102" descr="70%"/>
              <p:cNvSpPr>
                <a:spLocks noChangeArrowheads="1"/>
              </p:cNvSpPr>
              <p:nvPr/>
            </p:nvSpPr>
            <p:spPr bwMode="auto">
              <a:xfrm>
                <a:off x="3247" y="2970"/>
                <a:ext cx="44" cy="243"/>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35" name="Arc 103"/>
              <p:cNvSpPr>
                <a:spLocks/>
              </p:cNvSpPr>
              <p:nvPr/>
            </p:nvSpPr>
            <p:spPr bwMode="auto">
              <a:xfrm>
                <a:off x="2934" y="3213"/>
                <a:ext cx="107" cy="78"/>
              </a:xfrm>
              <a:custGeom>
                <a:avLst/>
                <a:gdLst>
                  <a:gd name="G0" fmla="+- 168 0 0"/>
                  <a:gd name="G1" fmla="+- 0 0 0"/>
                  <a:gd name="G2" fmla="+- 21600 0 0"/>
                  <a:gd name="T0" fmla="*/ 21768 w 21768"/>
                  <a:gd name="T1" fmla="*/ 0 h 21600"/>
                  <a:gd name="T2" fmla="*/ 0 w 21768"/>
                  <a:gd name="T3" fmla="*/ 21599 h 21600"/>
                  <a:gd name="T4" fmla="*/ 168 w 21768"/>
                  <a:gd name="T5" fmla="*/ 0 h 21600"/>
                </a:gdLst>
                <a:ahLst/>
                <a:cxnLst>
                  <a:cxn ang="0">
                    <a:pos x="T0" y="T1"/>
                  </a:cxn>
                  <a:cxn ang="0">
                    <a:pos x="T2" y="T3"/>
                  </a:cxn>
                  <a:cxn ang="0">
                    <a:pos x="T4" y="T5"/>
                  </a:cxn>
                </a:cxnLst>
                <a:rect l="0" t="0" r="r" b="b"/>
                <a:pathLst>
                  <a:path w="21768" h="21600" fill="none" extrusionOk="0">
                    <a:moveTo>
                      <a:pt x="21768" y="0"/>
                    </a:moveTo>
                    <a:cubicBezTo>
                      <a:pt x="21768" y="11929"/>
                      <a:pt x="12097" y="21600"/>
                      <a:pt x="168" y="21600"/>
                    </a:cubicBezTo>
                    <a:cubicBezTo>
                      <a:pt x="111" y="21600"/>
                      <a:pt x="55" y="21599"/>
                      <a:pt x="-1" y="21599"/>
                    </a:cubicBezTo>
                  </a:path>
                  <a:path w="21768" h="21600" stroke="0" extrusionOk="0">
                    <a:moveTo>
                      <a:pt x="21768" y="0"/>
                    </a:moveTo>
                    <a:cubicBezTo>
                      <a:pt x="21768" y="11929"/>
                      <a:pt x="12097" y="21600"/>
                      <a:pt x="168" y="21600"/>
                    </a:cubicBezTo>
                    <a:cubicBezTo>
                      <a:pt x="111" y="21600"/>
                      <a:pt x="55" y="21599"/>
                      <a:pt x="-1" y="21599"/>
                    </a:cubicBezTo>
                    <a:lnTo>
                      <a:pt x="168" y="0"/>
                    </a:lnTo>
                    <a:close/>
                  </a:path>
                </a:pathLst>
              </a:custGeom>
              <a:noFill/>
              <a:ln w="25400" cap="rnd">
                <a:solidFill>
                  <a:srgbClr val="EF857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36" name="Arc 104"/>
              <p:cNvSpPr>
                <a:spLocks/>
              </p:cNvSpPr>
              <p:nvPr/>
            </p:nvSpPr>
            <p:spPr bwMode="auto">
              <a:xfrm>
                <a:off x="3356" y="3212"/>
                <a:ext cx="76" cy="127"/>
              </a:xfrm>
              <a:custGeom>
                <a:avLst/>
                <a:gdLst>
                  <a:gd name="G0" fmla="+- 239 0 0"/>
                  <a:gd name="G1" fmla="+- 0 0 0"/>
                  <a:gd name="G2" fmla="+- 21600 0 0"/>
                  <a:gd name="T0" fmla="*/ 21839 w 21839"/>
                  <a:gd name="T1" fmla="*/ 0 h 21600"/>
                  <a:gd name="T2" fmla="*/ 0 w 21839"/>
                  <a:gd name="T3" fmla="*/ 21599 h 21600"/>
                  <a:gd name="T4" fmla="*/ 239 w 21839"/>
                  <a:gd name="T5" fmla="*/ 0 h 21600"/>
                </a:gdLst>
                <a:ahLst/>
                <a:cxnLst>
                  <a:cxn ang="0">
                    <a:pos x="T0" y="T1"/>
                  </a:cxn>
                  <a:cxn ang="0">
                    <a:pos x="T2" y="T3"/>
                  </a:cxn>
                  <a:cxn ang="0">
                    <a:pos x="T4" y="T5"/>
                  </a:cxn>
                </a:cxnLst>
                <a:rect l="0" t="0" r="r" b="b"/>
                <a:pathLst>
                  <a:path w="21839" h="21600" fill="none" extrusionOk="0">
                    <a:moveTo>
                      <a:pt x="21839" y="0"/>
                    </a:moveTo>
                    <a:cubicBezTo>
                      <a:pt x="21839" y="11929"/>
                      <a:pt x="12168" y="21600"/>
                      <a:pt x="239" y="21600"/>
                    </a:cubicBezTo>
                    <a:cubicBezTo>
                      <a:pt x="159" y="21600"/>
                      <a:pt x="79" y="21599"/>
                      <a:pt x="0" y="21598"/>
                    </a:cubicBezTo>
                  </a:path>
                  <a:path w="21839" h="21600" stroke="0" extrusionOk="0">
                    <a:moveTo>
                      <a:pt x="21839" y="0"/>
                    </a:moveTo>
                    <a:cubicBezTo>
                      <a:pt x="21839" y="11929"/>
                      <a:pt x="12168" y="21600"/>
                      <a:pt x="239" y="21600"/>
                    </a:cubicBezTo>
                    <a:cubicBezTo>
                      <a:pt x="159" y="21600"/>
                      <a:pt x="79" y="21599"/>
                      <a:pt x="0" y="21598"/>
                    </a:cubicBezTo>
                    <a:lnTo>
                      <a:pt x="239" y="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37" name="Arc 105"/>
              <p:cNvSpPr>
                <a:spLocks/>
              </p:cNvSpPr>
              <p:nvPr/>
            </p:nvSpPr>
            <p:spPr bwMode="auto">
              <a:xfrm>
                <a:off x="3316" y="3495"/>
                <a:ext cx="53" cy="6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38" name="Arc 106"/>
              <p:cNvSpPr>
                <a:spLocks/>
              </p:cNvSpPr>
              <p:nvPr/>
            </p:nvSpPr>
            <p:spPr bwMode="auto">
              <a:xfrm>
                <a:off x="3532" y="3224"/>
                <a:ext cx="32" cy="89"/>
              </a:xfrm>
              <a:custGeom>
                <a:avLst/>
                <a:gdLst>
                  <a:gd name="G0" fmla="+- 21600 0 0"/>
                  <a:gd name="G1" fmla="+- 0 0 0"/>
                  <a:gd name="G2" fmla="+- 21600 0 0"/>
                  <a:gd name="T0" fmla="*/ 21053 w 21600"/>
                  <a:gd name="T1" fmla="*/ 21593 h 21593"/>
                  <a:gd name="T2" fmla="*/ 0 w 21600"/>
                  <a:gd name="T3" fmla="*/ 0 h 21593"/>
                  <a:gd name="T4" fmla="*/ 21600 w 21600"/>
                  <a:gd name="T5" fmla="*/ 0 h 21593"/>
                </a:gdLst>
                <a:ahLst/>
                <a:cxnLst>
                  <a:cxn ang="0">
                    <a:pos x="T0" y="T1"/>
                  </a:cxn>
                  <a:cxn ang="0">
                    <a:pos x="T2" y="T3"/>
                  </a:cxn>
                  <a:cxn ang="0">
                    <a:pos x="T4" y="T5"/>
                  </a:cxn>
                </a:cxnLst>
                <a:rect l="0" t="0" r="r" b="b"/>
                <a:pathLst>
                  <a:path w="21600" h="21593" fill="none" extrusionOk="0">
                    <a:moveTo>
                      <a:pt x="21052" y="21593"/>
                    </a:moveTo>
                    <a:cubicBezTo>
                      <a:pt x="9340" y="21296"/>
                      <a:pt x="0" y="11716"/>
                      <a:pt x="0" y="0"/>
                    </a:cubicBezTo>
                  </a:path>
                  <a:path w="21600" h="21593" stroke="0" extrusionOk="0">
                    <a:moveTo>
                      <a:pt x="21052" y="21593"/>
                    </a:moveTo>
                    <a:cubicBezTo>
                      <a:pt x="9340" y="21296"/>
                      <a:pt x="0" y="11716"/>
                      <a:pt x="0" y="0"/>
                    </a:cubicBezTo>
                    <a:lnTo>
                      <a:pt x="21600" y="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39" name="Arc 107" descr="70%"/>
              <p:cNvSpPr>
                <a:spLocks/>
              </p:cNvSpPr>
              <p:nvPr/>
            </p:nvSpPr>
            <p:spPr bwMode="auto">
              <a:xfrm>
                <a:off x="3042" y="2948"/>
                <a:ext cx="44" cy="26"/>
              </a:xfrm>
              <a:custGeom>
                <a:avLst/>
                <a:gdLst>
                  <a:gd name="G0" fmla="+- 21585 0 0"/>
                  <a:gd name="G1" fmla="+- 21596 0 0"/>
                  <a:gd name="G2" fmla="+- 21600 0 0"/>
                  <a:gd name="T0" fmla="*/ 0 w 21585"/>
                  <a:gd name="T1" fmla="*/ 20789 h 21596"/>
                  <a:gd name="T2" fmla="*/ 21189 w 21585"/>
                  <a:gd name="T3" fmla="*/ 0 h 21596"/>
                  <a:gd name="T4" fmla="*/ 21585 w 21585"/>
                  <a:gd name="T5" fmla="*/ 21596 h 21596"/>
                </a:gdLst>
                <a:ahLst/>
                <a:cxnLst>
                  <a:cxn ang="0">
                    <a:pos x="T0" y="T1"/>
                  </a:cxn>
                  <a:cxn ang="0">
                    <a:pos x="T2" y="T3"/>
                  </a:cxn>
                  <a:cxn ang="0">
                    <a:pos x="T4" y="T5"/>
                  </a:cxn>
                </a:cxnLst>
                <a:rect l="0" t="0" r="r" b="b"/>
                <a:pathLst>
                  <a:path w="21585" h="21596" fill="none" extrusionOk="0">
                    <a:moveTo>
                      <a:pt x="0" y="20789"/>
                    </a:moveTo>
                    <a:cubicBezTo>
                      <a:pt x="428" y="9334"/>
                      <a:pt x="9728" y="209"/>
                      <a:pt x="21188" y="-1"/>
                    </a:cubicBezTo>
                  </a:path>
                  <a:path w="21585" h="21596" stroke="0" extrusionOk="0">
                    <a:moveTo>
                      <a:pt x="0" y="20789"/>
                    </a:moveTo>
                    <a:cubicBezTo>
                      <a:pt x="428" y="9334"/>
                      <a:pt x="9728" y="209"/>
                      <a:pt x="21188" y="-1"/>
                    </a:cubicBezTo>
                    <a:lnTo>
                      <a:pt x="21585" y="21596"/>
                    </a:lnTo>
                    <a:close/>
                  </a:path>
                </a:pathLst>
              </a:custGeom>
              <a:pattFill prst="pct70">
                <a:fgClr>
                  <a:srgbClr val="3BC02B"/>
                </a:fgClr>
                <a:bgClr>
                  <a:schemeClr val="bg1"/>
                </a:bgClr>
              </a:pattFill>
              <a:ln w="25400" cap="rnd">
                <a:solidFill>
                  <a:srgbClr val="F6956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40" name="Arc 108" descr="70%"/>
              <p:cNvSpPr>
                <a:spLocks/>
              </p:cNvSpPr>
              <p:nvPr/>
            </p:nvSpPr>
            <p:spPr bwMode="auto">
              <a:xfrm>
                <a:off x="3085" y="2947"/>
                <a:ext cx="46" cy="27"/>
              </a:xfrm>
              <a:custGeom>
                <a:avLst/>
                <a:gdLst>
                  <a:gd name="G0" fmla="+- 396 0 0"/>
                  <a:gd name="G1" fmla="+- 21600 0 0"/>
                  <a:gd name="G2" fmla="+- 21600 0 0"/>
                  <a:gd name="T0" fmla="*/ 0 w 21980"/>
                  <a:gd name="T1" fmla="*/ 4 h 21600"/>
                  <a:gd name="T2" fmla="*/ 21980 w 21980"/>
                  <a:gd name="T3" fmla="*/ 20778 h 21600"/>
                  <a:gd name="T4" fmla="*/ 396 w 21980"/>
                  <a:gd name="T5" fmla="*/ 21600 h 21600"/>
                </a:gdLst>
                <a:ahLst/>
                <a:cxnLst>
                  <a:cxn ang="0">
                    <a:pos x="T0" y="T1"/>
                  </a:cxn>
                  <a:cxn ang="0">
                    <a:pos x="T2" y="T3"/>
                  </a:cxn>
                  <a:cxn ang="0">
                    <a:pos x="T4" y="T5"/>
                  </a:cxn>
                </a:cxnLst>
                <a:rect l="0" t="0" r="r" b="b"/>
                <a:pathLst>
                  <a:path w="21980" h="21600" fill="none" extrusionOk="0">
                    <a:moveTo>
                      <a:pt x="-1" y="3"/>
                    </a:moveTo>
                    <a:cubicBezTo>
                      <a:pt x="131" y="1"/>
                      <a:pt x="263" y="-1"/>
                      <a:pt x="396" y="0"/>
                    </a:cubicBezTo>
                    <a:cubicBezTo>
                      <a:pt x="12005" y="0"/>
                      <a:pt x="21538" y="9176"/>
                      <a:pt x="21980" y="20777"/>
                    </a:cubicBezTo>
                  </a:path>
                  <a:path w="21980" h="21600" stroke="0" extrusionOk="0">
                    <a:moveTo>
                      <a:pt x="-1" y="3"/>
                    </a:moveTo>
                    <a:cubicBezTo>
                      <a:pt x="131" y="1"/>
                      <a:pt x="263" y="-1"/>
                      <a:pt x="396" y="0"/>
                    </a:cubicBezTo>
                    <a:cubicBezTo>
                      <a:pt x="12005" y="0"/>
                      <a:pt x="21538" y="9176"/>
                      <a:pt x="21980" y="20777"/>
                    </a:cubicBezTo>
                    <a:lnTo>
                      <a:pt x="396" y="21600"/>
                    </a:lnTo>
                    <a:close/>
                  </a:path>
                </a:pathLst>
              </a:custGeom>
              <a:pattFill prst="pct70">
                <a:fgClr>
                  <a:srgbClr val="3BC02B"/>
                </a:fgClr>
                <a:bgClr>
                  <a:schemeClr val="bg1"/>
                </a:bgClr>
              </a:pattFill>
              <a:ln w="25400" cap="rnd">
                <a:solidFill>
                  <a:srgbClr val="F6956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41" name="Arc 109"/>
              <p:cNvSpPr>
                <a:spLocks/>
              </p:cNvSpPr>
              <p:nvPr/>
            </p:nvSpPr>
            <p:spPr bwMode="auto">
              <a:xfrm>
                <a:off x="3314" y="3214"/>
                <a:ext cx="44" cy="90"/>
              </a:xfrm>
              <a:custGeom>
                <a:avLst/>
                <a:gdLst>
                  <a:gd name="G0" fmla="+- 0 0 0"/>
                  <a:gd name="G1" fmla="+- 241 0 0"/>
                  <a:gd name="G2" fmla="+- 21600 0 0"/>
                  <a:gd name="T0" fmla="*/ 21599 w 21600"/>
                  <a:gd name="T1" fmla="*/ 0 h 21841"/>
                  <a:gd name="T2" fmla="*/ 0 w 21600"/>
                  <a:gd name="T3" fmla="*/ 21841 h 21841"/>
                  <a:gd name="T4" fmla="*/ 0 w 21600"/>
                  <a:gd name="T5" fmla="*/ 241 h 21841"/>
                </a:gdLst>
                <a:ahLst/>
                <a:cxnLst>
                  <a:cxn ang="0">
                    <a:pos x="T0" y="T1"/>
                  </a:cxn>
                  <a:cxn ang="0">
                    <a:pos x="T2" y="T3"/>
                  </a:cxn>
                  <a:cxn ang="0">
                    <a:pos x="T4" y="T5"/>
                  </a:cxn>
                </a:cxnLst>
                <a:rect l="0" t="0" r="r" b="b"/>
                <a:pathLst>
                  <a:path w="21600" h="21841" fill="none" extrusionOk="0">
                    <a:moveTo>
                      <a:pt x="21598" y="0"/>
                    </a:moveTo>
                    <a:cubicBezTo>
                      <a:pt x="21599" y="80"/>
                      <a:pt x="21600" y="160"/>
                      <a:pt x="21600" y="241"/>
                    </a:cubicBezTo>
                    <a:cubicBezTo>
                      <a:pt x="21600" y="12170"/>
                      <a:pt x="11929" y="21840"/>
                      <a:pt x="0" y="21841"/>
                    </a:cubicBezTo>
                  </a:path>
                  <a:path w="21600" h="21841" stroke="0" extrusionOk="0">
                    <a:moveTo>
                      <a:pt x="21598" y="0"/>
                    </a:moveTo>
                    <a:cubicBezTo>
                      <a:pt x="21599" y="80"/>
                      <a:pt x="21600" y="160"/>
                      <a:pt x="21600" y="241"/>
                    </a:cubicBezTo>
                    <a:cubicBezTo>
                      <a:pt x="21600" y="12170"/>
                      <a:pt x="11929" y="21840"/>
                      <a:pt x="0" y="21841"/>
                    </a:cubicBezTo>
                    <a:lnTo>
                      <a:pt x="0" y="241"/>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42" name="Arc 110"/>
              <p:cNvSpPr>
                <a:spLocks/>
              </p:cNvSpPr>
              <p:nvPr/>
            </p:nvSpPr>
            <p:spPr bwMode="auto">
              <a:xfrm>
                <a:off x="3271" y="3214"/>
                <a:ext cx="44" cy="90"/>
              </a:xfrm>
              <a:custGeom>
                <a:avLst/>
                <a:gdLst>
                  <a:gd name="G0" fmla="+- 21600 0 0"/>
                  <a:gd name="G1" fmla="+- 241 0 0"/>
                  <a:gd name="G2" fmla="+- 21600 0 0"/>
                  <a:gd name="T0" fmla="*/ 21600 w 21600"/>
                  <a:gd name="T1" fmla="*/ 21841 h 21841"/>
                  <a:gd name="T2" fmla="*/ 1 w 21600"/>
                  <a:gd name="T3" fmla="*/ 0 h 21841"/>
                  <a:gd name="T4" fmla="*/ 21600 w 21600"/>
                  <a:gd name="T5" fmla="*/ 241 h 21841"/>
                </a:gdLst>
                <a:ahLst/>
                <a:cxnLst>
                  <a:cxn ang="0">
                    <a:pos x="T0" y="T1"/>
                  </a:cxn>
                  <a:cxn ang="0">
                    <a:pos x="T2" y="T3"/>
                  </a:cxn>
                  <a:cxn ang="0">
                    <a:pos x="T4" y="T5"/>
                  </a:cxn>
                </a:cxnLst>
                <a:rect l="0" t="0" r="r" b="b"/>
                <a:pathLst>
                  <a:path w="21600" h="21841" fill="none" extrusionOk="0">
                    <a:moveTo>
                      <a:pt x="21600" y="21841"/>
                    </a:moveTo>
                    <a:cubicBezTo>
                      <a:pt x="9670" y="21841"/>
                      <a:pt x="0" y="12170"/>
                      <a:pt x="0" y="241"/>
                    </a:cubicBezTo>
                    <a:cubicBezTo>
                      <a:pt x="-1" y="160"/>
                      <a:pt x="0" y="80"/>
                      <a:pt x="1" y="0"/>
                    </a:cubicBezTo>
                  </a:path>
                  <a:path w="21600" h="21841" stroke="0" extrusionOk="0">
                    <a:moveTo>
                      <a:pt x="21600" y="21841"/>
                    </a:moveTo>
                    <a:cubicBezTo>
                      <a:pt x="9670" y="21841"/>
                      <a:pt x="0" y="12170"/>
                      <a:pt x="0" y="241"/>
                    </a:cubicBezTo>
                    <a:cubicBezTo>
                      <a:pt x="-1" y="160"/>
                      <a:pt x="0" y="80"/>
                      <a:pt x="1" y="0"/>
                    </a:cubicBezTo>
                    <a:lnTo>
                      <a:pt x="21600" y="241"/>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grpSp>
            <p:nvGrpSpPr>
              <p:cNvPr id="18543" name="Group 111"/>
              <p:cNvGrpSpPr>
                <a:grpSpLocks/>
              </p:cNvGrpSpPr>
              <p:nvPr/>
            </p:nvGrpSpPr>
            <p:grpSpPr bwMode="auto">
              <a:xfrm>
                <a:off x="3207" y="2958"/>
                <a:ext cx="52" cy="14"/>
                <a:chOff x="1703" y="2700"/>
                <a:chExt cx="62" cy="14"/>
              </a:xfrm>
            </p:grpSpPr>
            <p:sp>
              <p:nvSpPr>
                <p:cNvPr id="18544" name="Arc 112"/>
                <p:cNvSpPr>
                  <a:spLocks/>
                </p:cNvSpPr>
                <p:nvPr/>
              </p:nvSpPr>
              <p:spPr bwMode="auto">
                <a:xfrm>
                  <a:off x="1703" y="2701"/>
                  <a:ext cx="25" cy="13"/>
                </a:xfrm>
                <a:custGeom>
                  <a:avLst/>
                  <a:gdLst>
                    <a:gd name="G0" fmla="+- 21541 0 0"/>
                    <a:gd name="G1" fmla="+- 21584 0 0"/>
                    <a:gd name="G2" fmla="+- 21600 0 0"/>
                    <a:gd name="T0" fmla="*/ 0 w 21541"/>
                    <a:gd name="T1" fmla="*/ 19988 h 21584"/>
                    <a:gd name="T2" fmla="*/ 20708 w 21541"/>
                    <a:gd name="T3" fmla="*/ 0 h 21584"/>
                    <a:gd name="T4" fmla="*/ 21541 w 21541"/>
                    <a:gd name="T5" fmla="*/ 21584 h 21584"/>
                  </a:gdLst>
                  <a:ahLst/>
                  <a:cxnLst>
                    <a:cxn ang="0">
                      <a:pos x="T0" y="T1"/>
                    </a:cxn>
                    <a:cxn ang="0">
                      <a:pos x="T2" y="T3"/>
                    </a:cxn>
                    <a:cxn ang="0">
                      <a:pos x="T4" y="T5"/>
                    </a:cxn>
                  </a:cxnLst>
                  <a:rect l="0" t="0" r="r" b="b"/>
                  <a:pathLst>
                    <a:path w="21541" h="21584" fill="none" extrusionOk="0">
                      <a:moveTo>
                        <a:pt x="0" y="19988"/>
                      </a:moveTo>
                      <a:cubicBezTo>
                        <a:pt x="812" y="9027"/>
                        <a:pt x="9725" y="423"/>
                        <a:pt x="20708" y="0"/>
                      </a:cubicBezTo>
                    </a:path>
                    <a:path w="21541" h="21584" stroke="0" extrusionOk="0">
                      <a:moveTo>
                        <a:pt x="0" y="19988"/>
                      </a:moveTo>
                      <a:cubicBezTo>
                        <a:pt x="812" y="9027"/>
                        <a:pt x="9725" y="423"/>
                        <a:pt x="20708" y="0"/>
                      </a:cubicBezTo>
                      <a:lnTo>
                        <a:pt x="21541" y="21584"/>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45" name="Arc 113"/>
                <p:cNvSpPr>
                  <a:spLocks/>
                </p:cNvSpPr>
                <p:nvPr/>
              </p:nvSpPr>
              <p:spPr bwMode="auto">
                <a:xfrm>
                  <a:off x="1725" y="2700"/>
                  <a:ext cx="40" cy="14"/>
                </a:xfrm>
                <a:custGeom>
                  <a:avLst/>
                  <a:gdLst>
                    <a:gd name="G0" fmla="+- 0 0 0"/>
                    <a:gd name="G1" fmla="+- 21600 0 0"/>
                    <a:gd name="G2" fmla="+- 21600 0 0"/>
                    <a:gd name="T0" fmla="*/ 0 w 21541"/>
                    <a:gd name="T1" fmla="*/ 0 h 21600"/>
                    <a:gd name="T2" fmla="*/ 21541 w 21541"/>
                    <a:gd name="T3" fmla="*/ 20004 h 21600"/>
                    <a:gd name="T4" fmla="*/ 0 w 21541"/>
                    <a:gd name="T5" fmla="*/ 21600 h 21600"/>
                  </a:gdLst>
                  <a:ahLst/>
                  <a:cxnLst>
                    <a:cxn ang="0">
                      <a:pos x="T0" y="T1"/>
                    </a:cxn>
                    <a:cxn ang="0">
                      <a:pos x="T2" y="T3"/>
                    </a:cxn>
                    <a:cxn ang="0">
                      <a:pos x="T4" y="T5"/>
                    </a:cxn>
                  </a:cxnLst>
                  <a:rect l="0" t="0" r="r" b="b"/>
                  <a:pathLst>
                    <a:path w="21541" h="21600" fill="none" extrusionOk="0">
                      <a:moveTo>
                        <a:pt x="-1" y="0"/>
                      </a:moveTo>
                      <a:cubicBezTo>
                        <a:pt x="11310" y="0"/>
                        <a:pt x="20705" y="8724"/>
                        <a:pt x="21540" y="20004"/>
                      </a:cubicBezTo>
                    </a:path>
                    <a:path w="21541" h="21600" stroke="0" extrusionOk="0">
                      <a:moveTo>
                        <a:pt x="-1" y="0"/>
                      </a:moveTo>
                      <a:cubicBezTo>
                        <a:pt x="11310" y="0"/>
                        <a:pt x="20705" y="8724"/>
                        <a:pt x="21540" y="20004"/>
                      </a:cubicBezTo>
                      <a:lnTo>
                        <a:pt x="0" y="21600"/>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grpSp>
          <p:sp>
            <p:nvSpPr>
              <p:cNvPr id="18546" name="Arc 114"/>
              <p:cNvSpPr>
                <a:spLocks/>
              </p:cNvSpPr>
              <p:nvPr/>
            </p:nvSpPr>
            <p:spPr bwMode="auto">
              <a:xfrm>
                <a:off x="3118" y="3213"/>
                <a:ext cx="45" cy="7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47" name="Arc 115"/>
              <p:cNvSpPr>
                <a:spLocks/>
              </p:cNvSpPr>
              <p:nvPr/>
            </p:nvSpPr>
            <p:spPr bwMode="auto">
              <a:xfrm>
                <a:off x="3162" y="3213"/>
                <a:ext cx="44" cy="7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48" name="Arc 116"/>
              <p:cNvSpPr>
                <a:spLocks/>
              </p:cNvSpPr>
              <p:nvPr/>
            </p:nvSpPr>
            <p:spPr bwMode="auto">
              <a:xfrm>
                <a:off x="3370" y="2959"/>
                <a:ext cx="20" cy="13"/>
              </a:xfrm>
              <a:custGeom>
                <a:avLst/>
                <a:gdLst>
                  <a:gd name="G0" fmla="+- 21543 0 0"/>
                  <a:gd name="G1" fmla="+- 21585 0 0"/>
                  <a:gd name="G2" fmla="+- 21600 0 0"/>
                  <a:gd name="T0" fmla="*/ 0 w 21543"/>
                  <a:gd name="T1" fmla="*/ 20020 h 21585"/>
                  <a:gd name="T2" fmla="*/ 20727 w 21543"/>
                  <a:gd name="T3" fmla="*/ 0 h 21585"/>
                  <a:gd name="T4" fmla="*/ 21543 w 21543"/>
                  <a:gd name="T5" fmla="*/ 21585 h 21585"/>
                </a:gdLst>
                <a:ahLst/>
                <a:cxnLst>
                  <a:cxn ang="0">
                    <a:pos x="T0" y="T1"/>
                  </a:cxn>
                  <a:cxn ang="0">
                    <a:pos x="T2" y="T3"/>
                  </a:cxn>
                  <a:cxn ang="0">
                    <a:pos x="T4" y="T5"/>
                  </a:cxn>
                </a:cxnLst>
                <a:rect l="0" t="0" r="r" b="b"/>
                <a:pathLst>
                  <a:path w="21543" h="21585" fill="none" extrusionOk="0">
                    <a:moveTo>
                      <a:pt x="-1" y="20019"/>
                    </a:moveTo>
                    <a:cubicBezTo>
                      <a:pt x="797" y="9039"/>
                      <a:pt x="9725" y="416"/>
                      <a:pt x="20727" y="0"/>
                    </a:cubicBezTo>
                  </a:path>
                  <a:path w="21543" h="21585" stroke="0" extrusionOk="0">
                    <a:moveTo>
                      <a:pt x="-1" y="20019"/>
                    </a:moveTo>
                    <a:cubicBezTo>
                      <a:pt x="797" y="9039"/>
                      <a:pt x="9725" y="416"/>
                      <a:pt x="20727" y="0"/>
                    </a:cubicBezTo>
                    <a:lnTo>
                      <a:pt x="21543" y="21585"/>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49" name="Arc 117"/>
              <p:cNvSpPr>
                <a:spLocks/>
              </p:cNvSpPr>
              <p:nvPr/>
            </p:nvSpPr>
            <p:spPr bwMode="auto">
              <a:xfrm>
                <a:off x="3389" y="2958"/>
                <a:ext cx="10" cy="14"/>
              </a:xfrm>
              <a:custGeom>
                <a:avLst/>
                <a:gdLst>
                  <a:gd name="G0" fmla="+- 0 0 0"/>
                  <a:gd name="G1" fmla="+- 21600 0 0"/>
                  <a:gd name="G2" fmla="+- 21600 0 0"/>
                  <a:gd name="T0" fmla="*/ 0 w 21541"/>
                  <a:gd name="T1" fmla="*/ 0 h 21600"/>
                  <a:gd name="T2" fmla="*/ 21541 w 21541"/>
                  <a:gd name="T3" fmla="*/ 20004 h 21600"/>
                  <a:gd name="T4" fmla="*/ 0 w 21541"/>
                  <a:gd name="T5" fmla="*/ 21600 h 21600"/>
                </a:gdLst>
                <a:ahLst/>
                <a:cxnLst>
                  <a:cxn ang="0">
                    <a:pos x="T0" y="T1"/>
                  </a:cxn>
                  <a:cxn ang="0">
                    <a:pos x="T2" y="T3"/>
                  </a:cxn>
                  <a:cxn ang="0">
                    <a:pos x="T4" y="T5"/>
                  </a:cxn>
                </a:cxnLst>
                <a:rect l="0" t="0" r="r" b="b"/>
                <a:pathLst>
                  <a:path w="21541" h="21600" fill="none" extrusionOk="0">
                    <a:moveTo>
                      <a:pt x="-1" y="0"/>
                    </a:moveTo>
                    <a:cubicBezTo>
                      <a:pt x="11310" y="0"/>
                      <a:pt x="20705" y="8724"/>
                      <a:pt x="21540" y="20004"/>
                    </a:cubicBezTo>
                  </a:path>
                  <a:path w="21541" h="21600" stroke="0" extrusionOk="0">
                    <a:moveTo>
                      <a:pt x="-1" y="0"/>
                    </a:moveTo>
                    <a:cubicBezTo>
                      <a:pt x="11310" y="0"/>
                      <a:pt x="20705" y="8724"/>
                      <a:pt x="21540" y="20004"/>
                    </a:cubicBezTo>
                    <a:lnTo>
                      <a:pt x="0" y="21600"/>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50" name="Arc 118"/>
              <p:cNvSpPr>
                <a:spLocks/>
              </p:cNvSpPr>
              <p:nvPr/>
            </p:nvSpPr>
            <p:spPr bwMode="auto">
              <a:xfrm>
                <a:off x="3532" y="2910"/>
                <a:ext cx="32" cy="64"/>
              </a:xfrm>
              <a:custGeom>
                <a:avLst/>
                <a:gdLst>
                  <a:gd name="G0" fmla="+- 21597 0 0"/>
                  <a:gd name="G1" fmla="+- 21593 0 0"/>
                  <a:gd name="G2" fmla="+- 21600 0 0"/>
                  <a:gd name="T0" fmla="*/ 0 w 21597"/>
                  <a:gd name="T1" fmla="*/ 21262 h 21593"/>
                  <a:gd name="T2" fmla="*/ 21055 w 21597"/>
                  <a:gd name="T3" fmla="*/ 0 h 21593"/>
                  <a:gd name="T4" fmla="*/ 21597 w 21597"/>
                  <a:gd name="T5" fmla="*/ 21593 h 21593"/>
                </a:gdLst>
                <a:ahLst/>
                <a:cxnLst>
                  <a:cxn ang="0">
                    <a:pos x="T0" y="T1"/>
                  </a:cxn>
                  <a:cxn ang="0">
                    <a:pos x="T2" y="T3"/>
                  </a:cxn>
                  <a:cxn ang="0">
                    <a:pos x="T4" y="T5"/>
                  </a:cxn>
                </a:cxnLst>
                <a:rect l="0" t="0" r="r" b="b"/>
                <a:pathLst>
                  <a:path w="21597" h="21593" fill="none" extrusionOk="0">
                    <a:moveTo>
                      <a:pt x="-1" y="21261"/>
                    </a:moveTo>
                    <a:cubicBezTo>
                      <a:pt x="177" y="9673"/>
                      <a:pt x="9468" y="290"/>
                      <a:pt x="21054" y="-1"/>
                    </a:cubicBezTo>
                  </a:path>
                  <a:path w="21597" h="21593" stroke="0" extrusionOk="0">
                    <a:moveTo>
                      <a:pt x="-1" y="21261"/>
                    </a:moveTo>
                    <a:cubicBezTo>
                      <a:pt x="177" y="9673"/>
                      <a:pt x="9468" y="290"/>
                      <a:pt x="21054" y="-1"/>
                    </a:cubicBezTo>
                    <a:lnTo>
                      <a:pt x="21597" y="21593"/>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51" name="Arc 119"/>
              <p:cNvSpPr>
                <a:spLocks/>
              </p:cNvSpPr>
              <p:nvPr/>
            </p:nvSpPr>
            <p:spPr bwMode="auto">
              <a:xfrm>
                <a:off x="3564" y="2909"/>
                <a:ext cx="44" cy="65"/>
              </a:xfrm>
              <a:custGeom>
                <a:avLst/>
                <a:gdLst>
                  <a:gd name="G0" fmla="+- 0 0 0"/>
                  <a:gd name="G1" fmla="+- 21600 0 0"/>
                  <a:gd name="G2" fmla="+- 21600 0 0"/>
                  <a:gd name="T0" fmla="*/ 0 w 21597"/>
                  <a:gd name="T1" fmla="*/ 0 h 21600"/>
                  <a:gd name="T2" fmla="*/ 21597 w 21597"/>
                  <a:gd name="T3" fmla="*/ 21265 h 21600"/>
                  <a:gd name="T4" fmla="*/ 0 w 21597"/>
                  <a:gd name="T5" fmla="*/ 21600 h 21600"/>
                </a:gdLst>
                <a:ahLst/>
                <a:cxnLst>
                  <a:cxn ang="0">
                    <a:pos x="T0" y="T1"/>
                  </a:cxn>
                  <a:cxn ang="0">
                    <a:pos x="T2" y="T3"/>
                  </a:cxn>
                  <a:cxn ang="0">
                    <a:pos x="T4" y="T5"/>
                  </a:cxn>
                </a:cxnLst>
                <a:rect l="0" t="0" r="r" b="b"/>
                <a:pathLst>
                  <a:path w="21597" h="21600" fill="none" extrusionOk="0">
                    <a:moveTo>
                      <a:pt x="-1" y="0"/>
                    </a:moveTo>
                    <a:cubicBezTo>
                      <a:pt x="11798" y="0"/>
                      <a:pt x="21414" y="9467"/>
                      <a:pt x="21597" y="21264"/>
                    </a:cubicBezTo>
                  </a:path>
                  <a:path w="21597" h="21600" stroke="0" extrusionOk="0">
                    <a:moveTo>
                      <a:pt x="-1" y="0"/>
                    </a:moveTo>
                    <a:cubicBezTo>
                      <a:pt x="11798" y="0"/>
                      <a:pt x="21414" y="9467"/>
                      <a:pt x="21597" y="21264"/>
                    </a:cubicBezTo>
                    <a:lnTo>
                      <a:pt x="0" y="2160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52" name="Arc 120"/>
              <p:cNvSpPr>
                <a:spLocks/>
              </p:cNvSpPr>
              <p:nvPr/>
            </p:nvSpPr>
            <p:spPr bwMode="auto">
              <a:xfrm>
                <a:off x="3609" y="3213"/>
                <a:ext cx="43" cy="78"/>
              </a:xfrm>
              <a:custGeom>
                <a:avLst/>
                <a:gdLst>
                  <a:gd name="G0" fmla="+- 21600 0 0"/>
                  <a:gd name="G1" fmla="+- 0 0 0"/>
                  <a:gd name="G2" fmla="+- 21600 0 0"/>
                  <a:gd name="T0" fmla="*/ 21181 w 21600"/>
                  <a:gd name="T1" fmla="*/ 21596 h 21596"/>
                  <a:gd name="T2" fmla="*/ 0 w 21600"/>
                  <a:gd name="T3" fmla="*/ 0 h 21596"/>
                  <a:gd name="T4" fmla="*/ 21600 w 21600"/>
                  <a:gd name="T5" fmla="*/ 0 h 21596"/>
                </a:gdLst>
                <a:ahLst/>
                <a:cxnLst>
                  <a:cxn ang="0">
                    <a:pos x="T0" y="T1"/>
                  </a:cxn>
                  <a:cxn ang="0">
                    <a:pos x="T2" y="T3"/>
                  </a:cxn>
                  <a:cxn ang="0">
                    <a:pos x="T4" y="T5"/>
                  </a:cxn>
                </a:cxnLst>
                <a:rect l="0" t="0" r="r" b="b"/>
                <a:pathLst>
                  <a:path w="21600" h="21596" fill="none" extrusionOk="0">
                    <a:moveTo>
                      <a:pt x="21181" y="21595"/>
                    </a:moveTo>
                    <a:cubicBezTo>
                      <a:pt x="9417" y="21367"/>
                      <a:pt x="0" y="11766"/>
                      <a:pt x="0" y="0"/>
                    </a:cubicBezTo>
                  </a:path>
                  <a:path w="21600" h="21596" stroke="0" extrusionOk="0">
                    <a:moveTo>
                      <a:pt x="21181" y="21595"/>
                    </a:moveTo>
                    <a:cubicBezTo>
                      <a:pt x="9417" y="21367"/>
                      <a:pt x="0" y="11766"/>
                      <a:pt x="0" y="0"/>
                    </a:cubicBezTo>
                    <a:lnTo>
                      <a:pt x="21600" y="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53" name="Arc 121"/>
              <p:cNvSpPr>
                <a:spLocks/>
              </p:cNvSpPr>
              <p:nvPr/>
            </p:nvSpPr>
            <p:spPr bwMode="auto">
              <a:xfrm>
                <a:off x="3563" y="3320"/>
                <a:ext cx="28" cy="163"/>
              </a:xfrm>
              <a:custGeom>
                <a:avLst/>
                <a:gdLst>
                  <a:gd name="G0" fmla="+- 643 0 0"/>
                  <a:gd name="G1" fmla="+- 21600 0 0"/>
                  <a:gd name="G2" fmla="+- 21600 0 0"/>
                  <a:gd name="T0" fmla="*/ 0 w 22243"/>
                  <a:gd name="T1" fmla="*/ 10 h 21600"/>
                  <a:gd name="T2" fmla="*/ 22243 w 22243"/>
                  <a:gd name="T3" fmla="*/ 21465 h 21600"/>
                  <a:gd name="T4" fmla="*/ 643 w 22243"/>
                  <a:gd name="T5" fmla="*/ 21600 h 21600"/>
                </a:gdLst>
                <a:ahLst/>
                <a:cxnLst>
                  <a:cxn ang="0">
                    <a:pos x="T0" y="T1"/>
                  </a:cxn>
                  <a:cxn ang="0">
                    <a:pos x="T2" y="T3"/>
                  </a:cxn>
                  <a:cxn ang="0">
                    <a:pos x="T4" y="T5"/>
                  </a:cxn>
                </a:cxnLst>
                <a:rect l="0" t="0" r="r" b="b"/>
                <a:pathLst>
                  <a:path w="22243" h="21600" fill="none" extrusionOk="0">
                    <a:moveTo>
                      <a:pt x="-1" y="9"/>
                    </a:moveTo>
                    <a:cubicBezTo>
                      <a:pt x="214" y="3"/>
                      <a:pt x="428" y="-1"/>
                      <a:pt x="643" y="0"/>
                    </a:cubicBezTo>
                    <a:cubicBezTo>
                      <a:pt x="12519" y="0"/>
                      <a:pt x="22168" y="9588"/>
                      <a:pt x="22242" y="21465"/>
                    </a:cubicBezTo>
                  </a:path>
                  <a:path w="22243" h="21600" stroke="0" extrusionOk="0">
                    <a:moveTo>
                      <a:pt x="-1" y="9"/>
                    </a:moveTo>
                    <a:cubicBezTo>
                      <a:pt x="214" y="3"/>
                      <a:pt x="428" y="-1"/>
                      <a:pt x="643" y="0"/>
                    </a:cubicBezTo>
                    <a:cubicBezTo>
                      <a:pt x="12519" y="0"/>
                      <a:pt x="22168" y="9588"/>
                      <a:pt x="22242" y="21465"/>
                    </a:cubicBezTo>
                    <a:lnTo>
                      <a:pt x="643" y="2160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54" name="Oval 122" descr="70%"/>
              <p:cNvSpPr>
                <a:spLocks noChangeArrowheads="1"/>
              </p:cNvSpPr>
              <p:nvPr/>
            </p:nvSpPr>
            <p:spPr bwMode="auto">
              <a:xfrm>
                <a:off x="3368" y="3419"/>
                <a:ext cx="247" cy="373"/>
              </a:xfrm>
              <a:prstGeom prst="ellipse">
                <a:avLst/>
              </a:prstGeom>
              <a:pattFill prst="pct70">
                <a:fgClr>
                  <a:schemeClr val="accent2"/>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55" name="AutoShape 123"/>
              <p:cNvSpPr>
                <a:spLocks noChangeArrowheads="1"/>
              </p:cNvSpPr>
              <p:nvPr/>
            </p:nvSpPr>
            <p:spPr bwMode="auto">
              <a:xfrm>
                <a:off x="3210" y="3362"/>
                <a:ext cx="67" cy="140"/>
              </a:xfrm>
              <a:prstGeom prst="star16">
                <a:avLst>
                  <a:gd name="adj" fmla="val 375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56" name="Rectangle 124"/>
              <p:cNvSpPr>
                <a:spLocks noChangeArrowheads="1"/>
              </p:cNvSpPr>
              <p:nvPr/>
            </p:nvSpPr>
            <p:spPr bwMode="auto">
              <a:xfrm>
                <a:off x="2901" y="2784"/>
                <a:ext cx="2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6625"/>
                <a:r>
                  <a:rPr lang="en-US" sz="1800" i="1">
                    <a:solidFill>
                      <a:schemeClr val="tx2"/>
                    </a:solidFill>
                  </a:rPr>
                  <a:t>ER</a:t>
                </a:r>
              </a:p>
            </p:txBody>
          </p:sp>
          <p:sp>
            <p:nvSpPr>
              <p:cNvPr id="18557" name="Rectangle 125"/>
              <p:cNvSpPr>
                <a:spLocks noChangeArrowheads="1"/>
              </p:cNvSpPr>
              <p:nvPr/>
            </p:nvSpPr>
            <p:spPr bwMode="auto">
              <a:xfrm>
                <a:off x="2891" y="3546"/>
                <a:ext cx="45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55675">
                  <a:spcBef>
                    <a:spcPct val="50000"/>
                  </a:spcBef>
                </a:pPr>
                <a:r>
                  <a:rPr lang="en-US" sz="1800" b="0">
                    <a:solidFill>
                      <a:schemeClr val="tx2"/>
                    </a:solidFill>
                    <a:sym typeface="Symbol" pitchFamily="18" charset="2"/>
                  </a:rPr>
                  <a:t></a:t>
                </a:r>
                <a:r>
                  <a:rPr lang="en-US" sz="1800" b="0">
                    <a:solidFill>
                      <a:schemeClr val="tx2"/>
                    </a:solidFill>
                  </a:rPr>
                  <a:t> F508</a:t>
                </a:r>
              </a:p>
            </p:txBody>
          </p:sp>
          <p:sp>
            <p:nvSpPr>
              <p:cNvPr id="18558" name="Line 126"/>
              <p:cNvSpPr>
                <a:spLocks noChangeShapeType="1"/>
              </p:cNvSpPr>
              <p:nvPr/>
            </p:nvSpPr>
            <p:spPr bwMode="auto">
              <a:xfrm flipV="1">
                <a:off x="3015" y="3448"/>
                <a:ext cx="164" cy="148"/>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59" name="Line 127"/>
              <p:cNvSpPr>
                <a:spLocks noChangeShapeType="1"/>
              </p:cNvSpPr>
              <p:nvPr/>
            </p:nvSpPr>
            <p:spPr bwMode="auto">
              <a:xfrm flipV="1">
                <a:off x="4488" y="1152"/>
                <a:ext cx="9" cy="1326"/>
              </a:xfrm>
              <a:prstGeom prst="line">
                <a:avLst/>
              </a:prstGeom>
              <a:noFill/>
              <a:ln w="50800">
                <a:solidFill>
                  <a:schemeClr val="accent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60" name="AutoShape 128" descr="70%"/>
              <p:cNvSpPr>
                <a:spLocks noChangeArrowheads="1"/>
              </p:cNvSpPr>
              <p:nvPr/>
            </p:nvSpPr>
            <p:spPr bwMode="auto">
              <a:xfrm>
                <a:off x="4684" y="1542"/>
                <a:ext cx="43" cy="210"/>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61" name="AutoShape 129" descr="70%"/>
              <p:cNvSpPr>
                <a:spLocks noChangeArrowheads="1"/>
              </p:cNvSpPr>
              <p:nvPr/>
            </p:nvSpPr>
            <p:spPr bwMode="auto">
              <a:xfrm>
                <a:off x="4758" y="1542"/>
                <a:ext cx="46" cy="210"/>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62" name="AutoShape 130" descr="70%"/>
              <p:cNvSpPr>
                <a:spLocks noChangeArrowheads="1"/>
              </p:cNvSpPr>
              <p:nvPr/>
            </p:nvSpPr>
            <p:spPr bwMode="auto">
              <a:xfrm>
                <a:off x="4836" y="1542"/>
                <a:ext cx="42" cy="210"/>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63" name="AutoShape 131" descr="70%"/>
              <p:cNvSpPr>
                <a:spLocks noChangeArrowheads="1"/>
              </p:cNvSpPr>
              <p:nvPr/>
            </p:nvSpPr>
            <p:spPr bwMode="auto">
              <a:xfrm>
                <a:off x="4912" y="1542"/>
                <a:ext cx="42" cy="210"/>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64" name="AutoShape 132" descr="70%"/>
              <p:cNvSpPr>
                <a:spLocks noChangeArrowheads="1"/>
              </p:cNvSpPr>
              <p:nvPr/>
            </p:nvSpPr>
            <p:spPr bwMode="auto">
              <a:xfrm>
                <a:off x="4724" y="1823"/>
                <a:ext cx="176" cy="161"/>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65" name="Arc 133"/>
              <p:cNvSpPr>
                <a:spLocks/>
              </p:cNvSpPr>
              <p:nvPr/>
            </p:nvSpPr>
            <p:spPr bwMode="auto">
              <a:xfrm>
                <a:off x="4901" y="1987"/>
                <a:ext cx="119" cy="36"/>
              </a:xfrm>
              <a:custGeom>
                <a:avLst/>
                <a:gdLst>
                  <a:gd name="G0" fmla="+- 21600 0 0"/>
                  <a:gd name="G1" fmla="+- 547 0 0"/>
                  <a:gd name="G2" fmla="+- 21600 0 0"/>
                  <a:gd name="T0" fmla="*/ 21600 w 21600"/>
                  <a:gd name="T1" fmla="*/ 22147 h 22147"/>
                  <a:gd name="T2" fmla="*/ 7 w 21600"/>
                  <a:gd name="T3" fmla="*/ 0 h 22147"/>
                  <a:gd name="T4" fmla="*/ 21600 w 21600"/>
                  <a:gd name="T5" fmla="*/ 547 h 22147"/>
                </a:gdLst>
                <a:ahLst/>
                <a:cxnLst>
                  <a:cxn ang="0">
                    <a:pos x="T0" y="T1"/>
                  </a:cxn>
                  <a:cxn ang="0">
                    <a:pos x="T2" y="T3"/>
                  </a:cxn>
                  <a:cxn ang="0">
                    <a:pos x="T4" y="T5"/>
                  </a:cxn>
                </a:cxnLst>
                <a:rect l="0" t="0" r="r" b="b"/>
                <a:pathLst>
                  <a:path w="21600" h="22147" fill="none" extrusionOk="0">
                    <a:moveTo>
                      <a:pt x="21600" y="22147"/>
                    </a:moveTo>
                    <a:cubicBezTo>
                      <a:pt x="9670" y="22147"/>
                      <a:pt x="0" y="12476"/>
                      <a:pt x="0" y="547"/>
                    </a:cubicBezTo>
                    <a:cubicBezTo>
                      <a:pt x="-1" y="364"/>
                      <a:pt x="2" y="182"/>
                      <a:pt x="6" y="-1"/>
                    </a:cubicBezTo>
                  </a:path>
                  <a:path w="21600" h="22147" stroke="0" extrusionOk="0">
                    <a:moveTo>
                      <a:pt x="21600" y="22147"/>
                    </a:moveTo>
                    <a:cubicBezTo>
                      <a:pt x="9670" y="22147"/>
                      <a:pt x="0" y="12476"/>
                      <a:pt x="0" y="547"/>
                    </a:cubicBezTo>
                    <a:cubicBezTo>
                      <a:pt x="-1" y="364"/>
                      <a:pt x="2" y="182"/>
                      <a:pt x="6" y="-1"/>
                    </a:cubicBezTo>
                    <a:lnTo>
                      <a:pt x="21600" y="547"/>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66" name="Arc 134"/>
              <p:cNvSpPr>
                <a:spLocks/>
              </p:cNvSpPr>
              <p:nvPr/>
            </p:nvSpPr>
            <p:spPr bwMode="auto">
              <a:xfrm>
                <a:off x="4900" y="1752"/>
                <a:ext cx="45" cy="11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67" name="Arc 135"/>
              <p:cNvSpPr>
                <a:spLocks/>
              </p:cNvSpPr>
              <p:nvPr/>
            </p:nvSpPr>
            <p:spPr bwMode="auto">
              <a:xfrm>
                <a:off x="4674" y="1752"/>
                <a:ext cx="42" cy="69"/>
              </a:xfrm>
              <a:custGeom>
                <a:avLst/>
                <a:gdLst>
                  <a:gd name="G0" fmla="+- 0 0 0"/>
                  <a:gd name="G1" fmla="+- 279 0 0"/>
                  <a:gd name="G2" fmla="+- 21600 0 0"/>
                  <a:gd name="T0" fmla="*/ 21598 w 21600"/>
                  <a:gd name="T1" fmla="*/ 0 h 21879"/>
                  <a:gd name="T2" fmla="*/ 0 w 21600"/>
                  <a:gd name="T3" fmla="*/ 21879 h 21879"/>
                  <a:gd name="T4" fmla="*/ 0 w 21600"/>
                  <a:gd name="T5" fmla="*/ 279 h 21879"/>
                </a:gdLst>
                <a:ahLst/>
                <a:cxnLst>
                  <a:cxn ang="0">
                    <a:pos x="T0" y="T1"/>
                  </a:cxn>
                  <a:cxn ang="0">
                    <a:pos x="T2" y="T3"/>
                  </a:cxn>
                  <a:cxn ang="0">
                    <a:pos x="T4" y="T5"/>
                  </a:cxn>
                </a:cxnLst>
                <a:rect l="0" t="0" r="r" b="b"/>
                <a:pathLst>
                  <a:path w="21600" h="21879" fill="none" extrusionOk="0">
                    <a:moveTo>
                      <a:pt x="21598" y="-1"/>
                    </a:moveTo>
                    <a:cubicBezTo>
                      <a:pt x="21599" y="92"/>
                      <a:pt x="21600" y="185"/>
                      <a:pt x="21600" y="279"/>
                    </a:cubicBezTo>
                    <a:cubicBezTo>
                      <a:pt x="21600" y="12208"/>
                      <a:pt x="11929" y="21878"/>
                      <a:pt x="0" y="21879"/>
                    </a:cubicBezTo>
                  </a:path>
                  <a:path w="21600" h="21879" stroke="0" extrusionOk="0">
                    <a:moveTo>
                      <a:pt x="21598" y="-1"/>
                    </a:moveTo>
                    <a:cubicBezTo>
                      <a:pt x="21599" y="92"/>
                      <a:pt x="21600" y="185"/>
                      <a:pt x="21600" y="279"/>
                    </a:cubicBezTo>
                    <a:cubicBezTo>
                      <a:pt x="21600" y="12208"/>
                      <a:pt x="11929" y="21878"/>
                      <a:pt x="0" y="21879"/>
                    </a:cubicBezTo>
                    <a:lnTo>
                      <a:pt x="0" y="279"/>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68" name="Arc 136"/>
              <p:cNvSpPr>
                <a:spLocks/>
              </p:cNvSpPr>
              <p:nvPr/>
            </p:nvSpPr>
            <p:spPr bwMode="auto">
              <a:xfrm>
                <a:off x="4781" y="1753"/>
                <a:ext cx="45" cy="79"/>
              </a:xfrm>
              <a:custGeom>
                <a:avLst/>
                <a:gdLst>
                  <a:gd name="G0" fmla="+- 21600 0 0"/>
                  <a:gd name="G1" fmla="+- 239 0 0"/>
                  <a:gd name="G2" fmla="+- 21600 0 0"/>
                  <a:gd name="T0" fmla="*/ 21186 w 21600"/>
                  <a:gd name="T1" fmla="*/ 21835 h 21835"/>
                  <a:gd name="T2" fmla="*/ 1 w 21600"/>
                  <a:gd name="T3" fmla="*/ 0 h 21835"/>
                  <a:gd name="T4" fmla="*/ 21600 w 21600"/>
                  <a:gd name="T5" fmla="*/ 239 h 21835"/>
                </a:gdLst>
                <a:ahLst/>
                <a:cxnLst>
                  <a:cxn ang="0">
                    <a:pos x="T0" y="T1"/>
                  </a:cxn>
                  <a:cxn ang="0">
                    <a:pos x="T2" y="T3"/>
                  </a:cxn>
                  <a:cxn ang="0">
                    <a:pos x="T4" y="T5"/>
                  </a:cxn>
                </a:cxnLst>
                <a:rect l="0" t="0" r="r" b="b"/>
                <a:pathLst>
                  <a:path w="21600" h="21835" fill="none" extrusionOk="0">
                    <a:moveTo>
                      <a:pt x="21185" y="21835"/>
                    </a:moveTo>
                    <a:cubicBezTo>
                      <a:pt x="9420" y="21609"/>
                      <a:pt x="0" y="12006"/>
                      <a:pt x="0" y="239"/>
                    </a:cubicBezTo>
                    <a:cubicBezTo>
                      <a:pt x="-1" y="159"/>
                      <a:pt x="0" y="79"/>
                      <a:pt x="1" y="0"/>
                    </a:cubicBezTo>
                  </a:path>
                  <a:path w="21600" h="21835" stroke="0" extrusionOk="0">
                    <a:moveTo>
                      <a:pt x="21185" y="21835"/>
                    </a:moveTo>
                    <a:cubicBezTo>
                      <a:pt x="9420" y="21609"/>
                      <a:pt x="0" y="12006"/>
                      <a:pt x="0" y="239"/>
                    </a:cubicBezTo>
                    <a:cubicBezTo>
                      <a:pt x="-1" y="159"/>
                      <a:pt x="0" y="79"/>
                      <a:pt x="1" y="0"/>
                    </a:cubicBezTo>
                    <a:lnTo>
                      <a:pt x="21600" y="239"/>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69" name="Arc 137"/>
              <p:cNvSpPr>
                <a:spLocks/>
              </p:cNvSpPr>
              <p:nvPr/>
            </p:nvSpPr>
            <p:spPr bwMode="auto">
              <a:xfrm>
                <a:off x="4824" y="1752"/>
                <a:ext cx="45" cy="80"/>
              </a:xfrm>
              <a:custGeom>
                <a:avLst/>
                <a:gdLst>
                  <a:gd name="G0" fmla="+- 414 0 0"/>
                  <a:gd name="G1" fmla="+- 244 0 0"/>
                  <a:gd name="G2" fmla="+- 21600 0 0"/>
                  <a:gd name="T0" fmla="*/ 22013 w 22014"/>
                  <a:gd name="T1" fmla="*/ 0 h 21844"/>
                  <a:gd name="T2" fmla="*/ 0 w 22014"/>
                  <a:gd name="T3" fmla="*/ 21840 h 21844"/>
                  <a:gd name="T4" fmla="*/ 414 w 22014"/>
                  <a:gd name="T5" fmla="*/ 244 h 21844"/>
                </a:gdLst>
                <a:ahLst/>
                <a:cxnLst>
                  <a:cxn ang="0">
                    <a:pos x="T0" y="T1"/>
                  </a:cxn>
                  <a:cxn ang="0">
                    <a:pos x="T2" y="T3"/>
                  </a:cxn>
                  <a:cxn ang="0">
                    <a:pos x="T4" y="T5"/>
                  </a:cxn>
                </a:cxnLst>
                <a:rect l="0" t="0" r="r" b="b"/>
                <a:pathLst>
                  <a:path w="22014" h="21844" fill="none" extrusionOk="0">
                    <a:moveTo>
                      <a:pt x="22012" y="0"/>
                    </a:moveTo>
                    <a:cubicBezTo>
                      <a:pt x="22013" y="81"/>
                      <a:pt x="22014" y="162"/>
                      <a:pt x="22014" y="244"/>
                    </a:cubicBezTo>
                    <a:cubicBezTo>
                      <a:pt x="22014" y="12173"/>
                      <a:pt x="12343" y="21844"/>
                      <a:pt x="414" y="21844"/>
                    </a:cubicBezTo>
                    <a:cubicBezTo>
                      <a:pt x="275" y="21844"/>
                      <a:pt x="137" y="21842"/>
                      <a:pt x="-1" y="21840"/>
                    </a:cubicBezTo>
                  </a:path>
                  <a:path w="22014" h="21844" stroke="0" extrusionOk="0">
                    <a:moveTo>
                      <a:pt x="22012" y="0"/>
                    </a:moveTo>
                    <a:cubicBezTo>
                      <a:pt x="22013" y="81"/>
                      <a:pt x="22014" y="162"/>
                      <a:pt x="22014" y="244"/>
                    </a:cubicBezTo>
                    <a:cubicBezTo>
                      <a:pt x="22014" y="12173"/>
                      <a:pt x="12343" y="21844"/>
                      <a:pt x="414" y="21844"/>
                    </a:cubicBezTo>
                    <a:cubicBezTo>
                      <a:pt x="275" y="21844"/>
                      <a:pt x="137" y="21842"/>
                      <a:pt x="-1" y="21840"/>
                    </a:cubicBezTo>
                    <a:lnTo>
                      <a:pt x="414" y="244"/>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70" name="Arc 138"/>
              <p:cNvSpPr>
                <a:spLocks/>
              </p:cNvSpPr>
              <p:nvPr/>
            </p:nvSpPr>
            <p:spPr bwMode="auto">
              <a:xfrm>
                <a:off x="4728" y="1531"/>
                <a:ext cx="23" cy="12"/>
              </a:xfrm>
              <a:custGeom>
                <a:avLst/>
                <a:gdLst>
                  <a:gd name="G0" fmla="+- 21541 0 0"/>
                  <a:gd name="G1" fmla="+- 21587 0 0"/>
                  <a:gd name="G2" fmla="+- 21600 0 0"/>
                  <a:gd name="T0" fmla="*/ 0 w 21541"/>
                  <a:gd name="T1" fmla="*/ 19991 h 21587"/>
                  <a:gd name="T2" fmla="*/ 20798 w 21541"/>
                  <a:gd name="T3" fmla="*/ 0 h 21587"/>
                  <a:gd name="T4" fmla="*/ 21541 w 21541"/>
                  <a:gd name="T5" fmla="*/ 21587 h 21587"/>
                </a:gdLst>
                <a:ahLst/>
                <a:cxnLst>
                  <a:cxn ang="0">
                    <a:pos x="T0" y="T1"/>
                  </a:cxn>
                  <a:cxn ang="0">
                    <a:pos x="T2" y="T3"/>
                  </a:cxn>
                  <a:cxn ang="0">
                    <a:pos x="T4" y="T5"/>
                  </a:cxn>
                </a:cxnLst>
                <a:rect l="0" t="0" r="r" b="b"/>
                <a:pathLst>
                  <a:path w="21541" h="21587" fill="none" extrusionOk="0">
                    <a:moveTo>
                      <a:pt x="0" y="19991"/>
                    </a:moveTo>
                    <a:cubicBezTo>
                      <a:pt x="814" y="8995"/>
                      <a:pt x="9779" y="379"/>
                      <a:pt x="20797" y="-1"/>
                    </a:cubicBezTo>
                  </a:path>
                  <a:path w="21541" h="21587" stroke="0" extrusionOk="0">
                    <a:moveTo>
                      <a:pt x="0" y="19991"/>
                    </a:moveTo>
                    <a:cubicBezTo>
                      <a:pt x="814" y="8995"/>
                      <a:pt x="9779" y="379"/>
                      <a:pt x="20797" y="-1"/>
                    </a:cubicBezTo>
                    <a:lnTo>
                      <a:pt x="21541" y="21587"/>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71" name="Arc 139"/>
              <p:cNvSpPr>
                <a:spLocks/>
              </p:cNvSpPr>
              <p:nvPr/>
            </p:nvSpPr>
            <p:spPr bwMode="auto">
              <a:xfrm>
                <a:off x="4748" y="1531"/>
                <a:ext cx="11" cy="12"/>
              </a:xfrm>
              <a:custGeom>
                <a:avLst/>
                <a:gdLst>
                  <a:gd name="G0" fmla="+- 1661 0 0"/>
                  <a:gd name="G1" fmla="+- 21600 0 0"/>
                  <a:gd name="G2" fmla="+- 21600 0 0"/>
                  <a:gd name="T0" fmla="*/ 0 w 23197"/>
                  <a:gd name="T1" fmla="*/ 64 h 21600"/>
                  <a:gd name="T2" fmla="*/ 23197 w 23197"/>
                  <a:gd name="T3" fmla="*/ 19938 h 21600"/>
                  <a:gd name="T4" fmla="*/ 1661 w 23197"/>
                  <a:gd name="T5" fmla="*/ 21600 h 21600"/>
                </a:gdLst>
                <a:ahLst/>
                <a:cxnLst>
                  <a:cxn ang="0">
                    <a:pos x="T0" y="T1"/>
                  </a:cxn>
                  <a:cxn ang="0">
                    <a:pos x="T2" y="T3"/>
                  </a:cxn>
                  <a:cxn ang="0">
                    <a:pos x="T4" y="T5"/>
                  </a:cxn>
                </a:cxnLst>
                <a:rect l="0" t="0" r="r" b="b"/>
                <a:pathLst>
                  <a:path w="23197" h="21600" fill="none" extrusionOk="0">
                    <a:moveTo>
                      <a:pt x="-1" y="63"/>
                    </a:moveTo>
                    <a:cubicBezTo>
                      <a:pt x="552" y="21"/>
                      <a:pt x="1106" y="-1"/>
                      <a:pt x="1661" y="0"/>
                    </a:cubicBezTo>
                    <a:cubicBezTo>
                      <a:pt x="12945" y="0"/>
                      <a:pt x="22328" y="8686"/>
                      <a:pt x="23196" y="19938"/>
                    </a:cubicBezTo>
                  </a:path>
                  <a:path w="23197" h="21600" stroke="0" extrusionOk="0">
                    <a:moveTo>
                      <a:pt x="-1" y="63"/>
                    </a:moveTo>
                    <a:cubicBezTo>
                      <a:pt x="552" y="21"/>
                      <a:pt x="1106" y="-1"/>
                      <a:pt x="1661" y="0"/>
                    </a:cubicBezTo>
                    <a:cubicBezTo>
                      <a:pt x="12945" y="0"/>
                      <a:pt x="22328" y="8686"/>
                      <a:pt x="23196" y="19938"/>
                    </a:cubicBezTo>
                    <a:lnTo>
                      <a:pt x="1661" y="21600"/>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72" name="Arc 140"/>
              <p:cNvSpPr>
                <a:spLocks/>
              </p:cNvSpPr>
              <p:nvPr/>
            </p:nvSpPr>
            <p:spPr bwMode="auto">
              <a:xfrm>
                <a:off x="4870" y="1531"/>
                <a:ext cx="22" cy="12"/>
              </a:xfrm>
              <a:custGeom>
                <a:avLst/>
                <a:gdLst>
                  <a:gd name="G0" fmla="+- 21543 0 0"/>
                  <a:gd name="G1" fmla="+- 21586 0 0"/>
                  <a:gd name="G2" fmla="+- 21600 0 0"/>
                  <a:gd name="T0" fmla="*/ 0 w 21543"/>
                  <a:gd name="T1" fmla="*/ 20020 h 21586"/>
                  <a:gd name="T2" fmla="*/ 20758 w 21543"/>
                  <a:gd name="T3" fmla="*/ 0 h 21586"/>
                  <a:gd name="T4" fmla="*/ 21543 w 21543"/>
                  <a:gd name="T5" fmla="*/ 21586 h 21586"/>
                </a:gdLst>
                <a:ahLst/>
                <a:cxnLst>
                  <a:cxn ang="0">
                    <a:pos x="T0" y="T1"/>
                  </a:cxn>
                  <a:cxn ang="0">
                    <a:pos x="T2" y="T3"/>
                  </a:cxn>
                  <a:cxn ang="0">
                    <a:pos x="T4" y="T5"/>
                  </a:cxn>
                </a:cxnLst>
                <a:rect l="0" t="0" r="r" b="b"/>
                <a:pathLst>
                  <a:path w="21543" h="21586" fill="none" extrusionOk="0">
                    <a:moveTo>
                      <a:pt x="-1" y="20019"/>
                    </a:moveTo>
                    <a:cubicBezTo>
                      <a:pt x="798" y="9028"/>
                      <a:pt x="9744" y="400"/>
                      <a:pt x="20758" y="0"/>
                    </a:cubicBezTo>
                  </a:path>
                  <a:path w="21543" h="21586" stroke="0" extrusionOk="0">
                    <a:moveTo>
                      <a:pt x="-1" y="20019"/>
                    </a:moveTo>
                    <a:cubicBezTo>
                      <a:pt x="798" y="9028"/>
                      <a:pt x="9744" y="400"/>
                      <a:pt x="20758" y="0"/>
                    </a:cubicBezTo>
                    <a:lnTo>
                      <a:pt x="21543" y="21586"/>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73" name="Arc 141"/>
              <p:cNvSpPr>
                <a:spLocks/>
              </p:cNvSpPr>
              <p:nvPr/>
            </p:nvSpPr>
            <p:spPr bwMode="auto">
              <a:xfrm>
                <a:off x="4890" y="1531"/>
                <a:ext cx="34" cy="12"/>
              </a:xfrm>
              <a:custGeom>
                <a:avLst/>
                <a:gdLst>
                  <a:gd name="G0" fmla="+- 527 0 0"/>
                  <a:gd name="G1" fmla="+- 21600 0 0"/>
                  <a:gd name="G2" fmla="+- 21600 0 0"/>
                  <a:gd name="T0" fmla="*/ 0 w 22066"/>
                  <a:gd name="T1" fmla="*/ 6 h 21600"/>
                  <a:gd name="T2" fmla="*/ 22066 w 22066"/>
                  <a:gd name="T3" fmla="*/ 19984 h 21600"/>
                  <a:gd name="T4" fmla="*/ 527 w 22066"/>
                  <a:gd name="T5" fmla="*/ 21600 h 21600"/>
                </a:gdLst>
                <a:ahLst/>
                <a:cxnLst>
                  <a:cxn ang="0">
                    <a:pos x="T0" y="T1"/>
                  </a:cxn>
                  <a:cxn ang="0">
                    <a:pos x="T2" y="T3"/>
                  </a:cxn>
                  <a:cxn ang="0">
                    <a:pos x="T4" y="T5"/>
                  </a:cxn>
                </a:cxnLst>
                <a:rect l="0" t="0" r="r" b="b"/>
                <a:pathLst>
                  <a:path w="22066" h="21600" fill="none" extrusionOk="0">
                    <a:moveTo>
                      <a:pt x="0" y="6"/>
                    </a:moveTo>
                    <a:cubicBezTo>
                      <a:pt x="175" y="2"/>
                      <a:pt x="351" y="-1"/>
                      <a:pt x="527" y="0"/>
                    </a:cubicBezTo>
                    <a:cubicBezTo>
                      <a:pt x="11829" y="0"/>
                      <a:pt x="21220" y="8713"/>
                      <a:pt x="22066" y="19983"/>
                    </a:cubicBezTo>
                  </a:path>
                  <a:path w="22066" h="21600" stroke="0" extrusionOk="0">
                    <a:moveTo>
                      <a:pt x="0" y="6"/>
                    </a:moveTo>
                    <a:cubicBezTo>
                      <a:pt x="175" y="2"/>
                      <a:pt x="351" y="-1"/>
                      <a:pt x="527" y="0"/>
                    </a:cubicBezTo>
                    <a:cubicBezTo>
                      <a:pt x="11829" y="0"/>
                      <a:pt x="21220" y="8713"/>
                      <a:pt x="22066" y="19983"/>
                    </a:cubicBezTo>
                    <a:lnTo>
                      <a:pt x="527" y="21600"/>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74" name="Line 142"/>
              <p:cNvSpPr>
                <a:spLocks noChangeShapeType="1"/>
              </p:cNvSpPr>
              <p:nvPr/>
            </p:nvSpPr>
            <p:spPr bwMode="auto">
              <a:xfrm>
                <a:off x="4499" y="2121"/>
                <a:ext cx="0" cy="9"/>
              </a:xfrm>
              <a:prstGeom prst="line">
                <a:avLst/>
              </a:prstGeom>
              <a:noFill/>
              <a:ln w="50800">
                <a:solidFill>
                  <a:srgbClr val="F6956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75" name="AutoShape 143" descr="70%"/>
              <p:cNvSpPr>
                <a:spLocks noChangeArrowheads="1"/>
              </p:cNvSpPr>
              <p:nvPr/>
            </p:nvSpPr>
            <p:spPr bwMode="auto">
              <a:xfrm>
                <a:off x="4422" y="1542"/>
                <a:ext cx="45" cy="210"/>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76" name="AutoShape 144" descr="70%"/>
              <p:cNvSpPr>
                <a:spLocks noChangeArrowheads="1"/>
              </p:cNvSpPr>
              <p:nvPr/>
            </p:nvSpPr>
            <p:spPr bwMode="auto">
              <a:xfrm>
                <a:off x="4348" y="1542"/>
                <a:ext cx="43" cy="210"/>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77" name="AutoShape 145" descr="70%"/>
              <p:cNvSpPr>
                <a:spLocks noChangeArrowheads="1"/>
              </p:cNvSpPr>
              <p:nvPr/>
            </p:nvSpPr>
            <p:spPr bwMode="auto">
              <a:xfrm>
                <a:off x="4196" y="1542"/>
                <a:ext cx="42" cy="210"/>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78" name="AutoShape 146" descr="70%"/>
              <p:cNvSpPr>
                <a:spLocks noChangeArrowheads="1"/>
              </p:cNvSpPr>
              <p:nvPr/>
            </p:nvSpPr>
            <p:spPr bwMode="auto">
              <a:xfrm>
                <a:off x="4119" y="1542"/>
                <a:ext cx="46" cy="210"/>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79" name="AutoShape 147" descr="70%"/>
              <p:cNvSpPr>
                <a:spLocks noChangeArrowheads="1"/>
              </p:cNvSpPr>
              <p:nvPr/>
            </p:nvSpPr>
            <p:spPr bwMode="auto">
              <a:xfrm>
                <a:off x="4045" y="1542"/>
                <a:ext cx="44" cy="210"/>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80" name="AutoShape 148" descr="70%"/>
              <p:cNvSpPr>
                <a:spLocks noChangeArrowheads="1"/>
              </p:cNvSpPr>
              <p:nvPr/>
            </p:nvSpPr>
            <p:spPr bwMode="auto">
              <a:xfrm>
                <a:off x="4533" y="1542"/>
                <a:ext cx="42" cy="210"/>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81" name="AutoShape 149" descr="70%"/>
              <p:cNvSpPr>
                <a:spLocks noChangeArrowheads="1"/>
              </p:cNvSpPr>
              <p:nvPr/>
            </p:nvSpPr>
            <p:spPr bwMode="auto">
              <a:xfrm>
                <a:off x="4606" y="1542"/>
                <a:ext cx="46" cy="210"/>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82" name="AutoShape 150" descr="70%"/>
              <p:cNvSpPr>
                <a:spLocks noChangeArrowheads="1"/>
              </p:cNvSpPr>
              <p:nvPr/>
            </p:nvSpPr>
            <p:spPr bwMode="auto">
              <a:xfrm>
                <a:off x="4171" y="1823"/>
                <a:ext cx="210" cy="163"/>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83" name="AutoShape 151" descr="70%"/>
              <p:cNvSpPr>
                <a:spLocks noChangeArrowheads="1"/>
              </p:cNvSpPr>
              <p:nvPr/>
            </p:nvSpPr>
            <p:spPr bwMode="auto">
              <a:xfrm>
                <a:off x="4271" y="1542"/>
                <a:ext cx="43" cy="210"/>
              </a:xfrm>
              <a:prstGeom prst="roundRect">
                <a:avLst>
                  <a:gd name="adj" fmla="val 12495"/>
                </a:avLst>
              </a:prstGeom>
              <a:pattFill prst="pct70">
                <a:fgClr>
                  <a:srgbClr val="3BC02B"/>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84" name="Arc 152"/>
              <p:cNvSpPr>
                <a:spLocks/>
              </p:cNvSpPr>
              <p:nvPr/>
            </p:nvSpPr>
            <p:spPr bwMode="auto">
              <a:xfrm>
                <a:off x="3956" y="1752"/>
                <a:ext cx="109" cy="69"/>
              </a:xfrm>
              <a:custGeom>
                <a:avLst/>
                <a:gdLst>
                  <a:gd name="G0" fmla="+- 169 0 0"/>
                  <a:gd name="G1" fmla="+- 280 0 0"/>
                  <a:gd name="G2" fmla="+- 21600 0 0"/>
                  <a:gd name="T0" fmla="*/ 21767 w 21769"/>
                  <a:gd name="T1" fmla="*/ 0 h 21880"/>
                  <a:gd name="T2" fmla="*/ 0 w 21769"/>
                  <a:gd name="T3" fmla="*/ 21879 h 21880"/>
                  <a:gd name="T4" fmla="*/ 169 w 21769"/>
                  <a:gd name="T5" fmla="*/ 280 h 21880"/>
                </a:gdLst>
                <a:ahLst/>
                <a:cxnLst>
                  <a:cxn ang="0">
                    <a:pos x="T0" y="T1"/>
                  </a:cxn>
                  <a:cxn ang="0">
                    <a:pos x="T2" y="T3"/>
                  </a:cxn>
                  <a:cxn ang="0">
                    <a:pos x="T4" y="T5"/>
                  </a:cxn>
                </a:cxnLst>
                <a:rect l="0" t="0" r="r" b="b"/>
                <a:pathLst>
                  <a:path w="21769" h="21880" fill="none" extrusionOk="0">
                    <a:moveTo>
                      <a:pt x="21767" y="-1"/>
                    </a:moveTo>
                    <a:cubicBezTo>
                      <a:pt x="21768" y="93"/>
                      <a:pt x="21769" y="186"/>
                      <a:pt x="21769" y="280"/>
                    </a:cubicBezTo>
                    <a:cubicBezTo>
                      <a:pt x="21769" y="12209"/>
                      <a:pt x="12098" y="21880"/>
                      <a:pt x="169" y="21880"/>
                    </a:cubicBezTo>
                    <a:cubicBezTo>
                      <a:pt x="112" y="21880"/>
                      <a:pt x="56" y="21879"/>
                      <a:pt x="-1" y="21879"/>
                    </a:cubicBezTo>
                  </a:path>
                  <a:path w="21769" h="21880" stroke="0" extrusionOk="0">
                    <a:moveTo>
                      <a:pt x="21767" y="-1"/>
                    </a:moveTo>
                    <a:cubicBezTo>
                      <a:pt x="21768" y="93"/>
                      <a:pt x="21769" y="186"/>
                      <a:pt x="21769" y="280"/>
                    </a:cubicBezTo>
                    <a:cubicBezTo>
                      <a:pt x="21769" y="12209"/>
                      <a:pt x="12098" y="21880"/>
                      <a:pt x="169" y="21880"/>
                    </a:cubicBezTo>
                    <a:cubicBezTo>
                      <a:pt x="112" y="21880"/>
                      <a:pt x="56" y="21879"/>
                      <a:pt x="-1" y="21879"/>
                    </a:cubicBezTo>
                    <a:lnTo>
                      <a:pt x="169" y="280"/>
                    </a:lnTo>
                    <a:close/>
                  </a:path>
                </a:pathLst>
              </a:custGeom>
              <a:noFill/>
              <a:ln w="25400" cap="rnd">
                <a:solidFill>
                  <a:srgbClr val="EF857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85" name="Arc 153"/>
              <p:cNvSpPr>
                <a:spLocks/>
              </p:cNvSpPr>
              <p:nvPr/>
            </p:nvSpPr>
            <p:spPr bwMode="auto">
              <a:xfrm>
                <a:off x="4379" y="1752"/>
                <a:ext cx="77" cy="110"/>
              </a:xfrm>
              <a:custGeom>
                <a:avLst/>
                <a:gdLst>
                  <a:gd name="G0" fmla="+- 239 0 0"/>
                  <a:gd name="G1" fmla="+- 0 0 0"/>
                  <a:gd name="G2" fmla="+- 21600 0 0"/>
                  <a:gd name="T0" fmla="*/ 21839 w 21839"/>
                  <a:gd name="T1" fmla="*/ 0 h 21600"/>
                  <a:gd name="T2" fmla="*/ 0 w 21839"/>
                  <a:gd name="T3" fmla="*/ 21599 h 21600"/>
                  <a:gd name="T4" fmla="*/ 239 w 21839"/>
                  <a:gd name="T5" fmla="*/ 0 h 21600"/>
                </a:gdLst>
                <a:ahLst/>
                <a:cxnLst>
                  <a:cxn ang="0">
                    <a:pos x="T0" y="T1"/>
                  </a:cxn>
                  <a:cxn ang="0">
                    <a:pos x="T2" y="T3"/>
                  </a:cxn>
                  <a:cxn ang="0">
                    <a:pos x="T4" y="T5"/>
                  </a:cxn>
                </a:cxnLst>
                <a:rect l="0" t="0" r="r" b="b"/>
                <a:pathLst>
                  <a:path w="21839" h="21600" fill="none" extrusionOk="0">
                    <a:moveTo>
                      <a:pt x="21839" y="0"/>
                    </a:moveTo>
                    <a:cubicBezTo>
                      <a:pt x="21839" y="11929"/>
                      <a:pt x="12168" y="21600"/>
                      <a:pt x="239" y="21600"/>
                    </a:cubicBezTo>
                    <a:cubicBezTo>
                      <a:pt x="159" y="21600"/>
                      <a:pt x="79" y="21599"/>
                      <a:pt x="0" y="21598"/>
                    </a:cubicBezTo>
                  </a:path>
                  <a:path w="21839" h="21600" stroke="0" extrusionOk="0">
                    <a:moveTo>
                      <a:pt x="21839" y="0"/>
                    </a:moveTo>
                    <a:cubicBezTo>
                      <a:pt x="21839" y="11929"/>
                      <a:pt x="12168" y="21600"/>
                      <a:pt x="239" y="21600"/>
                    </a:cubicBezTo>
                    <a:cubicBezTo>
                      <a:pt x="159" y="21600"/>
                      <a:pt x="79" y="21599"/>
                      <a:pt x="0" y="21598"/>
                    </a:cubicBezTo>
                    <a:lnTo>
                      <a:pt x="239" y="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86" name="Arc 154"/>
              <p:cNvSpPr>
                <a:spLocks/>
              </p:cNvSpPr>
              <p:nvPr/>
            </p:nvSpPr>
            <p:spPr bwMode="auto">
              <a:xfrm>
                <a:off x="4340" y="1998"/>
                <a:ext cx="52" cy="56"/>
              </a:xfrm>
              <a:custGeom>
                <a:avLst/>
                <a:gdLst>
                  <a:gd name="G0" fmla="+- 21600 0 0"/>
                  <a:gd name="G1" fmla="+- 0 0 0"/>
                  <a:gd name="G2" fmla="+- 21600 0 0"/>
                  <a:gd name="T0" fmla="*/ 21260 w 21600"/>
                  <a:gd name="T1" fmla="*/ 21597 h 21597"/>
                  <a:gd name="T2" fmla="*/ 0 w 21600"/>
                  <a:gd name="T3" fmla="*/ 0 h 21597"/>
                  <a:gd name="T4" fmla="*/ 21600 w 21600"/>
                  <a:gd name="T5" fmla="*/ 0 h 21597"/>
                </a:gdLst>
                <a:ahLst/>
                <a:cxnLst>
                  <a:cxn ang="0">
                    <a:pos x="T0" y="T1"/>
                  </a:cxn>
                  <a:cxn ang="0">
                    <a:pos x="T2" y="T3"/>
                  </a:cxn>
                  <a:cxn ang="0">
                    <a:pos x="T4" y="T5"/>
                  </a:cxn>
                </a:cxnLst>
                <a:rect l="0" t="0" r="r" b="b"/>
                <a:pathLst>
                  <a:path w="21600" h="21597" fill="none" extrusionOk="0">
                    <a:moveTo>
                      <a:pt x="21259" y="21597"/>
                    </a:moveTo>
                    <a:cubicBezTo>
                      <a:pt x="9464" y="21411"/>
                      <a:pt x="0" y="11796"/>
                      <a:pt x="0" y="0"/>
                    </a:cubicBezTo>
                  </a:path>
                  <a:path w="21600" h="21597" stroke="0" extrusionOk="0">
                    <a:moveTo>
                      <a:pt x="21259" y="21597"/>
                    </a:moveTo>
                    <a:cubicBezTo>
                      <a:pt x="9464" y="21411"/>
                      <a:pt x="0" y="11796"/>
                      <a:pt x="0" y="0"/>
                    </a:cubicBezTo>
                    <a:lnTo>
                      <a:pt x="21600" y="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87" name="Arc 155"/>
              <p:cNvSpPr>
                <a:spLocks/>
              </p:cNvSpPr>
              <p:nvPr/>
            </p:nvSpPr>
            <p:spPr bwMode="auto">
              <a:xfrm>
                <a:off x="4555" y="1763"/>
                <a:ext cx="33" cy="77"/>
              </a:xfrm>
              <a:custGeom>
                <a:avLst/>
                <a:gdLst>
                  <a:gd name="G0" fmla="+- 21600 0 0"/>
                  <a:gd name="G1" fmla="+- 0 0 0"/>
                  <a:gd name="G2" fmla="+- 21600 0 0"/>
                  <a:gd name="T0" fmla="*/ 21053 w 21600"/>
                  <a:gd name="T1" fmla="*/ 21593 h 21593"/>
                  <a:gd name="T2" fmla="*/ 0 w 21600"/>
                  <a:gd name="T3" fmla="*/ 0 h 21593"/>
                  <a:gd name="T4" fmla="*/ 21600 w 21600"/>
                  <a:gd name="T5" fmla="*/ 0 h 21593"/>
                </a:gdLst>
                <a:ahLst/>
                <a:cxnLst>
                  <a:cxn ang="0">
                    <a:pos x="T0" y="T1"/>
                  </a:cxn>
                  <a:cxn ang="0">
                    <a:pos x="T2" y="T3"/>
                  </a:cxn>
                  <a:cxn ang="0">
                    <a:pos x="T4" y="T5"/>
                  </a:cxn>
                </a:cxnLst>
                <a:rect l="0" t="0" r="r" b="b"/>
                <a:pathLst>
                  <a:path w="21600" h="21593" fill="none" extrusionOk="0">
                    <a:moveTo>
                      <a:pt x="21052" y="21593"/>
                    </a:moveTo>
                    <a:cubicBezTo>
                      <a:pt x="9340" y="21296"/>
                      <a:pt x="0" y="11716"/>
                      <a:pt x="0" y="0"/>
                    </a:cubicBezTo>
                  </a:path>
                  <a:path w="21600" h="21593" stroke="0" extrusionOk="0">
                    <a:moveTo>
                      <a:pt x="21052" y="21593"/>
                    </a:moveTo>
                    <a:cubicBezTo>
                      <a:pt x="9340" y="21296"/>
                      <a:pt x="0" y="11716"/>
                      <a:pt x="0" y="0"/>
                    </a:cubicBezTo>
                    <a:lnTo>
                      <a:pt x="21600" y="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88" name="Arc 156" descr="70%"/>
              <p:cNvSpPr>
                <a:spLocks/>
              </p:cNvSpPr>
              <p:nvPr/>
            </p:nvSpPr>
            <p:spPr bwMode="auto">
              <a:xfrm>
                <a:off x="4066" y="1522"/>
                <a:ext cx="43" cy="23"/>
              </a:xfrm>
              <a:custGeom>
                <a:avLst/>
                <a:gdLst>
                  <a:gd name="G0" fmla="+- 21585 0 0"/>
                  <a:gd name="G1" fmla="+- 21596 0 0"/>
                  <a:gd name="G2" fmla="+- 21600 0 0"/>
                  <a:gd name="T0" fmla="*/ 0 w 21585"/>
                  <a:gd name="T1" fmla="*/ 20789 h 21596"/>
                  <a:gd name="T2" fmla="*/ 21189 w 21585"/>
                  <a:gd name="T3" fmla="*/ 0 h 21596"/>
                  <a:gd name="T4" fmla="*/ 21585 w 21585"/>
                  <a:gd name="T5" fmla="*/ 21596 h 21596"/>
                </a:gdLst>
                <a:ahLst/>
                <a:cxnLst>
                  <a:cxn ang="0">
                    <a:pos x="T0" y="T1"/>
                  </a:cxn>
                  <a:cxn ang="0">
                    <a:pos x="T2" y="T3"/>
                  </a:cxn>
                  <a:cxn ang="0">
                    <a:pos x="T4" y="T5"/>
                  </a:cxn>
                </a:cxnLst>
                <a:rect l="0" t="0" r="r" b="b"/>
                <a:pathLst>
                  <a:path w="21585" h="21596" fill="none" extrusionOk="0">
                    <a:moveTo>
                      <a:pt x="0" y="20789"/>
                    </a:moveTo>
                    <a:cubicBezTo>
                      <a:pt x="428" y="9334"/>
                      <a:pt x="9728" y="209"/>
                      <a:pt x="21188" y="-1"/>
                    </a:cubicBezTo>
                  </a:path>
                  <a:path w="21585" h="21596" stroke="0" extrusionOk="0">
                    <a:moveTo>
                      <a:pt x="0" y="20789"/>
                    </a:moveTo>
                    <a:cubicBezTo>
                      <a:pt x="428" y="9334"/>
                      <a:pt x="9728" y="209"/>
                      <a:pt x="21188" y="-1"/>
                    </a:cubicBezTo>
                    <a:lnTo>
                      <a:pt x="21585" y="21596"/>
                    </a:lnTo>
                    <a:close/>
                  </a:path>
                </a:pathLst>
              </a:custGeom>
              <a:pattFill prst="pct70">
                <a:fgClr>
                  <a:srgbClr val="3BC02B"/>
                </a:fgClr>
                <a:bgClr>
                  <a:schemeClr val="bg1"/>
                </a:bgClr>
              </a:pattFill>
              <a:ln w="25400" cap="rnd">
                <a:solidFill>
                  <a:srgbClr val="F6956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89" name="Arc 157" descr="70%"/>
              <p:cNvSpPr>
                <a:spLocks/>
              </p:cNvSpPr>
              <p:nvPr/>
            </p:nvSpPr>
            <p:spPr bwMode="auto">
              <a:xfrm>
                <a:off x="4108" y="1521"/>
                <a:ext cx="46" cy="24"/>
              </a:xfrm>
              <a:custGeom>
                <a:avLst/>
                <a:gdLst>
                  <a:gd name="G0" fmla="+- 396 0 0"/>
                  <a:gd name="G1" fmla="+- 21600 0 0"/>
                  <a:gd name="G2" fmla="+- 21600 0 0"/>
                  <a:gd name="T0" fmla="*/ 0 w 21980"/>
                  <a:gd name="T1" fmla="*/ 4 h 21600"/>
                  <a:gd name="T2" fmla="*/ 21980 w 21980"/>
                  <a:gd name="T3" fmla="*/ 20778 h 21600"/>
                  <a:gd name="T4" fmla="*/ 396 w 21980"/>
                  <a:gd name="T5" fmla="*/ 21600 h 21600"/>
                </a:gdLst>
                <a:ahLst/>
                <a:cxnLst>
                  <a:cxn ang="0">
                    <a:pos x="T0" y="T1"/>
                  </a:cxn>
                  <a:cxn ang="0">
                    <a:pos x="T2" y="T3"/>
                  </a:cxn>
                  <a:cxn ang="0">
                    <a:pos x="T4" y="T5"/>
                  </a:cxn>
                </a:cxnLst>
                <a:rect l="0" t="0" r="r" b="b"/>
                <a:pathLst>
                  <a:path w="21980" h="21600" fill="none" extrusionOk="0">
                    <a:moveTo>
                      <a:pt x="-1" y="3"/>
                    </a:moveTo>
                    <a:cubicBezTo>
                      <a:pt x="131" y="1"/>
                      <a:pt x="263" y="-1"/>
                      <a:pt x="396" y="0"/>
                    </a:cubicBezTo>
                    <a:cubicBezTo>
                      <a:pt x="12005" y="0"/>
                      <a:pt x="21538" y="9176"/>
                      <a:pt x="21980" y="20777"/>
                    </a:cubicBezTo>
                  </a:path>
                  <a:path w="21980" h="21600" stroke="0" extrusionOk="0">
                    <a:moveTo>
                      <a:pt x="-1" y="3"/>
                    </a:moveTo>
                    <a:cubicBezTo>
                      <a:pt x="131" y="1"/>
                      <a:pt x="263" y="-1"/>
                      <a:pt x="396" y="0"/>
                    </a:cubicBezTo>
                    <a:cubicBezTo>
                      <a:pt x="12005" y="0"/>
                      <a:pt x="21538" y="9176"/>
                      <a:pt x="21980" y="20777"/>
                    </a:cubicBezTo>
                    <a:lnTo>
                      <a:pt x="396" y="21600"/>
                    </a:lnTo>
                    <a:close/>
                  </a:path>
                </a:pathLst>
              </a:custGeom>
              <a:pattFill prst="pct70">
                <a:fgClr>
                  <a:srgbClr val="3BC02B"/>
                </a:fgClr>
                <a:bgClr>
                  <a:schemeClr val="bg1"/>
                </a:bgClr>
              </a:pattFill>
              <a:ln w="25400" cap="rnd">
                <a:solidFill>
                  <a:srgbClr val="F6956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90" name="Arc 158"/>
              <p:cNvSpPr>
                <a:spLocks/>
              </p:cNvSpPr>
              <p:nvPr/>
            </p:nvSpPr>
            <p:spPr bwMode="auto">
              <a:xfrm>
                <a:off x="4337" y="1752"/>
                <a:ext cx="45" cy="80"/>
              </a:xfrm>
              <a:custGeom>
                <a:avLst/>
                <a:gdLst>
                  <a:gd name="G0" fmla="+- 406 0 0"/>
                  <a:gd name="G1" fmla="+- 244 0 0"/>
                  <a:gd name="G2" fmla="+- 21600 0 0"/>
                  <a:gd name="T0" fmla="*/ 22005 w 22006"/>
                  <a:gd name="T1" fmla="*/ 0 h 21844"/>
                  <a:gd name="T2" fmla="*/ 0 w 22006"/>
                  <a:gd name="T3" fmla="*/ 21840 h 21844"/>
                  <a:gd name="T4" fmla="*/ 406 w 22006"/>
                  <a:gd name="T5" fmla="*/ 244 h 21844"/>
                </a:gdLst>
                <a:ahLst/>
                <a:cxnLst>
                  <a:cxn ang="0">
                    <a:pos x="T0" y="T1"/>
                  </a:cxn>
                  <a:cxn ang="0">
                    <a:pos x="T2" y="T3"/>
                  </a:cxn>
                  <a:cxn ang="0">
                    <a:pos x="T4" y="T5"/>
                  </a:cxn>
                </a:cxnLst>
                <a:rect l="0" t="0" r="r" b="b"/>
                <a:pathLst>
                  <a:path w="22006" h="21844" fill="none" extrusionOk="0">
                    <a:moveTo>
                      <a:pt x="22004" y="0"/>
                    </a:moveTo>
                    <a:cubicBezTo>
                      <a:pt x="22005" y="81"/>
                      <a:pt x="22006" y="162"/>
                      <a:pt x="22006" y="244"/>
                    </a:cubicBezTo>
                    <a:cubicBezTo>
                      <a:pt x="22006" y="12173"/>
                      <a:pt x="12335" y="21844"/>
                      <a:pt x="406" y="21844"/>
                    </a:cubicBezTo>
                    <a:cubicBezTo>
                      <a:pt x="270" y="21844"/>
                      <a:pt x="135" y="21842"/>
                      <a:pt x="-1" y="21840"/>
                    </a:cubicBezTo>
                  </a:path>
                  <a:path w="22006" h="21844" stroke="0" extrusionOk="0">
                    <a:moveTo>
                      <a:pt x="22004" y="0"/>
                    </a:moveTo>
                    <a:cubicBezTo>
                      <a:pt x="22005" y="81"/>
                      <a:pt x="22006" y="162"/>
                      <a:pt x="22006" y="244"/>
                    </a:cubicBezTo>
                    <a:cubicBezTo>
                      <a:pt x="22006" y="12173"/>
                      <a:pt x="12335" y="21844"/>
                      <a:pt x="406" y="21844"/>
                    </a:cubicBezTo>
                    <a:cubicBezTo>
                      <a:pt x="270" y="21844"/>
                      <a:pt x="135" y="21842"/>
                      <a:pt x="-1" y="21840"/>
                    </a:cubicBezTo>
                    <a:lnTo>
                      <a:pt x="406" y="244"/>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91" name="Arc 159"/>
              <p:cNvSpPr>
                <a:spLocks/>
              </p:cNvSpPr>
              <p:nvPr/>
            </p:nvSpPr>
            <p:spPr bwMode="auto">
              <a:xfrm>
                <a:off x="4293" y="1753"/>
                <a:ext cx="46" cy="79"/>
              </a:xfrm>
              <a:custGeom>
                <a:avLst/>
                <a:gdLst>
                  <a:gd name="G0" fmla="+- 21600 0 0"/>
                  <a:gd name="G1" fmla="+- 239 0 0"/>
                  <a:gd name="G2" fmla="+- 21600 0 0"/>
                  <a:gd name="T0" fmla="*/ 21194 w 21600"/>
                  <a:gd name="T1" fmla="*/ 21835 h 21835"/>
                  <a:gd name="T2" fmla="*/ 1 w 21600"/>
                  <a:gd name="T3" fmla="*/ 0 h 21835"/>
                  <a:gd name="T4" fmla="*/ 21600 w 21600"/>
                  <a:gd name="T5" fmla="*/ 239 h 21835"/>
                </a:gdLst>
                <a:ahLst/>
                <a:cxnLst>
                  <a:cxn ang="0">
                    <a:pos x="T0" y="T1"/>
                  </a:cxn>
                  <a:cxn ang="0">
                    <a:pos x="T2" y="T3"/>
                  </a:cxn>
                  <a:cxn ang="0">
                    <a:pos x="T4" y="T5"/>
                  </a:cxn>
                </a:cxnLst>
                <a:rect l="0" t="0" r="r" b="b"/>
                <a:pathLst>
                  <a:path w="21600" h="21835" fill="none" extrusionOk="0">
                    <a:moveTo>
                      <a:pt x="21193" y="21835"/>
                    </a:moveTo>
                    <a:cubicBezTo>
                      <a:pt x="9424" y="21613"/>
                      <a:pt x="0" y="12010"/>
                      <a:pt x="0" y="239"/>
                    </a:cubicBezTo>
                    <a:cubicBezTo>
                      <a:pt x="-1" y="159"/>
                      <a:pt x="0" y="79"/>
                      <a:pt x="1" y="0"/>
                    </a:cubicBezTo>
                  </a:path>
                  <a:path w="21600" h="21835" stroke="0" extrusionOk="0">
                    <a:moveTo>
                      <a:pt x="21193" y="21835"/>
                    </a:moveTo>
                    <a:cubicBezTo>
                      <a:pt x="9424" y="21613"/>
                      <a:pt x="0" y="12010"/>
                      <a:pt x="0" y="239"/>
                    </a:cubicBezTo>
                    <a:cubicBezTo>
                      <a:pt x="-1" y="159"/>
                      <a:pt x="0" y="79"/>
                      <a:pt x="1" y="0"/>
                    </a:cubicBezTo>
                    <a:lnTo>
                      <a:pt x="21600" y="239"/>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grpSp>
            <p:nvGrpSpPr>
              <p:cNvPr id="18592" name="Group 160"/>
              <p:cNvGrpSpPr>
                <a:grpSpLocks/>
              </p:cNvGrpSpPr>
              <p:nvPr/>
            </p:nvGrpSpPr>
            <p:grpSpPr bwMode="auto">
              <a:xfrm>
                <a:off x="4230" y="1531"/>
                <a:ext cx="52" cy="12"/>
                <a:chOff x="2012" y="840"/>
                <a:chExt cx="62" cy="14"/>
              </a:xfrm>
            </p:grpSpPr>
            <p:sp>
              <p:nvSpPr>
                <p:cNvPr id="18593" name="Arc 161"/>
                <p:cNvSpPr>
                  <a:spLocks/>
                </p:cNvSpPr>
                <p:nvPr/>
              </p:nvSpPr>
              <p:spPr bwMode="auto">
                <a:xfrm>
                  <a:off x="2012" y="841"/>
                  <a:ext cx="25" cy="13"/>
                </a:xfrm>
                <a:custGeom>
                  <a:avLst/>
                  <a:gdLst>
                    <a:gd name="G0" fmla="+- 21541 0 0"/>
                    <a:gd name="G1" fmla="+- 21584 0 0"/>
                    <a:gd name="G2" fmla="+- 21600 0 0"/>
                    <a:gd name="T0" fmla="*/ 0 w 21541"/>
                    <a:gd name="T1" fmla="*/ 19988 h 21584"/>
                    <a:gd name="T2" fmla="*/ 20708 w 21541"/>
                    <a:gd name="T3" fmla="*/ 0 h 21584"/>
                    <a:gd name="T4" fmla="*/ 21541 w 21541"/>
                    <a:gd name="T5" fmla="*/ 21584 h 21584"/>
                  </a:gdLst>
                  <a:ahLst/>
                  <a:cxnLst>
                    <a:cxn ang="0">
                      <a:pos x="T0" y="T1"/>
                    </a:cxn>
                    <a:cxn ang="0">
                      <a:pos x="T2" y="T3"/>
                    </a:cxn>
                    <a:cxn ang="0">
                      <a:pos x="T4" y="T5"/>
                    </a:cxn>
                  </a:cxnLst>
                  <a:rect l="0" t="0" r="r" b="b"/>
                  <a:pathLst>
                    <a:path w="21541" h="21584" fill="none" extrusionOk="0">
                      <a:moveTo>
                        <a:pt x="0" y="19988"/>
                      </a:moveTo>
                      <a:cubicBezTo>
                        <a:pt x="812" y="9027"/>
                        <a:pt x="9725" y="423"/>
                        <a:pt x="20708" y="0"/>
                      </a:cubicBezTo>
                    </a:path>
                    <a:path w="21541" h="21584" stroke="0" extrusionOk="0">
                      <a:moveTo>
                        <a:pt x="0" y="19988"/>
                      </a:moveTo>
                      <a:cubicBezTo>
                        <a:pt x="812" y="9027"/>
                        <a:pt x="9725" y="423"/>
                        <a:pt x="20708" y="0"/>
                      </a:cubicBezTo>
                      <a:lnTo>
                        <a:pt x="21541" y="21584"/>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94" name="Arc 162"/>
                <p:cNvSpPr>
                  <a:spLocks/>
                </p:cNvSpPr>
                <p:nvPr/>
              </p:nvSpPr>
              <p:spPr bwMode="auto">
                <a:xfrm>
                  <a:off x="2034" y="840"/>
                  <a:ext cx="40" cy="14"/>
                </a:xfrm>
                <a:custGeom>
                  <a:avLst/>
                  <a:gdLst>
                    <a:gd name="G0" fmla="+- 0 0 0"/>
                    <a:gd name="G1" fmla="+- 21600 0 0"/>
                    <a:gd name="G2" fmla="+- 21600 0 0"/>
                    <a:gd name="T0" fmla="*/ 0 w 21541"/>
                    <a:gd name="T1" fmla="*/ 0 h 21600"/>
                    <a:gd name="T2" fmla="*/ 21541 w 21541"/>
                    <a:gd name="T3" fmla="*/ 20004 h 21600"/>
                    <a:gd name="T4" fmla="*/ 0 w 21541"/>
                    <a:gd name="T5" fmla="*/ 21600 h 21600"/>
                  </a:gdLst>
                  <a:ahLst/>
                  <a:cxnLst>
                    <a:cxn ang="0">
                      <a:pos x="T0" y="T1"/>
                    </a:cxn>
                    <a:cxn ang="0">
                      <a:pos x="T2" y="T3"/>
                    </a:cxn>
                    <a:cxn ang="0">
                      <a:pos x="T4" y="T5"/>
                    </a:cxn>
                  </a:cxnLst>
                  <a:rect l="0" t="0" r="r" b="b"/>
                  <a:pathLst>
                    <a:path w="21541" h="21600" fill="none" extrusionOk="0">
                      <a:moveTo>
                        <a:pt x="-1" y="0"/>
                      </a:moveTo>
                      <a:cubicBezTo>
                        <a:pt x="11310" y="0"/>
                        <a:pt x="20705" y="8724"/>
                        <a:pt x="21540" y="20004"/>
                      </a:cubicBezTo>
                    </a:path>
                    <a:path w="21541" h="21600" stroke="0" extrusionOk="0">
                      <a:moveTo>
                        <a:pt x="-1" y="0"/>
                      </a:moveTo>
                      <a:cubicBezTo>
                        <a:pt x="11310" y="0"/>
                        <a:pt x="20705" y="8724"/>
                        <a:pt x="21540" y="20004"/>
                      </a:cubicBezTo>
                      <a:lnTo>
                        <a:pt x="0" y="21600"/>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grpSp>
          <p:sp>
            <p:nvSpPr>
              <p:cNvPr id="18595" name="Arc 163"/>
              <p:cNvSpPr>
                <a:spLocks/>
              </p:cNvSpPr>
              <p:nvPr/>
            </p:nvSpPr>
            <p:spPr bwMode="auto">
              <a:xfrm>
                <a:off x="4142" y="1752"/>
                <a:ext cx="44" cy="69"/>
              </a:xfrm>
              <a:custGeom>
                <a:avLst/>
                <a:gdLst>
                  <a:gd name="G0" fmla="+- 21600 0 0"/>
                  <a:gd name="G1" fmla="+- 279 0 0"/>
                  <a:gd name="G2" fmla="+- 21600 0 0"/>
                  <a:gd name="T0" fmla="*/ 21600 w 21600"/>
                  <a:gd name="T1" fmla="*/ 21879 h 21879"/>
                  <a:gd name="T2" fmla="*/ 2 w 21600"/>
                  <a:gd name="T3" fmla="*/ 0 h 21879"/>
                  <a:gd name="T4" fmla="*/ 21600 w 21600"/>
                  <a:gd name="T5" fmla="*/ 279 h 21879"/>
                </a:gdLst>
                <a:ahLst/>
                <a:cxnLst>
                  <a:cxn ang="0">
                    <a:pos x="T0" y="T1"/>
                  </a:cxn>
                  <a:cxn ang="0">
                    <a:pos x="T2" y="T3"/>
                  </a:cxn>
                  <a:cxn ang="0">
                    <a:pos x="T4" y="T5"/>
                  </a:cxn>
                </a:cxnLst>
                <a:rect l="0" t="0" r="r" b="b"/>
                <a:pathLst>
                  <a:path w="21600" h="21879" fill="none" extrusionOk="0">
                    <a:moveTo>
                      <a:pt x="21600" y="21879"/>
                    </a:moveTo>
                    <a:cubicBezTo>
                      <a:pt x="9670" y="21879"/>
                      <a:pt x="0" y="12208"/>
                      <a:pt x="0" y="279"/>
                    </a:cubicBezTo>
                    <a:cubicBezTo>
                      <a:pt x="-1" y="185"/>
                      <a:pt x="0" y="92"/>
                      <a:pt x="1" y="-1"/>
                    </a:cubicBezTo>
                  </a:path>
                  <a:path w="21600" h="21879" stroke="0" extrusionOk="0">
                    <a:moveTo>
                      <a:pt x="21600" y="21879"/>
                    </a:moveTo>
                    <a:cubicBezTo>
                      <a:pt x="9670" y="21879"/>
                      <a:pt x="0" y="12208"/>
                      <a:pt x="0" y="279"/>
                    </a:cubicBezTo>
                    <a:cubicBezTo>
                      <a:pt x="-1" y="185"/>
                      <a:pt x="0" y="92"/>
                      <a:pt x="1" y="-1"/>
                    </a:cubicBezTo>
                    <a:lnTo>
                      <a:pt x="21600" y="279"/>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96" name="Arc 164"/>
              <p:cNvSpPr>
                <a:spLocks/>
              </p:cNvSpPr>
              <p:nvPr/>
            </p:nvSpPr>
            <p:spPr bwMode="auto">
              <a:xfrm>
                <a:off x="4185" y="1752"/>
                <a:ext cx="44" cy="69"/>
              </a:xfrm>
              <a:custGeom>
                <a:avLst/>
                <a:gdLst>
                  <a:gd name="G0" fmla="+- 0 0 0"/>
                  <a:gd name="G1" fmla="+- 279 0 0"/>
                  <a:gd name="G2" fmla="+- 21600 0 0"/>
                  <a:gd name="T0" fmla="*/ 21598 w 21600"/>
                  <a:gd name="T1" fmla="*/ 0 h 21879"/>
                  <a:gd name="T2" fmla="*/ 0 w 21600"/>
                  <a:gd name="T3" fmla="*/ 21879 h 21879"/>
                  <a:gd name="T4" fmla="*/ 0 w 21600"/>
                  <a:gd name="T5" fmla="*/ 279 h 21879"/>
                </a:gdLst>
                <a:ahLst/>
                <a:cxnLst>
                  <a:cxn ang="0">
                    <a:pos x="T0" y="T1"/>
                  </a:cxn>
                  <a:cxn ang="0">
                    <a:pos x="T2" y="T3"/>
                  </a:cxn>
                  <a:cxn ang="0">
                    <a:pos x="T4" y="T5"/>
                  </a:cxn>
                </a:cxnLst>
                <a:rect l="0" t="0" r="r" b="b"/>
                <a:pathLst>
                  <a:path w="21600" h="21879" fill="none" extrusionOk="0">
                    <a:moveTo>
                      <a:pt x="21598" y="-1"/>
                    </a:moveTo>
                    <a:cubicBezTo>
                      <a:pt x="21599" y="92"/>
                      <a:pt x="21600" y="185"/>
                      <a:pt x="21600" y="279"/>
                    </a:cubicBezTo>
                    <a:cubicBezTo>
                      <a:pt x="21600" y="12208"/>
                      <a:pt x="11929" y="21878"/>
                      <a:pt x="0" y="21879"/>
                    </a:cubicBezTo>
                  </a:path>
                  <a:path w="21600" h="21879" stroke="0" extrusionOk="0">
                    <a:moveTo>
                      <a:pt x="21598" y="-1"/>
                    </a:moveTo>
                    <a:cubicBezTo>
                      <a:pt x="21599" y="92"/>
                      <a:pt x="21600" y="185"/>
                      <a:pt x="21600" y="279"/>
                    </a:cubicBezTo>
                    <a:cubicBezTo>
                      <a:pt x="21600" y="12208"/>
                      <a:pt x="11929" y="21878"/>
                      <a:pt x="0" y="21879"/>
                    </a:cubicBezTo>
                    <a:lnTo>
                      <a:pt x="0" y="279"/>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97" name="Arc 165"/>
              <p:cNvSpPr>
                <a:spLocks/>
              </p:cNvSpPr>
              <p:nvPr/>
            </p:nvSpPr>
            <p:spPr bwMode="auto">
              <a:xfrm>
                <a:off x="4393" y="1531"/>
                <a:ext cx="21" cy="12"/>
              </a:xfrm>
              <a:custGeom>
                <a:avLst/>
                <a:gdLst>
                  <a:gd name="G0" fmla="+- 21543 0 0"/>
                  <a:gd name="G1" fmla="+- 21585 0 0"/>
                  <a:gd name="G2" fmla="+- 21600 0 0"/>
                  <a:gd name="T0" fmla="*/ 0 w 21543"/>
                  <a:gd name="T1" fmla="*/ 20020 h 21585"/>
                  <a:gd name="T2" fmla="*/ 20727 w 21543"/>
                  <a:gd name="T3" fmla="*/ 0 h 21585"/>
                  <a:gd name="T4" fmla="*/ 21543 w 21543"/>
                  <a:gd name="T5" fmla="*/ 21585 h 21585"/>
                </a:gdLst>
                <a:ahLst/>
                <a:cxnLst>
                  <a:cxn ang="0">
                    <a:pos x="T0" y="T1"/>
                  </a:cxn>
                  <a:cxn ang="0">
                    <a:pos x="T2" y="T3"/>
                  </a:cxn>
                  <a:cxn ang="0">
                    <a:pos x="T4" y="T5"/>
                  </a:cxn>
                </a:cxnLst>
                <a:rect l="0" t="0" r="r" b="b"/>
                <a:pathLst>
                  <a:path w="21543" h="21585" fill="none" extrusionOk="0">
                    <a:moveTo>
                      <a:pt x="-1" y="20019"/>
                    </a:moveTo>
                    <a:cubicBezTo>
                      <a:pt x="797" y="9039"/>
                      <a:pt x="9725" y="416"/>
                      <a:pt x="20727" y="0"/>
                    </a:cubicBezTo>
                  </a:path>
                  <a:path w="21543" h="21585" stroke="0" extrusionOk="0">
                    <a:moveTo>
                      <a:pt x="-1" y="20019"/>
                    </a:moveTo>
                    <a:cubicBezTo>
                      <a:pt x="797" y="9039"/>
                      <a:pt x="9725" y="416"/>
                      <a:pt x="20727" y="0"/>
                    </a:cubicBezTo>
                    <a:lnTo>
                      <a:pt x="21543" y="21585"/>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98" name="Arc 166"/>
              <p:cNvSpPr>
                <a:spLocks/>
              </p:cNvSpPr>
              <p:nvPr/>
            </p:nvSpPr>
            <p:spPr bwMode="auto">
              <a:xfrm>
                <a:off x="4412" y="1531"/>
                <a:ext cx="10" cy="12"/>
              </a:xfrm>
              <a:custGeom>
                <a:avLst/>
                <a:gdLst>
                  <a:gd name="G0" fmla="+- 0 0 0"/>
                  <a:gd name="G1" fmla="+- 21600 0 0"/>
                  <a:gd name="G2" fmla="+- 21600 0 0"/>
                  <a:gd name="T0" fmla="*/ 0 w 21541"/>
                  <a:gd name="T1" fmla="*/ 0 h 21600"/>
                  <a:gd name="T2" fmla="*/ 21541 w 21541"/>
                  <a:gd name="T3" fmla="*/ 20004 h 21600"/>
                  <a:gd name="T4" fmla="*/ 0 w 21541"/>
                  <a:gd name="T5" fmla="*/ 21600 h 21600"/>
                </a:gdLst>
                <a:ahLst/>
                <a:cxnLst>
                  <a:cxn ang="0">
                    <a:pos x="T0" y="T1"/>
                  </a:cxn>
                  <a:cxn ang="0">
                    <a:pos x="T2" y="T3"/>
                  </a:cxn>
                  <a:cxn ang="0">
                    <a:pos x="T4" y="T5"/>
                  </a:cxn>
                </a:cxnLst>
                <a:rect l="0" t="0" r="r" b="b"/>
                <a:pathLst>
                  <a:path w="21541" h="21600" fill="none" extrusionOk="0">
                    <a:moveTo>
                      <a:pt x="-1" y="0"/>
                    </a:moveTo>
                    <a:cubicBezTo>
                      <a:pt x="11310" y="0"/>
                      <a:pt x="20705" y="8724"/>
                      <a:pt x="21540" y="20004"/>
                    </a:cubicBezTo>
                  </a:path>
                  <a:path w="21541" h="21600" stroke="0" extrusionOk="0">
                    <a:moveTo>
                      <a:pt x="-1" y="0"/>
                    </a:moveTo>
                    <a:cubicBezTo>
                      <a:pt x="11310" y="0"/>
                      <a:pt x="20705" y="8724"/>
                      <a:pt x="21540" y="20004"/>
                    </a:cubicBezTo>
                    <a:lnTo>
                      <a:pt x="0" y="21600"/>
                    </a:lnTo>
                    <a:close/>
                  </a:path>
                </a:pathLst>
              </a:custGeom>
              <a:solidFill>
                <a:srgbClr val="F6956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599" name="Arc 167"/>
              <p:cNvSpPr>
                <a:spLocks/>
              </p:cNvSpPr>
              <p:nvPr/>
            </p:nvSpPr>
            <p:spPr bwMode="auto">
              <a:xfrm>
                <a:off x="4556" y="1489"/>
                <a:ext cx="32" cy="56"/>
              </a:xfrm>
              <a:custGeom>
                <a:avLst/>
                <a:gdLst>
                  <a:gd name="G0" fmla="+- 21597 0 0"/>
                  <a:gd name="G1" fmla="+- 21593 0 0"/>
                  <a:gd name="G2" fmla="+- 21600 0 0"/>
                  <a:gd name="T0" fmla="*/ 0 w 21597"/>
                  <a:gd name="T1" fmla="*/ 21262 h 21593"/>
                  <a:gd name="T2" fmla="*/ 21055 w 21597"/>
                  <a:gd name="T3" fmla="*/ 0 h 21593"/>
                  <a:gd name="T4" fmla="*/ 21597 w 21597"/>
                  <a:gd name="T5" fmla="*/ 21593 h 21593"/>
                </a:gdLst>
                <a:ahLst/>
                <a:cxnLst>
                  <a:cxn ang="0">
                    <a:pos x="T0" y="T1"/>
                  </a:cxn>
                  <a:cxn ang="0">
                    <a:pos x="T2" y="T3"/>
                  </a:cxn>
                  <a:cxn ang="0">
                    <a:pos x="T4" y="T5"/>
                  </a:cxn>
                </a:cxnLst>
                <a:rect l="0" t="0" r="r" b="b"/>
                <a:pathLst>
                  <a:path w="21597" h="21593" fill="none" extrusionOk="0">
                    <a:moveTo>
                      <a:pt x="-1" y="21261"/>
                    </a:moveTo>
                    <a:cubicBezTo>
                      <a:pt x="177" y="9673"/>
                      <a:pt x="9468" y="290"/>
                      <a:pt x="21054" y="-1"/>
                    </a:cubicBezTo>
                  </a:path>
                  <a:path w="21597" h="21593" stroke="0" extrusionOk="0">
                    <a:moveTo>
                      <a:pt x="-1" y="21261"/>
                    </a:moveTo>
                    <a:cubicBezTo>
                      <a:pt x="177" y="9673"/>
                      <a:pt x="9468" y="290"/>
                      <a:pt x="21054" y="-1"/>
                    </a:cubicBezTo>
                    <a:lnTo>
                      <a:pt x="21597" y="21593"/>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600" name="Arc 168"/>
              <p:cNvSpPr>
                <a:spLocks/>
              </p:cNvSpPr>
              <p:nvPr/>
            </p:nvSpPr>
            <p:spPr bwMode="auto">
              <a:xfrm>
                <a:off x="4587" y="1488"/>
                <a:ext cx="44" cy="57"/>
              </a:xfrm>
              <a:custGeom>
                <a:avLst/>
                <a:gdLst>
                  <a:gd name="G0" fmla="+- 408 0 0"/>
                  <a:gd name="G1" fmla="+- 21600 0 0"/>
                  <a:gd name="G2" fmla="+- 21600 0 0"/>
                  <a:gd name="T0" fmla="*/ 0 w 22005"/>
                  <a:gd name="T1" fmla="*/ 4 h 21600"/>
                  <a:gd name="T2" fmla="*/ 22005 w 22005"/>
                  <a:gd name="T3" fmla="*/ 21262 h 21600"/>
                  <a:gd name="T4" fmla="*/ 408 w 22005"/>
                  <a:gd name="T5" fmla="*/ 21600 h 21600"/>
                </a:gdLst>
                <a:ahLst/>
                <a:cxnLst>
                  <a:cxn ang="0">
                    <a:pos x="T0" y="T1"/>
                  </a:cxn>
                  <a:cxn ang="0">
                    <a:pos x="T2" y="T3"/>
                  </a:cxn>
                  <a:cxn ang="0">
                    <a:pos x="T4" y="T5"/>
                  </a:cxn>
                </a:cxnLst>
                <a:rect l="0" t="0" r="r" b="b"/>
                <a:pathLst>
                  <a:path w="22005" h="21600" fill="none" extrusionOk="0">
                    <a:moveTo>
                      <a:pt x="-1" y="3"/>
                    </a:moveTo>
                    <a:cubicBezTo>
                      <a:pt x="135" y="1"/>
                      <a:pt x="271" y="-1"/>
                      <a:pt x="408" y="0"/>
                    </a:cubicBezTo>
                    <a:cubicBezTo>
                      <a:pt x="12205" y="0"/>
                      <a:pt x="21820" y="9465"/>
                      <a:pt x="22005" y="21261"/>
                    </a:cubicBezTo>
                  </a:path>
                  <a:path w="22005" h="21600" stroke="0" extrusionOk="0">
                    <a:moveTo>
                      <a:pt x="-1" y="3"/>
                    </a:moveTo>
                    <a:cubicBezTo>
                      <a:pt x="135" y="1"/>
                      <a:pt x="271" y="-1"/>
                      <a:pt x="408" y="0"/>
                    </a:cubicBezTo>
                    <a:cubicBezTo>
                      <a:pt x="12205" y="0"/>
                      <a:pt x="21820" y="9465"/>
                      <a:pt x="22005" y="21261"/>
                    </a:cubicBezTo>
                    <a:lnTo>
                      <a:pt x="408" y="2160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601" name="Arc 169"/>
              <p:cNvSpPr>
                <a:spLocks/>
              </p:cNvSpPr>
              <p:nvPr/>
            </p:nvSpPr>
            <p:spPr bwMode="auto">
              <a:xfrm>
                <a:off x="4631" y="1752"/>
                <a:ext cx="44" cy="69"/>
              </a:xfrm>
              <a:custGeom>
                <a:avLst/>
                <a:gdLst>
                  <a:gd name="G0" fmla="+- 21600 0 0"/>
                  <a:gd name="G1" fmla="+- 279 0 0"/>
                  <a:gd name="G2" fmla="+- 21600 0 0"/>
                  <a:gd name="T0" fmla="*/ 21600 w 21600"/>
                  <a:gd name="T1" fmla="*/ 21879 h 21879"/>
                  <a:gd name="T2" fmla="*/ 2 w 21600"/>
                  <a:gd name="T3" fmla="*/ 0 h 21879"/>
                  <a:gd name="T4" fmla="*/ 21600 w 21600"/>
                  <a:gd name="T5" fmla="*/ 279 h 21879"/>
                </a:gdLst>
                <a:ahLst/>
                <a:cxnLst>
                  <a:cxn ang="0">
                    <a:pos x="T0" y="T1"/>
                  </a:cxn>
                  <a:cxn ang="0">
                    <a:pos x="T2" y="T3"/>
                  </a:cxn>
                  <a:cxn ang="0">
                    <a:pos x="T4" y="T5"/>
                  </a:cxn>
                </a:cxnLst>
                <a:rect l="0" t="0" r="r" b="b"/>
                <a:pathLst>
                  <a:path w="21600" h="21879" fill="none" extrusionOk="0">
                    <a:moveTo>
                      <a:pt x="21600" y="21879"/>
                    </a:moveTo>
                    <a:cubicBezTo>
                      <a:pt x="9670" y="21879"/>
                      <a:pt x="0" y="12208"/>
                      <a:pt x="0" y="279"/>
                    </a:cubicBezTo>
                    <a:cubicBezTo>
                      <a:pt x="-1" y="185"/>
                      <a:pt x="0" y="92"/>
                      <a:pt x="1" y="-1"/>
                    </a:cubicBezTo>
                  </a:path>
                  <a:path w="21600" h="21879" stroke="0" extrusionOk="0">
                    <a:moveTo>
                      <a:pt x="21600" y="21879"/>
                    </a:moveTo>
                    <a:cubicBezTo>
                      <a:pt x="9670" y="21879"/>
                      <a:pt x="0" y="12208"/>
                      <a:pt x="0" y="279"/>
                    </a:cubicBezTo>
                    <a:cubicBezTo>
                      <a:pt x="-1" y="185"/>
                      <a:pt x="0" y="92"/>
                      <a:pt x="1" y="-1"/>
                    </a:cubicBezTo>
                    <a:lnTo>
                      <a:pt x="21600" y="279"/>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602" name="Arc 170"/>
              <p:cNvSpPr>
                <a:spLocks/>
              </p:cNvSpPr>
              <p:nvPr/>
            </p:nvSpPr>
            <p:spPr bwMode="auto">
              <a:xfrm>
                <a:off x="4586" y="1846"/>
                <a:ext cx="27" cy="1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rgbClr val="F6956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603" name="Oval 171" descr="70%"/>
              <p:cNvSpPr>
                <a:spLocks noChangeArrowheads="1"/>
              </p:cNvSpPr>
              <p:nvPr/>
            </p:nvSpPr>
            <p:spPr bwMode="auto">
              <a:xfrm>
                <a:off x="4391" y="1932"/>
                <a:ext cx="247" cy="324"/>
              </a:xfrm>
              <a:prstGeom prst="ellipse">
                <a:avLst/>
              </a:prstGeom>
              <a:pattFill prst="pct70">
                <a:fgClr>
                  <a:schemeClr val="accent2"/>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604" name="Rectangle 172"/>
              <p:cNvSpPr>
                <a:spLocks noChangeArrowheads="1"/>
              </p:cNvSpPr>
              <p:nvPr/>
            </p:nvSpPr>
            <p:spPr bwMode="auto">
              <a:xfrm>
                <a:off x="4461" y="1446"/>
                <a:ext cx="119"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18605" name="Rectangle 173"/>
              <p:cNvSpPr>
                <a:spLocks noChangeArrowheads="1"/>
              </p:cNvSpPr>
              <p:nvPr/>
            </p:nvSpPr>
            <p:spPr bwMode="auto">
              <a:xfrm>
                <a:off x="4402" y="2505"/>
                <a:ext cx="17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r>
                  <a:rPr lang="en-US" sz="1800">
                    <a:solidFill>
                      <a:schemeClr val="tx2"/>
                    </a:solidFill>
                  </a:rPr>
                  <a:t>Cl</a:t>
                </a:r>
                <a:r>
                  <a:rPr lang="en-US" sz="1800" baseline="30000">
                    <a:solidFill>
                      <a:schemeClr val="tx2"/>
                    </a:solidFill>
                  </a:rPr>
                  <a:t>-</a:t>
                </a:r>
              </a:p>
            </p:txBody>
          </p:sp>
          <p:sp>
            <p:nvSpPr>
              <p:cNvPr id="18606" name="Freeform 174"/>
              <p:cNvSpPr>
                <a:spLocks/>
              </p:cNvSpPr>
              <p:nvPr/>
            </p:nvSpPr>
            <p:spPr bwMode="auto">
              <a:xfrm>
                <a:off x="4249" y="2736"/>
                <a:ext cx="239" cy="288"/>
              </a:xfrm>
              <a:custGeom>
                <a:avLst/>
                <a:gdLst>
                  <a:gd name="T0" fmla="*/ 0 w 655"/>
                  <a:gd name="T1" fmla="*/ 1037 h 1076"/>
                  <a:gd name="T2" fmla="*/ 355 w 655"/>
                  <a:gd name="T3" fmla="*/ 1028 h 1076"/>
                  <a:gd name="T4" fmla="*/ 480 w 655"/>
                  <a:gd name="T5" fmla="*/ 903 h 1076"/>
                  <a:gd name="T6" fmla="*/ 499 w 655"/>
                  <a:gd name="T7" fmla="*/ 864 h 1076"/>
                  <a:gd name="T8" fmla="*/ 538 w 655"/>
                  <a:gd name="T9" fmla="*/ 807 h 1076"/>
                  <a:gd name="T10" fmla="*/ 547 w 655"/>
                  <a:gd name="T11" fmla="*/ 778 h 1076"/>
                  <a:gd name="T12" fmla="*/ 567 w 655"/>
                  <a:gd name="T13" fmla="*/ 759 h 1076"/>
                  <a:gd name="T14" fmla="*/ 586 w 655"/>
                  <a:gd name="T15" fmla="*/ 701 h 1076"/>
                  <a:gd name="T16" fmla="*/ 605 w 655"/>
                  <a:gd name="T17" fmla="*/ 672 h 1076"/>
                  <a:gd name="T18" fmla="*/ 643 w 655"/>
                  <a:gd name="T19" fmla="*/ 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5" h="1076">
                    <a:moveTo>
                      <a:pt x="0" y="1037"/>
                    </a:moveTo>
                    <a:cubicBezTo>
                      <a:pt x="113" y="1076"/>
                      <a:pt x="241" y="1064"/>
                      <a:pt x="355" y="1028"/>
                    </a:cubicBezTo>
                    <a:cubicBezTo>
                      <a:pt x="406" y="994"/>
                      <a:pt x="449" y="958"/>
                      <a:pt x="480" y="903"/>
                    </a:cubicBezTo>
                    <a:cubicBezTo>
                      <a:pt x="487" y="890"/>
                      <a:pt x="492" y="876"/>
                      <a:pt x="499" y="864"/>
                    </a:cubicBezTo>
                    <a:cubicBezTo>
                      <a:pt x="511" y="844"/>
                      <a:pt x="538" y="807"/>
                      <a:pt x="538" y="807"/>
                    </a:cubicBezTo>
                    <a:cubicBezTo>
                      <a:pt x="541" y="797"/>
                      <a:pt x="542" y="787"/>
                      <a:pt x="547" y="778"/>
                    </a:cubicBezTo>
                    <a:cubicBezTo>
                      <a:pt x="552" y="770"/>
                      <a:pt x="563" y="767"/>
                      <a:pt x="567" y="759"/>
                    </a:cubicBezTo>
                    <a:cubicBezTo>
                      <a:pt x="576" y="741"/>
                      <a:pt x="575" y="718"/>
                      <a:pt x="586" y="701"/>
                    </a:cubicBezTo>
                    <a:cubicBezTo>
                      <a:pt x="592" y="691"/>
                      <a:pt x="599" y="682"/>
                      <a:pt x="605" y="672"/>
                    </a:cubicBezTo>
                    <a:cubicBezTo>
                      <a:pt x="655" y="433"/>
                      <a:pt x="643" y="291"/>
                      <a:pt x="643" y="0"/>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US"/>
              </a:p>
            </p:txBody>
          </p:sp>
          <p:sp>
            <p:nvSpPr>
              <p:cNvPr id="18607" name="Text Box 175"/>
              <p:cNvSpPr txBox="1">
                <a:spLocks noChangeArrowheads="1"/>
              </p:cNvSpPr>
              <p:nvPr/>
            </p:nvSpPr>
            <p:spPr bwMode="auto">
              <a:xfrm>
                <a:off x="1008" y="3120"/>
                <a:ext cx="747"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a:solidFill>
                      <a:schemeClr val="tx1"/>
                    </a:solidFill>
                    <a:latin typeface="Arial" charset="0"/>
                  </a:defRPr>
                </a:lvl1pPr>
                <a:lvl2pPr marL="455613">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US" sz="2400">
                    <a:solidFill>
                      <a:srgbClr val="FFFF00"/>
                    </a:solidFill>
                  </a:rPr>
                  <a:t>Nucleus</a:t>
                </a:r>
              </a:p>
            </p:txBody>
          </p:sp>
          <p:sp>
            <p:nvSpPr>
              <p:cNvPr id="18608" name="Text Box 176"/>
              <p:cNvSpPr txBox="1">
                <a:spLocks noChangeArrowheads="1"/>
              </p:cNvSpPr>
              <p:nvPr/>
            </p:nvSpPr>
            <p:spPr bwMode="auto">
              <a:xfrm>
                <a:off x="2901" y="2304"/>
                <a:ext cx="1152"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a:solidFill>
                      <a:schemeClr val="tx1"/>
                    </a:solidFill>
                    <a:latin typeface="Arial" charset="0"/>
                  </a:defRPr>
                </a:lvl1pPr>
                <a:lvl2pPr marL="455613">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US" sz="2400" b="0" i="1">
                    <a:solidFill>
                      <a:schemeClr val="tx2"/>
                    </a:solidFill>
                  </a:rPr>
                  <a:t>Mutant CFTR</a:t>
                </a:r>
                <a:endParaRPr lang="en-US" sz="2400" b="0">
                  <a:solidFill>
                    <a:schemeClr val="tx2"/>
                  </a:solidFill>
                </a:endParaRPr>
              </a:p>
            </p:txBody>
          </p:sp>
          <p:sp>
            <p:nvSpPr>
              <p:cNvPr id="18609" name="Line 177"/>
              <p:cNvSpPr>
                <a:spLocks noChangeShapeType="1"/>
              </p:cNvSpPr>
              <p:nvPr/>
            </p:nvSpPr>
            <p:spPr bwMode="auto">
              <a:xfrm flipV="1">
                <a:off x="4032" y="2208"/>
                <a:ext cx="318" cy="96"/>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en-US"/>
              </a:p>
            </p:txBody>
          </p:sp>
          <p:sp>
            <p:nvSpPr>
              <p:cNvPr id="18610" name="Line 178"/>
              <p:cNvSpPr>
                <a:spLocks noChangeShapeType="1"/>
              </p:cNvSpPr>
              <p:nvPr/>
            </p:nvSpPr>
            <p:spPr bwMode="auto">
              <a:xfrm flipV="1">
                <a:off x="2091" y="3024"/>
                <a:ext cx="682"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611" name="Line 179"/>
              <p:cNvSpPr>
                <a:spLocks noChangeShapeType="1"/>
              </p:cNvSpPr>
              <p:nvPr/>
            </p:nvSpPr>
            <p:spPr bwMode="auto">
              <a:xfrm flipH="1">
                <a:off x="3840" y="2544"/>
                <a:ext cx="43" cy="336"/>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18612" name="Rectangle 180"/>
          <p:cNvSpPr>
            <a:spLocks noChangeArrowheads="1"/>
          </p:cNvSpPr>
          <p:nvPr/>
        </p:nvSpPr>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4000" dirty="0">
                <a:solidFill>
                  <a:srgbClr val="184B81"/>
                </a:solidFill>
              </a:rPr>
              <a:t> </a:t>
            </a:r>
            <a:r>
              <a:rPr lang="en-US" sz="4800" dirty="0">
                <a:solidFill>
                  <a:schemeClr val="hlink"/>
                </a:solidFill>
                <a:latin typeface="Garamond" pitchFamily="18" charset="0"/>
              </a:rPr>
              <a:t>Consequences of CFTR Mutations</a:t>
            </a:r>
          </a:p>
        </p:txBody>
      </p:sp>
    </p:spTree>
    <p:extLst>
      <p:ext uri="{BB962C8B-B14F-4D97-AF65-F5344CB8AC3E}">
        <p14:creationId xmlns:p14="http://schemas.microsoft.com/office/powerpoint/2010/main" val="159864212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p:nvPr>
        </p:nvSpPr>
        <p:spPr>
          <a:xfrm>
            <a:off x="0" y="0"/>
            <a:ext cx="9144000" cy="1143000"/>
          </a:xfrm>
        </p:spPr>
        <p:txBody>
          <a:bodyPr>
            <a:normAutofit/>
          </a:bodyPr>
          <a:lstStyle/>
          <a:p>
            <a:pPr eaLnBrk="1" fontAlgn="auto" hangingPunct="1">
              <a:spcAft>
                <a:spcPts val="0"/>
              </a:spcAft>
              <a:defRPr/>
            </a:pPr>
            <a:r>
              <a:rPr lang="en-US">
                <a:solidFill>
                  <a:schemeClr val="hlink"/>
                </a:solidFill>
                <a:latin typeface="Arial" charset="0"/>
                <a:ea typeface="+mj-ea"/>
                <a:cs typeface="+mj-cs"/>
              </a:rPr>
              <a:t>All CFTR Mutations are not equal </a:t>
            </a:r>
          </a:p>
        </p:txBody>
      </p:sp>
      <p:sp>
        <p:nvSpPr>
          <p:cNvPr id="31746" name="Rectangle 6"/>
          <p:cNvSpPr>
            <a:spLocks noGrp="1" noChangeArrowheads="1"/>
          </p:cNvSpPr>
          <p:nvPr>
            <p:ph type="body" sz="half" idx="2"/>
          </p:nvPr>
        </p:nvSpPr>
        <p:spPr>
          <a:xfrm>
            <a:off x="5105400" y="1828800"/>
            <a:ext cx="3848100" cy="4114800"/>
          </a:xfrm>
        </p:spPr>
        <p:txBody>
          <a:bodyPr/>
          <a:lstStyle/>
          <a:p>
            <a:pPr eaLnBrk="1" hangingPunct="1">
              <a:lnSpc>
                <a:spcPct val="90000"/>
              </a:lnSpc>
            </a:pPr>
            <a:endParaRPr lang="en-US" sz="2800">
              <a:latin typeface="Arial" charset="0"/>
            </a:endParaRPr>
          </a:p>
        </p:txBody>
      </p:sp>
      <p:graphicFrame>
        <p:nvGraphicFramePr>
          <p:cNvPr id="31747" name="Object 2"/>
          <p:cNvGraphicFramePr>
            <a:graphicFrameLocks noChangeAspect="1"/>
          </p:cNvGraphicFramePr>
          <p:nvPr>
            <p:extLst>
              <p:ext uri="{D42A27DB-BD31-4B8C-83A1-F6EECF244321}">
                <p14:modId xmlns:p14="http://schemas.microsoft.com/office/powerpoint/2010/main" val="3051412501"/>
              </p:ext>
            </p:extLst>
          </p:nvPr>
        </p:nvGraphicFramePr>
        <p:xfrm>
          <a:off x="152400" y="1371600"/>
          <a:ext cx="8839200" cy="5027613"/>
        </p:xfrm>
        <a:graphic>
          <a:graphicData uri="http://schemas.openxmlformats.org/presentationml/2006/ole">
            <mc:AlternateContent xmlns:mc="http://schemas.openxmlformats.org/markup-compatibility/2006">
              <mc:Choice xmlns:v="urn:schemas-microsoft-com:vml" Requires="v">
                <p:oleObj spid="_x0000_s8215" name="Photo Editor Photo" r:id="rId4" imgW="6533333" imgH="4219048" progId="MSPhotoEd.3">
                  <p:embed/>
                </p:oleObj>
              </mc:Choice>
              <mc:Fallback>
                <p:oleObj name="Photo Editor Photo" r:id="rId4" imgW="6533333" imgH="421904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371600"/>
                        <a:ext cx="8839200" cy="5027613"/>
                      </a:xfrm>
                      <a:prstGeom prst="rect">
                        <a:avLst/>
                      </a:prstGeom>
                      <a:noFill/>
                      <a:ln>
                        <a:noFill/>
                      </a:ln>
                      <a:effectLst/>
                      <a:extLst/>
                    </p:spPr>
                  </p:pic>
                </p:oleObj>
              </mc:Fallback>
            </mc:AlternateContent>
          </a:graphicData>
        </a:graphic>
      </p:graphicFrame>
      <p:sp>
        <p:nvSpPr>
          <p:cNvPr id="31749" name="TextBox 6"/>
          <p:cNvSpPr txBox="1">
            <a:spLocks noChangeArrowheads="1"/>
          </p:cNvSpPr>
          <p:nvPr/>
        </p:nvSpPr>
        <p:spPr bwMode="auto">
          <a:xfrm>
            <a:off x="3276600" y="6629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Tree>
    <p:extLst>
      <p:ext uri="{BB962C8B-B14F-4D97-AF65-F5344CB8AC3E}">
        <p14:creationId xmlns:p14="http://schemas.microsoft.com/office/powerpoint/2010/main" val="47553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p:nvPr>
        </p:nvSpPr>
        <p:spPr>
          <a:xfrm>
            <a:off x="0" y="0"/>
            <a:ext cx="9144000" cy="1143000"/>
          </a:xfrm>
        </p:spPr>
        <p:txBody>
          <a:bodyPr>
            <a:normAutofit/>
          </a:bodyPr>
          <a:lstStyle/>
          <a:p>
            <a:pPr eaLnBrk="1" fontAlgn="auto" hangingPunct="1">
              <a:spcAft>
                <a:spcPts val="0"/>
              </a:spcAft>
              <a:defRPr/>
            </a:pPr>
            <a:r>
              <a:rPr lang="en-US">
                <a:solidFill>
                  <a:schemeClr val="hlink"/>
                </a:solidFill>
                <a:latin typeface="Arial" charset="0"/>
                <a:ea typeface="+mj-ea"/>
                <a:cs typeface="+mj-cs"/>
              </a:rPr>
              <a:t>All CFTR Mutations are not equal </a:t>
            </a:r>
          </a:p>
        </p:txBody>
      </p:sp>
      <p:sp>
        <p:nvSpPr>
          <p:cNvPr id="31746" name="Rectangle 6"/>
          <p:cNvSpPr>
            <a:spLocks noGrp="1" noChangeArrowheads="1"/>
          </p:cNvSpPr>
          <p:nvPr>
            <p:ph type="body" sz="half" idx="2"/>
          </p:nvPr>
        </p:nvSpPr>
        <p:spPr>
          <a:xfrm>
            <a:off x="5105400" y="1828800"/>
            <a:ext cx="3848100" cy="4114800"/>
          </a:xfrm>
        </p:spPr>
        <p:txBody>
          <a:bodyPr/>
          <a:lstStyle/>
          <a:p>
            <a:pPr eaLnBrk="1" hangingPunct="1">
              <a:lnSpc>
                <a:spcPct val="90000"/>
              </a:lnSpc>
            </a:pPr>
            <a:endParaRPr lang="en-US" sz="2800">
              <a:latin typeface="Arial" charset="0"/>
            </a:endParaRPr>
          </a:p>
        </p:txBody>
      </p:sp>
      <p:graphicFrame>
        <p:nvGraphicFramePr>
          <p:cNvPr id="31747" name="Object 2"/>
          <p:cNvGraphicFramePr>
            <a:graphicFrameLocks noChangeAspect="1"/>
          </p:cNvGraphicFramePr>
          <p:nvPr>
            <p:extLst>
              <p:ext uri="{D42A27DB-BD31-4B8C-83A1-F6EECF244321}">
                <p14:modId xmlns:p14="http://schemas.microsoft.com/office/powerpoint/2010/main" val="584752453"/>
              </p:ext>
            </p:extLst>
          </p:nvPr>
        </p:nvGraphicFramePr>
        <p:xfrm>
          <a:off x="152400" y="1371600"/>
          <a:ext cx="8839200" cy="5027613"/>
        </p:xfrm>
        <a:graphic>
          <a:graphicData uri="http://schemas.openxmlformats.org/presentationml/2006/ole">
            <mc:AlternateContent xmlns:mc="http://schemas.openxmlformats.org/markup-compatibility/2006">
              <mc:Choice xmlns:v="urn:schemas-microsoft-com:vml" Requires="v">
                <p:oleObj spid="_x0000_s9239" name="Photo Editor Photo" r:id="rId4" imgW="6533333" imgH="4219048" progId="MSPhotoEd.3">
                  <p:embed/>
                </p:oleObj>
              </mc:Choice>
              <mc:Fallback>
                <p:oleObj name="Photo Editor Photo" r:id="rId4" imgW="6533333" imgH="421904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371600"/>
                        <a:ext cx="8839200" cy="5027613"/>
                      </a:xfrm>
                      <a:prstGeom prst="rect">
                        <a:avLst/>
                      </a:prstGeom>
                      <a:noFill/>
                      <a:ln>
                        <a:noFill/>
                      </a:ln>
                      <a:effectLst/>
                      <a:extLst/>
                    </p:spPr>
                  </p:pic>
                </p:oleObj>
              </mc:Fallback>
            </mc:AlternateContent>
          </a:graphicData>
        </a:graphic>
      </p:graphicFrame>
      <p:sp>
        <p:nvSpPr>
          <p:cNvPr id="6" name="TextBox 5"/>
          <p:cNvSpPr txBox="1">
            <a:spLocks noChangeArrowheads="1"/>
          </p:cNvSpPr>
          <p:nvPr/>
        </p:nvSpPr>
        <p:spPr bwMode="auto">
          <a:xfrm>
            <a:off x="4800600" y="4038600"/>
            <a:ext cx="1143000" cy="461963"/>
          </a:xfrm>
          <a:prstGeom prst="rect">
            <a:avLst/>
          </a:prstGeom>
          <a:ln>
            <a:solidFill>
              <a:srgbClr val="FF6600"/>
            </a:solidFill>
            <a:prstDash val="solid"/>
            <a:headEnd/>
            <a:tailEnd/>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1200">
                <a:solidFill>
                  <a:srgbClr val="FF0000"/>
                </a:solidFill>
              </a:rPr>
              <a:t>“</a:t>
            </a:r>
            <a:r>
              <a:rPr lang="en-US" altLang="ja-JP" sz="1200">
                <a:solidFill>
                  <a:srgbClr val="FF0000"/>
                </a:solidFill>
              </a:rPr>
              <a:t>Potentiator</a:t>
            </a:r>
            <a:r>
              <a:rPr lang="ja-JP" altLang="en-US" sz="1200">
                <a:solidFill>
                  <a:srgbClr val="FF0000"/>
                </a:solidFill>
              </a:rPr>
              <a:t>”</a:t>
            </a:r>
            <a:endParaRPr lang="en-US" altLang="ja-JP" sz="1200">
              <a:solidFill>
                <a:srgbClr val="FF0000"/>
              </a:solidFill>
            </a:endParaRPr>
          </a:p>
          <a:p>
            <a:pPr eaLnBrk="1" hangingPunct="1"/>
            <a:r>
              <a:rPr lang="en-US" sz="1200">
                <a:solidFill>
                  <a:srgbClr val="FF0000"/>
                </a:solidFill>
              </a:rPr>
              <a:t>Kalydeco</a:t>
            </a:r>
          </a:p>
        </p:txBody>
      </p:sp>
      <p:sp>
        <p:nvSpPr>
          <p:cNvPr id="31749" name="TextBox 6"/>
          <p:cNvSpPr txBox="1">
            <a:spLocks noChangeArrowheads="1"/>
          </p:cNvSpPr>
          <p:nvPr/>
        </p:nvSpPr>
        <p:spPr bwMode="auto">
          <a:xfrm>
            <a:off x="3276600" y="6629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TextBox 7"/>
          <p:cNvSpPr txBox="1">
            <a:spLocks noChangeArrowheads="1"/>
          </p:cNvSpPr>
          <p:nvPr/>
        </p:nvSpPr>
        <p:spPr bwMode="auto">
          <a:xfrm>
            <a:off x="2971800" y="3962400"/>
            <a:ext cx="1752600" cy="646112"/>
          </a:xfrm>
          <a:prstGeom prst="rect">
            <a:avLst/>
          </a:prstGeom>
          <a:ln>
            <a:solidFill>
              <a:srgbClr val="FF6600"/>
            </a:solidFill>
            <a:prstDash val="solid"/>
            <a:headEnd/>
            <a:tailEnd/>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0000"/>
                </a:solidFill>
              </a:rPr>
              <a:t>Corrector + Potentiator</a:t>
            </a:r>
          </a:p>
          <a:p>
            <a:pPr eaLnBrk="1" hangingPunct="1"/>
            <a:r>
              <a:rPr lang="en-US" sz="1200">
                <a:solidFill>
                  <a:srgbClr val="FF0000"/>
                </a:solidFill>
              </a:rPr>
              <a:t>VX 809 or VX661 + Kalydeco</a:t>
            </a:r>
          </a:p>
        </p:txBody>
      </p:sp>
      <p:sp>
        <p:nvSpPr>
          <p:cNvPr id="9" name="TextBox 8"/>
          <p:cNvSpPr txBox="1">
            <a:spLocks noChangeArrowheads="1"/>
          </p:cNvSpPr>
          <p:nvPr/>
        </p:nvSpPr>
        <p:spPr bwMode="auto">
          <a:xfrm>
            <a:off x="1600200" y="4038600"/>
            <a:ext cx="1397000" cy="461962"/>
          </a:xfrm>
          <a:prstGeom prst="rect">
            <a:avLst/>
          </a:prstGeom>
          <a:ln>
            <a:solidFill>
              <a:srgbClr val="FF6600"/>
            </a:solidFill>
            <a:prstDash val="solid"/>
            <a:headEnd/>
            <a:tailEnd/>
          </a:ln>
          <a:extLst/>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0000"/>
                </a:solidFill>
              </a:rPr>
              <a:t>PTC Suppressors</a:t>
            </a:r>
          </a:p>
          <a:p>
            <a:pPr eaLnBrk="1" hangingPunct="1"/>
            <a:r>
              <a:rPr lang="en-US" sz="1200" dirty="0" err="1">
                <a:solidFill>
                  <a:srgbClr val="FF0000"/>
                </a:solidFill>
              </a:rPr>
              <a:t>Ataluron</a:t>
            </a:r>
            <a:endParaRPr lang="en-US" sz="1200" dirty="0">
              <a:solidFill>
                <a:srgbClr val="FF0000"/>
              </a:solidFill>
            </a:endParaRPr>
          </a:p>
        </p:txBody>
      </p:sp>
      <p:sp>
        <p:nvSpPr>
          <p:cNvPr id="10" name="TextBox 9"/>
          <p:cNvSpPr txBox="1"/>
          <p:nvPr/>
        </p:nvSpPr>
        <p:spPr>
          <a:xfrm>
            <a:off x="6172200" y="4038600"/>
            <a:ext cx="1066800" cy="461963"/>
          </a:xfrm>
          <a:prstGeom prst="rect">
            <a:avLst/>
          </a:prstGeom>
          <a:ln w="6350">
            <a:solidFill>
              <a:srgbClr val="FF6600"/>
            </a:solidFill>
            <a:prstDash val="solid"/>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200" dirty="0" err="1">
                <a:solidFill>
                  <a:srgbClr val="FF0000"/>
                </a:solidFill>
              </a:rPr>
              <a:t>Potentiator</a:t>
            </a:r>
            <a:r>
              <a:rPr lang="ja-JP" altLang="en-US" sz="1200" dirty="0">
                <a:solidFill>
                  <a:srgbClr val="FF0000"/>
                </a:solidFill>
              </a:rPr>
              <a:t>”</a:t>
            </a:r>
            <a:endParaRPr lang="en-US" sz="1200" dirty="0">
              <a:solidFill>
                <a:srgbClr val="FF0000"/>
              </a:solidFill>
            </a:endParaRPr>
          </a:p>
          <a:p>
            <a:pPr eaLnBrk="1" hangingPunct="1">
              <a:defRPr/>
            </a:pPr>
            <a:r>
              <a:rPr lang="en-US" sz="1200" dirty="0" err="1">
                <a:solidFill>
                  <a:srgbClr val="FF0000"/>
                </a:solidFill>
              </a:rPr>
              <a:t>Kalydeco</a:t>
            </a:r>
            <a:endParaRPr lang="en-US" sz="1200" dirty="0">
              <a:solidFill>
                <a:srgbClr val="FF0000"/>
              </a:solidFill>
            </a:endParaRPr>
          </a:p>
        </p:txBody>
      </p:sp>
    </p:spTree>
    <p:extLst>
      <p:ext uri="{BB962C8B-B14F-4D97-AF65-F5344CB8AC3E}">
        <p14:creationId xmlns:p14="http://schemas.microsoft.com/office/powerpoint/2010/main" val="40526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VX809 Phase 3 (</a:t>
            </a:r>
            <a:r>
              <a:rPr lang="en-US" dirty="0" err="1"/>
              <a:t>Orkambi</a:t>
            </a:r>
            <a:r>
              <a:rPr lang="en-US" dirty="0"/>
              <a:t>)</a:t>
            </a:r>
          </a:p>
        </p:txBody>
      </p:sp>
      <p:sp>
        <p:nvSpPr>
          <p:cNvPr id="4" name="TextBox 3"/>
          <p:cNvSpPr txBox="1"/>
          <p:nvPr/>
        </p:nvSpPr>
        <p:spPr>
          <a:xfrm>
            <a:off x="1905000" y="1775936"/>
            <a:ext cx="1242648" cy="369332"/>
          </a:xfrm>
          <a:prstGeom prst="rect">
            <a:avLst/>
          </a:prstGeom>
          <a:noFill/>
          <a:ln>
            <a:solidFill>
              <a:schemeClr val="tx1"/>
            </a:solidFill>
          </a:ln>
        </p:spPr>
        <p:txBody>
          <a:bodyPr wrap="none" rtlCol="0">
            <a:spAutoFit/>
          </a:bodyPr>
          <a:lstStyle/>
          <a:p>
            <a:r>
              <a:rPr lang="en-US" b="1" u="sng" dirty="0"/>
              <a:t>&gt;</a:t>
            </a:r>
            <a:r>
              <a:rPr lang="en-US" b="1" dirty="0"/>
              <a:t>12 years</a:t>
            </a:r>
          </a:p>
        </p:txBody>
      </p:sp>
      <p:sp>
        <p:nvSpPr>
          <p:cNvPr id="5" name="TextBox 4"/>
          <p:cNvSpPr txBox="1"/>
          <p:nvPr/>
        </p:nvSpPr>
        <p:spPr>
          <a:xfrm>
            <a:off x="5638800" y="1761250"/>
            <a:ext cx="1300421" cy="369332"/>
          </a:xfrm>
          <a:prstGeom prst="rect">
            <a:avLst/>
          </a:prstGeom>
          <a:noFill/>
          <a:ln>
            <a:solidFill>
              <a:schemeClr val="tx1"/>
            </a:solidFill>
          </a:ln>
        </p:spPr>
        <p:txBody>
          <a:bodyPr wrap="none" rtlCol="0">
            <a:spAutoFit/>
          </a:bodyPr>
          <a:lstStyle/>
          <a:p>
            <a:r>
              <a:rPr lang="en-US" b="1" dirty="0"/>
              <a:t>6-11 years</a:t>
            </a:r>
          </a:p>
        </p:txBody>
      </p:sp>
      <p:sp>
        <p:nvSpPr>
          <p:cNvPr id="6" name="TextBox 5"/>
          <p:cNvSpPr txBox="1"/>
          <p:nvPr/>
        </p:nvSpPr>
        <p:spPr>
          <a:xfrm>
            <a:off x="7772400" y="1764268"/>
            <a:ext cx="1184940" cy="369332"/>
          </a:xfrm>
          <a:prstGeom prst="rect">
            <a:avLst/>
          </a:prstGeom>
          <a:noFill/>
          <a:ln>
            <a:solidFill>
              <a:schemeClr val="tx1"/>
            </a:solidFill>
          </a:ln>
        </p:spPr>
        <p:txBody>
          <a:bodyPr wrap="none" rtlCol="0">
            <a:spAutoFit/>
          </a:bodyPr>
          <a:lstStyle/>
          <a:p>
            <a:r>
              <a:rPr lang="en-US" b="1" dirty="0"/>
              <a:t>0-5 years</a:t>
            </a:r>
          </a:p>
        </p:txBody>
      </p:sp>
      <p:sp>
        <p:nvSpPr>
          <p:cNvPr id="8" name="TextBox 7"/>
          <p:cNvSpPr txBox="1"/>
          <p:nvPr/>
        </p:nvSpPr>
        <p:spPr>
          <a:xfrm>
            <a:off x="228600" y="2611502"/>
            <a:ext cx="1365823" cy="954107"/>
          </a:xfrm>
          <a:prstGeom prst="rect">
            <a:avLst/>
          </a:prstGeom>
          <a:noFill/>
          <a:ln>
            <a:solidFill>
              <a:schemeClr val="tx1"/>
            </a:solidFill>
          </a:ln>
        </p:spPr>
        <p:txBody>
          <a:bodyPr wrap="none" rtlCol="0">
            <a:spAutoFit/>
          </a:bodyPr>
          <a:lstStyle/>
          <a:p>
            <a:r>
              <a:rPr lang="en-US" sz="1400" b="1" dirty="0">
                <a:solidFill>
                  <a:srgbClr val="FF0000"/>
                </a:solidFill>
              </a:rPr>
              <a:t>809-103</a:t>
            </a:r>
          </a:p>
          <a:p>
            <a:r>
              <a:rPr lang="en-US" sz="1400" b="1" dirty="0">
                <a:solidFill>
                  <a:srgbClr val="FF0000"/>
                </a:solidFill>
              </a:rPr>
              <a:t>double blind </a:t>
            </a:r>
          </a:p>
          <a:p>
            <a:r>
              <a:rPr lang="en-US" sz="1400" b="1" dirty="0">
                <a:solidFill>
                  <a:srgbClr val="FF0000"/>
                </a:solidFill>
              </a:rPr>
              <a:t>(Traffic study)</a:t>
            </a:r>
          </a:p>
          <a:p>
            <a:r>
              <a:rPr lang="en-US" sz="1400" b="1" dirty="0">
                <a:solidFill>
                  <a:srgbClr val="FF0000"/>
                </a:solidFill>
              </a:rPr>
              <a:t>COMPLETED</a:t>
            </a:r>
          </a:p>
        </p:txBody>
      </p:sp>
      <p:sp>
        <p:nvSpPr>
          <p:cNvPr id="9" name="TextBox 8"/>
          <p:cNvSpPr txBox="1"/>
          <p:nvPr/>
        </p:nvSpPr>
        <p:spPr>
          <a:xfrm>
            <a:off x="1733790" y="2614136"/>
            <a:ext cx="1538947" cy="738664"/>
          </a:xfrm>
          <a:prstGeom prst="rect">
            <a:avLst/>
          </a:prstGeom>
          <a:noFill/>
          <a:ln>
            <a:solidFill>
              <a:schemeClr val="tx1"/>
            </a:solidFill>
          </a:ln>
        </p:spPr>
        <p:txBody>
          <a:bodyPr wrap="none" rtlCol="0">
            <a:spAutoFit/>
          </a:bodyPr>
          <a:lstStyle/>
          <a:p>
            <a:r>
              <a:rPr lang="en-US" sz="1400" dirty="0"/>
              <a:t>809-104</a:t>
            </a:r>
          </a:p>
          <a:p>
            <a:r>
              <a:rPr lang="en-US" sz="1400" dirty="0"/>
              <a:t>double blind </a:t>
            </a:r>
          </a:p>
          <a:p>
            <a:r>
              <a:rPr lang="en-US" sz="1400" dirty="0"/>
              <a:t>(Transport study)</a:t>
            </a:r>
          </a:p>
        </p:txBody>
      </p:sp>
      <p:sp>
        <p:nvSpPr>
          <p:cNvPr id="10" name="TextBox 9"/>
          <p:cNvSpPr txBox="1"/>
          <p:nvPr/>
        </p:nvSpPr>
        <p:spPr>
          <a:xfrm>
            <a:off x="918283" y="3861077"/>
            <a:ext cx="1774845" cy="954107"/>
          </a:xfrm>
          <a:prstGeom prst="rect">
            <a:avLst/>
          </a:prstGeom>
          <a:noFill/>
          <a:ln>
            <a:solidFill>
              <a:schemeClr val="tx1"/>
            </a:solidFill>
          </a:ln>
        </p:spPr>
        <p:txBody>
          <a:bodyPr wrap="none" rtlCol="0">
            <a:spAutoFit/>
          </a:bodyPr>
          <a:lstStyle/>
          <a:p>
            <a:r>
              <a:rPr lang="en-US" sz="1400" b="1" dirty="0">
                <a:solidFill>
                  <a:srgbClr val="FF0000"/>
                </a:solidFill>
              </a:rPr>
              <a:t>809-105</a:t>
            </a:r>
          </a:p>
          <a:p>
            <a:r>
              <a:rPr lang="en-US" sz="1400" b="1" dirty="0">
                <a:solidFill>
                  <a:srgbClr val="FF0000"/>
                </a:solidFill>
              </a:rPr>
              <a:t>open label rollover</a:t>
            </a:r>
          </a:p>
          <a:p>
            <a:r>
              <a:rPr lang="en-US" sz="1400" b="1" dirty="0">
                <a:solidFill>
                  <a:srgbClr val="FF0000"/>
                </a:solidFill>
              </a:rPr>
              <a:t> from 809-103 </a:t>
            </a:r>
          </a:p>
          <a:p>
            <a:r>
              <a:rPr lang="en-US" sz="1400" b="1" dirty="0">
                <a:solidFill>
                  <a:srgbClr val="FF0000"/>
                </a:solidFill>
              </a:rPr>
              <a:t>COMPLETED</a:t>
            </a:r>
          </a:p>
        </p:txBody>
      </p:sp>
      <p:sp>
        <p:nvSpPr>
          <p:cNvPr id="11" name="TextBox 10"/>
          <p:cNvSpPr txBox="1"/>
          <p:nvPr/>
        </p:nvSpPr>
        <p:spPr>
          <a:xfrm>
            <a:off x="3354309" y="2638900"/>
            <a:ext cx="1348446" cy="738664"/>
          </a:xfrm>
          <a:prstGeom prst="rect">
            <a:avLst/>
          </a:prstGeom>
          <a:noFill/>
          <a:ln>
            <a:solidFill>
              <a:schemeClr val="tx1"/>
            </a:solidFill>
          </a:ln>
        </p:spPr>
        <p:txBody>
          <a:bodyPr wrap="none" rtlCol="0">
            <a:spAutoFit/>
          </a:bodyPr>
          <a:lstStyle/>
          <a:p>
            <a:r>
              <a:rPr lang="en-US" sz="1400" dirty="0"/>
              <a:t>809-106 </a:t>
            </a:r>
          </a:p>
          <a:p>
            <a:r>
              <a:rPr lang="en-US" sz="1400" dirty="0"/>
              <a:t>advanced lung</a:t>
            </a:r>
          </a:p>
          <a:p>
            <a:r>
              <a:rPr lang="en-US" sz="1400" dirty="0"/>
              <a:t> disease</a:t>
            </a:r>
          </a:p>
        </p:txBody>
      </p:sp>
      <p:sp>
        <p:nvSpPr>
          <p:cNvPr id="12" name="TextBox 11"/>
          <p:cNvSpPr txBox="1"/>
          <p:nvPr/>
        </p:nvSpPr>
        <p:spPr>
          <a:xfrm>
            <a:off x="535774" y="5128736"/>
            <a:ext cx="2512226" cy="954107"/>
          </a:xfrm>
          <a:prstGeom prst="rect">
            <a:avLst/>
          </a:prstGeom>
          <a:noFill/>
          <a:ln>
            <a:solidFill>
              <a:schemeClr val="tx1"/>
            </a:solidFill>
          </a:ln>
        </p:spPr>
        <p:txBody>
          <a:bodyPr wrap="none" rtlCol="0">
            <a:spAutoFit/>
          </a:bodyPr>
          <a:lstStyle/>
          <a:p>
            <a:r>
              <a:rPr lang="en-US" sz="1400" b="1" dirty="0">
                <a:solidFill>
                  <a:srgbClr val="FF0000"/>
                </a:solidFill>
              </a:rPr>
              <a:t>809-901</a:t>
            </a:r>
          </a:p>
          <a:p>
            <a:r>
              <a:rPr lang="en-US" sz="1400" b="1" dirty="0">
                <a:solidFill>
                  <a:srgbClr val="FF0000"/>
                </a:solidFill>
              </a:rPr>
              <a:t>Expanded access program </a:t>
            </a:r>
          </a:p>
          <a:p>
            <a:r>
              <a:rPr lang="en-US" sz="1400" b="1" dirty="0">
                <a:solidFill>
                  <a:srgbClr val="FF0000"/>
                </a:solidFill>
              </a:rPr>
              <a:t>until insurance approval</a:t>
            </a:r>
          </a:p>
          <a:p>
            <a:r>
              <a:rPr lang="en-US" sz="1400" b="1" dirty="0">
                <a:solidFill>
                  <a:srgbClr val="FF0000"/>
                </a:solidFill>
              </a:rPr>
              <a:t>COMPLETED</a:t>
            </a:r>
            <a:endParaRPr lang="en-US" sz="1400" dirty="0">
              <a:solidFill>
                <a:srgbClr val="FF0000"/>
              </a:solidFill>
            </a:endParaRPr>
          </a:p>
        </p:txBody>
      </p:sp>
      <p:sp>
        <p:nvSpPr>
          <p:cNvPr id="13" name="Rectangle 12"/>
          <p:cNvSpPr/>
          <p:nvPr/>
        </p:nvSpPr>
        <p:spPr>
          <a:xfrm>
            <a:off x="5105400" y="5128736"/>
            <a:ext cx="2438400" cy="1169551"/>
          </a:xfrm>
          <a:prstGeom prst="rect">
            <a:avLst/>
          </a:prstGeom>
          <a:ln>
            <a:solidFill>
              <a:schemeClr val="tx1"/>
            </a:solidFill>
          </a:ln>
        </p:spPr>
        <p:txBody>
          <a:bodyPr wrap="square">
            <a:spAutoFit/>
          </a:bodyPr>
          <a:lstStyle/>
          <a:p>
            <a:r>
              <a:rPr lang="en-US" sz="1400" b="1" dirty="0">
                <a:solidFill>
                  <a:srgbClr val="FF0000"/>
                </a:solidFill>
              </a:rPr>
              <a:t>809-110 open label rollover </a:t>
            </a:r>
          </a:p>
          <a:p>
            <a:r>
              <a:rPr lang="en-US" sz="1400" b="1" dirty="0">
                <a:solidFill>
                  <a:srgbClr val="FF0000"/>
                </a:solidFill>
              </a:rPr>
              <a:t>(from 809-011B)</a:t>
            </a:r>
          </a:p>
          <a:p>
            <a:r>
              <a:rPr lang="en-US" sz="1400" b="1" dirty="0">
                <a:solidFill>
                  <a:srgbClr val="FF0000"/>
                </a:solidFill>
              </a:rPr>
              <a:t>ACTIVE BUT CLOSED FOR ENROLLMENT</a:t>
            </a:r>
          </a:p>
        </p:txBody>
      </p:sp>
      <p:sp>
        <p:nvSpPr>
          <p:cNvPr id="14" name="TextBox 13"/>
          <p:cNvSpPr txBox="1"/>
          <p:nvPr/>
        </p:nvSpPr>
        <p:spPr>
          <a:xfrm>
            <a:off x="5688346" y="2656180"/>
            <a:ext cx="1311578" cy="738664"/>
          </a:xfrm>
          <a:prstGeom prst="rect">
            <a:avLst/>
          </a:prstGeom>
          <a:noFill/>
          <a:ln>
            <a:solidFill>
              <a:schemeClr val="tx1"/>
            </a:solidFill>
          </a:ln>
        </p:spPr>
        <p:txBody>
          <a:bodyPr wrap="none" rtlCol="0">
            <a:spAutoFit/>
          </a:bodyPr>
          <a:lstStyle/>
          <a:p>
            <a:r>
              <a:rPr lang="en-US" sz="1400" b="1" dirty="0">
                <a:solidFill>
                  <a:srgbClr val="FF0000"/>
                </a:solidFill>
              </a:rPr>
              <a:t>809-109 </a:t>
            </a:r>
          </a:p>
          <a:p>
            <a:r>
              <a:rPr lang="en-US" sz="1400" b="1" dirty="0">
                <a:solidFill>
                  <a:srgbClr val="FF0000"/>
                </a:solidFill>
              </a:rPr>
              <a:t>double blind</a:t>
            </a:r>
          </a:p>
          <a:p>
            <a:r>
              <a:rPr lang="en-US" sz="1400" b="1" dirty="0">
                <a:solidFill>
                  <a:srgbClr val="FF0000"/>
                </a:solidFill>
              </a:rPr>
              <a:t>COMPLETED</a:t>
            </a:r>
          </a:p>
        </p:txBody>
      </p:sp>
      <p:sp>
        <p:nvSpPr>
          <p:cNvPr id="15" name="TextBox 14"/>
          <p:cNvSpPr txBox="1"/>
          <p:nvPr/>
        </p:nvSpPr>
        <p:spPr>
          <a:xfrm>
            <a:off x="5399004" y="3645633"/>
            <a:ext cx="1824538" cy="1169551"/>
          </a:xfrm>
          <a:prstGeom prst="rect">
            <a:avLst/>
          </a:prstGeom>
          <a:noFill/>
          <a:ln>
            <a:solidFill>
              <a:schemeClr val="tx1"/>
            </a:solidFill>
          </a:ln>
        </p:spPr>
        <p:txBody>
          <a:bodyPr wrap="none" rtlCol="0">
            <a:spAutoFit/>
          </a:bodyPr>
          <a:lstStyle/>
          <a:p>
            <a:r>
              <a:rPr lang="en-US" sz="1400" b="1" dirty="0">
                <a:solidFill>
                  <a:srgbClr val="FF0000"/>
                </a:solidFill>
              </a:rPr>
              <a:t>809-011B </a:t>
            </a:r>
          </a:p>
          <a:p>
            <a:r>
              <a:rPr lang="en-US" sz="1400" b="1" dirty="0">
                <a:solidFill>
                  <a:srgbClr val="FF0000"/>
                </a:solidFill>
              </a:rPr>
              <a:t>open label rollover </a:t>
            </a:r>
          </a:p>
          <a:p>
            <a:r>
              <a:rPr lang="en-US" sz="1400" b="1" dirty="0">
                <a:solidFill>
                  <a:srgbClr val="FF0000"/>
                </a:solidFill>
              </a:rPr>
              <a:t>Blinded dose</a:t>
            </a:r>
          </a:p>
          <a:p>
            <a:r>
              <a:rPr lang="en-US" sz="1400" b="1" dirty="0">
                <a:solidFill>
                  <a:srgbClr val="FF0000"/>
                </a:solidFill>
              </a:rPr>
              <a:t>(from 809-109)</a:t>
            </a:r>
          </a:p>
          <a:p>
            <a:r>
              <a:rPr lang="en-US" sz="1400" b="1" dirty="0">
                <a:solidFill>
                  <a:srgbClr val="FF0000"/>
                </a:solidFill>
              </a:rPr>
              <a:t>COMPLETED</a:t>
            </a:r>
          </a:p>
        </p:txBody>
      </p:sp>
      <p:sp>
        <p:nvSpPr>
          <p:cNvPr id="16" name="TextBox 15"/>
          <p:cNvSpPr txBox="1"/>
          <p:nvPr/>
        </p:nvSpPr>
        <p:spPr>
          <a:xfrm>
            <a:off x="7836258" y="2677180"/>
            <a:ext cx="1079142" cy="954107"/>
          </a:xfrm>
          <a:prstGeom prst="rect">
            <a:avLst/>
          </a:prstGeom>
          <a:noFill/>
          <a:ln>
            <a:solidFill>
              <a:schemeClr val="tx1"/>
            </a:solidFill>
          </a:ln>
        </p:spPr>
        <p:txBody>
          <a:bodyPr wrap="none" rtlCol="0">
            <a:spAutoFit/>
          </a:bodyPr>
          <a:lstStyle/>
          <a:p>
            <a:r>
              <a:rPr lang="en-US" sz="1400" b="1" dirty="0"/>
              <a:t>809-115</a:t>
            </a:r>
          </a:p>
          <a:p>
            <a:r>
              <a:rPr lang="en-US" sz="1400" b="1" dirty="0"/>
              <a:t>In process</a:t>
            </a:r>
          </a:p>
          <a:p>
            <a:r>
              <a:rPr lang="en-US" sz="1400" b="1" dirty="0"/>
              <a:t>(Possibly </a:t>
            </a:r>
          </a:p>
          <a:p>
            <a:r>
              <a:rPr lang="en-US" sz="1400" b="1" dirty="0"/>
              <a:t>will do)</a:t>
            </a:r>
          </a:p>
        </p:txBody>
      </p:sp>
      <p:cxnSp>
        <p:nvCxnSpPr>
          <p:cNvPr id="18" name="Straight Arrow Connector 17"/>
          <p:cNvCxnSpPr>
            <a:stCxn id="8" idx="2"/>
            <a:endCxn id="10" idx="0"/>
          </p:cNvCxnSpPr>
          <p:nvPr/>
        </p:nvCxnSpPr>
        <p:spPr>
          <a:xfrm>
            <a:off x="911512" y="3565609"/>
            <a:ext cx="894194" cy="295468"/>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2"/>
            <a:endCxn id="12" idx="0"/>
          </p:cNvCxnSpPr>
          <p:nvPr/>
        </p:nvCxnSpPr>
        <p:spPr>
          <a:xfrm flipH="1">
            <a:off x="1791887" y="4815184"/>
            <a:ext cx="13819" cy="313552"/>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4" idx="2"/>
            <a:endCxn id="15" idx="0"/>
          </p:cNvCxnSpPr>
          <p:nvPr/>
        </p:nvCxnSpPr>
        <p:spPr>
          <a:xfrm flipH="1">
            <a:off x="6311273" y="3394844"/>
            <a:ext cx="32862" cy="250789"/>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5" idx="2"/>
            <a:endCxn id="13" idx="0"/>
          </p:cNvCxnSpPr>
          <p:nvPr/>
        </p:nvCxnSpPr>
        <p:spPr>
          <a:xfrm>
            <a:off x="6311273" y="4815184"/>
            <a:ext cx="13327" cy="313552"/>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4" idx="2"/>
            <a:endCxn id="8" idx="0"/>
          </p:cNvCxnSpPr>
          <p:nvPr/>
        </p:nvCxnSpPr>
        <p:spPr>
          <a:xfrm flipH="1">
            <a:off x="911512" y="2145268"/>
            <a:ext cx="1614812" cy="466234"/>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4" idx="2"/>
            <a:endCxn id="9" idx="0"/>
          </p:cNvCxnSpPr>
          <p:nvPr/>
        </p:nvCxnSpPr>
        <p:spPr>
          <a:xfrm flipH="1">
            <a:off x="2503264" y="2145268"/>
            <a:ext cx="23060" cy="468868"/>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4" idx="2"/>
            <a:endCxn id="11" idx="0"/>
          </p:cNvCxnSpPr>
          <p:nvPr/>
        </p:nvCxnSpPr>
        <p:spPr>
          <a:xfrm>
            <a:off x="2526324" y="2145268"/>
            <a:ext cx="1502208" cy="493632"/>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5" idx="2"/>
            <a:endCxn id="14" idx="0"/>
          </p:cNvCxnSpPr>
          <p:nvPr/>
        </p:nvCxnSpPr>
        <p:spPr>
          <a:xfrm>
            <a:off x="6289011" y="2130582"/>
            <a:ext cx="55124" cy="525598"/>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6" idx="2"/>
            <a:endCxn id="16" idx="0"/>
          </p:cNvCxnSpPr>
          <p:nvPr/>
        </p:nvCxnSpPr>
        <p:spPr>
          <a:xfrm>
            <a:off x="8364870" y="2133600"/>
            <a:ext cx="10959" cy="543580"/>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805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VX 661 Phase 3</a:t>
            </a:r>
          </a:p>
        </p:txBody>
      </p:sp>
      <p:sp>
        <p:nvSpPr>
          <p:cNvPr id="4" name="Rectangle 3"/>
          <p:cNvSpPr/>
          <p:nvPr/>
        </p:nvSpPr>
        <p:spPr>
          <a:xfrm>
            <a:off x="2362200" y="4810780"/>
            <a:ext cx="2286000" cy="1169551"/>
          </a:xfrm>
          <a:prstGeom prst="rect">
            <a:avLst/>
          </a:prstGeom>
          <a:ln>
            <a:solidFill>
              <a:schemeClr val="tx1"/>
            </a:solidFill>
          </a:ln>
        </p:spPr>
        <p:txBody>
          <a:bodyPr wrap="square">
            <a:spAutoFit/>
          </a:bodyPr>
          <a:lstStyle/>
          <a:p>
            <a:r>
              <a:rPr lang="en-US" sz="1400" b="1" dirty="0">
                <a:solidFill>
                  <a:srgbClr val="FF0000"/>
                </a:solidFill>
              </a:rPr>
              <a:t>661-110 Rollover </a:t>
            </a:r>
          </a:p>
          <a:p>
            <a:r>
              <a:rPr lang="en-US" sz="1400" b="1" dirty="0">
                <a:solidFill>
                  <a:srgbClr val="FF0000"/>
                </a:solidFill>
              </a:rPr>
              <a:t>(from 107 and 108)</a:t>
            </a:r>
          </a:p>
          <a:p>
            <a:r>
              <a:rPr lang="en-US" sz="1400" b="1" dirty="0">
                <a:solidFill>
                  <a:srgbClr val="FF0000"/>
                </a:solidFill>
              </a:rPr>
              <a:t>PATIENTS ACTIVE IN STUDY BUT NO MORE ENROLLMENT</a:t>
            </a:r>
          </a:p>
        </p:txBody>
      </p:sp>
      <p:sp>
        <p:nvSpPr>
          <p:cNvPr id="5" name="TextBox 4"/>
          <p:cNvSpPr txBox="1"/>
          <p:nvPr/>
        </p:nvSpPr>
        <p:spPr>
          <a:xfrm>
            <a:off x="2910624" y="1752600"/>
            <a:ext cx="1204176" cy="369332"/>
          </a:xfrm>
          <a:prstGeom prst="rect">
            <a:avLst/>
          </a:prstGeom>
          <a:noFill/>
          <a:ln>
            <a:solidFill>
              <a:schemeClr val="tx1"/>
            </a:solidFill>
          </a:ln>
        </p:spPr>
        <p:txBody>
          <a:bodyPr wrap="none" rtlCol="0">
            <a:spAutoFit/>
          </a:bodyPr>
          <a:lstStyle/>
          <a:p>
            <a:r>
              <a:rPr lang="en-US" u="sng" dirty="0"/>
              <a:t>&gt;</a:t>
            </a:r>
            <a:r>
              <a:rPr lang="en-US" dirty="0"/>
              <a:t>12 years</a:t>
            </a:r>
          </a:p>
        </p:txBody>
      </p:sp>
      <p:sp>
        <p:nvSpPr>
          <p:cNvPr id="6" name="TextBox 5"/>
          <p:cNvSpPr txBox="1"/>
          <p:nvPr/>
        </p:nvSpPr>
        <p:spPr>
          <a:xfrm>
            <a:off x="7124412" y="1752600"/>
            <a:ext cx="1257588" cy="369332"/>
          </a:xfrm>
          <a:prstGeom prst="rect">
            <a:avLst/>
          </a:prstGeom>
          <a:noFill/>
          <a:ln>
            <a:solidFill>
              <a:schemeClr val="tx1"/>
            </a:solidFill>
          </a:ln>
        </p:spPr>
        <p:txBody>
          <a:bodyPr wrap="none" rtlCol="0">
            <a:spAutoFit/>
          </a:bodyPr>
          <a:lstStyle/>
          <a:p>
            <a:r>
              <a:rPr lang="en-US" dirty="0"/>
              <a:t>6-11 years</a:t>
            </a:r>
          </a:p>
        </p:txBody>
      </p:sp>
      <p:sp>
        <p:nvSpPr>
          <p:cNvPr id="7" name="TextBox 6"/>
          <p:cNvSpPr txBox="1"/>
          <p:nvPr/>
        </p:nvSpPr>
        <p:spPr>
          <a:xfrm>
            <a:off x="332474" y="2883932"/>
            <a:ext cx="1249060" cy="738664"/>
          </a:xfrm>
          <a:prstGeom prst="rect">
            <a:avLst/>
          </a:prstGeom>
          <a:noFill/>
          <a:ln>
            <a:solidFill>
              <a:schemeClr val="tx1"/>
            </a:solidFill>
          </a:ln>
        </p:spPr>
        <p:txBody>
          <a:bodyPr wrap="none" rtlCol="0">
            <a:spAutoFit/>
          </a:bodyPr>
          <a:lstStyle/>
          <a:p>
            <a:r>
              <a:rPr lang="en-US" sz="1400" dirty="0"/>
              <a:t>661-106 </a:t>
            </a:r>
          </a:p>
          <a:p>
            <a:r>
              <a:rPr lang="en-US" sz="1400" dirty="0"/>
              <a:t>homozygous </a:t>
            </a:r>
          </a:p>
          <a:p>
            <a:r>
              <a:rPr lang="en-US" sz="1400" dirty="0"/>
              <a:t>del 508 </a:t>
            </a:r>
          </a:p>
        </p:txBody>
      </p:sp>
      <p:sp>
        <p:nvSpPr>
          <p:cNvPr id="8" name="TextBox 7"/>
          <p:cNvSpPr txBox="1"/>
          <p:nvPr/>
        </p:nvSpPr>
        <p:spPr>
          <a:xfrm>
            <a:off x="1828800" y="2874207"/>
            <a:ext cx="1574470" cy="1600438"/>
          </a:xfrm>
          <a:prstGeom prst="rect">
            <a:avLst/>
          </a:prstGeom>
          <a:noFill/>
          <a:ln>
            <a:solidFill>
              <a:schemeClr val="tx1"/>
            </a:solidFill>
          </a:ln>
        </p:spPr>
        <p:txBody>
          <a:bodyPr wrap="none" rtlCol="0">
            <a:spAutoFit/>
          </a:bodyPr>
          <a:lstStyle/>
          <a:p>
            <a:r>
              <a:rPr lang="en-US" sz="1400" b="1" dirty="0">
                <a:solidFill>
                  <a:srgbClr val="FF0000"/>
                </a:solidFill>
              </a:rPr>
              <a:t>661-107 </a:t>
            </a:r>
          </a:p>
          <a:p>
            <a:r>
              <a:rPr lang="en-US" sz="1400" b="1" dirty="0">
                <a:solidFill>
                  <a:srgbClr val="FF0000"/>
                </a:solidFill>
              </a:rPr>
              <a:t>one del 508 and </a:t>
            </a:r>
          </a:p>
          <a:p>
            <a:r>
              <a:rPr lang="en-US" sz="1400" b="1" dirty="0">
                <a:solidFill>
                  <a:srgbClr val="FF0000"/>
                </a:solidFill>
              </a:rPr>
              <a:t>one null </a:t>
            </a:r>
            <a:r>
              <a:rPr lang="en-US" sz="1400" b="1" dirty="0" err="1">
                <a:solidFill>
                  <a:srgbClr val="FF0000"/>
                </a:solidFill>
              </a:rPr>
              <a:t>allelle</a:t>
            </a:r>
            <a:r>
              <a:rPr lang="en-US" sz="1400" b="1" dirty="0">
                <a:solidFill>
                  <a:srgbClr val="FF0000"/>
                </a:solidFill>
              </a:rPr>
              <a:t> </a:t>
            </a:r>
          </a:p>
          <a:p>
            <a:r>
              <a:rPr lang="en-US" sz="1400" b="1" dirty="0">
                <a:solidFill>
                  <a:srgbClr val="FF0000"/>
                </a:solidFill>
              </a:rPr>
              <a:t>(little to no </a:t>
            </a:r>
          </a:p>
          <a:p>
            <a:r>
              <a:rPr lang="en-US" sz="1400" b="1" dirty="0">
                <a:solidFill>
                  <a:srgbClr val="FF0000"/>
                </a:solidFill>
              </a:rPr>
              <a:t>CFTR function)</a:t>
            </a:r>
          </a:p>
          <a:p>
            <a:r>
              <a:rPr lang="en-US" sz="1400" b="1" dirty="0">
                <a:solidFill>
                  <a:srgbClr val="FF0000"/>
                </a:solidFill>
              </a:rPr>
              <a:t>COMPLETED</a:t>
            </a:r>
          </a:p>
          <a:p>
            <a:r>
              <a:rPr lang="en-US" sz="1400" b="1" u="sng" dirty="0">
                <a:solidFill>
                  <a:srgbClr val="FF0000"/>
                </a:solidFill>
              </a:rPr>
              <a:t>NO EFFECT!!!</a:t>
            </a:r>
          </a:p>
        </p:txBody>
      </p:sp>
      <p:sp>
        <p:nvSpPr>
          <p:cNvPr id="9" name="TextBox 8"/>
          <p:cNvSpPr txBox="1"/>
          <p:nvPr/>
        </p:nvSpPr>
        <p:spPr>
          <a:xfrm>
            <a:off x="3581400" y="2883932"/>
            <a:ext cx="1694695" cy="1169551"/>
          </a:xfrm>
          <a:prstGeom prst="rect">
            <a:avLst/>
          </a:prstGeom>
          <a:noFill/>
          <a:ln>
            <a:solidFill>
              <a:schemeClr val="tx1"/>
            </a:solidFill>
          </a:ln>
        </p:spPr>
        <p:txBody>
          <a:bodyPr wrap="none" rtlCol="0">
            <a:spAutoFit/>
          </a:bodyPr>
          <a:lstStyle/>
          <a:p>
            <a:r>
              <a:rPr lang="en-US" sz="1400" b="1" dirty="0">
                <a:solidFill>
                  <a:srgbClr val="FF0000"/>
                </a:solidFill>
              </a:rPr>
              <a:t>661-108 </a:t>
            </a:r>
          </a:p>
          <a:p>
            <a:r>
              <a:rPr lang="en-US" sz="1400" b="1" dirty="0">
                <a:solidFill>
                  <a:srgbClr val="FF0000"/>
                </a:solidFill>
              </a:rPr>
              <a:t>one del 508 and </a:t>
            </a:r>
          </a:p>
          <a:p>
            <a:r>
              <a:rPr lang="en-US" sz="1400" b="1" dirty="0">
                <a:solidFill>
                  <a:srgbClr val="FF0000"/>
                </a:solidFill>
              </a:rPr>
              <a:t>one with residual </a:t>
            </a:r>
          </a:p>
          <a:p>
            <a:r>
              <a:rPr lang="en-US" sz="1400" b="1" dirty="0">
                <a:solidFill>
                  <a:srgbClr val="FF0000"/>
                </a:solidFill>
              </a:rPr>
              <a:t>Function</a:t>
            </a:r>
          </a:p>
          <a:p>
            <a:r>
              <a:rPr lang="en-US" sz="1400" b="1" dirty="0">
                <a:solidFill>
                  <a:srgbClr val="FF0000"/>
                </a:solidFill>
              </a:rPr>
              <a:t>COMPLETED</a:t>
            </a:r>
          </a:p>
        </p:txBody>
      </p:sp>
      <p:sp>
        <p:nvSpPr>
          <p:cNvPr id="10" name="TextBox 9"/>
          <p:cNvSpPr txBox="1"/>
          <p:nvPr/>
        </p:nvSpPr>
        <p:spPr>
          <a:xfrm>
            <a:off x="5429747" y="2895600"/>
            <a:ext cx="1885453" cy="738664"/>
          </a:xfrm>
          <a:prstGeom prst="rect">
            <a:avLst/>
          </a:prstGeom>
          <a:noFill/>
          <a:ln>
            <a:solidFill>
              <a:schemeClr val="tx1"/>
            </a:solidFill>
          </a:ln>
        </p:spPr>
        <p:txBody>
          <a:bodyPr wrap="none" rtlCol="0">
            <a:spAutoFit/>
          </a:bodyPr>
          <a:lstStyle/>
          <a:p>
            <a:r>
              <a:rPr lang="en-US" sz="1400" dirty="0"/>
              <a:t>661-109 </a:t>
            </a:r>
          </a:p>
          <a:p>
            <a:r>
              <a:rPr lang="en-US" sz="1400" dirty="0"/>
              <a:t>with one del 508 and </a:t>
            </a:r>
          </a:p>
          <a:p>
            <a:r>
              <a:rPr lang="en-US" sz="1400" dirty="0"/>
              <a:t>one gating mutation</a:t>
            </a:r>
          </a:p>
        </p:txBody>
      </p:sp>
      <p:sp>
        <p:nvSpPr>
          <p:cNvPr id="12" name="Rectangle 11"/>
          <p:cNvSpPr/>
          <p:nvPr/>
        </p:nvSpPr>
        <p:spPr>
          <a:xfrm>
            <a:off x="6553200" y="3962400"/>
            <a:ext cx="2362200" cy="1169551"/>
          </a:xfrm>
          <a:prstGeom prst="rect">
            <a:avLst/>
          </a:prstGeom>
          <a:ln>
            <a:solidFill>
              <a:schemeClr val="tx1"/>
            </a:solidFill>
          </a:ln>
        </p:spPr>
        <p:txBody>
          <a:bodyPr wrap="square">
            <a:spAutoFit/>
          </a:bodyPr>
          <a:lstStyle/>
          <a:p>
            <a:r>
              <a:rPr lang="en-US" sz="1400" b="1" dirty="0">
                <a:solidFill>
                  <a:srgbClr val="FF0000"/>
                </a:solidFill>
              </a:rPr>
              <a:t>661-113 </a:t>
            </a:r>
          </a:p>
          <a:p>
            <a:r>
              <a:rPr lang="en-US" sz="1400" b="1" dirty="0">
                <a:solidFill>
                  <a:srgbClr val="FF0000"/>
                </a:solidFill>
              </a:rPr>
              <a:t>either homozygous or </a:t>
            </a:r>
          </a:p>
          <a:p>
            <a:r>
              <a:rPr lang="en-US" sz="1400" b="1" dirty="0">
                <a:solidFill>
                  <a:srgbClr val="FF0000"/>
                </a:solidFill>
              </a:rPr>
              <a:t>heterozygous for del 508 </a:t>
            </a:r>
          </a:p>
          <a:p>
            <a:r>
              <a:rPr lang="en-US" sz="1400" b="1" dirty="0">
                <a:solidFill>
                  <a:srgbClr val="FF0000"/>
                </a:solidFill>
              </a:rPr>
              <a:t>OPENING FOR ENROLLMENT SOON</a:t>
            </a:r>
          </a:p>
        </p:txBody>
      </p:sp>
      <p:cxnSp>
        <p:nvCxnSpPr>
          <p:cNvPr id="14" name="Straight Arrow Connector 13"/>
          <p:cNvCxnSpPr>
            <a:stCxn id="5" idx="2"/>
            <a:endCxn id="7" idx="0"/>
          </p:cNvCxnSpPr>
          <p:nvPr/>
        </p:nvCxnSpPr>
        <p:spPr>
          <a:xfrm flipH="1">
            <a:off x="957004" y="2121932"/>
            <a:ext cx="2555708" cy="762000"/>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2"/>
            <a:endCxn id="8" idx="0"/>
          </p:cNvCxnSpPr>
          <p:nvPr/>
        </p:nvCxnSpPr>
        <p:spPr>
          <a:xfrm flipH="1">
            <a:off x="2616035" y="2121932"/>
            <a:ext cx="896677" cy="752275"/>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2"/>
            <a:endCxn id="9" idx="0"/>
          </p:cNvCxnSpPr>
          <p:nvPr/>
        </p:nvCxnSpPr>
        <p:spPr>
          <a:xfrm>
            <a:off x="3512712" y="2121932"/>
            <a:ext cx="916036" cy="762000"/>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5" idx="2"/>
          </p:cNvCxnSpPr>
          <p:nvPr/>
        </p:nvCxnSpPr>
        <p:spPr>
          <a:xfrm>
            <a:off x="3512712" y="2121932"/>
            <a:ext cx="2826520" cy="752275"/>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8" idx="2"/>
            <a:endCxn id="4" idx="0"/>
          </p:cNvCxnSpPr>
          <p:nvPr/>
        </p:nvCxnSpPr>
        <p:spPr>
          <a:xfrm>
            <a:off x="2616035" y="4474645"/>
            <a:ext cx="889165" cy="336135"/>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2"/>
            <a:endCxn id="4" idx="0"/>
          </p:cNvCxnSpPr>
          <p:nvPr/>
        </p:nvCxnSpPr>
        <p:spPr>
          <a:xfrm flipH="1">
            <a:off x="3505200" y="4053483"/>
            <a:ext cx="923548" cy="757297"/>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6" idx="2"/>
            <a:endCxn id="12" idx="0"/>
          </p:cNvCxnSpPr>
          <p:nvPr/>
        </p:nvCxnSpPr>
        <p:spPr>
          <a:xfrm flipH="1">
            <a:off x="7734300" y="2121932"/>
            <a:ext cx="18906" cy="1840468"/>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989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371600"/>
          </a:xfrm>
        </p:spPr>
        <p:txBody>
          <a:bodyPr>
            <a:normAutofit fontScale="90000"/>
          </a:bodyPr>
          <a:lstStyle/>
          <a:p>
            <a:r>
              <a:rPr lang="en-US" dirty="0"/>
              <a:t>Vertex 371</a:t>
            </a:r>
            <a:br>
              <a:rPr lang="en-US" dirty="0"/>
            </a:br>
            <a:r>
              <a:rPr lang="en-US" sz="2200" dirty="0"/>
              <a:t>VX661/</a:t>
            </a:r>
            <a:r>
              <a:rPr lang="en-US" sz="2200" dirty="0" err="1"/>
              <a:t>ivacaftor</a:t>
            </a:r>
            <a:r>
              <a:rPr lang="en-US" sz="2200" dirty="0"/>
              <a:t> plus an </a:t>
            </a:r>
            <a:r>
              <a:rPr lang="en-US" sz="2200" dirty="0" err="1"/>
              <a:t>ENaC</a:t>
            </a:r>
            <a:r>
              <a:rPr lang="en-US" sz="2200" dirty="0"/>
              <a:t> Inhibitor (causes decreased reabsorption of sodium) - previously </a:t>
            </a:r>
            <a:r>
              <a:rPr lang="en-US" sz="2200" dirty="0" err="1"/>
              <a:t>Parion</a:t>
            </a:r>
            <a:r>
              <a:rPr lang="en-US" sz="2200" dirty="0"/>
              <a:t> (P1037)</a:t>
            </a:r>
            <a:br>
              <a:rPr lang="en-US" sz="2200" dirty="0"/>
            </a:br>
            <a:endParaRPr lang="en-US" sz="2200" dirty="0"/>
          </a:p>
        </p:txBody>
      </p:sp>
      <p:sp>
        <p:nvSpPr>
          <p:cNvPr id="4" name="TextBox 3"/>
          <p:cNvSpPr txBox="1"/>
          <p:nvPr/>
        </p:nvSpPr>
        <p:spPr>
          <a:xfrm>
            <a:off x="2910624" y="1752600"/>
            <a:ext cx="1204176" cy="369332"/>
          </a:xfrm>
          <a:prstGeom prst="rect">
            <a:avLst/>
          </a:prstGeom>
          <a:noFill/>
          <a:ln>
            <a:solidFill>
              <a:schemeClr val="tx1"/>
            </a:solidFill>
          </a:ln>
        </p:spPr>
        <p:txBody>
          <a:bodyPr wrap="none" rtlCol="0">
            <a:spAutoFit/>
          </a:bodyPr>
          <a:lstStyle/>
          <a:p>
            <a:r>
              <a:rPr lang="en-US" u="sng" dirty="0"/>
              <a:t>&gt;</a:t>
            </a:r>
            <a:r>
              <a:rPr lang="en-US" dirty="0"/>
              <a:t>12 years</a:t>
            </a:r>
          </a:p>
        </p:txBody>
      </p:sp>
      <p:sp>
        <p:nvSpPr>
          <p:cNvPr id="5" name="TextBox 4"/>
          <p:cNvSpPr txBox="1"/>
          <p:nvPr/>
        </p:nvSpPr>
        <p:spPr>
          <a:xfrm>
            <a:off x="2377625" y="3124200"/>
            <a:ext cx="2270173" cy="738664"/>
          </a:xfrm>
          <a:prstGeom prst="rect">
            <a:avLst/>
          </a:prstGeom>
          <a:noFill/>
          <a:ln>
            <a:solidFill>
              <a:schemeClr val="tx1"/>
            </a:solidFill>
          </a:ln>
        </p:spPr>
        <p:txBody>
          <a:bodyPr wrap="none" rtlCol="0">
            <a:spAutoFit/>
          </a:bodyPr>
          <a:lstStyle/>
          <a:p>
            <a:r>
              <a:rPr lang="en-US" sz="1400" b="1" dirty="0">
                <a:solidFill>
                  <a:srgbClr val="FF0000"/>
                </a:solidFill>
              </a:rPr>
              <a:t>371-101 two del 508 and </a:t>
            </a:r>
          </a:p>
          <a:p>
            <a:r>
              <a:rPr lang="en-US" sz="1400" b="1" dirty="0">
                <a:solidFill>
                  <a:srgbClr val="FF0000"/>
                </a:solidFill>
              </a:rPr>
              <a:t>Currently on </a:t>
            </a:r>
            <a:r>
              <a:rPr lang="en-US" sz="1400" b="1" dirty="0" err="1">
                <a:solidFill>
                  <a:srgbClr val="FF0000"/>
                </a:solidFill>
              </a:rPr>
              <a:t>Orkambi</a:t>
            </a:r>
            <a:endParaRPr lang="en-US" sz="1400" b="1" dirty="0">
              <a:solidFill>
                <a:srgbClr val="FF0000"/>
              </a:solidFill>
            </a:endParaRPr>
          </a:p>
          <a:p>
            <a:r>
              <a:rPr lang="en-US" sz="1400" b="1" dirty="0">
                <a:solidFill>
                  <a:srgbClr val="FF0000"/>
                </a:solidFill>
              </a:rPr>
              <a:t>ENROLLING</a:t>
            </a:r>
          </a:p>
        </p:txBody>
      </p:sp>
      <p:cxnSp>
        <p:nvCxnSpPr>
          <p:cNvPr id="7" name="Straight Arrow Connector 6"/>
          <p:cNvCxnSpPr>
            <a:stCxn id="4" idx="2"/>
            <a:endCxn id="5" idx="0"/>
          </p:cNvCxnSpPr>
          <p:nvPr/>
        </p:nvCxnSpPr>
        <p:spPr>
          <a:xfrm>
            <a:off x="3512712" y="2121932"/>
            <a:ext cx="0" cy="1002268"/>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63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Cecilia </a:t>
            </a:r>
            <a:r>
              <a:rPr lang="en-US" dirty="0" err="1"/>
              <a:t>Farthington</a:t>
            </a:r>
            <a:endParaRPr lang="en-US" dirty="0"/>
          </a:p>
        </p:txBody>
      </p:sp>
      <p:sp>
        <p:nvSpPr>
          <p:cNvPr id="3" name="Content Placeholder 2"/>
          <p:cNvSpPr>
            <a:spLocks noGrp="1"/>
          </p:cNvSpPr>
          <p:nvPr>
            <p:ph sz="quarter" idx="13"/>
          </p:nvPr>
        </p:nvSpPr>
        <p:spPr/>
        <p:txBody>
          <a:bodyPr/>
          <a:lstStyle/>
          <a:p>
            <a:r>
              <a:rPr lang="en-US" dirty="0"/>
              <a:t>She moved to different apartments and often her family would loose her medications and she frequently missed them. </a:t>
            </a:r>
          </a:p>
          <a:p>
            <a:r>
              <a:rPr lang="en-US" dirty="0"/>
              <a:t>When she missed her treatments she would get sick and need admission.</a:t>
            </a:r>
          </a:p>
          <a:p>
            <a:r>
              <a:rPr lang="en-US" dirty="0"/>
              <a:t>Her weight was marginal and went from the 50% to 25% to 3% and at 8 months was below 3%.  Currently her BMI is &lt;&lt;3%.</a:t>
            </a:r>
          </a:p>
        </p:txBody>
      </p:sp>
    </p:spTree>
    <p:extLst>
      <p:ext uri="{BB962C8B-B14F-4D97-AF65-F5344CB8AC3E}">
        <p14:creationId xmlns:p14="http://schemas.microsoft.com/office/powerpoint/2010/main" val="4475878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p:cNvPicPr>
          <p:nvPr/>
        </p:nvPicPr>
        <p:blipFill>
          <a:blip r:embed="rId2" cstate="print"/>
          <a:srcRect/>
          <a:stretch>
            <a:fillRect/>
          </a:stretch>
        </p:blipFill>
        <p:spPr bwMode="auto">
          <a:xfrm>
            <a:off x="0" y="0"/>
            <a:ext cx="9144000" cy="7065963"/>
          </a:xfrm>
          <a:prstGeom prst="rect">
            <a:avLst/>
          </a:prstGeom>
          <a:noFill/>
          <a:ln w="9525">
            <a:noFill/>
            <a:miter lim="800000"/>
            <a:headEnd/>
            <a:tailEnd/>
          </a:ln>
        </p:spPr>
      </p:pic>
      <p:sp>
        <p:nvSpPr>
          <p:cNvPr id="3" name="TextBox 2"/>
          <p:cNvSpPr txBox="1"/>
          <p:nvPr/>
        </p:nvSpPr>
        <p:spPr>
          <a:xfrm>
            <a:off x="6705600" y="6629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CFF.org</a:t>
            </a:r>
          </a:p>
        </p:txBody>
      </p:sp>
    </p:spTree>
    <p:extLst>
      <p:ext uri="{BB962C8B-B14F-4D97-AF65-F5344CB8AC3E}">
        <p14:creationId xmlns:p14="http://schemas.microsoft.com/office/powerpoint/2010/main" val="1408409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3E8D-38EA-47DF-B6B5-0750AF1E2CF0}"/>
              </a:ext>
            </a:extLst>
          </p:cNvPr>
          <p:cNvSpPr>
            <a:spLocks noGrp="1"/>
          </p:cNvSpPr>
          <p:nvPr>
            <p:ph type="title"/>
          </p:nvPr>
        </p:nvSpPr>
        <p:spPr/>
        <p:txBody>
          <a:bodyPr/>
          <a:lstStyle/>
          <a:p>
            <a:r>
              <a:rPr lang="en-US" dirty="0"/>
              <a:t>Cystic Fibrosis Foundation Therapeutic Pipeline</a:t>
            </a:r>
            <a:br>
              <a:rPr lang="en-US" dirty="0"/>
            </a:br>
            <a:r>
              <a:rPr lang="en-US" dirty="0"/>
              <a:t>2017</a:t>
            </a:r>
          </a:p>
        </p:txBody>
      </p:sp>
      <p:sp>
        <p:nvSpPr>
          <p:cNvPr id="3" name="Content Placeholder 2">
            <a:extLst>
              <a:ext uri="{FF2B5EF4-FFF2-40B4-BE49-F238E27FC236}">
                <a16:creationId xmlns:a16="http://schemas.microsoft.com/office/drawing/2014/main" id="{0969A720-E568-4296-917F-E8B3FCCC3F7D}"/>
              </a:ext>
            </a:extLst>
          </p:cNvPr>
          <p:cNvSpPr>
            <a:spLocks noGrp="1"/>
          </p:cNvSpPr>
          <p:nvPr>
            <p:ph sz="quarter" idx="13"/>
          </p:nvPr>
        </p:nvSpPr>
        <p:spPr>
          <a:xfrm>
            <a:off x="685332" y="2819401"/>
            <a:ext cx="7772870" cy="1066799"/>
          </a:xfrm>
        </p:spPr>
        <p:txBody>
          <a:bodyPr>
            <a:normAutofit/>
          </a:bodyPr>
          <a:lstStyle/>
          <a:p>
            <a:r>
              <a:rPr lang="en-US" sz="3200" dirty="0">
                <a:hlinkClick r:id="rId2"/>
              </a:rPr>
              <a:t>https://www.cff.org/trials/pipeline</a:t>
            </a:r>
            <a:endParaRPr lang="en-US" sz="3200" dirty="0"/>
          </a:p>
          <a:p>
            <a:endParaRPr lang="en-US" sz="3200" dirty="0"/>
          </a:p>
        </p:txBody>
      </p:sp>
    </p:spTree>
    <p:extLst>
      <p:ext uri="{BB962C8B-B14F-4D97-AF65-F5344CB8AC3E}">
        <p14:creationId xmlns:p14="http://schemas.microsoft.com/office/powerpoint/2010/main" val="1139277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64"/>
          <p:cNvGraphicFramePr>
            <a:graphicFrameLocks noChangeAspect="1"/>
          </p:cNvGraphicFramePr>
          <p:nvPr/>
        </p:nvGraphicFramePr>
        <p:xfrm>
          <a:off x="0" y="1304925"/>
          <a:ext cx="9380538" cy="4867275"/>
        </p:xfrm>
        <a:graphic>
          <a:graphicData uri="http://schemas.openxmlformats.org/presentationml/2006/ole">
            <mc:AlternateContent xmlns:mc="http://schemas.openxmlformats.org/markup-compatibility/2006">
              <mc:Choice xmlns:v="urn:schemas-microsoft-com:vml" Requires="v">
                <p:oleObj spid="_x0000_s4144" name="Prism Project" r:id="rId4" imgW="7236000" imgH="3852000" progId="">
                  <p:embed/>
                </p:oleObj>
              </mc:Choice>
              <mc:Fallback>
                <p:oleObj name="Prism Project" r:id="rId4" imgW="7236000" imgH="3852000"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4925"/>
                        <a:ext cx="9380538"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051" name="Rectangle 3"/>
          <p:cNvSpPr>
            <a:spLocks noGrp="1" noChangeArrowheads="1"/>
          </p:cNvSpPr>
          <p:nvPr>
            <p:ph type="title"/>
          </p:nvPr>
        </p:nvSpPr>
        <p:spPr>
          <a:xfrm>
            <a:off x="0" y="146050"/>
            <a:ext cx="9144000" cy="987425"/>
          </a:xfrm>
        </p:spPr>
        <p:txBody>
          <a:bodyPr>
            <a:normAutofit/>
          </a:bodyPr>
          <a:lstStyle/>
          <a:p>
            <a:r>
              <a:rPr lang="en-US" sz="3600" dirty="0">
                <a:ea typeface="ＭＳ Ｐゴシック" pitchFamily="34" charset="-128"/>
              </a:rPr>
              <a:t>Change from Baseline in Sweat Chloride </a:t>
            </a:r>
          </a:p>
        </p:txBody>
      </p:sp>
      <p:sp>
        <p:nvSpPr>
          <p:cNvPr id="2052" name="Text Box 4"/>
          <p:cNvSpPr txBox="1">
            <a:spLocks noChangeArrowheads="1"/>
          </p:cNvSpPr>
          <p:nvPr/>
        </p:nvSpPr>
        <p:spPr bwMode="auto">
          <a:xfrm>
            <a:off x="3903663" y="2543175"/>
            <a:ext cx="1736725" cy="1394228"/>
          </a:xfrm>
          <a:prstGeom prst="rect">
            <a:avLst/>
          </a:prstGeom>
          <a:solidFill>
            <a:schemeClr val="folHlink">
              <a:alpha val="54901"/>
            </a:schemeClr>
          </a:solidFill>
          <a:ln w="9525">
            <a:solidFill>
              <a:srgbClr val="000000"/>
            </a:solidFill>
            <a:miter lim="800000"/>
            <a:headEnd/>
            <a:tailEnd/>
          </a:ln>
        </p:spPr>
        <p:txBody>
          <a:bodyPr wrap="square">
            <a:spAutoFit/>
          </a:bodyPr>
          <a:lstStyle/>
          <a:p>
            <a:pPr algn="ctr" eaLnBrk="0" hangingPunct="0">
              <a:lnSpc>
                <a:spcPct val="90000"/>
              </a:lnSpc>
              <a:spcBef>
                <a:spcPct val="15000"/>
              </a:spcBef>
            </a:pPr>
            <a:r>
              <a:rPr lang="en-US" b="1" dirty="0">
                <a:solidFill>
                  <a:srgbClr val="000000"/>
                </a:solidFill>
              </a:rPr>
              <a:t>Treatment effect through Week 24</a:t>
            </a:r>
          </a:p>
          <a:p>
            <a:pPr algn="ctr" eaLnBrk="0" hangingPunct="0"/>
            <a:r>
              <a:rPr lang="en-US" sz="1600" b="1" dirty="0">
                <a:solidFill>
                  <a:srgbClr val="000000"/>
                </a:solidFill>
              </a:rPr>
              <a:t>– 47.9 mmol/L</a:t>
            </a:r>
            <a:r>
              <a:rPr lang="en-US" dirty="0">
                <a:solidFill>
                  <a:srgbClr val="000000"/>
                </a:solidFill>
              </a:rPr>
              <a:t> </a:t>
            </a:r>
          </a:p>
          <a:p>
            <a:pPr algn="ctr" eaLnBrk="0" hangingPunct="0"/>
            <a:r>
              <a:rPr lang="en-US" i="1" dirty="0">
                <a:solidFill>
                  <a:srgbClr val="000000"/>
                </a:solidFill>
              </a:rPr>
              <a:t>P </a:t>
            </a:r>
            <a:r>
              <a:rPr lang="en-US" dirty="0">
                <a:solidFill>
                  <a:srgbClr val="000000"/>
                </a:solidFill>
              </a:rPr>
              <a:t>&lt; 0.0001</a:t>
            </a:r>
            <a:endParaRPr lang="en-US" sz="1200" dirty="0">
              <a:solidFill>
                <a:srgbClr val="000000"/>
              </a:solidFill>
            </a:endParaRPr>
          </a:p>
        </p:txBody>
      </p:sp>
      <p:sp>
        <p:nvSpPr>
          <p:cNvPr id="2053" name="Text Box 5"/>
          <p:cNvSpPr txBox="1">
            <a:spLocks noChangeArrowheads="1"/>
          </p:cNvSpPr>
          <p:nvPr/>
        </p:nvSpPr>
        <p:spPr bwMode="auto">
          <a:xfrm>
            <a:off x="7181850" y="2549525"/>
            <a:ext cx="1766888" cy="1363450"/>
          </a:xfrm>
          <a:prstGeom prst="rect">
            <a:avLst/>
          </a:prstGeom>
          <a:solidFill>
            <a:srgbClr val="8CC63F">
              <a:alpha val="54901"/>
            </a:srgbClr>
          </a:solidFill>
          <a:ln w="9525">
            <a:solidFill>
              <a:srgbClr val="000000"/>
            </a:solidFill>
            <a:miter lim="800000"/>
            <a:headEnd/>
            <a:tailEnd/>
          </a:ln>
        </p:spPr>
        <p:txBody>
          <a:bodyPr wrap="square">
            <a:spAutoFit/>
          </a:bodyPr>
          <a:lstStyle/>
          <a:p>
            <a:pPr algn="ctr" eaLnBrk="0" hangingPunct="0">
              <a:lnSpc>
                <a:spcPct val="90000"/>
              </a:lnSpc>
              <a:spcBef>
                <a:spcPct val="15000"/>
              </a:spcBef>
            </a:pPr>
            <a:r>
              <a:rPr lang="en-US" b="1" dirty="0">
                <a:solidFill>
                  <a:srgbClr val="000000"/>
                </a:solidFill>
              </a:rPr>
              <a:t>Treatment effect through Week 48</a:t>
            </a:r>
          </a:p>
          <a:p>
            <a:pPr algn="ctr" eaLnBrk="0" hangingPunct="0">
              <a:lnSpc>
                <a:spcPct val="85000"/>
              </a:lnSpc>
              <a:spcBef>
                <a:spcPct val="15000"/>
              </a:spcBef>
            </a:pPr>
            <a:r>
              <a:rPr lang="en-US" sz="1600" b="1" dirty="0">
                <a:solidFill>
                  <a:srgbClr val="000000"/>
                </a:solidFill>
              </a:rPr>
              <a:t>– 48.1 mmol/L</a:t>
            </a:r>
            <a:r>
              <a:rPr lang="en-US" sz="1600" dirty="0">
                <a:solidFill>
                  <a:srgbClr val="000000"/>
                </a:solidFill>
              </a:rPr>
              <a:t> </a:t>
            </a:r>
          </a:p>
          <a:p>
            <a:pPr algn="ctr" eaLnBrk="0" hangingPunct="0">
              <a:lnSpc>
                <a:spcPct val="85000"/>
              </a:lnSpc>
              <a:spcBef>
                <a:spcPct val="15000"/>
              </a:spcBef>
            </a:pPr>
            <a:r>
              <a:rPr lang="en-US" i="1" dirty="0">
                <a:solidFill>
                  <a:srgbClr val="000000"/>
                </a:solidFill>
              </a:rPr>
              <a:t>P </a:t>
            </a:r>
            <a:r>
              <a:rPr lang="en-US" dirty="0">
                <a:solidFill>
                  <a:srgbClr val="000000"/>
                </a:solidFill>
              </a:rPr>
              <a:t>&lt; 0.0001</a:t>
            </a:r>
            <a:endParaRPr lang="en-US" sz="1200" dirty="0">
              <a:solidFill>
                <a:srgbClr val="000000"/>
              </a:solidFill>
            </a:endParaRPr>
          </a:p>
        </p:txBody>
      </p:sp>
      <p:sp>
        <p:nvSpPr>
          <p:cNvPr id="2054" name="Rectangle 8"/>
          <p:cNvSpPr>
            <a:spLocks noChangeArrowheads="1"/>
          </p:cNvSpPr>
          <p:nvPr/>
        </p:nvSpPr>
        <p:spPr bwMode="auto">
          <a:xfrm>
            <a:off x="76200" y="6324600"/>
            <a:ext cx="4965700" cy="307975"/>
          </a:xfrm>
          <a:prstGeom prst="rect">
            <a:avLst/>
          </a:prstGeom>
          <a:noFill/>
          <a:ln w="9525">
            <a:noFill/>
            <a:miter lim="800000"/>
            <a:headEnd/>
            <a:tailEnd/>
          </a:ln>
        </p:spPr>
        <p:txBody>
          <a:bodyPr wrap="none">
            <a:spAutoFit/>
          </a:bodyPr>
          <a:lstStyle/>
          <a:p>
            <a:r>
              <a:rPr lang="sk-SK" b="1"/>
              <a:t>Ramsey et al., N Engl J Med. 2011 Nov 3;365(18):1663-72</a:t>
            </a:r>
            <a:endParaRPr lang="en-US" b="1" dirty="0"/>
          </a:p>
        </p:txBody>
      </p:sp>
    </p:spTree>
    <p:extLst>
      <p:ext uri="{BB962C8B-B14F-4D97-AF65-F5344CB8AC3E}">
        <p14:creationId xmlns:p14="http://schemas.microsoft.com/office/powerpoint/2010/main" val="38312872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of Kalydeco</a:t>
            </a:r>
          </a:p>
        </p:txBody>
      </p:sp>
      <p:pic>
        <p:nvPicPr>
          <p:cNvPr id="5" name="Content Placeholder 4" descr="kalydeco_617x298-617x298.jpg"/>
          <p:cNvPicPr>
            <a:picLocks noGrp="1" noChangeAspect="1"/>
          </p:cNvPicPr>
          <p:nvPr>
            <p:ph sz="quarter" idx="13"/>
          </p:nvPr>
        </p:nvPicPr>
        <p:blipFill>
          <a:blip r:embed="rId3" cstate="print"/>
          <a:stretch>
            <a:fillRect/>
          </a:stretch>
        </p:blipFill>
        <p:spPr>
          <a:xfrm>
            <a:off x="774593" y="1371600"/>
            <a:ext cx="7572951" cy="3657600"/>
          </a:xfrm>
        </p:spPr>
      </p:pic>
      <p:sp>
        <p:nvSpPr>
          <p:cNvPr id="6" name="TextBox 5"/>
          <p:cNvSpPr txBox="1"/>
          <p:nvPr/>
        </p:nvSpPr>
        <p:spPr>
          <a:xfrm>
            <a:off x="1524000" y="5410200"/>
            <a:ext cx="6111353"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600" dirty="0"/>
              <a:t>$294,000 per patient, per year</a:t>
            </a:r>
          </a:p>
        </p:txBody>
      </p:sp>
    </p:spTree>
    <p:extLst>
      <p:ext uri="{BB962C8B-B14F-4D97-AF65-F5344CB8AC3E}">
        <p14:creationId xmlns:p14="http://schemas.microsoft.com/office/powerpoint/2010/main" val="34793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a:ea typeface="ＭＳ Ｐゴシック" pitchFamily="34" charset="-128"/>
              </a:rPr>
              <a:t>A Vision for the Future</a:t>
            </a:r>
          </a:p>
        </p:txBody>
      </p:sp>
      <p:pic>
        <p:nvPicPr>
          <p:cNvPr id="5" name="Picture 4" descr="G551D.jpg"/>
          <p:cNvPicPr>
            <a:picLocks noChangeAspect="1"/>
          </p:cNvPicPr>
          <p:nvPr/>
        </p:nvPicPr>
        <p:blipFill>
          <a:blip r:embed="rId2" cstate="print"/>
          <a:srcRect/>
          <a:stretch>
            <a:fillRect/>
          </a:stretch>
        </p:blipFill>
        <p:spPr bwMode="auto">
          <a:xfrm>
            <a:off x="458788" y="1671638"/>
            <a:ext cx="1892300" cy="1892300"/>
          </a:xfrm>
          <a:prstGeom prst="rect">
            <a:avLst/>
          </a:prstGeom>
          <a:noFill/>
          <a:ln w="9525">
            <a:noFill/>
            <a:miter lim="800000"/>
            <a:headEnd/>
            <a:tailEnd/>
          </a:ln>
        </p:spPr>
      </p:pic>
      <p:pic>
        <p:nvPicPr>
          <p:cNvPr id="6" name="Picture 5" descr="G551D+age 2-6.jpg"/>
          <p:cNvPicPr>
            <a:picLocks noChangeAspect="1"/>
          </p:cNvPicPr>
          <p:nvPr/>
        </p:nvPicPr>
        <p:blipFill>
          <a:blip r:embed="rId3" cstate="print"/>
          <a:srcRect/>
          <a:stretch>
            <a:fillRect/>
          </a:stretch>
        </p:blipFill>
        <p:spPr bwMode="auto">
          <a:xfrm>
            <a:off x="457200" y="1671638"/>
            <a:ext cx="1892300" cy="1892300"/>
          </a:xfrm>
          <a:prstGeom prst="rect">
            <a:avLst/>
          </a:prstGeom>
          <a:noFill/>
          <a:ln w="9525">
            <a:noFill/>
            <a:miter lim="800000"/>
            <a:headEnd/>
            <a:tailEnd/>
          </a:ln>
        </p:spPr>
      </p:pic>
      <p:pic>
        <p:nvPicPr>
          <p:cNvPr id="7" name="Picture 6" descr="3_G551D+Nongating.jpg"/>
          <p:cNvPicPr>
            <a:picLocks noChangeAspect="1"/>
          </p:cNvPicPr>
          <p:nvPr/>
        </p:nvPicPr>
        <p:blipFill>
          <a:blip r:embed="rId4" cstate="print"/>
          <a:srcRect/>
          <a:stretch>
            <a:fillRect/>
          </a:stretch>
        </p:blipFill>
        <p:spPr bwMode="auto">
          <a:xfrm>
            <a:off x="457200" y="1671638"/>
            <a:ext cx="1892300" cy="1892300"/>
          </a:xfrm>
          <a:prstGeom prst="rect">
            <a:avLst/>
          </a:prstGeom>
          <a:noFill/>
          <a:ln w="9525">
            <a:noFill/>
            <a:miter lim="800000"/>
            <a:headEnd/>
            <a:tailEnd/>
          </a:ln>
        </p:spPr>
      </p:pic>
      <p:pic>
        <p:nvPicPr>
          <p:cNvPr id="8" name="Picture 7" descr="4_G551D+Non+R117H.jpg"/>
          <p:cNvPicPr>
            <a:picLocks noChangeAspect="1"/>
          </p:cNvPicPr>
          <p:nvPr/>
        </p:nvPicPr>
        <p:blipFill>
          <a:blip r:embed="rId5" cstate="print"/>
          <a:srcRect/>
          <a:stretch>
            <a:fillRect/>
          </a:stretch>
        </p:blipFill>
        <p:spPr bwMode="auto">
          <a:xfrm>
            <a:off x="457200" y="1671638"/>
            <a:ext cx="1892300" cy="1892300"/>
          </a:xfrm>
          <a:prstGeom prst="rect">
            <a:avLst/>
          </a:prstGeom>
          <a:noFill/>
          <a:ln w="9525">
            <a:noFill/>
            <a:miter lim="800000"/>
            <a:headEnd/>
            <a:tailEnd/>
          </a:ln>
        </p:spPr>
      </p:pic>
      <p:pic>
        <p:nvPicPr>
          <p:cNvPr id="9" name="Picture 8" descr="5_G551D+Non+R+PS.jpg"/>
          <p:cNvPicPr>
            <a:picLocks noChangeAspect="1"/>
          </p:cNvPicPr>
          <p:nvPr/>
        </p:nvPicPr>
        <p:blipFill>
          <a:blip r:embed="rId6" cstate="print"/>
          <a:srcRect/>
          <a:stretch>
            <a:fillRect/>
          </a:stretch>
        </p:blipFill>
        <p:spPr bwMode="auto">
          <a:xfrm>
            <a:off x="457200" y="1671638"/>
            <a:ext cx="1892300" cy="1892300"/>
          </a:xfrm>
          <a:prstGeom prst="rect">
            <a:avLst/>
          </a:prstGeom>
          <a:noFill/>
          <a:ln w="9525">
            <a:noFill/>
            <a:miter lim="800000"/>
            <a:headEnd/>
            <a:tailEnd/>
          </a:ln>
        </p:spPr>
      </p:pic>
      <p:pic>
        <p:nvPicPr>
          <p:cNvPr id="10" name="Picture 9" descr="6_G551D+Non+R+PS+X.jpg"/>
          <p:cNvPicPr>
            <a:picLocks noChangeAspect="1"/>
          </p:cNvPicPr>
          <p:nvPr/>
        </p:nvPicPr>
        <p:blipFill>
          <a:blip r:embed="rId7" cstate="print"/>
          <a:srcRect/>
          <a:stretch>
            <a:fillRect/>
          </a:stretch>
        </p:blipFill>
        <p:spPr bwMode="auto">
          <a:xfrm>
            <a:off x="457200" y="1674813"/>
            <a:ext cx="1892300" cy="1892300"/>
          </a:xfrm>
          <a:prstGeom prst="rect">
            <a:avLst/>
          </a:prstGeom>
          <a:noFill/>
          <a:ln w="9525">
            <a:noFill/>
            <a:miter lim="800000"/>
            <a:headEnd/>
            <a:tailEnd/>
          </a:ln>
        </p:spPr>
      </p:pic>
      <p:pic>
        <p:nvPicPr>
          <p:cNvPr id="11" name="Picture 10" descr="7_G551D+Non+R+PS+X+F508.jpg"/>
          <p:cNvPicPr>
            <a:picLocks noChangeAspect="1"/>
          </p:cNvPicPr>
          <p:nvPr/>
        </p:nvPicPr>
        <p:blipFill>
          <a:blip r:embed="rId8" cstate="print"/>
          <a:srcRect/>
          <a:stretch>
            <a:fillRect/>
          </a:stretch>
        </p:blipFill>
        <p:spPr bwMode="auto">
          <a:xfrm>
            <a:off x="457200" y="1676400"/>
            <a:ext cx="1892300" cy="1892300"/>
          </a:xfrm>
          <a:prstGeom prst="rect">
            <a:avLst/>
          </a:prstGeom>
          <a:noFill/>
          <a:ln w="9525">
            <a:noFill/>
            <a:miter lim="800000"/>
            <a:headEnd/>
            <a:tailEnd/>
          </a:ln>
        </p:spPr>
      </p:pic>
      <p:pic>
        <p:nvPicPr>
          <p:cNvPr id="12" name="Picture 11" descr="8_G551D+Non+R+PS+X+F508+Het.jpg"/>
          <p:cNvPicPr>
            <a:picLocks noChangeAspect="1"/>
          </p:cNvPicPr>
          <p:nvPr/>
        </p:nvPicPr>
        <p:blipFill>
          <a:blip r:embed="rId9" cstate="print"/>
          <a:srcRect/>
          <a:stretch>
            <a:fillRect/>
          </a:stretch>
        </p:blipFill>
        <p:spPr bwMode="auto">
          <a:xfrm>
            <a:off x="3670300" y="1676400"/>
            <a:ext cx="1892300" cy="1892300"/>
          </a:xfrm>
          <a:prstGeom prst="rect">
            <a:avLst/>
          </a:prstGeom>
          <a:noFill/>
          <a:ln w="9525">
            <a:noFill/>
            <a:miter lim="800000"/>
            <a:headEnd/>
            <a:tailEnd/>
          </a:ln>
        </p:spPr>
      </p:pic>
      <p:pic>
        <p:nvPicPr>
          <p:cNvPr id="13" name="Picture 12" descr="9_Everybody.jpg"/>
          <p:cNvPicPr>
            <a:picLocks noChangeAspect="1"/>
          </p:cNvPicPr>
          <p:nvPr/>
        </p:nvPicPr>
        <p:blipFill>
          <a:blip r:embed="rId10" cstate="print"/>
          <a:srcRect/>
          <a:stretch>
            <a:fillRect/>
          </a:stretch>
        </p:blipFill>
        <p:spPr bwMode="auto">
          <a:xfrm>
            <a:off x="7010400" y="1676400"/>
            <a:ext cx="1892300" cy="1892300"/>
          </a:xfrm>
          <a:prstGeom prst="rect">
            <a:avLst/>
          </a:prstGeom>
          <a:noFill/>
          <a:ln w="9525">
            <a:noFill/>
            <a:miter lim="800000"/>
            <a:headEnd/>
            <a:tailEnd/>
          </a:ln>
        </p:spPr>
      </p:pic>
      <p:sp>
        <p:nvSpPr>
          <p:cNvPr id="14" name="Right Arrow 13"/>
          <p:cNvSpPr/>
          <p:nvPr/>
        </p:nvSpPr>
        <p:spPr>
          <a:xfrm>
            <a:off x="2514600" y="2286000"/>
            <a:ext cx="990600" cy="609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ight Arrow 14"/>
          <p:cNvSpPr/>
          <p:nvPr/>
        </p:nvSpPr>
        <p:spPr>
          <a:xfrm>
            <a:off x="5791200" y="2286000"/>
            <a:ext cx="990600" cy="609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 name="Picture 15" descr="crowd-of-people.jpg"/>
          <p:cNvPicPr>
            <a:picLocks noChangeAspect="1"/>
          </p:cNvPicPr>
          <p:nvPr/>
        </p:nvPicPr>
        <p:blipFill>
          <a:blip r:embed="rId11" cstate="print"/>
          <a:srcRect/>
          <a:stretch>
            <a:fillRect/>
          </a:stretch>
        </p:blipFill>
        <p:spPr bwMode="auto">
          <a:xfrm>
            <a:off x="2438400" y="3810000"/>
            <a:ext cx="4397375" cy="2743200"/>
          </a:xfrm>
          <a:prstGeom prst="rect">
            <a:avLst/>
          </a:prstGeom>
          <a:noFill/>
          <a:ln w="9525">
            <a:noFill/>
            <a:miter lim="800000"/>
            <a:headEnd/>
            <a:tailEnd/>
          </a:ln>
        </p:spPr>
      </p:pic>
      <p:sp>
        <p:nvSpPr>
          <p:cNvPr id="17" name="TextBox 16"/>
          <p:cNvSpPr txBox="1"/>
          <p:nvPr/>
        </p:nvSpPr>
        <p:spPr>
          <a:xfrm>
            <a:off x="381000" y="6248400"/>
            <a:ext cx="51816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Rowe SM.  Plenary Session I: Reversing the Basic Defect: A Vision for the Future.  </a:t>
            </a:r>
          </a:p>
          <a:p>
            <a:r>
              <a:rPr lang="en-US" sz="1200" dirty="0"/>
              <a:t>NACFC 2012</a:t>
            </a:r>
          </a:p>
        </p:txBody>
      </p:sp>
    </p:spTree>
    <p:extLst>
      <p:ext uri="{BB962C8B-B14F-4D97-AF65-F5344CB8AC3E}">
        <p14:creationId xmlns:p14="http://schemas.microsoft.com/office/powerpoint/2010/main" val="4130987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nodeType="afterGroup">
                            <p:stCondLst>
                              <p:cond delay="5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nodeType="afterGroup">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nodeType="afterGroup">
                            <p:stCondLst>
                              <p:cond delay="1500"/>
                            </p:stCondLst>
                            <p:childTnLst>
                              <p:par>
                                <p:cTn id="46" presetID="10"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33400" y="304800"/>
            <a:ext cx="7620000" cy="4184487"/>
          </a:xfrm>
        </p:spPr>
      </p:pic>
      <p:sp>
        <p:nvSpPr>
          <p:cNvPr id="4" name="Content Placeholder 3"/>
          <p:cNvSpPr>
            <a:spLocks noGrp="1"/>
          </p:cNvSpPr>
          <p:nvPr>
            <p:ph sz="quarter" idx="14"/>
          </p:nvPr>
        </p:nvSpPr>
        <p:spPr>
          <a:xfrm>
            <a:off x="381000" y="4648200"/>
            <a:ext cx="8382000" cy="1981200"/>
          </a:xfrm>
        </p:spPr>
        <p:txBody>
          <a:bodyPr>
            <a:normAutofit fontScale="55000" lnSpcReduction="20000"/>
          </a:bodyPr>
          <a:lstStyle/>
          <a:p>
            <a:r>
              <a:rPr lang="en-US" dirty="0"/>
              <a:t>Typical regime – Albuterol and Hypertonic Saline twice a  day, </a:t>
            </a:r>
            <a:r>
              <a:rPr lang="en-US" dirty="0" err="1"/>
              <a:t>Pulmozyme</a:t>
            </a:r>
            <a:r>
              <a:rPr lang="en-US" dirty="0"/>
              <a:t> once a day, inhaled antibiotics cycled.  Airway clearance two to four times a day </a:t>
            </a:r>
          </a:p>
          <a:p>
            <a:r>
              <a:rPr lang="en-US" dirty="0"/>
              <a:t>Azithromycin MWF</a:t>
            </a:r>
          </a:p>
          <a:p>
            <a:r>
              <a:rPr lang="en-US" dirty="0"/>
              <a:t>Pancreatic enzymes and CF vitamins</a:t>
            </a:r>
          </a:p>
          <a:p>
            <a:r>
              <a:rPr lang="en-US" dirty="0" err="1"/>
              <a:t>Antiacids</a:t>
            </a:r>
            <a:endParaRPr lang="en-US" dirty="0"/>
          </a:p>
          <a:p>
            <a:r>
              <a:rPr lang="en-US" dirty="0"/>
              <a:t>Calcium, extra </a:t>
            </a:r>
            <a:r>
              <a:rPr lang="en-US" dirty="0" err="1"/>
              <a:t>vit</a:t>
            </a:r>
            <a:r>
              <a:rPr lang="en-US" dirty="0"/>
              <a:t> D</a:t>
            </a:r>
          </a:p>
          <a:p>
            <a:r>
              <a:rPr lang="en-US" dirty="0"/>
              <a:t>Asthma meds?, Allergy meds? Antidepressants, Anxiety?, Chronic Pain</a:t>
            </a:r>
          </a:p>
          <a:p>
            <a:endParaRPr lang="en-US" dirty="0"/>
          </a:p>
        </p:txBody>
      </p:sp>
      <p:sp>
        <p:nvSpPr>
          <p:cNvPr id="3" name="TextBox 2">
            <a:extLst>
              <a:ext uri="{FF2B5EF4-FFF2-40B4-BE49-F238E27FC236}">
                <a16:creationId xmlns:a16="http://schemas.microsoft.com/office/drawing/2014/main" id="{D8B064CD-5257-4D3D-B25D-777D9F34A28E}"/>
              </a:ext>
            </a:extLst>
          </p:cNvPr>
          <p:cNvSpPr txBox="1"/>
          <p:nvPr/>
        </p:nvSpPr>
        <p:spPr>
          <a:xfrm>
            <a:off x="3200400" y="5105400"/>
            <a:ext cx="5665910" cy="954107"/>
          </a:xfrm>
          <a:prstGeom prst="rect">
            <a:avLst/>
          </a:prstGeom>
          <a:noFill/>
        </p:spPr>
        <p:txBody>
          <a:bodyPr wrap="none" rtlCol="0">
            <a:spAutoFit/>
          </a:bodyPr>
          <a:lstStyle/>
          <a:p>
            <a:r>
              <a:rPr lang="en-US" sz="2800" dirty="0"/>
              <a:t>Doing all the therapies takes </a:t>
            </a:r>
          </a:p>
          <a:p>
            <a:r>
              <a:rPr lang="en-US" sz="2800" dirty="0"/>
              <a:t>approximately 16-20 hours per week.</a:t>
            </a:r>
          </a:p>
        </p:txBody>
      </p:sp>
    </p:spTree>
    <p:extLst>
      <p:ext uri="{BB962C8B-B14F-4D97-AF65-F5344CB8AC3E}">
        <p14:creationId xmlns:p14="http://schemas.microsoft.com/office/powerpoint/2010/main" val="10391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rrowheads="1"/>
          </p:cNvSpPr>
          <p:nvPr>
            <p:ph type="title"/>
          </p:nvPr>
        </p:nvSpPr>
        <p:spPr/>
        <p:txBody>
          <a:bodyPr>
            <a:normAutofit/>
          </a:bodyPr>
          <a:lstStyle/>
          <a:p>
            <a:r>
              <a:rPr lang="en-US" sz="4800">
                <a:solidFill>
                  <a:schemeClr val="hlink"/>
                </a:solidFill>
              </a:rPr>
              <a:t>CF: an exciting era</a:t>
            </a:r>
          </a:p>
        </p:txBody>
      </p:sp>
      <p:sp>
        <p:nvSpPr>
          <p:cNvPr id="230403" name="Rectangle 3"/>
          <p:cNvSpPr>
            <a:spLocks noGrp="1" noChangeArrowheads="1"/>
          </p:cNvSpPr>
          <p:nvPr>
            <p:ph sz="quarter" idx="13"/>
          </p:nvPr>
        </p:nvSpPr>
        <p:spPr/>
        <p:txBody>
          <a:bodyPr/>
          <a:lstStyle/>
          <a:p>
            <a:r>
              <a:rPr lang="en-US" dirty="0"/>
              <a:t>Decades of steady progress</a:t>
            </a:r>
          </a:p>
          <a:p>
            <a:r>
              <a:rPr lang="en-US" dirty="0"/>
              <a:t>Improving application of current therapies</a:t>
            </a:r>
          </a:p>
          <a:p>
            <a:r>
              <a:rPr lang="en-US" dirty="0"/>
              <a:t>Pipeline of new mutation specific therapies that correct the basic defect in CF</a:t>
            </a:r>
          </a:p>
          <a:p>
            <a:r>
              <a:rPr lang="en-US" dirty="0"/>
              <a:t>An orphan disease with a track record of success, albeit costly therapies! </a:t>
            </a:r>
          </a:p>
        </p:txBody>
      </p:sp>
    </p:spTree>
    <p:extLst>
      <p:ext uri="{BB962C8B-B14F-4D97-AF65-F5344CB8AC3E}">
        <p14:creationId xmlns:p14="http://schemas.microsoft.com/office/powerpoint/2010/main" val="1440546394"/>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Cecilia </a:t>
            </a:r>
            <a:r>
              <a:rPr lang="en-US" dirty="0" err="1"/>
              <a:t>Farthington</a:t>
            </a:r>
            <a:r>
              <a:rPr lang="en-US" dirty="0"/>
              <a:t> - PE</a:t>
            </a:r>
          </a:p>
        </p:txBody>
      </p:sp>
      <p:sp>
        <p:nvSpPr>
          <p:cNvPr id="3" name="Content Placeholder 2"/>
          <p:cNvSpPr>
            <a:spLocks noGrp="1"/>
          </p:cNvSpPr>
          <p:nvPr>
            <p:ph sz="quarter" idx="13"/>
          </p:nvPr>
        </p:nvSpPr>
        <p:spPr/>
        <p:txBody>
          <a:bodyPr>
            <a:normAutofit fontScale="92500"/>
          </a:bodyPr>
          <a:lstStyle/>
          <a:p>
            <a:r>
              <a:rPr lang="en-US" dirty="0"/>
              <a:t>Irritable and very thin with very little subcutaneous fat tissue</a:t>
            </a:r>
          </a:p>
          <a:p>
            <a:r>
              <a:rPr lang="en-US" dirty="0"/>
              <a:t>Congested nasal passage with a possible polyp</a:t>
            </a:r>
          </a:p>
          <a:p>
            <a:r>
              <a:rPr lang="en-US" dirty="0" err="1"/>
              <a:t>Tachypneic</a:t>
            </a:r>
            <a:r>
              <a:rPr lang="en-US" dirty="0"/>
              <a:t> but no distress</a:t>
            </a:r>
          </a:p>
          <a:p>
            <a:r>
              <a:rPr lang="en-US" dirty="0"/>
              <a:t>Bilateral crackles and occasional wheezing</a:t>
            </a:r>
          </a:p>
          <a:p>
            <a:r>
              <a:rPr lang="en-US" dirty="0"/>
              <a:t>Abdomen distended with hepatomegaly</a:t>
            </a:r>
          </a:p>
          <a:p>
            <a:r>
              <a:rPr lang="en-US" dirty="0"/>
              <a:t>Very foul gas and loose diarrhea</a:t>
            </a:r>
          </a:p>
          <a:p>
            <a:r>
              <a:rPr lang="en-US" dirty="0"/>
              <a:t>Cyanotic fingers with significant clubbing</a:t>
            </a:r>
          </a:p>
        </p:txBody>
      </p:sp>
    </p:spTree>
    <p:extLst>
      <p:ext uri="{BB962C8B-B14F-4D97-AF65-F5344CB8AC3E}">
        <p14:creationId xmlns:p14="http://schemas.microsoft.com/office/powerpoint/2010/main" val="385804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Cecilia </a:t>
            </a:r>
            <a:r>
              <a:rPr lang="en-US" dirty="0" err="1"/>
              <a:t>Farthington</a:t>
            </a:r>
            <a:endParaRPr lang="en-US" dirty="0"/>
          </a:p>
        </p:txBody>
      </p:sp>
      <p:sp>
        <p:nvSpPr>
          <p:cNvPr id="3" name="Content Placeholder 2"/>
          <p:cNvSpPr>
            <a:spLocks noGrp="1"/>
          </p:cNvSpPr>
          <p:nvPr>
            <p:ph sz="quarter" idx="13"/>
          </p:nvPr>
        </p:nvSpPr>
        <p:spPr/>
        <p:txBody>
          <a:bodyPr>
            <a:normAutofit/>
          </a:bodyPr>
          <a:lstStyle/>
          <a:p>
            <a:r>
              <a:rPr lang="en-US" dirty="0"/>
              <a:t>SaO2 89%</a:t>
            </a:r>
          </a:p>
          <a:p>
            <a:r>
              <a:rPr lang="en-US" dirty="0"/>
              <a:t>CXR bilateral infiltrates with bilateral bronchiectasis</a:t>
            </a:r>
          </a:p>
          <a:p>
            <a:endParaRPr lang="en-US" dirty="0"/>
          </a:p>
          <a:p>
            <a:endParaRPr lang="en-US" dirty="0"/>
          </a:p>
          <a:p>
            <a:r>
              <a:rPr lang="en-US" dirty="0"/>
              <a:t>Sweat chloride test was 95.</a:t>
            </a:r>
          </a:p>
          <a:p>
            <a:r>
              <a:rPr lang="en-US" dirty="0"/>
              <a:t>Fecal elastase was 20</a:t>
            </a:r>
          </a:p>
          <a:p>
            <a:endParaRPr lang="en-US" dirty="0"/>
          </a:p>
        </p:txBody>
      </p:sp>
    </p:spTree>
    <p:extLst>
      <p:ext uri="{BB962C8B-B14F-4D97-AF65-F5344CB8AC3E}">
        <p14:creationId xmlns:p14="http://schemas.microsoft.com/office/powerpoint/2010/main" val="254776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D903C-426D-457E-96D0-7D1B63A50998}"/>
              </a:ext>
            </a:extLst>
          </p:cNvPr>
          <p:cNvSpPr>
            <a:spLocks noGrp="1"/>
          </p:cNvSpPr>
          <p:nvPr>
            <p:ph type="title"/>
          </p:nvPr>
        </p:nvSpPr>
        <p:spPr/>
        <p:txBody>
          <a:bodyPr/>
          <a:lstStyle/>
          <a:p>
            <a:r>
              <a:rPr lang="en-US" dirty="0"/>
              <a:t>Carlos Fernandez</a:t>
            </a:r>
          </a:p>
        </p:txBody>
      </p:sp>
      <p:sp>
        <p:nvSpPr>
          <p:cNvPr id="3" name="Content Placeholder 2">
            <a:extLst>
              <a:ext uri="{FF2B5EF4-FFF2-40B4-BE49-F238E27FC236}">
                <a16:creationId xmlns:a16="http://schemas.microsoft.com/office/drawing/2014/main" id="{5BDD49EA-78EC-408F-AB04-047D59804855}"/>
              </a:ext>
            </a:extLst>
          </p:cNvPr>
          <p:cNvSpPr>
            <a:spLocks noGrp="1"/>
          </p:cNvSpPr>
          <p:nvPr>
            <p:ph sz="quarter" idx="13"/>
          </p:nvPr>
        </p:nvSpPr>
        <p:spPr/>
        <p:txBody>
          <a:bodyPr>
            <a:normAutofit/>
          </a:bodyPr>
          <a:lstStyle/>
          <a:p>
            <a:r>
              <a:rPr lang="en-US" dirty="0"/>
              <a:t>Carlos is an 8 month old child with recurrent pneumonias (hospitalized 4 times in the last 4 months)</a:t>
            </a:r>
          </a:p>
          <a:p>
            <a:r>
              <a:rPr lang="en-US" dirty="0"/>
              <a:t>He has poor weight gain and has always struggled with his weight</a:t>
            </a:r>
          </a:p>
          <a:p>
            <a:r>
              <a:rPr lang="en-US" dirty="0"/>
              <a:t>He has 4 stools per day which are generous in size.</a:t>
            </a:r>
          </a:p>
          <a:p>
            <a:r>
              <a:rPr lang="en-US" dirty="0"/>
              <a:t>His mother noted that when she kissed the child, he tasted “dirty” and felt she was not cleaning him enough and he gets several baths per day on average.</a:t>
            </a:r>
          </a:p>
          <a:p>
            <a:endParaRPr lang="en-US" dirty="0"/>
          </a:p>
        </p:txBody>
      </p:sp>
    </p:spTree>
    <p:extLst>
      <p:ext uri="{BB962C8B-B14F-4D97-AF65-F5344CB8AC3E}">
        <p14:creationId xmlns:p14="http://schemas.microsoft.com/office/powerpoint/2010/main" val="135013867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6174</TotalTime>
  <Words>3375</Words>
  <Application>Microsoft Office PowerPoint</Application>
  <PresentationFormat>On-screen Show (4:3)</PresentationFormat>
  <Paragraphs>606</Paragraphs>
  <Slides>66</Slides>
  <Notes>20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4</vt:i4>
      </vt:variant>
      <vt:variant>
        <vt:lpstr>Slide Titles</vt:lpstr>
      </vt:variant>
      <vt:variant>
        <vt:i4>66</vt:i4>
      </vt:variant>
    </vt:vector>
  </HeadingPairs>
  <TitlesOfParts>
    <vt:vector size="82" baseType="lpstr">
      <vt:lpstr>MS PGothic</vt:lpstr>
      <vt:lpstr>MS PGothic</vt:lpstr>
      <vt:lpstr>Arial</vt:lpstr>
      <vt:lpstr>Calibri</vt:lpstr>
      <vt:lpstr>Franklin Gothic Book</vt:lpstr>
      <vt:lpstr>Garamond</vt:lpstr>
      <vt:lpstr>Symbol</vt:lpstr>
      <vt:lpstr>Times</vt:lpstr>
      <vt:lpstr>Times New Roman</vt:lpstr>
      <vt:lpstr>Tw Cen MT</vt:lpstr>
      <vt:lpstr>Wingdings</vt:lpstr>
      <vt:lpstr>Droplet</vt:lpstr>
      <vt:lpstr>Image</vt:lpstr>
      <vt:lpstr>Chart</vt:lpstr>
      <vt:lpstr>Photo Editor Photo</vt:lpstr>
      <vt:lpstr>Prism Project</vt:lpstr>
      <vt:lpstr>Cystic Fibrosis Update</vt:lpstr>
      <vt:lpstr>Objectives</vt:lpstr>
      <vt:lpstr>Cecilia Farthington</vt:lpstr>
      <vt:lpstr>Cecilia Farthington</vt:lpstr>
      <vt:lpstr>Cecilia Farthington</vt:lpstr>
      <vt:lpstr>Cecilia Farthington</vt:lpstr>
      <vt:lpstr>Cecilia Farthington - PE</vt:lpstr>
      <vt:lpstr>Cecilia Farthington</vt:lpstr>
      <vt:lpstr>Carlos Fernandez</vt:lpstr>
      <vt:lpstr>Carlos Fernandez (Cont)</vt:lpstr>
      <vt:lpstr>Cecilia and Carlos</vt:lpstr>
      <vt:lpstr>Cecilia and Carlos</vt:lpstr>
      <vt:lpstr>Callie Fields  Currently the Most Common Presentation</vt:lpstr>
      <vt:lpstr>Callie Fields (Cont)</vt:lpstr>
      <vt:lpstr>Cystic Fibrosis</vt:lpstr>
      <vt:lpstr>Cystic Fibrosis</vt:lpstr>
      <vt:lpstr>PowerPoint Presentation</vt:lpstr>
      <vt:lpstr>PowerPoint Presentation</vt:lpstr>
      <vt:lpstr>PowerPoint Presentation</vt:lpstr>
      <vt:lpstr>Epidemiology</vt:lpstr>
      <vt:lpstr>PowerPoint Presentation</vt:lpstr>
      <vt:lpstr>PowerPoint Presentation</vt:lpstr>
      <vt:lpstr>Diagnosis of Cystic Fibrosis</vt:lpstr>
      <vt:lpstr>Diagnosis of Cystic Fibrosis</vt:lpstr>
      <vt:lpstr>PowerPoint Presentation</vt:lpstr>
      <vt:lpstr>Bronchiectasis</vt:lpstr>
      <vt:lpstr>CF is a Systemic Disease</vt:lpstr>
      <vt:lpstr>CFTR Genetics</vt:lpstr>
      <vt:lpstr>PowerPoint Presentation</vt:lpstr>
      <vt:lpstr>PowerPoint Presentation</vt:lpstr>
      <vt:lpstr>Fundamentals of CF Therapies – How they relate to Research</vt:lpstr>
      <vt:lpstr>Why are CF patients doing better?</vt:lpstr>
      <vt:lpstr>PowerPoint Presentation</vt:lpstr>
      <vt:lpstr>Keys to Improved Survival</vt:lpstr>
      <vt:lpstr>Aggressive Treatment - The CF Team</vt:lpstr>
      <vt:lpstr>Coordinated Care Team</vt:lpstr>
      <vt:lpstr>Typical Cystic Fibrosis Program</vt:lpstr>
      <vt:lpstr>Aggressive Treatment -Recommendations for Routine Care and Screening</vt:lpstr>
      <vt:lpstr>Quality Improvement</vt:lpstr>
      <vt:lpstr>FEV1 Decline Remains a Challenge</vt:lpstr>
      <vt:lpstr>PowerPoint Presentation</vt:lpstr>
      <vt:lpstr>PowerPoint Presentation</vt:lpstr>
      <vt:lpstr>Early Diagnosis</vt:lpstr>
      <vt:lpstr>CF Registry Data</vt:lpstr>
      <vt:lpstr>Median FEV1 6 to 17 Years</vt:lpstr>
      <vt:lpstr>Prognostic Factors</vt:lpstr>
      <vt:lpstr>Weight for Length Percentile &lt;2 years of age</vt:lpstr>
      <vt:lpstr>Median BMI Percentile 2-18 years of Age</vt:lpstr>
      <vt:lpstr>Anti-Infective Therapies</vt:lpstr>
      <vt:lpstr>PowerPoint Presentation</vt:lpstr>
      <vt:lpstr>By the Time CF Patients are Adults, ≥60% are Infected with Pa</vt:lpstr>
      <vt:lpstr>PowerPoint Presentation</vt:lpstr>
      <vt:lpstr>PowerPoint Presentation</vt:lpstr>
      <vt:lpstr>PowerPoint Presentation</vt:lpstr>
      <vt:lpstr>All CFTR Mutations are not equal </vt:lpstr>
      <vt:lpstr>All CFTR Mutations are not equal </vt:lpstr>
      <vt:lpstr>VX809 Phase 3 (Orkambi)</vt:lpstr>
      <vt:lpstr>VX 661 Phase 3</vt:lpstr>
      <vt:lpstr>Vertex 371 VX661/ivacaftor plus an ENaC Inhibitor (causes decreased reabsorption of sodium) - previously Parion (P1037) </vt:lpstr>
      <vt:lpstr>PowerPoint Presentation</vt:lpstr>
      <vt:lpstr>Cystic Fibrosis Foundation Therapeutic Pipeline 2017</vt:lpstr>
      <vt:lpstr>Change from Baseline in Sweat Chloride </vt:lpstr>
      <vt:lpstr>Cost of Kalydeco</vt:lpstr>
      <vt:lpstr>A Vision for the Future</vt:lpstr>
      <vt:lpstr>PowerPoint Presentation</vt:lpstr>
      <vt:lpstr>CF: an exciting era</vt:lpstr>
    </vt:vector>
  </TitlesOfParts>
  <Company>Seton Healthcare 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 101</dc:title>
  <dc:creator>Fullmer, Jason J.</dc:creator>
  <cp:lastModifiedBy>Bennie McWilliams</cp:lastModifiedBy>
  <cp:revision>57</cp:revision>
  <dcterms:created xsi:type="dcterms:W3CDTF">2014-08-08T20:16:34Z</dcterms:created>
  <dcterms:modified xsi:type="dcterms:W3CDTF">2017-10-26T18:24:18Z</dcterms:modified>
</cp:coreProperties>
</file>