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98" r:id="rId1"/>
  </p:sldMasterIdLst>
  <p:notesMasterIdLst>
    <p:notesMasterId r:id="rId15"/>
  </p:notesMasterIdLst>
  <p:sldIdLst>
    <p:sldId id="256" r:id="rId2"/>
    <p:sldId id="283" r:id="rId3"/>
    <p:sldId id="264" r:id="rId4"/>
    <p:sldId id="317" r:id="rId5"/>
    <p:sldId id="297" r:id="rId6"/>
    <p:sldId id="324" r:id="rId7"/>
    <p:sldId id="323" r:id="rId8"/>
    <p:sldId id="318" r:id="rId9"/>
    <p:sldId id="293" r:id="rId10"/>
    <p:sldId id="320" r:id="rId11"/>
    <p:sldId id="302" r:id="rId12"/>
    <p:sldId id="321" r:id="rId13"/>
    <p:sldId id="306" r:id="rId14"/>
  </p:sldIdLst>
  <p:sldSz cx="9144000" cy="5143500" type="screen16x9"/>
  <p:notesSz cx="7315200" cy="9601200"/>
  <p:embeddedFontLst>
    <p:embeddedFont>
      <p:font typeface="Karla" panose="020B0604020202020204"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68133C4-B172-4898-9A2A-3B76A35034BE}">
          <p14:sldIdLst>
            <p14:sldId id="256"/>
            <p14:sldId id="283"/>
            <p14:sldId id="264"/>
            <p14:sldId id="317"/>
          </p14:sldIdLst>
        </p14:section>
        <p14:section name="Untitled Section" id="{2668C59C-7C05-4DA4-A502-57E0107C145C}">
          <p14:sldIdLst>
            <p14:sldId id="297"/>
            <p14:sldId id="324"/>
            <p14:sldId id="323"/>
            <p14:sldId id="318"/>
            <p14:sldId id="293"/>
            <p14:sldId id="320"/>
            <p14:sldId id="302"/>
            <p14:sldId id="321"/>
            <p14:sldId id="3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Kirkwood" initials="J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2" autoAdjust="0"/>
    <p:restoredTop sz="94660"/>
  </p:normalViewPr>
  <p:slideViewPr>
    <p:cSldViewPr snapToGrid="0">
      <p:cViewPr>
        <p:scale>
          <a:sx n="106" d="100"/>
          <a:sy n="106" d="100"/>
        </p:scale>
        <p:origin x="84" y="-3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662146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4101927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a:t>
            </a:r>
            <a:r>
              <a:rPr lang="en-US" baseline="0" dirty="0"/>
              <a:t> Give a treatment and change frequency from Q2 to Q3 hr. Do not go to Q4!</a:t>
            </a:r>
            <a:endParaRPr lang="en-US" dirty="0"/>
          </a:p>
        </p:txBody>
      </p:sp>
    </p:spTree>
    <p:extLst>
      <p:ext uri="{BB962C8B-B14F-4D97-AF65-F5344CB8AC3E}">
        <p14:creationId xmlns:p14="http://schemas.microsoft.com/office/powerpoint/2010/main" val="2943803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62480" indent="-362480">
              <a:buFont typeface="Wingdings" panose="05000000000000000000" pitchFamily="2" charset="2"/>
              <a:buChar char="§"/>
            </a:pPr>
            <a:r>
              <a:rPr lang="en-US"/>
              <a:t>Data</a:t>
            </a:r>
          </a:p>
          <a:p>
            <a:pPr marL="362480" indent="-362480">
              <a:buFont typeface="Wingdings" panose="05000000000000000000" pitchFamily="2" charset="2"/>
              <a:buChar char="§"/>
            </a:pPr>
            <a:r>
              <a:rPr lang="en-US"/>
              <a:t>Exclusion </a:t>
            </a:r>
            <a:r>
              <a:rPr lang="en-US" dirty="0"/>
              <a:t>Criteria</a:t>
            </a:r>
          </a:p>
          <a:p>
            <a:pPr marL="362480" indent="-362480">
              <a:buFont typeface="Wingdings" panose="05000000000000000000" pitchFamily="2" charset="2"/>
              <a:buChar char="§"/>
            </a:pPr>
            <a:r>
              <a:rPr lang="en-US" dirty="0"/>
              <a:t>LOS</a:t>
            </a:r>
          </a:p>
          <a:p>
            <a:r>
              <a:rPr lang="en-US" dirty="0"/>
              <a:t>Roll out hospital wide by the hospitalists. </a:t>
            </a:r>
          </a:p>
        </p:txBody>
      </p:sp>
    </p:spTree>
    <p:extLst>
      <p:ext uri="{BB962C8B-B14F-4D97-AF65-F5344CB8AC3E}">
        <p14:creationId xmlns:p14="http://schemas.microsoft.com/office/powerpoint/2010/main" val="326303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757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95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377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defTabSz="966612">
              <a:defRPr/>
            </a:pPr>
            <a:r>
              <a:rPr lang="en-US" sz="1200" dirty="0"/>
              <a:t>goal of a clinical pathway is to improve the quality and efficacy of care, reduce risks, and improve patient satisfaction (De </a:t>
            </a:r>
            <a:r>
              <a:rPr lang="en-US" sz="1200" dirty="0" err="1"/>
              <a:t>Bleser</a:t>
            </a:r>
            <a:r>
              <a:rPr lang="en-US" sz="1200" dirty="0"/>
              <a:t> et al., 2006). </a:t>
            </a:r>
          </a:p>
          <a:p>
            <a:endParaRPr lang="en-US" sz="1200" dirty="0"/>
          </a:p>
          <a:p>
            <a:r>
              <a:rPr lang="en-US" sz="1200" dirty="0"/>
              <a:t>Sylvester and George (2014) reported that eight of the nine studies reviewed found a decrease in LOS when compared to traditional asthma treatment</a:t>
            </a:r>
          </a:p>
          <a:p>
            <a:endParaRPr lang="en-US" sz="1200" dirty="0"/>
          </a:p>
          <a:p>
            <a:pPr defTabSz="966612">
              <a:defRPr/>
            </a:pPr>
            <a:r>
              <a:rPr lang="en-US" sz="1200" dirty="0"/>
              <a:t>Johnson et al. (2000) was also able to demonstrate initiation of a nurse-directed protocol led to decreased LOS as well as a decrease in β-agonist therapy. A nurse driven pathway is a safe effective method to reduce LOS stay, number of β-agonist treatments, and overall costs associated with admission. </a:t>
            </a:r>
          </a:p>
          <a:p>
            <a:endParaRPr lang="en-US" sz="1200" dirty="0"/>
          </a:p>
          <a:p>
            <a:r>
              <a:rPr lang="en-US" sz="1200" dirty="0"/>
              <a:t>No studies that measured patient satisfaction specifically. </a:t>
            </a:r>
            <a:r>
              <a:rPr lang="en-US" sz="1200" dirty="0" err="1"/>
              <a:t>Nowever</a:t>
            </a:r>
            <a:r>
              <a:rPr lang="en-US" sz="1200" dirty="0"/>
              <a:t>, satisfaction is becoming a more and more important issue- press </a:t>
            </a:r>
            <a:r>
              <a:rPr lang="en-US" sz="1200" dirty="0" err="1"/>
              <a:t>Ganey</a:t>
            </a:r>
            <a:r>
              <a:rPr lang="en-US" sz="1200" dirty="0"/>
              <a:t> used to determine reimbursement. Standardized care will improve the process. Cared for same way if patient has multiple admissions. </a:t>
            </a:r>
          </a:p>
          <a:p>
            <a:endParaRPr lang="en-US" sz="1200" dirty="0"/>
          </a:p>
          <a:p>
            <a:r>
              <a:rPr lang="en-US" sz="1200" dirty="0"/>
              <a:t>saved time because frequent treatments were weaned more quickly. Nurses also expressed greater autonomy in decision-making after initiation of the pathway</a:t>
            </a:r>
          </a:p>
          <a:p>
            <a:pPr defTabSz="966612">
              <a:defRPr/>
            </a:pPr>
            <a:endParaRPr lang="en-US" sz="1200" dirty="0"/>
          </a:p>
          <a:p>
            <a:endParaRPr lang="en-US" dirty="0"/>
          </a:p>
          <a:p>
            <a:endParaRPr dirty="0"/>
          </a:p>
        </p:txBody>
      </p:sp>
    </p:spTree>
    <p:extLst>
      <p:ext uri="{BB962C8B-B14F-4D97-AF65-F5344CB8AC3E}">
        <p14:creationId xmlns:p14="http://schemas.microsoft.com/office/powerpoint/2010/main" val="299046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My</a:t>
            </a:r>
            <a:r>
              <a:rPr lang="en-US" baseline="0" dirty="0"/>
              <a:t> role as educator was to collaborate efforts and understanding for the Short Stay staff for this new bronchodilator weaning trial. Education was delivered to the  </a:t>
            </a:r>
            <a:r>
              <a:rPr lang="en-US" dirty="0"/>
              <a:t>RT’s, RN’s &amp; short stay </a:t>
            </a:r>
            <a:r>
              <a:rPr lang="en-US" baseline="0" dirty="0"/>
              <a:t>providers which included nurse practitioners and hospitalists.</a:t>
            </a:r>
            <a:r>
              <a:rPr lang="en-US" dirty="0"/>
              <a:t> We were</a:t>
            </a:r>
            <a:r>
              <a:rPr lang="en-US" baseline="0" dirty="0"/>
              <a:t> fortunate to have the support of a Hospitalist </a:t>
            </a:r>
            <a:r>
              <a:rPr lang="en-US" dirty="0"/>
              <a:t>Physician</a:t>
            </a:r>
            <a:r>
              <a:rPr lang="en-US" baseline="0" dirty="0"/>
              <a:t> champion, Dr. Phillip Scott who provided valuable support of this RT driven pathway. Dr. Scott helped develop the eMAR order that could be seen by RN’s, RT’s &amp; providers collaboratively.  Our ED RT Core Team became </a:t>
            </a:r>
            <a:r>
              <a:rPr lang="en-US" baseline="0" dirty="0" err="1"/>
              <a:t>superusers</a:t>
            </a:r>
            <a:r>
              <a:rPr lang="en-US" baseline="0" dirty="0"/>
              <a:t> for initiating this new pathway and providing education on the frontline. Some of the initial challenges was with communication. The RT </a:t>
            </a:r>
            <a:r>
              <a:rPr lang="en-US" baseline="0" dirty="0" err="1"/>
              <a:t>Superusers</a:t>
            </a:r>
            <a:r>
              <a:rPr lang="en-US" baseline="0" dirty="0"/>
              <a:t> were essential in the success of communicating changes in their patients respiratory assessment and treatment weaning to the RN’s and providers.</a:t>
            </a:r>
          </a:p>
        </p:txBody>
      </p:sp>
    </p:spTree>
    <p:extLst>
      <p:ext uri="{BB962C8B-B14F-4D97-AF65-F5344CB8AC3E}">
        <p14:creationId xmlns:p14="http://schemas.microsoft.com/office/powerpoint/2010/main" val="59490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66612"/>
            <a:r>
              <a:rPr lang="en-US" sz="1200" dirty="0">
                <a:solidFill>
                  <a:schemeClr val="accent1"/>
                </a:solidFill>
              </a:rPr>
              <a:t>In 2014 our hospital implemented the pathway you see here which listed the physicians under Bronchodilator weaning regimen for inpatients. This weaning only occurred once a day or when the RT called the provider for changes. As you can see there is no mention of the score count or when to wean the patients based on the therapists assessment. Slide-Last year the changes made to this pathway showed a description of mild moderate or severe with a numerical score. With each score there was direction on how and when to wean the treatments. These changes to the pathway provided clarification for the entire team regarding bronchodilator weaning. Only frequency could be weaned. The frequency could only be weaned one hour at a time. So Q2 to Q3. The dose would remain the same throughout the weaning process.</a:t>
            </a:r>
            <a:r>
              <a:rPr lang="en-US" baseline="0" dirty="0"/>
              <a:t>.</a:t>
            </a:r>
            <a:endParaRPr lang="en-US" sz="1200" dirty="0">
              <a:solidFill>
                <a:schemeClr val="accent1"/>
              </a:solidFill>
            </a:endParaRPr>
          </a:p>
        </p:txBody>
      </p:sp>
    </p:spTree>
    <p:extLst>
      <p:ext uri="{BB962C8B-B14F-4D97-AF65-F5344CB8AC3E}">
        <p14:creationId xmlns:p14="http://schemas.microsoft.com/office/powerpoint/2010/main" val="365935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aseline="0" dirty="0"/>
              <a:t>If</a:t>
            </a:r>
            <a:r>
              <a:rPr lang="en-US" sz="1200" dirty="0"/>
              <a:t> the patient scored</a:t>
            </a:r>
            <a:r>
              <a:rPr lang="en-US" sz="1200" baseline="0" dirty="0"/>
              <a:t> 3 or less they were considered </a:t>
            </a:r>
            <a:r>
              <a:rPr lang="en-US" sz="1200" b="1" baseline="0" dirty="0"/>
              <a:t>Mild</a:t>
            </a:r>
            <a:r>
              <a:rPr lang="en-US" sz="1200" baseline="0" dirty="0"/>
              <a:t> and the therapist would wait another hour and reassess the patient. </a:t>
            </a:r>
          </a:p>
          <a:p>
            <a:pPr marL="0" marR="0" indent="0" algn="l" defTabSz="966612" rtl="0" eaLnBrk="1" fontAlgn="auto" latinLnBrk="0" hangingPunct="1">
              <a:lnSpc>
                <a:spcPct val="100000"/>
              </a:lnSpc>
              <a:spcBef>
                <a:spcPts val="0"/>
              </a:spcBef>
              <a:spcAft>
                <a:spcPts val="0"/>
              </a:spcAft>
              <a:buClrTx/>
              <a:buSzTx/>
              <a:buFontTx/>
              <a:buNone/>
              <a:tabLst/>
              <a:defRPr/>
            </a:pPr>
            <a:r>
              <a:rPr lang="en-US" sz="1200" b="1" baseline="0" dirty="0"/>
              <a:t>Moderate-</a:t>
            </a:r>
            <a:r>
              <a:rPr lang="en-US" sz="1200" baseline="0" dirty="0"/>
              <a:t> Score 4-7 the patient received at treatment and the frequency stayed the same. If the patient scored 8-12 they were considered Severe and they also received a treatment but the physician was notified. </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66612" rtl="0" eaLnBrk="1" fontAlgn="auto" latinLnBrk="0" hangingPunct="1">
              <a:lnSpc>
                <a:spcPct val="100000"/>
              </a:lnSpc>
              <a:spcBef>
                <a:spcPts val="0"/>
              </a:spcBef>
              <a:spcAft>
                <a:spcPts val="0"/>
              </a:spcAft>
              <a:buClrTx/>
              <a:buSzTx/>
              <a:buFontTx/>
              <a:buNone/>
              <a:tabLst/>
              <a:defRPr/>
            </a:pPr>
            <a:r>
              <a:rPr lang="en-US" sz="1200" baseline="0" dirty="0"/>
              <a:t>If the patient scored Mild the treatment could only be weaned </a:t>
            </a:r>
            <a:r>
              <a:rPr lang="en-US" sz="1200" b="1" baseline="0" dirty="0"/>
              <a:t>one hour at a time</a:t>
            </a:r>
            <a:r>
              <a:rPr lang="en-US" sz="1200" baseline="0" dirty="0"/>
              <a:t>. So Q2 to Q3hr. Even if the score remained mild. </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200" baseline="0" dirty="0"/>
          </a:p>
          <a:p>
            <a:pPr defTabSz="966612"/>
            <a:endParaRPr lang="en-US" sz="1200" dirty="0">
              <a:solidFill>
                <a:schemeClr val="accent1"/>
              </a:solidFill>
            </a:endParaRPr>
          </a:p>
        </p:txBody>
      </p:sp>
    </p:spTree>
    <p:extLst>
      <p:ext uri="{BB962C8B-B14F-4D97-AF65-F5344CB8AC3E}">
        <p14:creationId xmlns:p14="http://schemas.microsoft.com/office/powerpoint/2010/main" val="3659352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66612"/>
            <a:r>
              <a:rPr lang="en-US" baseline="0" dirty="0"/>
              <a:t>The RT’s at our hospital had implemented a Clinical respiratory Score prior to the CHAT asthma pathway in 2014, However they did not use the score to adjust the frequency of treatments. Implementation and education of using this CRS assessment with our new bronchodilator weaning pathway lead to decision making based on evidence for the RT to drive treatment weaning frequency. </a:t>
            </a:r>
            <a:endParaRPr lang="en-US" dirty="0"/>
          </a:p>
        </p:txBody>
      </p:sp>
    </p:spTree>
    <p:extLst>
      <p:ext uri="{BB962C8B-B14F-4D97-AF65-F5344CB8AC3E}">
        <p14:creationId xmlns:p14="http://schemas.microsoft.com/office/powerpoint/2010/main" val="274059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16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1"/>
            <a:r>
              <a:rPr lang="en-US" sz="1900" dirty="0"/>
              <a:t>RR:  26, BS: Inspiratory and expiratory wheezing, Intercostal retractions with nasal flaring, Happy child, content holding her puppy, Sp02 on RA: 96%, Normal color</a:t>
            </a:r>
          </a:p>
        </p:txBody>
      </p:sp>
    </p:spTree>
    <p:extLst>
      <p:ext uri="{BB962C8B-B14F-4D97-AF65-F5344CB8AC3E}">
        <p14:creationId xmlns:p14="http://schemas.microsoft.com/office/powerpoint/2010/main" val="2371819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514351"/>
            <a:ext cx="7772400" cy="1595438"/>
          </a:xfrm>
        </p:spPr>
        <p:txBody>
          <a:bodyPr/>
          <a:lstStyle>
            <a:lvl1pPr>
              <a:defRPr sz="5800">
                <a:solidFill>
                  <a:schemeClr val="tx1"/>
                </a:solidFill>
              </a:defRPr>
            </a:lvl1pPr>
          </a:lstStyle>
          <a:p>
            <a:r>
              <a:rPr lang="en-US"/>
              <a:t>Click to edit Master title style</a:t>
            </a:r>
          </a:p>
        </p:txBody>
      </p:sp>
      <p:sp>
        <p:nvSpPr>
          <p:cNvPr id="19459" name="Rectangle 3"/>
          <p:cNvSpPr>
            <a:spLocks noGrp="1" noChangeArrowheads="1"/>
          </p:cNvSpPr>
          <p:nvPr>
            <p:ph type="subTitle" idx="1"/>
          </p:nvPr>
        </p:nvSpPr>
        <p:spPr>
          <a:xfrm>
            <a:off x="2133600" y="2571750"/>
            <a:ext cx="6400800" cy="1543050"/>
          </a:xfrm>
        </p:spPr>
        <p:txBody>
          <a:bodyPr/>
          <a:lstStyle>
            <a:lvl1pPr marL="0" indent="0" algn="r">
              <a:buFont typeface="Wingdings" pitchFamily="2" charset="2"/>
              <a:buNone/>
              <a:defRPr sz="3400">
                <a:solidFill>
                  <a:srgbClr val="56595C"/>
                </a:solidFill>
              </a:defRPr>
            </a:lvl1pPr>
          </a:lstStyle>
          <a:p>
            <a:r>
              <a:rPr lang="en-US"/>
              <a:t>Click to edit Master subtitle style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8400" y="4491990"/>
            <a:ext cx="2286000" cy="352699"/>
          </a:xfrm>
          <a:prstGeom prst="rect">
            <a:avLst/>
          </a:prstGeom>
        </p:spPr>
      </p:pic>
    </p:spTree>
    <p:extLst>
      <p:ext uri="{BB962C8B-B14F-4D97-AF65-F5344CB8AC3E}">
        <p14:creationId xmlns:p14="http://schemas.microsoft.com/office/powerpoint/2010/main" val="25595563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12" name="Shape 12"/>
          <p:cNvSpPr txBox="1">
            <a:spLocks noGrp="1"/>
          </p:cNvSpPr>
          <p:nvPr>
            <p:ph type="ctrTitle"/>
          </p:nvPr>
        </p:nvSpPr>
        <p:spPr>
          <a:xfrm>
            <a:off x="1719025" y="1991825"/>
            <a:ext cx="5705999" cy="1159799"/>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Tree>
    <p:extLst>
      <p:ext uri="{BB962C8B-B14F-4D97-AF65-F5344CB8AC3E}">
        <p14:creationId xmlns:p14="http://schemas.microsoft.com/office/powerpoint/2010/main" val="360383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6"/>
        <p:cNvGrpSpPr/>
        <p:nvPr/>
      </p:nvGrpSpPr>
      <p:grpSpPr>
        <a:xfrm>
          <a:off x="0" y="0"/>
          <a:ext cx="0" cy="0"/>
          <a:chOff x="0" y="0"/>
          <a:chExt cx="0" cy="0"/>
        </a:xfrm>
      </p:grpSpPr>
      <p:sp>
        <p:nvSpPr>
          <p:cNvPr id="44" name="Shape 44"/>
          <p:cNvSpPr txBox="1">
            <a:spLocks noGrp="1"/>
          </p:cNvSpPr>
          <p:nvPr>
            <p:ph type="title"/>
          </p:nvPr>
        </p:nvSpPr>
        <p:spPr>
          <a:xfrm>
            <a:off x="886650" y="398400"/>
            <a:ext cx="7370699"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body" idx="1"/>
          </p:nvPr>
        </p:nvSpPr>
        <p:spPr>
          <a:xfrm>
            <a:off x="904925" y="1495850"/>
            <a:ext cx="3560099" cy="34299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46" name="Shape 46"/>
          <p:cNvSpPr txBox="1">
            <a:spLocks noGrp="1"/>
          </p:cNvSpPr>
          <p:nvPr>
            <p:ph type="body" idx="2"/>
          </p:nvPr>
        </p:nvSpPr>
        <p:spPr>
          <a:xfrm>
            <a:off x="4679179" y="1495850"/>
            <a:ext cx="3560099" cy="34299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extLst>
      <p:ext uri="{BB962C8B-B14F-4D97-AF65-F5344CB8AC3E}">
        <p14:creationId xmlns:p14="http://schemas.microsoft.com/office/powerpoint/2010/main" val="231219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7"/>
        <p:cNvGrpSpPr/>
        <p:nvPr/>
      </p:nvGrpSpPr>
      <p:grpSpPr>
        <a:xfrm>
          <a:off x="0" y="0"/>
          <a:ext cx="0" cy="0"/>
          <a:chOff x="0" y="0"/>
          <a:chExt cx="0" cy="0"/>
        </a:xfrm>
      </p:grpSpPr>
      <p:sp>
        <p:nvSpPr>
          <p:cNvPr id="55" name="Shape 55"/>
          <p:cNvSpPr txBox="1">
            <a:spLocks noGrp="1"/>
          </p:cNvSpPr>
          <p:nvPr>
            <p:ph type="title"/>
          </p:nvPr>
        </p:nvSpPr>
        <p:spPr>
          <a:xfrm>
            <a:off x="886650" y="398400"/>
            <a:ext cx="7370699" cy="857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body" idx="1"/>
          </p:nvPr>
        </p:nvSpPr>
        <p:spPr>
          <a:xfrm>
            <a:off x="870750" y="1495850"/>
            <a:ext cx="2365199" cy="3429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57" name="Shape 57"/>
          <p:cNvSpPr txBox="1">
            <a:spLocks noGrp="1"/>
          </p:cNvSpPr>
          <p:nvPr>
            <p:ph type="body" idx="2"/>
          </p:nvPr>
        </p:nvSpPr>
        <p:spPr>
          <a:xfrm>
            <a:off x="3357261" y="1495850"/>
            <a:ext cx="2365199" cy="3429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58" name="Shape 58"/>
          <p:cNvSpPr txBox="1">
            <a:spLocks noGrp="1"/>
          </p:cNvSpPr>
          <p:nvPr>
            <p:ph type="body" idx="3"/>
          </p:nvPr>
        </p:nvSpPr>
        <p:spPr>
          <a:xfrm>
            <a:off x="5843773" y="1495850"/>
            <a:ext cx="2365199" cy="34299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extLst>
      <p:ext uri="{BB962C8B-B14F-4D97-AF65-F5344CB8AC3E}">
        <p14:creationId xmlns:p14="http://schemas.microsoft.com/office/powerpoint/2010/main" val="263892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6"/>
        <p:cNvGrpSpPr/>
        <p:nvPr/>
      </p:nvGrpSpPr>
      <p:grpSpPr>
        <a:xfrm>
          <a:off x="0" y="0"/>
          <a:ext cx="0" cy="0"/>
          <a:chOff x="0" y="0"/>
          <a:chExt cx="0" cy="0"/>
        </a:xfrm>
      </p:grpSpPr>
      <p:sp>
        <p:nvSpPr>
          <p:cNvPr id="34" name="Shape 34"/>
          <p:cNvSpPr txBox="1">
            <a:spLocks noGrp="1"/>
          </p:cNvSpPr>
          <p:nvPr>
            <p:ph type="title"/>
          </p:nvPr>
        </p:nvSpPr>
        <p:spPr>
          <a:xfrm>
            <a:off x="886650" y="398400"/>
            <a:ext cx="7370699"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886650" y="1598408"/>
            <a:ext cx="7370699" cy="33272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592460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p:spTree>
      <p:nvGrpSpPr>
        <p:cNvPr id="1" name="Shape 19"/>
        <p:cNvGrpSpPr/>
        <p:nvPr/>
      </p:nvGrpSpPr>
      <p:grpSpPr>
        <a:xfrm>
          <a:off x="0" y="0"/>
          <a:ext cx="0" cy="0"/>
          <a:chOff x="0" y="0"/>
          <a:chExt cx="0" cy="0"/>
        </a:xfrm>
      </p:grpSpPr>
      <p:sp>
        <p:nvSpPr>
          <p:cNvPr id="23" name="Shape 23"/>
          <p:cNvSpPr txBox="1">
            <a:spLocks noGrp="1"/>
          </p:cNvSpPr>
          <p:nvPr>
            <p:ph type="body" idx="1"/>
          </p:nvPr>
        </p:nvSpPr>
        <p:spPr>
          <a:xfrm>
            <a:off x="1833775" y="2314200"/>
            <a:ext cx="5476500" cy="819899"/>
          </a:xfrm>
          <a:prstGeom prst="rect">
            <a:avLst/>
          </a:prstGeom>
        </p:spPr>
        <p:txBody>
          <a:bodyPr lIns="91425" tIns="91425" rIns="91425" bIns="91425" anchor="ctr" anchorCtr="0"/>
          <a:lstStyle>
            <a:lvl1pPr lvl="0" algn="ctr" rtl="0">
              <a:spcBef>
                <a:spcPts val="0"/>
              </a:spcBef>
              <a:buClr>
                <a:srgbClr val="FFFFFF"/>
              </a:buClr>
              <a:defRPr b="1" i="1">
                <a:solidFill>
                  <a:srgbClr val="FFFFFF"/>
                </a:solidFill>
              </a:defRPr>
            </a:lvl1pPr>
            <a:lvl2pPr lvl="1" algn="ctr" rtl="0">
              <a:spcBef>
                <a:spcPts val="0"/>
              </a:spcBef>
              <a:buClr>
                <a:srgbClr val="FFFFFF"/>
              </a:buClr>
              <a:defRPr b="1" i="1">
                <a:solidFill>
                  <a:srgbClr val="FFFFFF"/>
                </a:solidFill>
              </a:defRPr>
            </a:lvl2pPr>
            <a:lvl3pPr lvl="2" algn="ctr" rtl="0">
              <a:spcBef>
                <a:spcPts val="0"/>
              </a:spcBef>
              <a:buClr>
                <a:srgbClr val="FFFFFF"/>
              </a:buClr>
              <a:defRPr b="1" i="1">
                <a:solidFill>
                  <a:srgbClr val="FFFFFF"/>
                </a:solidFill>
              </a:defRPr>
            </a:lvl3pPr>
            <a:lvl4pPr lvl="3" algn="ctr" rtl="0">
              <a:spcBef>
                <a:spcPts val="0"/>
              </a:spcBef>
              <a:buClr>
                <a:srgbClr val="FFFFFF"/>
              </a:buClr>
              <a:defRPr b="1" i="1">
                <a:solidFill>
                  <a:srgbClr val="FFFFFF"/>
                </a:solidFill>
              </a:defRPr>
            </a:lvl4pPr>
            <a:lvl5pPr lvl="4" algn="ctr" rtl="0">
              <a:spcBef>
                <a:spcPts val="0"/>
              </a:spcBef>
              <a:buClr>
                <a:srgbClr val="FFFFFF"/>
              </a:buClr>
              <a:defRPr b="1" i="1">
                <a:solidFill>
                  <a:srgbClr val="FFFFFF"/>
                </a:solidFill>
              </a:defRPr>
            </a:lvl5pPr>
            <a:lvl6pPr lvl="5" algn="ctr" rtl="0">
              <a:spcBef>
                <a:spcPts val="0"/>
              </a:spcBef>
              <a:buClr>
                <a:srgbClr val="FFFFFF"/>
              </a:buClr>
              <a:defRPr b="1" i="1">
                <a:solidFill>
                  <a:srgbClr val="FFFFFF"/>
                </a:solidFill>
              </a:defRPr>
            </a:lvl6pPr>
            <a:lvl7pPr lvl="6" algn="ctr" rtl="0">
              <a:spcBef>
                <a:spcPts val="0"/>
              </a:spcBef>
              <a:buClr>
                <a:srgbClr val="FFFFFF"/>
              </a:buClr>
              <a:defRPr b="1" i="1">
                <a:solidFill>
                  <a:srgbClr val="FFFFFF"/>
                </a:solidFill>
              </a:defRPr>
            </a:lvl7pPr>
            <a:lvl8pPr lvl="7" algn="ctr" rtl="0">
              <a:spcBef>
                <a:spcPts val="0"/>
              </a:spcBef>
              <a:buClr>
                <a:srgbClr val="FFFFFF"/>
              </a:buClr>
              <a:defRPr b="1" i="1">
                <a:solidFill>
                  <a:srgbClr val="FFFFFF"/>
                </a:solidFill>
              </a:defRPr>
            </a:lvl8pPr>
            <a:lvl9pPr lvl="8" algn="ctr">
              <a:spcBef>
                <a:spcPts val="0"/>
              </a:spcBef>
              <a:buClr>
                <a:srgbClr val="FFFFFF"/>
              </a:buClr>
              <a:defRPr b="1" i="1">
                <a:solidFill>
                  <a:srgbClr val="FFFFFF"/>
                </a:solidFill>
              </a:defRPr>
            </a:lvl9pPr>
          </a:lstStyle>
          <a:p>
            <a:endParaRPr/>
          </a:p>
        </p:txBody>
      </p:sp>
    </p:spTree>
    <p:extLst>
      <p:ext uri="{BB962C8B-B14F-4D97-AF65-F5344CB8AC3E}">
        <p14:creationId xmlns:p14="http://schemas.microsoft.com/office/powerpoint/2010/main" val="292345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51909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370" y="2750107"/>
            <a:ext cx="7772400" cy="1021556"/>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6370" y="1611630"/>
            <a:ext cx="7772400" cy="1125140"/>
          </a:xfrm>
        </p:spPr>
        <p:txBody>
          <a:bodyPr anchor="b"/>
          <a:lstStyle>
            <a:lvl1pPr marL="0" indent="0">
              <a:buNone/>
              <a:defRPr sz="2000">
                <a:solidFill>
                  <a:schemeClr val="tx1"/>
                </a:solidFill>
              </a:defRPr>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Tree>
    <p:extLst>
      <p:ext uri="{BB962C8B-B14F-4D97-AF65-F5344CB8AC3E}">
        <p14:creationId xmlns:p14="http://schemas.microsoft.com/office/powerpoint/2010/main" val="40401833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200150"/>
            <a:ext cx="4038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49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6557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7693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7693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59549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08362"/>
            <a:ext cx="8001000" cy="763190"/>
          </a:xfrm>
        </p:spPr>
        <p:txBody>
          <a:bodyPr/>
          <a:lstStyle/>
          <a:p>
            <a:r>
              <a:rPr lang="en-US"/>
              <a:t>Click to edit Master title style</a:t>
            </a:r>
            <a:endParaRPr lang="en-US" dirty="0"/>
          </a:p>
        </p:txBody>
      </p:sp>
    </p:spTree>
    <p:extLst>
      <p:ext uri="{BB962C8B-B14F-4D97-AF65-F5344CB8AC3E}">
        <p14:creationId xmlns:p14="http://schemas.microsoft.com/office/powerpoint/2010/main" val="239995026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11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9"/>
            <a:ext cx="3008313" cy="766763"/>
          </a:xfrm>
        </p:spPr>
        <p:txBody>
          <a:bodyPr/>
          <a:lstStyle>
            <a:lvl1pPr algn="l">
              <a:defRPr sz="200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90"/>
            <a:ext cx="5111750" cy="4119562"/>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3" y="1076327"/>
            <a:ext cx="3008313" cy="3248024"/>
          </a:xfrm>
        </p:spPr>
        <p:txBody>
          <a:bodyPr/>
          <a:lstStyle>
            <a:lvl1pPr marL="0" indent="0">
              <a:buNone/>
              <a:defRPr sz="1400">
                <a:solidFill>
                  <a:schemeClr val="tx1"/>
                </a:solidFill>
              </a:defRPr>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288071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45073"/>
            <a:ext cx="7772400" cy="425054"/>
          </a:xfrm>
        </p:spPr>
        <p:txBody>
          <a:bodyP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533401" y="1123952"/>
            <a:ext cx="8153400" cy="32385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r>
              <a:rPr lang="en-US"/>
              <a:t>Click icon to add picture</a:t>
            </a:r>
          </a:p>
        </p:txBody>
      </p:sp>
      <p:sp>
        <p:nvSpPr>
          <p:cNvPr id="4" name="Text Placeholder 3"/>
          <p:cNvSpPr>
            <a:spLocks noGrp="1"/>
          </p:cNvSpPr>
          <p:nvPr>
            <p:ph type="body" sz="half" idx="2"/>
          </p:nvPr>
        </p:nvSpPr>
        <p:spPr>
          <a:xfrm>
            <a:off x="533400" y="590552"/>
            <a:ext cx="7772400" cy="438150"/>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15705633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08361"/>
            <a:ext cx="8229600" cy="85486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8435" name="Rectangle 3"/>
          <p:cNvSpPr>
            <a:spLocks noGrp="1" noChangeArrowheads="1"/>
          </p:cNvSpPr>
          <p:nvPr>
            <p:ph type="body" idx="1"/>
          </p:nvPr>
        </p:nvSpPr>
        <p:spPr bwMode="auto">
          <a:xfrm>
            <a:off x="457200" y="1200150"/>
            <a:ext cx="8229600" cy="3200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477000" y="4573373"/>
            <a:ext cx="2286000" cy="352699"/>
          </a:xfrm>
          <a:prstGeom prst="rect">
            <a:avLst/>
          </a:prstGeom>
        </p:spPr>
      </p:pic>
    </p:spTree>
    <p:extLst>
      <p:ext uri="{BB962C8B-B14F-4D97-AF65-F5344CB8AC3E}">
        <p14:creationId xmlns:p14="http://schemas.microsoft.com/office/powerpoint/2010/main" val="257947777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hf sldNum="0" hdr="0" ftr="0" dt="0"/>
  <p:txStyles>
    <p:titleStyle>
      <a:lvl1pPr algn="r" rtl="0" eaLnBrk="1" fontAlgn="base" hangingPunct="1">
        <a:spcBef>
          <a:spcPct val="0"/>
        </a:spcBef>
        <a:spcAft>
          <a:spcPct val="0"/>
        </a:spcAft>
        <a:defRPr sz="4400" b="1">
          <a:solidFill>
            <a:srgbClr val="005480"/>
          </a:solidFill>
          <a:latin typeface="+mj-lt"/>
          <a:ea typeface="+mj-ea"/>
          <a:cs typeface="+mj-cs"/>
        </a:defRPr>
      </a:lvl1pPr>
      <a:lvl2pPr algn="r" rtl="0" eaLnBrk="1" fontAlgn="base" hangingPunct="1">
        <a:spcBef>
          <a:spcPct val="0"/>
        </a:spcBef>
        <a:spcAft>
          <a:spcPct val="0"/>
        </a:spcAft>
        <a:defRPr sz="4400" b="1">
          <a:solidFill>
            <a:srgbClr val="005480"/>
          </a:solidFill>
          <a:latin typeface="Arial" charset="0"/>
        </a:defRPr>
      </a:lvl2pPr>
      <a:lvl3pPr algn="r" rtl="0" eaLnBrk="1" fontAlgn="base" hangingPunct="1">
        <a:spcBef>
          <a:spcPct val="0"/>
        </a:spcBef>
        <a:spcAft>
          <a:spcPct val="0"/>
        </a:spcAft>
        <a:defRPr sz="4400" b="1">
          <a:solidFill>
            <a:srgbClr val="005480"/>
          </a:solidFill>
          <a:latin typeface="Arial" charset="0"/>
        </a:defRPr>
      </a:lvl3pPr>
      <a:lvl4pPr algn="r" rtl="0" eaLnBrk="1" fontAlgn="base" hangingPunct="1">
        <a:spcBef>
          <a:spcPct val="0"/>
        </a:spcBef>
        <a:spcAft>
          <a:spcPct val="0"/>
        </a:spcAft>
        <a:defRPr sz="4400" b="1">
          <a:solidFill>
            <a:srgbClr val="005480"/>
          </a:solidFill>
          <a:latin typeface="Arial" charset="0"/>
        </a:defRPr>
      </a:lvl4pPr>
      <a:lvl5pPr algn="r" rtl="0" eaLnBrk="1" fontAlgn="base" hangingPunct="1">
        <a:spcBef>
          <a:spcPct val="0"/>
        </a:spcBef>
        <a:spcAft>
          <a:spcPct val="0"/>
        </a:spcAft>
        <a:defRPr sz="4400" b="1">
          <a:solidFill>
            <a:srgbClr val="005480"/>
          </a:solidFill>
          <a:latin typeface="Arial" charset="0"/>
        </a:defRPr>
      </a:lvl5pPr>
      <a:lvl6pPr marL="457196" algn="r" rtl="0" eaLnBrk="1" fontAlgn="base" hangingPunct="1">
        <a:spcBef>
          <a:spcPct val="0"/>
        </a:spcBef>
        <a:spcAft>
          <a:spcPct val="0"/>
        </a:spcAft>
        <a:defRPr sz="4400" b="1">
          <a:solidFill>
            <a:srgbClr val="005480"/>
          </a:solidFill>
          <a:latin typeface="Arial" charset="0"/>
        </a:defRPr>
      </a:lvl6pPr>
      <a:lvl7pPr marL="914391" algn="r" rtl="0" eaLnBrk="1" fontAlgn="base" hangingPunct="1">
        <a:spcBef>
          <a:spcPct val="0"/>
        </a:spcBef>
        <a:spcAft>
          <a:spcPct val="0"/>
        </a:spcAft>
        <a:defRPr sz="4400" b="1">
          <a:solidFill>
            <a:srgbClr val="005480"/>
          </a:solidFill>
          <a:latin typeface="Arial" charset="0"/>
        </a:defRPr>
      </a:lvl7pPr>
      <a:lvl8pPr marL="1371587" algn="r" rtl="0" eaLnBrk="1" fontAlgn="base" hangingPunct="1">
        <a:spcBef>
          <a:spcPct val="0"/>
        </a:spcBef>
        <a:spcAft>
          <a:spcPct val="0"/>
        </a:spcAft>
        <a:defRPr sz="4400" b="1">
          <a:solidFill>
            <a:srgbClr val="005480"/>
          </a:solidFill>
          <a:latin typeface="Arial" charset="0"/>
        </a:defRPr>
      </a:lvl8pPr>
      <a:lvl9pPr marL="1828782" algn="r" rtl="0" eaLnBrk="1" fontAlgn="base" hangingPunct="1">
        <a:spcBef>
          <a:spcPct val="0"/>
        </a:spcBef>
        <a:spcAft>
          <a:spcPct val="0"/>
        </a:spcAft>
        <a:defRPr sz="4400" b="1">
          <a:solidFill>
            <a:srgbClr val="005480"/>
          </a:solidFill>
          <a:latin typeface="Arial" charset="0"/>
        </a:defRPr>
      </a:lvl9pPr>
    </p:titleStyle>
    <p:bodyStyle>
      <a:lvl1pPr marL="342896" indent="-342896" algn="l" rtl="0" eaLnBrk="1" fontAlgn="base" hangingPunct="1">
        <a:spcBef>
          <a:spcPct val="20000"/>
        </a:spcBef>
        <a:spcAft>
          <a:spcPct val="0"/>
        </a:spcAft>
        <a:buClr>
          <a:srgbClr val="005480"/>
        </a:buClr>
        <a:buFont typeface="Wingdings" pitchFamily="2" charset="2"/>
        <a:buChar char="§"/>
        <a:defRPr sz="3200">
          <a:solidFill>
            <a:srgbClr val="005480"/>
          </a:solidFill>
          <a:latin typeface="+mn-lt"/>
          <a:ea typeface="+mn-ea"/>
          <a:cs typeface="+mn-cs"/>
        </a:defRPr>
      </a:lvl1pPr>
      <a:lvl2pPr marL="742943" indent="-285747" algn="l" rtl="0" eaLnBrk="1" fontAlgn="base" hangingPunct="1">
        <a:spcBef>
          <a:spcPct val="20000"/>
        </a:spcBef>
        <a:spcAft>
          <a:spcPct val="0"/>
        </a:spcAft>
        <a:buClr>
          <a:srgbClr val="008265"/>
        </a:buClr>
        <a:buChar char="•"/>
        <a:defRPr sz="2800">
          <a:solidFill>
            <a:srgbClr val="005480"/>
          </a:solidFill>
          <a:latin typeface="+mn-lt"/>
        </a:defRPr>
      </a:lvl2pPr>
      <a:lvl3pPr marL="1142988" indent="-228597" algn="l" rtl="0" eaLnBrk="1" fontAlgn="base" hangingPunct="1">
        <a:spcBef>
          <a:spcPct val="20000"/>
        </a:spcBef>
        <a:spcAft>
          <a:spcPct val="0"/>
        </a:spcAft>
        <a:buClr>
          <a:srgbClr val="9FA1A4"/>
        </a:buClr>
        <a:buSzPct val="80000"/>
        <a:buFont typeface="Wingdings" pitchFamily="2" charset="2"/>
        <a:buChar char=""/>
        <a:defRPr sz="2400">
          <a:solidFill>
            <a:srgbClr val="005480"/>
          </a:solidFill>
          <a:latin typeface="+mn-lt"/>
        </a:defRPr>
      </a:lvl3pPr>
      <a:lvl4pPr marL="1600184" indent="-228597" algn="l" rtl="0" eaLnBrk="1" fontAlgn="base" hangingPunct="1">
        <a:spcBef>
          <a:spcPct val="20000"/>
        </a:spcBef>
        <a:spcAft>
          <a:spcPct val="0"/>
        </a:spcAft>
        <a:buClr>
          <a:srgbClr val="005480"/>
        </a:buClr>
        <a:buFont typeface="Wingdings" pitchFamily="2" charset="2"/>
        <a:buChar char="§"/>
        <a:defRPr sz="2000">
          <a:solidFill>
            <a:srgbClr val="005480"/>
          </a:solidFill>
          <a:latin typeface="+mn-lt"/>
        </a:defRPr>
      </a:lvl4pPr>
      <a:lvl5pPr marL="2057379" indent="-228597"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5pPr>
      <a:lvl6pPr marL="2514575" indent="-228597"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6pPr>
      <a:lvl7pPr marL="2971770" indent="-228597"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7pPr>
      <a:lvl8pPr marL="3428966" indent="-228597"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8pPr>
      <a:lvl9pPr marL="3886161" indent="-228597"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hyperlink" Target="http://www.hhs.gov/ohrp/humansubjects/guidance/45cfr46.html" TargetMode="External"/><Relationship Id="rId3" Type="http://schemas.openxmlformats.org/officeDocument/2006/relationships/hyperlink" Target="http://www.ahrq.gov/professionals/quality-patient-safety/quality-resources/tools/asthmaqual/asthmacare/module1.html" TargetMode="External"/><Relationship Id="rId7" Type="http://schemas.openxmlformats.org/officeDocument/2006/relationships/hyperlink" Target="http://www.cwru.edu/med/epidbio/mphp439/Stakeholder_Analysis.htm?nw_view=1374190686&amp;"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www.pressganey.com/resources/hospital-patient-satisfaction" TargetMode="External"/><Relationship Id="rId5" Type="http://schemas.openxmlformats.org/officeDocument/2006/relationships/hyperlink" Target="http://www.beckershospitalreview.com/lists/2011average-cost-per-inpatient-day-across-50-states.html" TargetMode="External"/><Relationship Id="rId4" Type="http://schemas.openxmlformats.org/officeDocument/2006/relationships/hyperlink" Target="http://www.lung.org/lung-disease/asthma/resources/facts-and-figures/asthma-children-fact-sheet.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3000">
              <a:schemeClr val="tx1">
                <a:lumMod val="25000"/>
                <a:lumOff val="75000"/>
              </a:schemeClr>
            </a:gs>
            <a:gs pos="100000">
              <a:schemeClr val="accent1">
                <a:lumMod val="30000"/>
                <a:lumOff val="70000"/>
              </a:schemeClr>
            </a:gs>
          </a:gsLst>
          <a:lin ang="5400000" scaled="1"/>
          <a:tileRect/>
        </a:gradFill>
        <a:effectLst/>
      </p:bgPr>
    </p:bg>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1615489" y="1685998"/>
            <a:ext cx="6689428" cy="1426987"/>
          </a:xfrm>
          <a:prstGeom prst="rect">
            <a:avLst/>
          </a:prstGeom>
        </p:spPr>
        <p:txBody>
          <a:bodyPr lIns="91425" tIns="91425" rIns="91425" bIns="91425" anchor="ctr" anchorCtr="0">
            <a:noAutofit/>
          </a:bodyPr>
          <a:lstStyle/>
          <a:p>
            <a:pPr lvl="0" algn="l">
              <a:spcBef>
                <a:spcPts val="0"/>
              </a:spcBef>
              <a:buNone/>
            </a:pPr>
            <a:r>
              <a:rPr lang="en" sz="2800" dirty="0"/>
              <a:t>Respiratory Therapists Driving the Pathway: Bronchodilator Frequency Weaning for Inpatient Asthma Patients</a:t>
            </a:r>
          </a:p>
        </p:txBody>
      </p:sp>
      <p:sp>
        <p:nvSpPr>
          <p:cNvPr id="3" name="TextBox 2"/>
          <p:cNvSpPr txBox="1"/>
          <p:nvPr/>
        </p:nvSpPr>
        <p:spPr>
          <a:xfrm>
            <a:off x="1615489" y="3611439"/>
            <a:ext cx="3676850" cy="646331"/>
          </a:xfrm>
          <a:prstGeom prst="rect">
            <a:avLst/>
          </a:prstGeom>
          <a:noFill/>
        </p:spPr>
        <p:txBody>
          <a:bodyPr wrap="square" rtlCol="0">
            <a:spAutoFit/>
          </a:bodyPr>
          <a:lstStyle/>
          <a:p>
            <a:r>
              <a:rPr lang="en-US" sz="1200" b="1" dirty="0">
                <a:solidFill>
                  <a:srgbClr val="005480"/>
                </a:solidFill>
                <a:latin typeface="+mj-lt"/>
                <a:ea typeface="+mj-ea"/>
                <a:cs typeface="+mj-cs"/>
              </a:rPr>
              <a:t>Jennifer Horn MSN, RN, CPN</a:t>
            </a:r>
          </a:p>
          <a:p>
            <a:r>
              <a:rPr lang="en-US" sz="1200" b="1" dirty="0">
                <a:solidFill>
                  <a:srgbClr val="005480"/>
                </a:solidFill>
                <a:latin typeface="+mj-lt"/>
                <a:ea typeface="+mj-ea"/>
                <a:cs typeface="+mj-cs"/>
              </a:rPr>
              <a:t>Mary Bina MS, RRT-NPS</a:t>
            </a:r>
          </a:p>
          <a:p>
            <a:r>
              <a:rPr lang="en-US" sz="1200" b="1" dirty="0">
                <a:solidFill>
                  <a:srgbClr val="005480"/>
                </a:solidFill>
                <a:latin typeface="+mj-lt"/>
                <a:ea typeface="+mj-ea"/>
                <a:cs typeface="+mj-cs"/>
              </a:rPr>
              <a:t>Jason </a:t>
            </a:r>
            <a:r>
              <a:rPr lang="en-US" sz="1200" b="1">
                <a:solidFill>
                  <a:srgbClr val="005480"/>
                </a:solidFill>
                <a:latin typeface="+mj-lt"/>
                <a:ea typeface="+mj-ea"/>
                <a:cs typeface="+mj-cs"/>
              </a:rPr>
              <a:t>Reese BSRC, RRT-NPS </a:t>
            </a:r>
            <a:endParaRPr lang="en-US" sz="1200" b="1" dirty="0">
              <a:solidFill>
                <a:srgbClr val="005480"/>
              </a:solidFill>
              <a:latin typeface="+mj-lt"/>
              <a:ea typeface="+mj-ea"/>
              <a:cs typeface="+mj-cs"/>
            </a:endParaRPr>
          </a:p>
        </p:txBody>
      </p:sp>
      <p:pic>
        <p:nvPicPr>
          <p:cNvPr id="4" name="Picture 3"/>
          <p:cNvPicPr>
            <a:picLocks noChangeAspect="1"/>
          </p:cNvPicPr>
          <p:nvPr/>
        </p:nvPicPr>
        <p:blipFill>
          <a:blip r:embed="rId3"/>
          <a:stretch>
            <a:fillRect/>
          </a:stretch>
        </p:blipFill>
        <p:spPr>
          <a:xfrm>
            <a:off x="6135" y="0"/>
            <a:ext cx="9137865" cy="1370987"/>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146727" y="528057"/>
            <a:ext cx="6042166" cy="2101523"/>
          </a:xfrm>
        </p:spPr>
        <p:txBody>
          <a:bodyPr>
            <a:normAutofit/>
          </a:bodyPr>
          <a:lstStyle/>
          <a:p>
            <a:r>
              <a:rPr lang="en-US" dirty="0"/>
              <a:t>Based on your assessment at 0600 it looks like Ruby scored a </a:t>
            </a:r>
            <a:r>
              <a:rPr lang="en-US" u="sng" dirty="0"/>
              <a:t>3.</a:t>
            </a:r>
            <a:br>
              <a:rPr lang="en-US" dirty="0"/>
            </a:br>
            <a:endParaRPr lang="en-US" dirty="0"/>
          </a:p>
        </p:txBody>
      </p:sp>
      <p:sp>
        <p:nvSpPr>
          <p:cNvPr id="3" name="Oval Callout 2"/>
          <p:cNvSpPr/>
          <p:nvPr/>
        </p:nvSpPr>
        <p:spPr bwMode="auto">
          <a:xfrm>
            <a:off x="7498018" y="262857"/>
            <a:ext cx="1467293" cy="1315962"/>
          </a:xfrm>
          <a:prstGeom prst="wedgeEllipseCallout">
            <a:avLst>
              <a:gd name="adj1" fmla="val -27558"/>
              <a:gd name="adj2" fmla="val 58501"/>
            </a:avLst>
          </a:prstGeom>
          <a:solidFill>
            <a:schemeClr val="accent2">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Verdana" pitchFamily="34" charset="0"/>
              </a:rPr>
              <a:t>What should I do?</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8893" y="1729889"/>
            <a:ext cx="1658951" cy="2830438"/>
          </a:xfrm>
          <a:prstGeom prst="rect">
            <a:avLst/>
          </a:prstGeom>
        </p:spPr>
      </p:pic>
      <p:sp>
        <p:nvSpPr>
          <p:cNvPr id="10" name="Rounded Rectangle 9"/>
          <p:cNvSpPr/>
          <p:nvPr/>
        </p:nvSpPr>
        <p:spPr bwMode="auto">
          <a:xfrm rot="1390225">
            <a:off x="6623256" y="3553061"/>
            <a:ext cx="433059" cy="322647"/>
          </a:xfrm>
          <a:prstGeom prst="roundRect">
            <a:avLst/>
          </a:prstGeom>
          <a:solidFill>
            <a:schemeClr val="accent2">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dirty="0">
                <a:ln>
                  <a:noFill/>
                </a:ln>
                <a:solidFill>
                  <a:schemeClr val="tx1"/>
                </a:solidFill>
                <a:effectLst/>
                <a:latin typeface="Verdana" pitchFamily="34" charset="0"/>
              </a:rPr>
              <a:t>Susie RRT-NPS</a:t>
            </a:r>
          </a:p>
        </p:txBody>
      </p:sp>
      <p:sp>
        <p:nvSpPr>
          <p:cNvPr id="4" name="Rectangle 3"/>
          <p:cNvSpPr/>
          <p:nvPr/>
        </p:nvSpPr>
        <p:spPr>
          <a:xfrm>
            <a:off x="734787" y="1928837"/>
            <a:ext cx="4572000" cy="830997"/>
          </a:xfrm>
          <a:prstGeom prst="rect">
            <a:avLst/>
          </a:prstGeom>
        </p:spPr>
        <p:txBody>
          <a:bodyPr>
            <a:spAutoFit/>
          </a:bodyPr>
          <a:lstStyle/>
          <a:p>
            <a:r>
              <a:rPr lang="en-US" sz="2400" dirty="0">
                <a:solidFill>
                  <a:srgbClr val="005480"/>
                </a:solidFill>
                <a:latin typeface="+mn-lt"/>
                <a:ea typeface="+mn-ea"/>
                <a:cs typeface="+mn-cs"/>
              </a:rPr>
              <a:t>Ruby will wean to Q3hr and a treatment will be given at 0700 </a:t>
            </a:r>
          </a:p>
        </p:txBody>
      </p:sp>
      <p:sp>
        <p:nvSpPr>
          <p:cNvPr id="2" name="TextBox 1"/>
          <p:cNvSpPr txBox="1"/>
          <p:nvPr/>
        </p:nvSpPr>
        <p:spPr>
          <a:xfrm>
            <a:off x="800329" y="3145108"/>
            <a:ext cx="4734963" cy="1569660"/>
          </a:xfrm>
          <a:prstGeom prst="rect">
            <a:avLst/>
          </a:prstGeom>
          <a:noFill/>
        </p:spPr>
        <p:txBody>
          <a:bodyPr wrap="square" rtlCol="0">
            <a:spAutoFit/>
          </a:bodyPr>
          <a:lstStyle/>
          <a:p>
            <a:r>
              <a:rPr lang="en-US" sz="2400" dirty="0">
                <a:solidFill>
                  <a:schemeClr val="tx1">
                    <a:lumMod val="90000"/>
                    <a:lumOff val="10000"/>
                  </a:schemeClr>
                </a:solidFill>
              </a:rPr>
              <a:t>Ruby will be reassessed in 3 hours (1000) and if CRS is categorized at </a:t>
            </a:r>
            <a:r>
              <a:rPr lang="en-US" sz="2400" dirty="0">
                <a:solidFill>
                  <a:srgbClr val="00B050"/>
                </a:solidFill>
              </a:rPr>
              <a:t>MILD</a:t>
            </a:r>
            <a:r>
              <a:rPr lang="en-US" sz="2400" dirty="0">
                <a:solidFill>
                  <a:schemeClr val="tx1">
                    <a:lumMod val="90000"/>
                    <a:lumOff val="10000"/>
                  </a:schemeClr>
                </a:solidFill>
              </a:rPr>
              <a:t>, she can wean to Q4hr treatments</a:t>
            </a:r>
          </a:p>
        </p:txBody>
      </p:sp>
    </p:spTree>
    <p:extLst>
      <p:ext uri="{BB962C8B-B14F-4D97-AF65-F5344CB8AC3E}">
        <p14:creationId xmlns:p14="http://schemas.microsoft.com/office/powerpoint/2010/main" val="222633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animBg="1"/>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Oval Callout 7"/>
          <p:cNvSpPr/>
          <p:nvPr/>
        </p:nvSpPr>
        <p:spPr bwMode="auto">
          <a:xfrm>
            <a:off x="6712526" y="76199"/>
            <a:ext cx="2216728" cy="1226127"/>
          </a:xfrm>
          <a:prstGeom prst="wedgeEllipseCallout">
            <a:avLst>
              <a:gd name="adj1" fmla="val -54800"/>
              <a:gd name="adj2" fmla="val 6127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rPr>
              <a:t>Look at those results!</a:t>
            </a:r>
          </a:p>
        </p:txBody>
      </p:sp>
      <p:sp>
        <p:nvSpPr>
          <p:cNvPr id="9" name="Oval Callout 8"/>
          <p:cNvSpPr/>
          <p:nvPr/>
        </p:nvSpPr>
        <p:spPr bwMode="auto">
          <a:xfrm>
            <a:off x="3539837" y="76199"/>
            <a:ext cx="1558636" cy="1039091"/>
          </a:xfrm>
          <a:prstGeom prst="wedgeEllipseCallout">
            <a:avLst>
              <a:gd name="adj1" fmla="val -50167"/>
              <a:gd name="adj2" fmla="val 12218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rPr>
              <a:t>WOO</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Verdana" pitchFamily="34" charset="0"/>
              </a:rPr>
              <a:t>HOO!</a:t>
            </a:r>
            <a:endParaRPr kumimoji="0" lang="en-US" sz="1800" b="0"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356656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4" name="Text Placeholder 1"/>
          <p:cNvSpPr txBox="1">
            <a:spLocks/>
          </p:cNvSpPr>
          <p:nvPr/>
        </p:nvSpPr>
        <p:spPr bwMode="auto">
          <a:xfrm>
            <a:off x="1623060" y="1211580"/>
            <a:ext cx="6103620" cy="2775584"/>
          </a:xfrm>
          <a:prstGeom prst="rect">
            <a:avLst/>
          </a:prstGeom>
          <a:solidFill>
            <a:schemeClr val="accent1"/>
          </a:solidFill>
          <a:ln w="9525">
            <a:noFill/>
            <a:miter lim="800000"/>
            <a:headEnd/>
            <a:tailEnd/>
          </a:ln>
          <a:effectLst/>
        </p:spPr>
        <p:txBody>
          <a:bodyPr vert="horz" wrap="square" lIns="91425" tIns="91425" rIns="91425" bIns="91425" numCol="1" anchor="ctr" anchorCtr="0" compatLnSpc="1">
            <a:prstTxWarp prst="textNoShape">
              <a:avLst/>
            </a:prstTxWarp>
          </a:bodyPr>
          <a:lstStyle>
            <a:lvl1pPr marL="342896" lvl="0" indent="-342896" algn="ctr" rtl="0" eaLnBrk="1" fontAlgn="base" hangingPunct="1">
              <a:spcBef>
                <a:spcPts val="0"/>
              </a:spcBef>
              <a:spcAft>
                <a:spcPct val="0"/>
              </a:spcAft>
              <a:buClr>
                <a:srgbClr val="FFFFFF"/>
              </a:buClr>
              <a:buFont typeface="Wingdings" pitchFamily="2" charset="2"/>
              <a:buChar char="§"/>
              <a:defRPr sz="3200" b="1" i="1">
                <a:solidFill>
                  <a:srgbClr val="FFFFFF"/>
                </a:solidFill>
                <a:latin typeface="+mn-lt"/>
                <a:ea typeface="+mn-ea"/>
                <a:cs typeface="+mn-cs"/>
              </a:defRPr>
            </a:lvl1pPr>
            <a:lvl2pPr marL="742943" lvl="1" indent="-285747" algn="ctr" rtl="0" eaLnBrk="1" fontAlgn="base" hangingPunct="1">
              <a:spcBef>
                <a:spcPts val="0"/>
              </a:spcBef>
              <a:spcAft>
                <a:spcPct val="0"/>
              </a:spcAft>
              <a:buClr>
                <a:srgbClr val="FFFFFF"/>
              </a:buClr>
              <a:buChar char="•"/>
              <a:defRPr sz="2800" b="1" i="1">
                <a:solidFill>
                  <a:srgbClr val="FFFFFF"/>
                </a:solidFill>
                <a:latin typeface="+mn-lt"/>
              </a:defRPr>
            </a:lvl2pPr>
            <a:lvl3pPr marL="1142988" lvl="2" indent="-228597" algn="ctr" rtl="0" eaLnBrk="1" fontAlgn="base" hangingPunct="1">
              <a:spcBef>
                <a:spcPts val="0"/>
              </a:spcBef>
              <a:spcAft>
                <a:spcPct val="0"/>
              </a:spcAft>
              <a:buClr>
                <a:srgbClr val="FFFFFF"/>
              </a:buClr>
              <a:buSzPct val="80000"/>
              <a:buFont typeface="Wingdings" pitchFamily="2" charset="2"/>
              <a:buChar char=""/>
              <a:defRPr sz="2400" b="1" i="1">
                <a:solidFill>
                  <a:srgbClr val="FFFFFF"/>
                </a:solidFill>
                <a:latin typeface="+mn-lt"/>
              </a:defRPr>
            </a:lvl3pPr>
            <a:lvl4pPr marL="1600184" lvl="3" indent="-228597" algn="ctr" rtl="0" eaLnBrk="1" fontAlgn="base" hangingPunct="1">
              <a:spcBef>
                <a:spcPts val="0"/>
              </a:spcBef>
              <a:spcAft>
                <a:spcPct val="0"/>
              </a:spcAft>
              <a:buClr>
                <a:srgbClr val="FFFFFF"/>
              </a:buClr>
              <a:buFont typeface="Wingdings" pitchFamily="2" charset="2"/>
              <a:buChar char="§"/>
              <a:defRPr sz="2000" b="1" i="1">
                <a:solidFill>
                  <a:srgbClr val="FFFFFF"/>
                </a:solidFill>
                <a:latin typeface="+mn-lt"/>
              </a:defRPr>
            </a:lvl4pPr>
            <a:lvl5pPr marL="2057379" lvl="4" indent="-228597" algn="ctr" rtl="0" eaLnBrk="1" fontAlgn="base" hangingPunct="1">
              <a:spcBef>
                <a:spcPts val="0"/>
              </a:spcBef>
              <a:spcAft>
                <a:spcPct val="0"/>
              </a:spcAft>
              <a:buClr>
                <a:srgbClr val="FFFFFF"/>
              </a:buClr>
              <a:buSzPct val="80000"/>
              <a:buFont typeface="Wingdings" pitchFamily="2" charset="2"/>
              <a:buChar char="§"/>
              <a:defRPr b="1" i="1">
                <a:solidFill>
                  <a:srgbClr val="FFFFFF"/>
                </a:solidFill>
                <a:latin typeface="+mn-lt"/>
              </a:defRPr>
            </a:lvl5pPr>
            <a:lvl6pPr marL="2514575" lvl="5" indent="-228597" algn="ctr" rtl="0" eaLnBrk="1" fontAlgn="base" hangingPunct="1">
              <a:spcBef>
                <a:spcPts val="0"/>
              </a:spcBef>
              <a:spcAft>
                <a:spcPct val="0"/>
              </a:spcAft>
              <a:buClr>
                <a:srgbClr val="FFFFFF"/>
              </a:buClr>
              <a:buSzPct val="80000"/>
              <a:buFont typeface="Wingdings" pitchFamily="2" charset="2"/>
              <a:buChar char="§"/>
              <a:defRPr b="1" i="1">
                <a:solidFill>
                  <a:srgbClr val="FFFFFF"/>
                </a:solidFill>
                <a:latin typeface="+mn-lt"/>
              </a:defRPr>
            </a:lvl6pPr>
            <a:lvl7pPr marL="2971770" lvl="6" indent="-228597" algn="ctr" rtl="0" eaLnBrk="1" fontAlgn="base" hangingPunct="1">
              <a:spcBef>
                <a:spcPts val="0"/>
              </a:spcBef>
              <a:spcAft>
                <a:spcPct val="0"/>
              </a:spcAft>
              <a:buClr>
                <a:srgbClr val="FFFFFF"/>
              </a:buClr>
              <a:buSzPct val="80000"/>
              <a:buFont typeface="Wingdings" pitchFamily="2" charset="2"/>
              <a:buChar char="§"/>
              <a:defRPr b="1" i="1">
                <a:solidFill>
                  <a:srgbClr val="FFFFFF"/>
                </a:solidFill>
                <a:latin typeface="+mn-lt"/>
              </a:defRPr>
            </a:lvl7pPr>
            <a:lvl8pPr marL="3428966" lvl="7" indent="-228597" algn="ctr" rtl="0" eaLnBrk="1" fontAlgn="base" hangingPunct="1">
              <a:spcBef>
                <a:spcPts val="0"/>
              </a:spcBef>
              <a:spcAft>
                <a:spcPct val="0"/>
              </a:spcAft>
              <a:buClr>
                <a:srgbClr val="FFFFFF"/>
              </a:buClr>
              <a:buSzPct val="80000"/>
              <a:buFont typeface="Wingdings" pitchFamily="2" charset="2"/>
              <a:buChar char="§"/>
              <a:defRPr b="1" i="1">
                <a:solidFill>
                  <a:srgbClr val="FFFFFF"/>
                </a:solidFill>
                <a:latin typeface="+mn-lt"/>
              </a:defRPr>
            </a:lvl8pPr>
            <a:lvl9pPr marL="3886161" lvl="8" indent="-228597" algn="ctr" rtl="0" eaLnBrk="1" fontAlgn="base" hangingPunct="1">
              <a:spcBef>
                <a:spcPts val="0"/>
              </a:spcBef>
              <a:spcAft>
                <a:spcPct val="0"/>
              </a:spcAft>
              <a:buClr>
                <a:srgbClr val="FFFFFF"/>
              </a:buClr>
              <a:buSzPct val="80000"/>
              <a:buFont typeface="Wingdings" pitchFamily="2" charset="2"/>
              <a:buChar char="§"/>
              <a:defRPr b="1" i="1">
                <a:solidFill>
                  <a:srgbClr val="FFFFFF"/>
                </a:solidFill>
                <a:latin typeface="+mn-lt"/>
              </a:defRPr>
            </a:lvl9pPr>
          </a:lstStyle>
          <a:p>
            <a:r>
              <a:rPr lang="en-US" sz="2400" dirty="0"/>
              <a:t>Knowing that every child’s life is sacred, it is the promise of Cook Children's to improve the health of every child in our region through the prevention and treatment of illness, disease, and injury.</a:t>
            </a:r>
          </a:p>
        </p:txBody>
      </p:sp>
      <p:sp>
        <p:nvSpPr>
          <p:cNvPr id="5" name="Rectangle 4"/>
          <p:cNvSpPr/>
          <p:nvPr/>
        </p:nvSpPr>
        <p:spPr>
          <a:xfrm>
            <a:off x="6021037" y="4502347"/>
            <a:ext cx="2334293" cy="307777"/>
          </a:xfrm>
          <a:prstGeom prst="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lvl="0"/>
            <a:r>
              <a:rPr lang="en-US" b="1" dirty="0">
                <a:solidFill>
                  <a:schemeClr val="tx1"/>
                </a:solidFill>
                <a:latin typeface="Karla" panose="020B0604020202020204" charset="0"/>
                <a:ea typeface="Karla" panose="020B0604020202020204" charset="0"/>
              </a:rPr>
              <a:t>-Cook Children’s Promise</a:t>
            </a:r>
          </a:p>
        </p:txBody>
      </p:sp>
    </p:spTree>
    <p:extLst>
      <p:ext uri="{BB962C8B-B14F-4D97-AF65-F5344CB8AC3E}">
        <p14:creationId xmlns:p14="http://schemas.microsoft.com/office/powerpoint/2010/main" val="424754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256" y="548640"/>
            <a:ext cx="7400544" cy="4247317"/>
          </a:xfrm>
          <a:prstGeom prst="rect">
            <a:avLst/>
          </a:prstGeom>
          <a:noFill/>
        </p:spPr>
        <p:txBody>
          <a:bodyPr wrap="square" rtlCol="0">
            <a:spAutoFit/>
          </a:bodyPr>
          <a:lstStyle/>
          <a:p>
            <a:pPr algn="ctr"/>
            <a:r>
              <a:rPr lang="en-US" sz="1200" dirty="0">
                <a:solidFill>
                  <a:schemeClr val="tx1"/>
                </a:solidFill>
              </a:rPr>
              <a:t>References</a:t>
            </a:r>
          </a:p>
          <a:p>
            <a:r>
              <a:rPr lang="en-US" sz="1000" dirty="0">
                <a:solidFill>
                  <a:schemeClr val="tx1"/>
                </a:solidFill>
              </a:rPr>
              <a:t>Agency for Healthcare Research and Quality. (2014). </a:t>
            </a:r>
            <a:r>
              <a:rPr lang="en-US" sz="1000" i="1" dirty="0">
                <a:solidFill>
                  <a:schemeClr val="tx1"/>
                </a:solidFill>
              </a:rPr>
              <a:t>Module 1: Making the Case for Asthma Care Quality Improvement.</a:t>
            </a:r>
            <a:r>
              <a:rPr lang="en-US" sz="1000" dirty="0">
                <a:solidFill>
                  <a:schemeClr val="tx1"/>
                </a:solidFill>
              </a:rPr>
              <a:t> Retrieved from </a:t>
            </a:r>
            <a:r>
              <a:rPr lang="en-US" sz="1000" u="sng" dirty="0">
                <a:solidFill>
                  <a:schemeClr val="tx1"/>
                </a:solidFill>
                <a:hlinkClick r:id="rId3"/>
              </a:rPr>
              <a:t>http://www.ahrq.gov/professionals/quality-patient-safety/quality-resources/tools/asthmaqual/asthmacare/module1.html</a:t>
            </a:r>
            <a:r>
              <a:rPr lang="en-US" sz="1000" dirty="0">
                <a:solidFill>
                  <a:schemeClr val="tx1"/>
                </a:solidFill>
              </a:rPr>
              <a:t> </a:t>
            </a:r>
            <a:endParaRPr lang="en-US" sz="1000" b="1" dirty="0">
              <a:solidFill>
                <a:schemeClr val="tx1"/>
              </a:solidFill>
            </a:endParaRPr>
          </a:p>
          <a:p>
            <a:r>
              <a:rPr lang="en-US" sz="1000" dirty="0">
                <a:solidFill>
                  <a:schemeClr val="tx1"/>
                </a:solidFill>
              </a:rPr>
              <a:t>American Lung Association. (2014).</a:t>
            </a:r>
            <a:r>
              <a:rPr lang="en-US" sz="1000" i="1" dirty="0">
                <a:solidFill>
                  <a:schemeClr val="tx1"/>
                </a:solidFill>
              </a:rPr>
              <a:t> Asthma and Children Fact Sheet</a:t>
            </a:r>
            <a:r>
              <a:rPr lang="en-US" sz="1000" dirty="0">
                <a:solidFill>
                  <a:schemeClr val="tx1"/>
                </a:solidFill>
              </a:rPr>
              <a:t> [Data file].Retrieved from </a:t>
            </a:r>
            <a:r>
              <a:rPr lang="en-US" sz="1000" u="sng" dirty="0">
                <a:solidFill>
                  <a:schemeClr val="tx1"/>
                </a:solidFill>
                <a:hlinkClick r:id="rId4"/>
              </a:rPr>
              <a:t>http://www.lung.org/lung-disease/asthma/resources/facts-and-figures/asthma-children-fact-sheet.html</a:t>
            </a:r>
            <a:r>
              <a:rPr lang="en-US" sz="1000" dirty="0">
                <a:solidFill>
                  <a:schemeClr val="tx1"/>
                </a:solidFill>
              </a:rPr>
              <a:t>.</a:t>
            </a:r>
          </a:p>
          <a:p>
            <a:r>
              <a:rPr lang="en-US" sz="1000" dirty="0">
                <a:solidFill>
                  <a:schemeClr val="tx1"/>
                </a:solidFill>
              </a:rPr>
              <a:t>De </a:t>
            </a:r>
            <a:r>
              <a:rPr lang="en-US" sz="1000" dirty="0" err="1">
                <a:solidFill>
                  <a:schemeClr val="tx1"/>
                </a:solidFill>
              </a:rPr>
              <a:t>Bleser</a:t>
            </a:r>
            <a:r>
              <a:rPr lang="en-US" sz="1000" dirty="0">
                <a:solidFill>
                  <a:schemeClr val="tx1"/>
                </a:solidFill>
              </a:rPr>
              <a:t>, L., </a:t>
            </a:r>
            <a:r>
              <a:rPr lang="en-US" sz="1000" dirty="0" err="1">
                <a:solidFill>
                  <a:schemeClr val="tx1"/>
                </a:solidFill>
              </a:rPr>
              <a:t>Depreitere</a:t>
            </a:r>
            <a:r>
              <a:rPr lang="en-US" sz="1000" dirty="0">
                <a:solidFill>
                  <a:schemeClr val="tx1"/>
                </a:solidFill>
              </a:rPr>
              <a:t>, R., </a:t>
            </a:r>
            <a:r>
              <a:rPr lang="en-US" sz="1000" dirty="0" err="1">
                <a:solidFill>
                  <a:schemeClr val="tx1"/>
                </a:solidFill>
              </a:rPr>
              <a:t>Waele</a:t>
            </a:r>
            <a:r>
              <a:rPr lang="en-US" sz="1000" dirty="0">
                <a:solidFill>
                  <a:schemeClr val="tx1"/>
                </a:solidFill>
              </a:rPr>
              <a:t>, K., </a:t>
            </a:r>
            <a:r>
              <a:rPr lang="en-US" sz="1000" dirty="0" err="1">
                <a:solidFill>
                  <a:schemeClr val="tx1"/>
                </a:solidFill>
              </a:rPr>
              <a:t>Vanhaecht</a:t>
            </a:r>
            <a:r>
              <a:rPr lang="en-US" sz="1000" dirty="0">
                <a:solidFill>
                  <a:schemeClr val="tx1"/>
                </a:solidFill>
              </a:rPr>
              <a:t>, K., </a:t>
            </a:r>
            <a:r>
              <a:rPr lang="en-US" sz="1000" dirty="0" err="1">
                <a:solidFill>
                  <a:schemeClr val="tx1"/>
                </a:solidFill>
              </a:rPr>
              <a:t>Vlayen</a:t>
            </a:r>
            <a:r>
              <a:rPr lang="en-US" sz="1000" dirty="0">
                <a:solidFill>
                  <a:schemeClr val="tx1"/>
                </a:solidFill>
              </a:rPr>
              <a:t>, J., &amp; </a:t>
            </a:r>
            <a:r>
              <a:rPr lang="en-US" sz="1000" dirty="0" err="1">
                <a:solidFill>
                  <a:schemeClr val="tx1"/>
                </a:solidFill>
              </a:rPr>
              <a:t>Sermeus</a:t>
            </a:r>
            <a:r>
              <a:rPr lang="en-US" sz="1000" dirty="0">
                <a:solidFill>
                  <a:schemeClr val="tx1"/>
                </a:solidFill>
              </a:rPr>
              <a:t>, W. (2006). Defining Pathways. </a:t>
            </a:r>
            <a:r>
              <a:rPr lang="en-US" sz="1000" i="1" dirty="0">
                <a:solidFill>
                  <a:schemeClr val="tx1"/>
                </a:solidFill>
              </a:rPr>
              <a:t>Journal of Nursing Management, </a:t>
            </a:r>
            <a:r>
              <a:rPr lang="en-US" sz="1000" dirty="0">
                <a:solidFill>
                  <a:schemeClr val="tx1"/>
                </a:solidFill>
              </a:rPr>
              <a:t>14(7), 553-563.</a:t>
            </a:r>
          </a:p>
          <a:p>
            <a:r>
              <a:rPr lang="en-US" sz="1000" dirty="0">
                <a:solidFill>
                  <a:schemeClr val="tx1"/>
                </a:solidFill>
              </a:rPr>
              <a:t>Gordon, D. (2014). Average cost per inpatient day across 50 states. Retrieved from </a:t>
            </a:r>
            <a:r>
              <a:rPr lang="en-US" sz="1000" u="sng" dirty="0">
                <a:solidFill>
                  <a:schemeClr val="tx1"/>
                </a:solidFill>
                <a:hlinkClick r:id="rId5"/>
              </a:rPr>
              <a:t>http://www.beckershospitalreview.com/lists/2011average-cost-per-inpatient-day-across-50-states.html</a:t>
            </a:r>
            <a:r>
              <a:rPr lang="en-US" sz="1000" dirty="0">
                <a:solidFill>
                  <a:schemeClr val="tx1"/>
                </a:solidFill>
              </a:rPr>
              <a:t> </a:t>
            </a:r>
            <a:endParaRPr lang="en-US" sz="1000" b="1" dirty="0">
              <a:solidFill>
                <a:schemeClr val="tx1"/>
              </a:solidFill>
            </a:endParaRPr>
          </a:p>
          <a:p>
            <a:r>
              <a:rPr lang="en-US" sz="1000" dirty="0" err="1">
                <a:solidFill>
                  <a:schemeClr val="tx1"/>
                </a:solidFill>
              </a:rPr>
              <a:t>Grimshaw</a:t>
            </a:r>
            <a:r>
              <a:rPr lang="en-US" sz="1000" dirty="0">
                <a:solidFill>
                  <a:schemeClr val="tx1"/>
                </a:solidFill>
              </a:rPr>
              <a:t>, J. M., &amp; Russel, I. T. (1993). Effect of Clinical Guidelines on Medical Practice: A Systematic Review of Rigorous Evaluations. </a:t>
            </a:r>
            <a:r>
              <a:rPr lang="en-US" sz="1000" i="1" dirty="0">
                <a:solidFill>
                  <a:schemeClr val="tx1"/>
                </a:solidFill>
              </a:rPr>
              <a:t>Lancet, </a:t>
            </a:r>
            <a:r>
              <a:rPr lang="en-US" sz="1000" dirty="0">
                <a:solidFill>
                  <a:schemeClr val="tx1"/>
                </a:solidFill>
              </a:rPr>
              <a:t>324(8883), 1317-1322.</a:t>
            </a:r>
          </a:p>
          <a:p>
            <a:r>
              <a:rPr lang="en-US" sz="1000" dirty="0">
                <a:solidFill>
                  <a:schemeClr val="tx1"/>
                </a:solidFill>
              </a:rPr>
              <a:t>Hsu, LTC D. P., Lee, </a:t>
            </a:r>
            <a:r>
              <a:rPr lang="en-US" sz="1000" dirty="0" err="1">
                <a:solidFill>
                  <a:schemeClr val="tx1"/>
                </a:solidFill>
              </a:rPr>
              <a:t>Capt</a:t>
            </a:r>
            <a:r>
              <a:rPr lang="en-US" sz="1000" dirty="0">
                <a:solidFill>
                  <a:schemeClr val="tx1"/>
                </a:solidFill>
              </a:rPr>
              <a:t> T. J., &amp; Barker, COL J. A. (2013). Outcome of Pediatric Inpatient Asthma clinical Pathway Implementation in a Military Medical Center. </a:t>
            </a:r>
            <a:r>
              <a:rPr lang="en-US" sz="1000" i="1" dirty="0">
                <a:solidFill>
                  <a:schemeClr val="tx1"/>
                </a:solidFill>
              </a:rPr>
              <a:t>Military Medicine, </a:t>
            </a:r>
            <a:r>
              <a:rPr lang="en-US" sz="1000" dirty="0">
                <a:solidFill>
                  <a:schemeClr val="tx1"/>
                </a:solidFill>
              </a:rPr>
              <a:t>178(April), 477-482.</a:t>
            </a:r>
          </a:p>
          <a:p>
            <a:r>
              <a:rPr lang="en-US" sz="1000" dirty="0">
                <a:solidFill>
                  <a:schemeClr val="tx1"/>
                </a:solidFill>
              </a:rPr>
              <a:t>Johnson, K. B., </a:t>
            </a:r>
            <a:r>
              <a:rPr lang="en-US" sz="1000" dirty="0" err="1">
                <a:solidFill>
                  <a:schemeClr val="tx1"/>
                </a:solidFill>
              </a:rPr>
              <a:t>Blaisdell</a:t>
            </a:r>
            <a:r>
              <a:rPr lang="en-US" sz="1000" dirty="0">
                <a:solidFill>
                  <a:schemeClr val="tx1"/>
                </a:solidFill>
              </a:rPr>
              <a:t>, C. J., Walker, A., &amp; Eggleston, P. (2000). Effectiveness of Clinical Pathway for Inpatient Asthma Management. </a:t>
            </a:r>
            <a:r>
              <a:rPr lang="en-US" sz="1000" i="1" dirty="0">
                <a:solidFill>
                  <a:schemeClr val="tx1"/>
                </a:solidFill>
              </a:rPr>
              <a:t>Pediatrics, </a:t>
            </a:r>
            <a:r>
              <a:rPr lang="en-US" sz="1000" dirty="0">
                <a:solidFill>
                  <a:schemeClr val="tx1"/>
                </a:solidFill>
              </a:rPr>
              <a:t>106, 1006-1012.</a:t>
            </a:r>
          </a:p>
          <a:p>
            <a:r>
              <a:rPr lang="en-US" sz="1000" dirty="0">
                <a:solidFill>
                  <a:schemeClr val="tx1"/>
                </a:solidFill>
              </a:rPr>
              <a:t>Lier, M. B., </a:t>
            </a:r>
            <a:r>
              <a:rPr lang="en-US" sz="1000" dirty="0" err="1">
                <a:solidFill>
                  <a:schemeClr val="tx1"/>
                </a:solidFill>
              </a:rPr>
              <a:t>Pettinichi</a:t>
            </a:r>
            <a:r>
              <a:rPr lang="en-US" sz="1000" dirty="0">
                <a:solidFill>
                  <a:schemeClr val="tx1"/>
                </a:solidFill>
              </a:rPr>
              <a:t>, A., Sebastian, K. D., &amp; </a:t>
            </a:r>
            <a:r>
              <a:rPr lang="en-US" sz="1000" dirty="0" err="1">
                <a:solidFill>
                  <a:schemeClr val="tx1"/>
                </a:solidFill>
              </a:rPr>
              <a:t>Kotagal</a:t>
            </a:r>
            <a:r>
              <a:rPr lang="en-US" sz="1000" dirty="0">
                <a:solidFill>
                  <a:schemeClr val="tx1"/>
                </a:solidFill>
              </a:rPr>
              <a:t>, U. (1999). Trial of a Therapist-Directed Protocol for Weaning Bronchodilator Therapy in Children with Status </a:t>
            </a:r>
            <a:r>
              <a:rPr lang="en-US" sz="1000" dirty="0" err="1">
                <a:solidFill>
                  <a:schemeClr val="tx1"/>
                </a:solidFill>
              </a:rPr>
              <a:t>Asthmaticus</a:t>
            </a:r>
            <a:r>
              <a:rPr lang="en-US" sz="1000" dirty="0">
                <a:solidFill>
                  <a:schemeClr val="tx1"/>
                </a:solidFill>
              </a:rPr>
              <a:t>. </a:t>
            </a:r>
            <a:r>
              <a:rPr lang="en-US" sz="1000" i="1" dirty="0">
                <a:solidFill>
                  <a:schemeClr val="tx1"/>
                </a:solidFill>
              </a:rPr>
              <a:t>Respiratory Care, </a:t>
            </a:r>
            <a:r>
              <a:rPr lang="en-US" sz="1000" dirty="0">
                <a:solidFill>
                  <a:schemeClr val="tx1"/>
                </a:solidFill>
              </a:rPr>
              <a:t>44(5), 497-503.</a:t>
            </a:r>
          </a:p>
          <a:p>
            <a:r>
              <a:rPr lang="en-US" sz="1000" dirty="0">
                <a:solidFill>
                  <a:schemeClr val="tx1"/>
                </a:solidFill>
              </a:rPr>
              <a:t>Press </a:t>
            </a:r>
            <a:r>
              <a:rPr lang="en-US" sz="1000" dirty="0" err="1">
                <a:solidFill>
                  <a:schemeClr val="tx1"/>
                </a:solidFill>
              </a:rPr>
              <a:t>Ganey</a:t>
            </a:r>
            <a:r>
              <a:rPr lang="en-US" sz="1000" dirty="0">
                <a:solidFill>
                  <a:schemeClr val="tx1"/>
                </a:solidFill>
              </a:rPr>
              <a:t> Associates, Inc. (2015). </a:t>
            </a:r>
            <a:r>
              <a:rPr lang="en-US" sz="1000" i="1" dirty="0">
                <a:solidFill>
                  <a:schemeClr val="tx1"/>
                </a:solidFill>
              </a:rPr>
              <a:t>Hospital Patient Satisfaction. </a:t>
            </a:r>
            <a:r>
              <a:rPr lang="en-US" sz="1000" dirty="0">
                <a:solidFill>
                  <a:schemeClr val="tx1"/>
                </a:solidFill>
              </a:rPr>
              <a:t>Retrieved from </a:t>
            </a:r>
            <a:r>
              <a:rPr lang="en-US" sz="1000" u="sng" dirty="0">
                <a:solidFill>
                  <a:schemeClr val="tx1"/>
                </a:solidFill>
                <a:hlinkClick r:id="rId6"/>
              </a:rPr>
              <a:t>http://www.pressganey.com/resources/hospital-patient-satisfaction</a:t>
            </a:r>
            <a:r>
              <a:rPr lang="en-US" sz="1000" dirty="0">
                <a:solidFill>
                  <a:schemeClr val="tx1"/>
                </a:solidFill>
              </a:rPr>
              <a:t> </a:t>
            </a:r>
          </a:p>
          <a:p>
            <a:r>
              <a:rPr lang="en-US" sz="1000" dirty="0">
                <a:solidFill>
                  <a:schemeClr val="tx1"/>
                </a:solidFill>
              </a:rPr>
              <a:t>Rogers, E. M. (2003). </a:t>
            </a:r>
            <a:r>
              <a:rPr lang="en-US" sz="1000" i="1" dirty="0">
                <a:solidFill>
                  <a:schemeClr val="tx1"/>
                </a:solidFill>
              </a:rPr>
              <a:t>Diffusions of innovations</a:t>
            </a:r>
            <a:r>
              <a:rPr lang="en-US" sz="1000" dirty="0">
                <a:solidFill>
                  <a:schemeClr val="tx1"/>
                </a:solidFill>
              </a:rPr>
              <a:t> (5</a:t>
            </a:r>
            <a:r>
              <a:rPr lang="en-US" sz="1000" baseline="30000" dirty="0">
                <a:solidFill>
                  <a:schemeClr val="tx1"/>
                </a:solidFill>
              </a:rPr>
              <a:t>th</a:t>
            </a:r>
            <a:r>
              <a:rPr lang="en-US" sz="1000" dirty="0">
                <a:solidFill>
                  <a:schemeClr val="tx1"/>
                </a:solidFill>
              </a:rPr>
              <a:t> ed.). New York, NY: Free Press</a:t>
            </a:r>
          </a:p>
          <a:p>
            <a:r>
              <a:rPr lang="en-US" sz="1000" dirty="0" err="1">
                <a:solidFill>
                  <a:schemeClr val="tx1"/>
                </a:solidFill>
              </a:rPr>
              <a:t>Ruhe</a:t>
            </a:r>
            <a:r>
              <a:rPr lang="en-US" sz="1000" dirty="0">
                <a:solidFill>
                  <a:schemeClr val="tx1"/>
                </a:solidFill>
              </a:rPr>
              <a:t>, M. C. (</a:t>
            </a:r>
            <a:r>
              <a:rPr lang="en-US" sz="1000" dirty="0" err="1">
                <a:solidFill>
                  <a:schemeClr val="tx1"/>
                </a:solidFill>
              </a:rPr>
              <a:t>n.d.</a:t>
            </a:r>
            <a:r>
              <a:rPr lang="en-US" sz="1000" dirty="0">
                <a:solidFill>
                  <a:schemeClr val="tx1"/>
                </a:solidFill>
              </a:rPr>
              <a:t>). Stakeholder analysis in health services management. Retrieved from </a:t>
            </a:r>
            <a:r>
              <a:rPr lang="en-US" sz="1000" u="sng" dirty="0">
                <a:solidFill>
                  <a:schemeClr val="tx1"/>
                </a:solidFill>
                <a:hlinkClick r:id="rId7"/>
              </a:rPr>
              <a:t>http://www.cwru.edu/med/epidbio/mphp439/Stakeholder_Analysis.htm?nw_view=1374190686&amp;</a:t>
            </a:r>
            <a:r>
              <a:rPr lang="en-US" sz="1000" dirty="0">
                <a:solidFill>
                  <a:schemeClr val="tx1"/>
                </a:solidFill>
              </a:rPr>
              <a:t> </a:t>
            </a:r>
          </a:p>
          <a:p>
            <a:r>
              <a:rPr lang="en-US" sz="1000" dirty="0">
                <a:solidFill>
                  <a:schemeClr val="tx1"/>
                </a:solidFill>
              </a:rPr>
              <a:t>Sylvester, A. M., &amp; George, M. (2014). Effect of a Clinical Pathway on Length of Stay and Cost of Pediatric Asthma Admissions: An Integrative Review. </a:t>
            </a:r>
            <a:r>
              <a:rPr lang="en-US" sz="1000" i="1" dirty="0">
                <a:solidFill>
                  <a:schemeClr val="tx1"/>
                </a:solidFill>
              </a:rPr>
              <a:t>Clinical Nursing Research, </a:t>
            </a:r>
            <a:r>
              <a:rPr lang="en-US" sz="1000" dirty="0">
                <a:solidFill>
                  <a:schemeClr val="tx1"/>
                </a:solidFill>
              </a:rPr>
              <a:t>23(4), 384-401. </a:t>
            </a:r>
          </a:p>
          <a:p>
            <a:r>
              <a:rPr lang="en-US" sz="1000" dirty="0">
                <a:solidFill>
                  <a:schemeClr val="tx1"/>
                </a:solidFill>
              </a:rPr>
              <a:t>US Department of Health and Human Services. (2009). Code of Federal Regulations- Protection of Human Subjects. Retrieved from </a:t>
            </a:r>
            <a:r>
              <a:rPr lang="en-US" sz="1000" u="sng" dirty="0">
                <a:solidFill>
                  <a:schemeClr val="tx1"/>
                </a:solidFill>
                <a:hlinkClick r:id="rId8"/>
              </a:rPr>
              <a:t>http://www.hhs.gov/ohrp/humansubjects/guidance/45cfr46.html</a:t>
            </a:r>
            <a:endParaRPr lang="en-US" sz="1000" dirty="0">
              <a:solidFill>
                <a:schemeClr val="tx1"/>
              </a:solidFill>
            </a:endParaRPr>
          </a:p>
        </p:txBody>
      </p:sp>
    </p:spTree>
    <p:extLst>
      <p:ext uri="{BB962C8B-B14F-4D97-AF65-F5344CB8AC3E}">
        <p14:creationId xmlns:p14="http://schemas.microsoft.com/office/powerpoint/2010/main" val="332178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925" y="398400"/>
            <a:ext cx="7370699" cy="857400"/>
          </a:xfrm>
        </p:spPr>
        <p:txBody>
          <a:bodyPr/>
          <a:lstStyle/>
          <a:p>
            <a:r>
              <a:rPr lang="en-US" sz="3200" dirty="0">
                <a:solidFill>
                  <a:schemeClr val="tx1"/>
                </a:solidFill>
              </a:rPr>
              <a:t>Pediatric Inpatient Asthma Pathway</a:t>
            </a:r>
          </a:p>
        </p:txBody>
      </p:sp>
      <p:sp>
        <p:nvSpPr>
          <p:cNvPr id="3" name="Text Placeholder 2"/>
          <p:cNvSpPr>
            <a:spLocks noGrp="1"/>
          </p:cNvSpPr>
          <p:nvPr>
            <p:ph type="body" idx="1"/>
          </p:nvPr>
        </p:nvSpPr>
        <p:spPr>
          <a:xfrm>
            <a:off x="904924" y="1495850"/>
            <a:ext cx="5028807" cy="3429900"/>
          </a:xfrm>
        </p:spPr>
        <p:txBody>
          <a:bodyPr/>
          <a:lstStyle/>
          <a:p>
            <a:pPr marL="285750" indent="-285750">
              <a:buFont typeface="Wingdings" panose="05000000000000000000" pitchFamily="2" charset="2"/>
              <a:buChar char="§"/>
            </a:pPr>
            <a:r>
              <a:rPr lang="en-US" dirty="0"/>
              <a:t>Inconsistency with weaning orders</a:t>
            </a:r>
          </a:p>
          <a:p>
            <a:pPr marL="285750" indent="-285750"/>
            <a:r>
              <a:rPr lang="en-US" dirty="0"/>
              <a:t>Physicians only round daily </a:t>
            </a:r>
          </a:p>
          <a:p>
            <a:pPr marL="285750" indent="-285750"/>
            <a:r>
              <a:rPr lang="en-US" dirty="0"/>
              <a:t>CHAT Asthma Collaborative- does not specify when or how to wean asthmatic patients</a:t>
            </a:r>
          </a:p>
          <a:p>
            <a:pPr marL="285750" indent="-285750">
              <a:buFont typeface="Wingdings" panose="05000000000000000000" pitchFamily="2" charset="2"/>
              <a:buChar char="§"/>
            </a:pPr>
            <a:r>
              <a:rPr lang="en-US" dirty="0"/>
              <a:t>RT-driven pathway based on scoring tool</a:t>
            </a:r>
          </a:p>
          <a:p>
            <a:pPr marL="285750" indent="-285750">
              <a:buFont typeface="Wingdings" panose="05000000000000000000" pitchFamily="2" charset="2"/>
              <a:buChar char="§"/>
            </a:pPr>
            <a:r>
              <a:rPr lang="en-US" sz="2000" b="1" dirty="0"/>
              <a:t>Goal: Develop a pathway that encouraged weaning based on patient assessment. </a:t>
            </a:r>
          </a:p>
          <a:p>
            <a:pPr marL="285750" indent="-285750">
              <a:buFont typeface="Wingdings" panose="05000000000000000000" pitchFamily="2" charset="2"/>
              <a:buChar char="§"/>
            </a:pPr>
            <a:endParaRPr lang="en-US" sz="20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61174" y="1547987"/>
            <a:ext cx="3228280" cy="2141511"/>
          </a:xfrm>
          <a:prstGeom prst="rect">
            <a:avLst/>
          </a:prstGeom>
        </p:spPr>
      </p:pic>
    </p:spTree>
    <p:extLst>
      <p:ext uri="{BB962C8B-B14F-4D97-AF65-F5344CB8AC3E}">
        <p14:creationId xmlns:p14="http://schemas.microsoft.com/office/powerpoint/2010/main" val="1983635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7"/>
        <p:cNvGrpSpPr/>
        <p:nvPr/>
      </p:nvGrpSpPr>
      <p:grpSpPr>
        <a:xfrm>
          <a:off x="0" y="0"/>
          <a:ext cx="0" cy="0"/>
          <a:chOff x="0" y="0"/>
          <a:chExt cx="0" cy="0"/>
        </a:xfrm>
      </p:grpSpPr>
      <p:sp>
        <p:nvSpPr>
          <p:cNvPr id="158" name="Shape 15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3600" dirty="0"/>
              <a:t>Rational: What are the benefits? </a:t>
            </a:r>
          </a:p>
        </p:txBody>
      </p:sp>
      <p:sp>
        <p:nvSpPr>
          <p:cNvPr id="159" name="Shape 159"/>
          <p:cNvSpPr txBox="1">
            <a:spLocks noGrp="1"/>
          </p:cNvSpPr>
          <p:nvPr>
            <p:ph type="body" idx="1"/>
          </p:nvPr>
        </p:nvSpPr>
        <p:spPr>
          <a:xfrm>
            <a:off x="639791" y="1532219"/>
            <a:ext cx="2365199" cy="2952900"/>
          </a:xfrm>
          <a:prstGeom prst="rect">
            <a:avLst/>
          </a:prstGeom>
        </p:spPr>
        <p:txBody>
          <a:bodyPr lIns="91425" tIns="91425" rIns="91425" bIns="91425" anchor="t" anchorCtr="0">
            <a:noAutofit/>
          </a:bodyPr>
          <a:lstStyle/>
          <a:p>
            <a:pPr lvl="0" algn="ctr" rtl="0">
              <a:spcBef>
                <a:spcPts val="0"/>
              </a:spcBef>
              <a:buNone/>
            </a:pPr>
            <a:r>
              <a:rPr lang="en" sz="1800" b="1" dirty="0"/>
              <a:t>Decrease in length of Stay</a:t>
            </a:r>
            <a:endParaRPr lang="en" sz="1800" dirty="0"/>
          </a:p>
        </p:txBody>
      </p:sp>
      <p:sp>
        <p:nvSpPr>
          <p:cNvPr id="160" name="Shape 160"/>
          <p:cNvSpPr txBox="1">
            <a:spLocks noGrp="1"/>
          </p:cNvSpPr>
          <p:nvPr>
            <p:ph type="body" idx="2"/>
          </p:nvPr>
        </p:nvSpPr>
        <p:spPr>
          <a:xfrm>
            <a:off x="3477597" y="1532219"/>
            <a:ext cx="2365199" cy="2952900"/>
          </a:xfrm>
          <a:prstGeom prst="rect">
            <a:avLst/>
          </a:prstGeom>
        </p:spPr>
        <p:txBody>
          <a:bodyPr lIns="91425" tIns="91425" rIns="91425" bIns="91425" anchor="t" anchorCtr="0">
            <a:noAutofit/>
          </a:bodyPr>
          <a:lstStyle/>
          <a:p>
            <a:pPr lvl="0" rtl="0">
              <a:spcBef>
                <a:spcPts val="0"/>
              </a:spcBef>
              <a:buNone/>
            </a:pPr>
            <a:r>
              <a:rPr lang="en" sz="1800" b="1" dirty="0"/>
              <a:t>Decrease Costs</a:t>
            </a:r>
            <a:endParaRPr lang="en" sz="1800" dirty="0"/>
          </a:p>
        </p:txBody>
      </p:sp>
      <p:sp>
        <p:nvSpPr>
          <p:cNvPr id="161" name="Shape 161"/>
          <p:cNvSpPr txBox="1">
            <a:spLocks noGrp="1"/>
          </p:cNvSpPr>
          <p:nvPr>
            <p:ph type="body" idx="3"/>
          </p:nvPr>
        </p:nvSpPr>
        <p:spPr>
          <a:xfrm>
            <a:off x="5892150" y="1532219"/>
            <a:ext cx="2924897" cy="2952900"/>
          </a:xfrm>
          <a:prstGeom prst="rect">
            <a:avLst/>
          </a:prstGeom>
        </p:spPr>
        <p:txBody>
          <a:bodyPr lIns="91425" tIns="91425" rIns="91425" bIns="91425" anchor="t" anchorCtr="0">
            <a:noAutofit/>
          </a:bodyPr>
          <a:lstStyle/>
          <a:p>
            <a:pPr lvl="0" algn="ctr" rtl="0">
              <a:spcBef>
                <a:spcPts val="0"/>
              </a:spcBef>
              <a:buNone/>
            </a:pPr>
            <a:r>
              <a:rPr lang="en" sz="1800" b="1" dirty="0"/>
              <a:t>Increase in patient &amp; staff satisfaction.</a:t>
            </a:r>
            <a:endParaRPr lang="en" sz="1800" dirty="0"/>
          </a:p>
          <a:p>
            <a:pPr lvl="0">
              <a:spcBef>
                <a:spcPts val="0"/>
              </a:spcBef>
              <a:buNone/>
            </a:pPr>
            <a:endParaRPr dirty="0"/>
          </a:p>
        </p:txBody>
      </p:sp>
      <p:pic>
        <p:nvPicPr>
          <p:cNvPr id="6" name="Picture 5" descr="mone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0680" y="2197288"/>
            <a:ext cx="2903888" cy="2124247"/>
          </a:xfrm>
          <a:prstGeom prst="rect">
            <a:avLst/>
          </a:prstGeom>
        </p:spPr>
      </p:pic>
      <p:pic>
        <p:nvPicPr>
          <p:cNvPr id="7" name="Picture 6" descr="discharge.jpg"/>
          <p:cNvPicPr>
            <a:picLocks noChangeAspect="1"/>
          </p:cNvPicPr>
          <p:nvPr/>
        </p:nvPicPr>
        <p:blipFill>
          <a:blip r:embed="rId4" cstate="print"/>
          <a:stretch>
            <a:fillRect/>
          </a:stretch>
        </p:blipFill>
        <p:spPr>
          <a:xfrm>
            <a:off x="590538" y="2503461"/>
            <a:ext cx="2926078" cy="2057399"/>
          </a:xfrm>
          <a:prstGeom prst="rect">
            <a:avLst/>
          </a:prstGeom>
        </p:spPr>
      </p:pic>
      <p:pic>
        <p:nvPicPr>
          <p:cNvPr id="2" name="Picture 1"/>
          <p:cNvPicPr>
            <a:picLocks noChangeAspect="1"/>
          </p:cNvPicPr>
          <p:nvPr/>
        </p:nvPicPr>
        <p:blipFill>
          <a:blip cstate="screen">
            <a:extLst>
              <a:ext uri="{28A0092B-C50C-407E-A947-70E740481C1C}">
                <a14:useLocalDpi xmlns:a14="http://schemas.microsoft.com/office/drawing/2010/main"/>
              </a:ext>
            </a:extLst>
          </a:blip>
          <a:stretch>
            <a:fillRect/>
          </a:stretch>
        </p:blipFill>
        <p:spPr>
          <a:xfrm rot="5400000">
            <a:off x="7045421" y="2589244"/>
            <a:ext cx="2227559" cy="1564192"/>
          </a:xfrm>
          <a:prstGeom prst="rect">
            <a:avLst/>
          </a:prstGeom>
        </p:spPr>
      </p:pic>
      <p:pic>
        <p:nvPicPr>
          <p:cNvPr id="3" name="Picture 2"/>
          <p:cNvPicPr>
            <a:picLocks noChangeAspect="1"/>
          </p:cNvPicPr>
          <p:nvPr/>
        </p:nvPicPr>
        <p:blipFill>
          <a:blip cstate="screen">
            <a:extLst>
              <a:ext uri="{28A0092B-C50C-407E-A947-70E740481C1C}">
                <a14:useLocalDpi xmlns:a14="http://schemas.microsoft.com/office/drawing/2010/main"/>
              </a:ext>
            </a:extLst>
          </a:blip>
          <a:stretch>
            <a:fillRect/>
          </a:stretch>
        </p:blipFill>
        <p:spPr>
          <a:xfrm flipH="1">
            <a:off x="5728853" y="2567537"/>
            <a:ext cx="1711038" cy="1993323"/>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bwMode="auto">
          <a:xfrm>
            <a:off x="4912242" y="1521508"/>
            <a:ext cx="2879464" cy="85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r" rtl="0" eaLnBrk="1" fontAlgn="base" hangingPunct="1">
              <a:spcBef>
                <a:spcPct val="0"/>
              </a:spcBef>
              <a:spcAft>
                <a:spcPct val="0"/>
              </a:spcAft>
              <a:defRPr sz="5800" b="1">
                <a:solidFill>
                  <a:schemeClr val="bg1"/>
                </a:solidFill>
                <a:latin typeface="+mj-lt"/>
                <a:ea typeface="+mj-ea"/>
                <a:cs typeface="+mj-cs"/>
              </a:defRPr>
            </a:lvl1pPr>
            <a:lvl2pPr algn="r" rtl="0" eaLnBrk="1" fontAlgn="base" hangingPunct="1">
              <a:spcBef>
                <a:spcPct val="0"/>
              </a:spcBef>
              <a:spcAft>
                <a:spcPct val="0"/>
              </a:spcAft>
              <a:defRPr sz="4400" b="1">
                <a:solidFill>
                  <a:srgbClr val="005480"/>
                </a:solidFill>
                <a:latin typeface="Arial" charset="0"/>
              </a:defRPr>
            </a:lvl2pPr>
            <a:lvl3pPr algn="r" rtl="0" eaLnBrk="1" fontAlgn="base" hangingPunct="1">
              <a:spcBef>
                <a:spcPct val="0"/>
              </a:spcBef>
              <a:spcAft>
                <a:spcPct val="0"/>
              </a:spcAft>
              <a:defRPr sz="4400" b="1">
                <a:solidFill>
                  <a:srgbClr val="005480"/>
                </a:solidFill>
                <a:latin typeface="Arial" charset="0"/>
              </a:defRPr>
            </a:lvl3pPr>
            <a:lvl4pPr algn="r" rtl="0" eaLnBrk="1" fontAlgn="base" hangingPunct="1">
              <a:spcBef>
                <a:spcPct val="0"/>
              </a:spcBef>
              <a:spcAft>
                <a:spcPct val="0"/>
              </a:spcAft>
              <a:defRPr sz="4400" b="1">
                <a:solidFill>
                  <a:srgbClr val="005480"/>
                </a:solidFill>
                <a:latin typeface="Arial" charset="0"/>
              </a:defRPr>
            </a:lvl4pPr>
            <a:lvl5pPr algn="r" rtl="0" eaLnBrk="1" fontAlgn="base" hangingPunct="1">
              <a:spcBef>
                <a:spcPct val="0"/>
              </a:spcBef>
              <a:spcAft>
                <a:spcPct val="0"/>
              </a:spcAft>
              <a:defRPr sz="4400" b="1">
                <a:solidFill>
                  <a:srgbClr val="005480"/>
                </a:solidFill>
                <a:latin typeface="Arial" charset="0"/>
              </a:defRPr>
            </a:lvl5pPr>
            <a:lvl6pPr marL="457200" algn="r" rtl="0" eaLnBrk="1" fontAlgn="base" hangingPunct="1">
              <a:spcBef>
                <a:spcPct val="0"/>
              </a:spcBef>
              <a:spcAft>
                <a:spcPct val="0"/>
              </a:spcAft>
              <a:defRPr sz="4400" b="1">
                <a:solidFill>
                  <a:srgbClr val="005480"/>
                </a:solidFill>
                <a:latin typeface="Arial" charset="0"/>
              </a:defRPr>
            </a:lvl6pPr>
            <a:lvl7pPr marL="914400" algn="r" rtl="0" eaLnBrk="1" fontAlgn="base" hangingPunct="1">
              <a:spcBef>
                <a:spcPct val="0"/>
              </a:spcBef>
              <a:spcAft>
                <a:spcPct val="0"/>
              </a:spcAft>
              <a:defRPr sz="4400" b="1">
                <a:solidFill>
                  <a:srgbClr val="005480"/>
                </a:solidFill>
                <a:latin typeface="Arial" charset="0"/>
              </a:defRPr>
            </a:lvl7pPr>
            <a:lvl8pPr marL="1371600" algn="r" rtl="0" eaLnBrk="1" fontAlgn="base" hangingPunct="1">
              <a:spcBef>
                <a:spcPct val="0"/>
              </a:spcBef>
              <a:spcAft>
                <a:spcPct val="0"/>
              </a:spcAft>
              <a:defRPr sz="4400" b="1">
                <a:solidFill>
                  <a:srgbClr val="005480"/>
                </a:solidFill>
                <a:latin typeface="Arial" charset="0"/>
              </a:defRPr>
            </a:lvl8pPr>
            <a:lvl9pPr marL="1828800" algn="r" rtl="0" eaLnBrk="1" fontAlgn="base" hangingPunct="1">
              <a:spcBef>
                <a:spcPct val="0"/>
              </a:spcBef>
              <a:spcAft>
                <a:spcPct val="0"/>
              </a:spcAft>
              <a:defRPr sz="4400" b="1">
                <a:solidFill>
                  <a:srgbClr val="005480"/>
                </a:solidFill>
                <a:latin typeface="Arial" charset="0"/>
              </a:defRPr>
            </a:lvl9pPr>
          </a:lstStyle>
          <a:p>
            <a:pPr algn="l"/>
            <a:r>
              <a:rPr lang="en-US" sz="2800" dirty="0"/>
              <a:t>Collaboration &amp; Education of Our Team</a:t>
            </a:r>
          </a:p>
          <a:p>
            <a:endParaRPr lang="en-US" sz="2400" dirty="0">
              <a:solidFill>
                <a:schemeClr val="tx1"/>
              </a:solidFill>
            </a:endParaRPr>
          </a:p>
        </p:txBody>
      </p:sp>
      <p:sp>
        <p:nvSpPr>
          <p:cNvPr id="2" name="Cloud Callout 1"/>
          <p:cNvSpPr/>
          <p:nvPr/>
        </p:nvSpPr>
        <p:spPr bwMode="auto">
          <a:xfrm>
            <a:off x="0" y="83128"/>
            <a:ext cx="2060945" cy="1357745"/>
          </a:xfrm>
          <a:prstGeom prst="cloudCallout">
            <a:avLst>
              <a:gd name="adj1" fmla="val 58856"/>
              <a:gd name="adj2" fmla="val 3911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latin typeface="Verdana" pitchFamily="34" charset="0"/>
              </a:rPr>
              <a:t>Trial on Short Stay Unit ?</a:t>
            </a:r>
            <a:endParaRPr kumimoji="0" lang="en-US" sz="1600" b="0"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208204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83000">
              <a:schemeClr val="tx1">
                <a:lumMod val="25000"/>
                <a:lumOff val="7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4447" y="36389"/>
            <a:ext cx="4075194" cy="510711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881427" y="2910885"/>
            <a:ext cx="5234151" cy="1384995"/>
          </a:xfrm>
          <a:prstGeom prst="rect">
            <a:avLst/>
          </a:prstGeom>
          <a:solidFill>
            <a:schemeClr val="accent1">
              <a:lumMod val="20000"/>
              <a:lumOff val="80000"/>
            </a:schemeClr>
          </a:solidFill>
          <a:ln w="57150">
            <a:solidFill>
              <a:schemeClr val="accent1">
                <a:lumMod val="60000"/>
                <a:lumOff val="40000"/>
              </a:schemeClr>
            </a:solidFill>
          </a:ln>
        </p:spPr>
        <p:txBody>
          <a:bodyPr wrap="square" rtlCol="0">
            <a:spAutoFit/>
          </a:bodyPr>
          <a:lstStyle/>
          <a:p>
            <a:pPr algn="ctr"/>
            <a:r>
              <a:rPr lang="en-US" u="sng" dirty="0">
                <a:solidFill>
                  <a:schemeClr val="tx1"/>
                </a:solidFill>
              </a:rPr>
              <a:t>Bronchodilator Weaning Regimen</a:t>
            </a:r>
          </a:p>
          <a:p>
            <a:r>
              <a:rPr lang="en-US" dirty="0">
                <a:solidFill>
                  <a:schemeClr val="tx1"/>
                </a:solidFill>
              </a:rPr>
              <a:t>Continuous 	Q2H</a:t>
            </a:r>
          </a:p>
          <a:p>
            <a:r>
              <a:rPr lang="en-US" dirty="0">
                <a:solidFill>
                  <a:schemeClr val="tx1"/>
                </a:solidFill>
              </a:rPr>
              <a:t>          Q2H		Q3H</a:t>
            </a:r>
          </a:p>
          <a:p>
            <a:r>
              <a:rPr lang="en-US" dirty="0">
                <a:solidFill>
                  <a:schemeClr val="tx1"/>
                </a:solidFill>
              </a:rPr>
              <a:t>          Q3H		Q4H</a:t>
            </a:r>
          </a:p>
          <a:p>
            <a:r>
              <a:rPr lang="en-US" dirty="0">
                <a:solidFill>
                  <a:schemeClr val="tx1"/>
                </a:solidFill>
              </a:rPr>
              <a:t>If moderate symptoms develop, give bronchodilator</a:t>
            </a:r>
          </a:p>
          <a:p>
            <a:r>
              <a:rPr lang="en-US" dirty="0">
                <a:solidFill>
                  <a:schemeClr val="tx1"/>
                </a:solidFill>
              </a:rPr>
              <a:t>IF needing bronchodilator more often than Q2H, notify physician</a:t>
            </a:r>
          </a:p>
        </p:txBody>
      </p:sp>
      <p:sp>
        <p:nvSpPr>
          <p:cNvPr id="15" name="TextBox 14"/>
          <p:cNvSpPr txBox="1"/>
          <p:nvPr/>
        </p:nvSpPr>
        <p:spPr>
          <a:xfrm>
            <a:off x="789410" y="683344"/>
            <a:ext cx="1092017"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b="1" dirty="0">
                <a:solidFill>
                  <a:schemeClr val="tx1"/>
                </a:solidFill>
              </a:rPr>
              <a:t>2014 Modified</a:t>
            </a:r>
          </a:p>
          <a:p>
            <a:pPr algn="ctr"/>
            <a:r>
              <a:rPr lang="en-US" sz="1600" b="1" dirty="0">
                <a:solidFill>
                  <a:schemeClr val="tx1"/>
                </a:solidFill>
              </a:rPr>
              <a:t>CHAT Asthma Pathway</a:t>
            </a:r>
          </a:p>
        </p:txBody>
      </p:sp>
    </p:spTree>
    <p:extLst>
      <p:ext uri="{BB962C8B-B14F-4D97-AF65-F5344CB8AC3E}">
        <p14:creationId xmlns:p14="http://schemas.microsoft.com/office/powerpoint/2010/main" val="328952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83000">
              <a:schemeClr val="tx1">
                <a:lumMod val="25000"/>
                <a:lumOff val="7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53885" y="0"/>
            <a:ext cx="4485981" cy="5445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449833" y="1418235"/>
            <a:ext cx="4053734" cy="2031325"/>
          </a:xfrm>
          <a:prstGeom prst="rect">
            <a:avLst/>
          </a:prstGeom>
          <a:solidFill>
            <a:schemeClr val="bg1"/>
          </a:solidFill>
          <a:ln w="57150">
            <a:solidFill>
              <a:srgbClr val="00B050"/>
            </a:solidFill>
          </a:ln>
        </p:spPr>
        <p:txBody>
          <a:bodyPr wrap="square" rtlCol="0">
            <a:spAutoFit/>
          </a:bodyPr>
          <a:lstStyle/>
          <a:p>
            <a:pPr algn="ctr"/>
            <a:r>
              <a:rPr lang="en-US" b="1" dirty="0">
                <a:solidFill>
                  <a:schemeClr val="accent1"/>
                </a:solidFill>
              </a:rPr>
              <a:t>Mild (CRS ≤ 3)</a:t>
            </a:r>
          </a:p>
          <a:p>
            <a:pPr algn="ctr"/>
            <a:endParaRPr lang="en-US" b="1" dirty="0">
              <a:solidFill>
                <a:schemeClr val="accent1"/>
              </a:solidFill>
            </a:endParaRPr>
          </a:p>
          <a:p>
            <a:r>
              <a:rPr lang="en-US" b="1" dirty="0">
                <a:solidFill>
                  <a:schemeClr val="tx1"/>
                </a:solidFill>
              </a:rPr>
              <a:t>Wean oxygen and bronchodilator</a:t>
            </a:r>
          </a:p>
          <a:p>
            <a:r>
              <a:rPr lang="en-US" b="1" dirty="0">
                <a:solidFill>
                  <a:schemeClr val="tx1"/>
                </a:solidFill>
              </a:rPr>
              <a:t>Additional Medications:</a:t>
            </a:r>
          </a:p>
          <a:p>
            <a:r>
              <a:rPr lang="en-US" dirty="0">
                <a:solidFill>
                  <a:schemeClr val="tx1"/>
                </a:solidFill>
              </a:rPr>
              <a:t>-Continue </a:t>
            </a:r>
            <a:r>
              <a:rPr lang="en-US" b="1" u="sng" dirty="0">
                <a:solidFill>
                  <a:schemeClr val="tx1"/>
                </a:solidFill>
              </a:rPr>
              <a:t>Corticosteroids</a:t>
            </a:r>
          </a:p>
          <a:p>
            <a:r>
              <a:rPr lang="en-US" dirty="0">
                <a:solidFill>
                  <a:schemeClr val="tx1"/>
                </a:solidFill>
              </a:rPr>
              <a:t>-Restart/initiate inhaled corticosteroids as clinically indicated</a:t>
            </a:r>
          </a:p>
          <a:p>
            <a:endParaRPr lang="en-US" dirty="0">
              <a:solidFill>
                <a:schemeClr val="tx1"/>
              </a:solidFill>
            </a:endParaRPr>
          </a:p>
          <a:p>
            <a:r>
              <a:rPr lang="en-US" dirty="0">
                <a:solidFill>
                  <a:schemeClr val="tx1"/>
                </a:solidFill>
              </a:rPr>
              <a:t>(may use Cook retail pharmacy)</a:t>
            </a:r>
          </a:p>
        </p:txBody>
      </p:sp>
      <p:sp>
        <p:nvSpPr>
          <p:cNvPr id="7" name="TextBox 6"/>
          <p:cNvSpPr txBox="1"/>
          <p:nvPr/>
        </p:nvSpPr>
        <p:spPr>
          <a:xfrm>
            <a:off x="2422017" y="1371687"/>
            <a:ext cx="4053734" cy="2246769"/>
          </a:xfrm>
          <a:prstGeom prst="rect">
            <a:avLst/>
          </a:prstGeom>
          <a:solidFill>
            <a:schemeClr val="bg1"/>
          </a:solidFill>
          <a:ln w="57150">
            <a:solidFill>
              <a:srgbClr val="FFFF00"/>
            </a:solidFill>
          </a:ln>
        </p:spPr>
        <p:txBody>
          <a:bodyPr wrap="square" rtlCol="0">
            <a:spAutoFit/>
          </a:bodyPr>
          <a:lstStyle/>
          <a:p>
            <a:pPr algn="ctr"/>
            <a:r>
              <a:rPr lang="en-US" b="1" dirty="0">
                <a:solidFill>
                  <a:schemeClr val="accent1"/>
                </a:solidFill>
              </a:rPr>
              <a:t>Moderate (CRS 4-7)</a:t>
            </a:r>
          </a:p>
          <a:p>
            <a:pPr algn="ctr"/>
            <a:endParaRPr lang="en-US" b="1" dirty="0">
              <a:solidFill>
                <a:schemeClr val="accent1"/>
              </a:solidFill>
            </a:endParaRPr>
          </a:p>
          <a:p>
            <a:r>
              <a:rPr lang="en-US" b="1" u="sng" dirty="0">
                <a:solidFill>
                  <a:schemeClr val="tx1"/>
                </a:solidFill>
              </a:rPr>
              <a:t>Give Bronchodilator </a:t>
            </a:r>
            <a:r>
              <a:rPr lang="en-US" b="1" dirty="0">
                <a:solidFill>
                  <a:schemeClr val="tx1"/>
                </a:solidFill>
              </a:rPr>
              <a:t>and reassess at time interval from previous treatment</a:t>
            </a:r>
          </a:p>
          <a:p>
            <a:endParaRPr lang="en-US" b="1" u="sng" dirty="0">
              <a:solidFill>
                <a:schemeClr val="tx1"/>
              </a:solidFill>
            </a:endParaRPr>
          </a:p>
          <a:p>
            <a:r>
              <a:rPr lang="en-US" b="1" dirty="0">
                <a:solidFill>
                  <a:schemeClr val="tx1"/>
                </a:solidFill>
              </a:rPr>
              <a:t>Wean Oxygen</a:t>
            </a:r>
          </a:p>
          <a:p>
            <a:r>
              <a:rPr lang="en-US" b="1" dirty="0">
                <a:solidFill>
                  <a:schemeClr val="tx1"/>
                </a:solidFill>
              </a:rPr>
              <a:t>Additional Medications:</a:t>
            </a:r>
          </a:p>
          <a:p>
            <a:r>
              <a:rPr lang="en-US" dirty="0">
                <a:solidFill>
                  <a:schemeClr val="tx1"/>
                </a:solidFill>
              </a:rPr>
              <a:t>-Continue </a:t>
            </a:r>
            <a:r>
              <a:rPr lang="en-US" b="1" u="sng" dirty="0">
                <a:solidFill>
                  <a:schemeClr val="tx1"/>
                </a:solidFill>
              </a:rPr>
              <a:t>Corticosteroids</a:t>
            </a:r>
          </a:p>
          <a:p>
            <a:r>
              <a:rPr lang="en-US" dirty="0">
                <a:solidFill>
                  <a:schemeClr val="tx1"/>
                </a:solidFill>
              </a:rPr>
              <a:t>-Restart/initiate inhaled corticosteroids as clinically indicated</a:t>
            </a:r>
          </a:p>
        </p:txBody>
      </p:sp>
      <p:sp>
        <p:nvSpPr>
          <p:cNvPr id="6" name="TextBox 5"/>
          <p:cNvSpPr txBox="1"/>
          <p:nvPr/>
        </p:nvSpPr>
        <p:spPr>
          <a:xfrm>
            <a:off x="2427008" y="1337489"/>
            <a:ext cx="4112238" cy="2327024"/>
          </a:xfrm>
          <a:prstGeom prst="rect">
            <a:avLst/>
          </a:prstGeom>
          <a:solidFill>
            <a:schemeClr val="bg1"/>
          </a:solidFill>
          <a:ln w="38100">
            <a:solidFill>
              <a:srgbClr val="FF0000"/>
            </a:solidFill>
          </a:ln>
        </p:spPr>
        <p:txBody>
          <a:bodyPr wrap="square" rtlCol="0">
            <a:spAutoFit/>
          </a:bodyPr>
          <a:lstStyle/>
          <a:p>
            <a:pPr algn="ctr"/>
            <a:r>
              <a:rPr lang="en-US" b="1" dirty="0">
                <a:solidFill>
                  <a:schemeClr val="accent1"/>
                </a:solidFill>
              </a:rPr>
              <a:t>Severe (CRS 8-12)</a:t>
            </a:r>
          </a:p>
          <a:p>
            <a:pPr algn="ctr"/>
            <a:endParaRPr lang="en-US" b="1" dirty="0">
              <a:solidFill>
                <a:schemeClr val="accent1"/>
              </a:solidFill>
            </a:endParaRPr>
          </a:p>
          <a:p>
            <a:r>
              <a:rPr lang="en-US" b="1" u="sng" dirty="0">
                <a:solidFill>
                  <a:schemeClr val="tx1"/>
                </a:solidFill>
              </a:rPr>
              <a:t>Give Bronchodilator </a:t>
            </a:r>
            <a:r>
              <a:rPr lang="en-US" b="1" dirty="0">
                <a:solidFill>
                  <a:schemeClr val="tx1"/>
                </a:solidFill>
              </a:rPr>
              <a:t>and notify physician</a:t>
            </a:r>
          </a:p>
          <a:p>
            <a:endParaRPr lang="en-US" b="1" u="sng" dirty="0">
              <a:solidFill>
                <a:schemeClr val="tx1"/>
              </a:solidFill>
            </a:endParaRPr>
          </a:p>
          <a:p>
            <a:r>
              <a:rPr lang="en-US" b="1" dirty="0">
                <a:solidFill>
                  <a:schemeClr val="tx1"/>
                </a:solidFill>
              </a:rPr>
              <a:t>Additional Medications:</a:t>
            </a:r>
          </a:p>
          <a:p>
            <a:r>
              <a:rPr lang="en-US" dirty="0">
                <a:solidFill>
                  <a:schemeClr val="tx1"/>
                </a:solidFill>
              </a:rPr>
              <a:t>-Continue </a:t>
            </a:r>
            <a:r>
              <a:rPr lang="en-US" b="1" u="sng" dirty="0">
                <a:solidFill>
                  <a:schemeClr val="tx1"/>
                </a:solidFill>
              </a:rPr>
              <a:t>Corticosteroids</a:t>
            </a:r>
          </a:p>
          <a:p>
            <a:r>
              <a:rPr lang="en-US" dirty="0">
                <a:solidFill>
                  <a:schemeClr val="tx1"/>
                </a:solidFill>
              </a:rPr>
              <a:t>-</a:t>
            </a:r>
            <a:r>
              <a:rPr lang="en-US" b="1" u="sng" dirty="0">
                <a:solidFill>
                  <a:schemeClr val="tx1"/>
                </a:solidFill>
              </a:rPr>
              <a:t>Magnesium Sulfate</a:t>
            </a:r>
          </a:p>
          <a:p>
            <a:r>
              <a:rPr lang="en-US" dirty="0">
                <a:solidFill>
                  <a:schemeClr val="tx1"/>
                </a:solidFill>
              </a:rPr>
              <a:t>-</a:t>
            </a:r>
            <a:r>
              <a:rPr lang="en-US" b="1" u="sng" dirty="0">
                <a:solidFill>
                  <a:schemeClr val="tx1"/>
                </a:solidFill>
              </a:rPr>
              <a:t>Adjunctive Therapies</a:t>
            </a:r>
          </a:p>
          <a:p>
            <a:r>
              <a:rPr lang="en-US" dirty="0">
                <a:solidFill>
                  <a:schemeClr val="tx1"/>
                </a:solidFill>
              </a:rPr>
              <a:t>-Restart/initiate inhaled corticosteroids as clinically indicated</a:t>
            </a:r>
          </a:p>
        </p:txBody>
      </p:sp>
      <p:sp>
        <p:nvSpPr>
          <p:cNvPr id="16" name="Rectangle 15"/>
          <p:cNvSpPr/>
          <p:nvPr/>
        </p:nvSpPr>
        <p:spPr>
          <a:xfrm>
            <a:off x="184455" y="819472"/>
            <a:ext cx="1803672" cy="132343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1600" b="1" dirty="0">
                <a:solidFill>
                  <a:schemeClr val="tx1"/>
                </a:solidFill>
              </a:rPr>
              <a:t>2016 Modified</a:t>
            </a:r>
          </a:p>
          <a:p>
            <a:pPr algn="ctr"/>
            <a:r>
              <a:rPr lang="en-US" sz="1600" b="1" dirty="0">
                <a:solidFill>
                  <a:schemeClr val="tx1"/>
                </a:solidFill>
              </a:rPr>
              <a:t>CHAT Asthma Pathway for Weaning Treatments</a:t>
            </a:r>
          </a:p>
        </p:txBody>
      </p:sp>
    </p:spTree>
    <p:extLst>
      <p:ext uri="{BB962C8B-B14F-4D97-AF65-F5344CB8AC3E}">
        <p14:creationId xmlns:p14="http://schemas.microsoft.com/office/powerpoint/2010/main" val="243856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0061249"/>
              </p:ext>
            </p:extLst>
          </p:nvPr>
        </p:nvGraphicFramePr>
        <p:xfrm>
          <a:off x="574145" y="383106"/>
          <a:ext cx="6898707" cy="4536166"/>
        </p:xfrm>
        <a:graphic>
          <a:graphicData uri="http://schemas.openxmlformats.org/drawingml/2006/table">
            <a:tbl>
              <a:tblPr firstRow="1" bandRow="1"/>
              <a:tblGrid>
                <a:gridCol w="1194122">
                  <a:extLst>
                    <a:ext uri="{9D8B030D-6E8A-4147-A177-3AD203B41FA5}">
                      <a16:colId xmlns:a16="http://schemas.microsoft.com/office/drawing/2014/main" val="20000"/>
                    </a:ext>
                  </a:extLst>
                </a:gridCol>
                <a:gridCol w="1890176">
                  <a:extLst>
                    <a:ext uri="{9D8B030D-6E8A-4147-A177-3AD203B41FA5}">
                      <a16:colId xmlns:a16="http://schemas.microsoft.com/office/drawing/2014/main" val="20001"/>
                    </a:ext>
                  </a:extLst>
                </a:gridCol>
                <a:gridCol w="1975319">
                  <a:extLst>
                    <a:ext uri="{9D8B030D-6E8A-4147-A177-3AD203B41FA5}">
                      <a16:colId xmlns:a16="http://schemas.microsoft.com/office/drawing/2014/main" val="20002"/>
                    </a:ext>
                  </a:extLst>
                </a:gridCol>
                <a:gridCol w="1839090">
                  <a:extLst>
                    <a:ext uri="{9D8B030D-6E8A-4147-A177-3AD203B41FA5}">
                      <a16:colId xmlns:a16="http://schemas.microsoft.com/office/drawing/2014/main" val="20003"/>
                    </a:ext>
                  </a:extLst>
                </a:gridCol>
              </a:tblGrid>
              <a:tr h="0">
                <a:tc>
                  <a:txBody>
                    <a:bodyPr/>
                    <a:lstStyle/>
                    <a:p>
                      <a:r>
                        <a:rPr lang="en-US" sz="1200" b="1" dirty="0"/>
                        <a:t>Assess</a:t>
                      </a:r>
                    </a:p>
                  </a:txBody>
                  <a:tcPr/>
                </a:tc>
                <a:tc>
                  <a:txBody>
                    <a:bodyPr/>
                    <a:lstStyle/>
                    <a:p>
                      <a:r>
                        <a:rPr lang="en-US" sz="1200" b="1" dirty="0"/>
                        <a:t>Score</a:t>
                      </a:r>
                      <a:r>
                        <a:rPr lang="en-US" sz="1200" b="1" baseline="0" dirty="0"/>
                        <a:t> 0</a:t>
                      </a:r>
                      <a:endParaRPr lang="en-US" sz="1200" b="1" dirty="0"/>
                    </a:p>
                  </a:txBody>
                  <a:tcPr/>
                </a:tc>
                <a:tc>
                  <a:txBody>
                    <a:bodyPr/>
                    <a:lstStyle/>
                    <a:p>
                      <a:r>
                        <a:rPr lang="en-US" sz="1200" b="1" dirty="0"/>
                        <a:t>Score 1</a:t>
                      </a:r>
                    </a:p>
                  </a:txBody>
                  <a:tcPr/>
                </a:tc>
                <a:tc>
                  <a:txBody>
                    <a:bodyPr/>
                    <a:lstStyle/>
                    <a:p>
                      <a:r>
                        <a:rPr lang="en-US" sz="1200" b="1" dirty="0"/>
                        <a:t>Score 2</a:t>
                      </a:r>
                    </a:p>
                  </a:txBody>
                  <a:tcPr/>
                </a:tc>
                <a:extLst>
                  <a:ext uri="{0D108BD9-81ED-4DB2-BD59-A6C34878D82A}">
                    <a16:rowId xmlns:a16="http://schemas.microsoft.com/office/drawing/2014/main" val="10000"/>
                  </a:ext>
                </a:extLst>
              </a:tr>
              <a:tr h="1031998">
                <a:tc>
                  <a:txBody>
                    <a:bodyPr/>
                    <a:lstStyle/>
                    <a:p>
                      <a:endParaRPr lang="en-US" sz="1200" b="1" dirty="0"/>
                    </a:p>
                    <a:p>
                      <a:r>
                        <a:rPr lang="en-US" sz="1200" b="1" dirty="0"/>
                        <a:t>Respiratory</a:t>
                      </a:r>
                      <a:r>
                        <a:rPr lang="en-US" sz="1200" b="1" baseline="0" dirty="0"/>
                        <a:t> Rate</a:t>
                      </a:r>
                      <a:endParaRPr lang="en-US" sz="1200" b="1" dirty="0"/>
                    </a:p>
                  </a:txBody>
                  <a:tcPr/>
                </a:tc>
                <a:tc>
                  <a:txBody>
                    <a:bodyPr/>
                    <a:lstStyle/>
                    <a:p>
                      <a:r>
                        <a:rPr lang="en-US" sz="1200" dirty="0"/>
                        <a:t>&lt;</a:t>
                      </a:r>
                      <a:r>
                        <a:rPr lang="en-US" sz="1200" baseline="0" dirty="0"/>
                        <a:t> 2 months &lt;50</a:t>
                      </a:r>
                    </a:p>
                    <a:p>
                      <a:r>
                        <a:rPr lang="en-US" sz="1200" baseline="0" dirty="0"/>
                        <a:t>2-12 months &lt; 40</a:t>
                      </a:r>
                    </a:p>
                    <a:p>
                      <a:r>
                        <a:rPr lang="en-US" sz="1200" baseline="0" dirty="0"/>
                        <a:t>1-5 years &lt; 30 </a:t>
                      </a:r>
                    </a:p>
                    <a:p>
                      <a:r>
                        <a:rPr lang="en-US" sz="1200" baseline="0" dirty="0"/>
                        <a:t>&gt; 5 years &lt;20</a:t>
                      </a:r>
                      <a:endParaRPr lang="en-US" sz="1200" dirty="0"/>
                    </a:p>
                  </a:txBody>
                  <a:tcPr/>
                </a:tc>
                <a:tc>
                  <a:txBody>
                    <a:bodyPr/>
                    <a:lstStyle/>
                    <a:p>
                      <a:r>
                        <a:rPr lang="en-US" sz="1200" dirty="0"/>
                        <a:t>&lt;</a:t>
                      </a:r>
                      <a:r>
                        <a:rPr lang="en-US" sz="1200" baseline="0" dirty="0"/>
                        <a:t> 2 months 50-60</a:t>
                      </a:r>
                    </a:p>
                    <a:p>
                      <a:r>
                        <a:rPr lang="en-US" sz="1200" baseline="0" dirty="0"/>
                        <a:t>2-12 months 40-50</a:t>
                      </a:r>
                    </a:p>
                    <a:p>
                      <a:r>
                        <a:rPr lang="en-US" sz="1200" baseline="0" dirty="0"/>
                        <a:t>1-5 years 30-40</a:t>
                      </a:r>
                    </a:p>
                    <a:p>
                      <a:r>
                        <a:rPr lang="en-US" sz="1200" baseline="0" dirty="0"/>
                        <a:t>&gt; 5 years 20-30</a:t>
                      </a:r>
                      <a:endParaRPr lang="en-US" sz="1200" dirty="0"/>
                    </a:p>
                    <a:p>
                      <a:endParaRPr lang="en-US" sz="1200" dirty="0"/>
                    </a:p>
                  </a:txBody>
                  <a:tcPr/>
                </a:tc>
                <a:tc>
                  <a:txBody>
                    <a:bodyPr/>
                    <a:lstStyle/>
                    <a:p>
                      <a:r>
                        <a:rPr lang="en-US" sz="1200" dirty="0"/>
                        <a:t>&lt;</a:t>
                      </a:r>
                      <a:r>
                        <a:rPr lang="en-US" sz="1200" baseline="0" dirty="0"/>
                        <a:t> 2 months &gt; 60</a:t>
                      </a:r>
                    </a:p>
                    <a:p>
                      <a:r>
                        <a:rPr lang="en-US" sz="1200" baseline="0" dirty="0"/>
                        <a:t>2-12 months &gt; 50</a:t>
                      </a:r>
                    </a:p>
                    <a:p>
                      <a:r>
                        <a:rPr lang="en-US" sz="1200" baseline="0" dirty="0"/>
                        <a:t>1-5 years &gt; 40 </a:t>
                      </a:r>
                    </a:p>
                    <a:p>
                      <a:r>
                        <a:rPr lang="en-US" sz="1200" baseline="0" dirty="0"/>
                        <a:t>&gt; 5 years &gt; 30</a:t>
                      </a:r>
                      <a:endParaRPr lang="en-US" sz="1200" dirty="0"/>
                    </a:p>
                    <a:p>
                      <a:endParaRPr lang="en-US" sz="1200" dirty="0"/>
                    </a:p>
                  </a:txBody>
                  <a:tcPr/>
                </a:tc>
                <a:extLst>
                  <a:ext uri="{0D108BD9-81ED-4DB2-BD59-A6C34878D82A}">
                    <a16:rowId xmlns:a16="http://schemas.microsoft.com/office/drawing/2014/main" val="10001"/>
                  </a:ext>
                </a:extLst>
              </a:tr>
              <a:tr h="844362">
                <a:tc>
                  <a:txBody>
                    <a:bodyPr/>
                    <a:lstStyle/>
                    <a:p>
                      <a:r>
                        <a:rPr lang="en-US" sz="1200" b="1" dirty="0"/>
                        <a:t>Auscultation</a:t>
                      </a:r>
                    </a:p>
                  </a:txBody>
                  <a:tcPr/>
                </a:tc>
                <a:tc>
                  <a:txBody>
                    <a:bodyPr/>
                    <a:lstStyle/>
                    <a:p>
                      <a:r>
                        <a:rPr lang="en-US" sz="1200" dirty="0"/>
                        <a:t>Good</a:t>
                      </a:r>
                      <a:r>
                        <a:rPr lang="en-US" sz="1200" baseline="0" dirty="0"/>
                        <a:t> air movement, expiratory scattered wheeze or loose rales/crackles</a:t>
                      </a:r>
                      <a:endParaRPr lang="en-US" sz="1200" dirty="0"/>
                    </a:p>
                  </a:txBody>
                  <a:tcPr/>
                </a:tc>
                <a:tc>
                  <a:txBody>
                    <a:bodyPr/>
                    <a:lstStyle/>
                    <a:p>
                      <a:r>
                        <a:rPr lang="en-US" sz="1200" dirty="0"/>
                        <a:t>Depressed air movement</a:t>
                      </a:r>
                      <a:r>
                        <a:rPr lang="en-US" sz="1200" baseline="0" dirty="0"/>
                        <a:t> inspiratory and expiratory wheezes or rales/crackles</a:t>
                      </a:r>
                      <a:endParaRPr lang="en-US" sz="1200" dirty="0"/>
                    </a:p>
                  </a:txBody>
                  <a:tcPr/>
                </a:tc>
                <a:tc>
                  <a:txBody>
                    <a:bodyPr/>
                    <a:lstStyle/>
                    <a:p>
                      <a:r>
                        <a:rPr lang="en-US" sz="1200" dirty="0"/>
                        <a:t>Diminished</a:t>
                      </a:r>
                      <a:r>
                        <a:rPr lang="en-US" sz="1200" baseline="0" dirty="0"/>
                        <a:t> or absent breath sounds, severe wheezing, or rales/ crackles, or marked prolonged expiration</a:t>
                      </a:r>
                      <a:endParaRPr lang="en-US" sz="1200" dirty="0"/>
                    </a:p>
                  </a:txBody>
                  <a:tcPr/>
                </a:tc>
                <a:extLst>
                  <a:ext uri="{0D108BD9-81ED-4DB2-BD59-A6C34878D82A}">
                    <a16:rowId xmlns:a16="http://schemas.microsoft.com/office/drawing/2014/main" val="10002"/>
                  </a:ext>
                </a:extLst>
              </a:tr>
              <a:tr h="380484">
                <a:tc>
                  <a:txBody>
                    <a:bodyPr/>
                    <a:lstStyle/>
                    <a:p>
                      <a:r>
                        <a:rPr lang="en-US" sz="1200" b="1" dirty="0"/>
                        <a:t>Use of Accessory Muscles</a:t>
                      </a:r>
                    </a:p>
                  </a:txBody>
                  <a:tcPr/>
                </a:tc>
                <a:tc>
                  <a:txBody>
                    <a:bodyPr/>
                    <a:lstStyle/>
                    <a:p>
                      <a:r>
                        <a:rPr lang="en-US" sz="1200" dirty="0"/>
                        <a:t>Mild to</a:t>
                      </a:r>
                      <a:r>
                        <a:rPr lang="en-US" sz="1200" baseline="0" dirty="0"/>
                        <a:t> no use of accessory muscles, mild to no retractions OR nasal flaring on inspiration</a:t>
                      </a:r>
                      <a:endParaRPr lang="en-US" sz="1200" dirty="0"/>
                    </a:p>
                  </a:txBody>
                  <a:tcPr/>
                </a:tc>
                <a:tc>
                  <a:txBody>
                    <a:bodyPr/>
                    <a:lstStyle/>
                    <a:p>
                      <a:r>
                        <a:rPr lang="en-US" sz="1200" dirty="0"/>
                        <a:t>Moderate intercostal</a:t>
                      </a:r>
                      <a:r>
                        <a:rPr lang="en-US" sz="1200" baseline="0" dirty="0"/>
                        <a:t> retractions, mild to moderate use of accessory muscles, nasal flaring</a:t>
                      </a:r>
                      <a:endParaRPr lang="en-US" sz="1200" dirty="0"/>
                    </a:p>
                  </a:txBody>
                  <a:tcPr/>
                </a:tc>
                <a:tc>
                  <a:txBody>
                    <a:bodyPr/>
                    <a:lstStyle/>
                    <a:p>
                      <a:r>
                        <a:rPr lang="en-US" sz="1200" dirty="0"/>
                        <a:t>Severe intercostal and substernal retractions, nasal flaring</a:t>
                      </a:r>
                    </a:p>
                  </a:txBody>
                  <a:tcPr/>
                </a:tc>
                <a:extLst>
                  <a:ext uri="{0D108BD9-81ED-4DB2-BD59-A6C34878D82A}">
                    <a16:rowId xmlns:a16="http://schemas.microsoft.com/office/drawing/2014/main" val="10003"/>
                  </a:ext>
                </a:extLst>
              </a:tr>
              <a:tr h="380484">
                <a:tc>
                  <a:txBody>
                    <a:bodyPr/>
                    <a:lstStyle/>
                    <a:p>
                      <a:r>
                        <a:rPr lang="en-US" sz="1200" b="1" dirty="0"/>
                        <a:t>Mental Status</a:t>
                      </a:r>
                    </a:p>
                  </a:txBody>
                  <a:tcPr/>
                </a:tc>
                <a:tc>
                  <a:txBody>
                    <a:bodyPr/>
                    <a:lstStyle/>
                    <a:p>
                      <a:r>
                        <a:rPr lang="en-US" sz="1200" dirty="0"/>
                        <a:t>Normal to mildly irritable</a:t>
                      </a:r>
                    </a:p>
                  </a:txBody>
                  <a:tcPr/>
                </a:tc>
                <a:tc>
                  <a:txBody>
                    <a:bodyPr/>
                    <a:lstStyle/>
                    <a:p>
                      <a:r>
                        <a:rPr lang="en-US" sz="1200" dirty="0"/>
                        <a:t>Irritable,</a:t>
                      </a:r>
                      <a:r>
                        <a:rPr lang="en-US" sz="1200" baseline="0" dirty="0"/>
                        <a:t> agitated, restless</a:t>
                      </a:r>
                      <a:endParaRPr lang="en-US" sz="1200" dirty="0"/>
                    </a:p>
                  </a:txBody>
                  <a:tcPr/>
                </a:tc>
                <a:tc>
                  <a:txBody>
                    <a:bodyPr/>
                    <a:lstStyle/>
                    <a:p>
                      <a:r>
                        <a:rPr lang="en-US" sz="1200" dirty="0"/>
                        <a:t>Lethargic</a:t>
                      </a:r>
                    </a:p>
                  </a:txBody>
                  <a:tcPr/>
                </a:tc>
                <a:extLst>
                  <a:ext uri="{0D108BD9-81ED-4DB2-BD59-A6C34878D82A}">
                    <a16:rowId xmlns:a16="http://schemas.microsoft.com/office/drawing/2014/main" val="10004"/>
                  </a:ext>
                </a:extLst>
              </a:tr>
              <a:tr h="380484">
                <a:tc>
                  <a:txBody>
                    <a:bodyPr/>
                    <a:lstStyle/>
                    <a:p>
                      <a:r>
                        <a:rPr lang="en-US" sz="1200" b="1" dirty="0"/>
                        <a:t>Room Air Spo2</a:t>
                      </a:r>
                    </a:p>
                  </a:txBody>
                  <a:tcPr/>
                </a:tc>
                <a:tc>
                  <a:txBody>
                    <a:bodyPr/>
                    <a:lstStyle/>
                    <a:p>
                      <a:r>
                        <a:rPr lang="en-US" sz="1200" dirty="0"/>
                        <a:t>&gt;95%</a:t>
                      </a:r>
                    </a:p>
                  </a:txBody>
                  <a:tcPr/>
                </a:tc>
                <a:tc>
                  <a:txBody>
                    <a:bodyPr/>
                    <a:lstStyle/>
                    <a:p>
                      <a:r>
                        <a:rPr lang="en-US" sz="1200" dirty="0"/>
                        <a:t>91-95%</a:t>
                      </a:r>
                    </a:p>
                  </a:txBody>
                  <a:tcPr/>
                </a:tc>
                <a:tc>
                  <a:txBody>
                    <a:bodyPr/>
                    <a:lstStyle/>
                    <a:p>
                      <a:r>
                        <a:rPr lang="en-US" sz="1200" dirty="0"/>
                        <a:t>&lt;91% or</a:t>
                      </a:r>
                      <a:r>
                        <a:rPr lang="en-US" sz="1200" baseline="0" dirty="0"/>
                        <a:t> on O2</a:t>
                      </a:r>
                      <a:endParaRPr lang="en-US" sz="1200" dirty="0"/>
                    </a:p>
                  </a:txBody>
                  <a:tcPr/>
                </a:tc>
                <a:extLst>
                  <a:ext uri="{0D108BD9-81ED-4DB2-BD59-A6C34878D82A}">
                    <a16:rowId xmlns:a16="http://schemas.microsoft.com/office/drawing/2014/main" val="10005"/>
                  </a:ext>
                </a:extLst>
              </a:tr>
              <a:tr h="380484">
                <a:tc>
                  <a:txBody>
                    <a:bodyPr/>
                    <a:lstStyle/>
                    <a:p>
                      <a:r>
                        <a:rPr lang="en-US" sz="1200" b="1" dirty="0"/>
                        <a:t>Color</a:t>
                      </a:r>
                    </a:p>
                  </a:txBody>
                  <a:tcPr/>
                </a:tc>
                <a:tc>
                  <a:txBody>
                    <a:bodyPr/>
                    <a:lstStyle/>
                    <a:p>
                      <a:r>
                        <a:rPr lang="en-US" sz="1200" dirty="0"/>
                        <a:t>Normal</a:t>
                      </a:r>
                    </a:p>
                  </a:txBody>
                  <a:tcPr/>
                </a:tc>
                <a:tc>
                  <a:txBody>
                    <a:bodyPr/>
                    <a:lstStyle/>
                    <a:p>
                      <a:r>
                        <a:rPr lang="en-US" sz="1200" dirty="0"/>
                        <a:t>Pale to Normal</a:t>
                      </a:r>
                    </a:p>
                  </a:txBody>
                  <a:tcPr/>
                </a:tc>
                <a:tc>
                  <a:txBody>
                    <a:bodyPr/>
                    <a:lstStyle/>
                    <a:p>
                      <a:r>
                        <a:rPr lang="en-US" sz="1200" dirty="0"/>
                        <a:t>Cyanotic,</a:t>
                      </a:r>
                      <a:r>
                        <a:rPr lang="en-US" sz="1200" baseline="0" dirty="0"/>
                        <a:t> dusky</a:t>
                      </a:r>
                      <a:endParaRPr lang="en-US" sz="1200" dirty="0"/>
                    </a:p>
                  </a:txBody>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a:xfrm>
            <a:off x="7675417" y="1887999"/>
            <a:ext cx="1288473" cy="763190"/>
          </a:xfrm>
        </p:spPr>
        <p:txBody>
          <a:bodyPr/>
          <a:lstStyle/>
          <a:p>
            <a:pPr algn="ctr"/>
            <a:r>
              <a:rPr lang="en-US" sz="3200" dirty="0"/>
              <a:t>CRS</a:t>
            </a:r>
            <a:br>
              <a:rPr lang="en-US" sz="1400" dirty="0"/>
            </a:br>
            <a:r>
              <a:rPr lang="en-US" sz="1400" dirty="0"/>
              <a:t>Clinical Respiratory Score</a:t>
            </a:r>
            <a:br>
              <a:rPr lang="en-US" sz="1400" dirty="0"/>
            </a:br>
            <a:r>
              <a:rPr lang="en-US" sz="1400" dirty="0"/>
              <a:t>(eMAR)</a:t>
            </a:r>
          </a:p>
        </p:txBody>
      </p:sp>
    </p:spTree>
    <p:extLst>
      <p:ext uri="{BB962C8B-B14F-4D97-AF65-F5344CB8AC3E}">
        <p14:creationId xmlns:p14="http://schemas.microsoft.com/office/powerpoint/2010/main" val="8378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22858" y="691030"/>
            <a:ext cx="5491948" cy="3531960"/>
          </a:xfrm>
        </p:spPr>
        <p:txBody>
          <a:bodyPr>
            <a:normAutofit fontScale="92500" lnSpcReduction="20000"/>
          </a:bodyPr>
          <a:lstStyle/>
          <a:p>
            <a:r>
              <a:rPr lang="en-US" sz="1800" dirty="0"/>
              <a:t>Ruby is a 6 year old ordered to have 2 puffs Albuterol MDI Q2H and to follow the  Asthma Treatment Weaning Protocol. Her last MDI was at 0400.</a:t>
            </a:r>
          </a:p>
          <a:p>
            <a:br>
              <a:rPr lang="en-US" sz="1800" dirty="0"/>
            </a:br>
            <a:endParaRPr lang="en-US" sz="1800" dirty="0"/>
          </a:p>
          <a:p>
            <a:r>
              <a:rPr lang="en-US" sz="1800" dirty="0"/>
              <a:t>It is 0600 - 2 hours since Ruby’s last tx. </a:t>
            </a:r>
          </a:p>
          <a:p>
            <a:r>
              <a:rPr lang="en-US" sz="1800" dirty="0"/>
              <a:t>You arrive in her room to assess her:</a:t>
            </a:r>
          </a:p>
          <a:p>
            <a:pPr lvl="1"/>
            <a:r>
              <a:rPr lang="en-US" sz="1800" dirty="0"/>
              <a:t>RR:  26</a:t>
            </a:r>
          </a:p>
          <a:p>
            <a:pPr lvl="1"/>
            <a:r>
              <a:rPr lang="en-US" sz="1800" dirty="0"/>
              <a:t>BS: Inspiratory and expiratory wheezing</a:t>
            </a:r>
          </a:p>
          <a:p>
            <a:pPr lvl="1"/>
            <a:r>
              <a:rPr lang="en-US" sz="1800" dirty="0"/>
              <a:t>Intercostal retractions with nasal flaring</a:t>
            </a:r>
          </a:p>
          <a:p>
            <a:pPr lvl="1"/>
            <a:r>
              <a:rPr lang="en-US" sz="1800" dirty="0"/>
              <a:t>Happy child, content holding her puppy</a:t>
            </a:r>
          </a:p>
          <a:p>
            <a:pPr lvl="1"/>
            <a:r>
              <a:rPr lang="en-US" sz="1800" dirty="0"/>
              <a:t>Sp02 on RA: 96%</a:t>
            </a:r>
          </a:p>
          <a:p>
            <a:pPr lvl="1"/>
            <a:r>
              <a:rPr lang="en-US" sz="1800" dirty="0"/>
              <a:t>Normal color</a:t>
            </a:r>
          </a:p>
          <a:p>
            <a:endParaRPr lang="en-US" sz="2100" dirty="0"/>
          </a:p>
        </p:txBody>
      </p:sp>
      <p:sp>
        <p:nvSpPr>
          <p:cNvPr id="3" name="TextBox 2"/>
          <p:cNvSpPr txBox="1"/>
          <p:nvPr/>
        </p:nvSpPr>
        <p:spPr>
          <a:xfrm>
            <a:off x="2870791" y="3952826"/>
            <a:ext cx="2777871" cy="369332"/>
          </a:xfrm>
          <a:prstGeom prst="rect">
            <a:avLst/>
          </a:prstGeom>
          <a:solidFill>
            <a:schemeClr val="accent1">
              <a:lumMod val="75000"/>
            </a:schemeClr>
          </a:solidFill>
        </p:spPr>
        <p:txBody>
          <a:bodyPr wrap="square" rtlCol="0">
            <a:spAutoFit/>
          </a:bodyPr>
          <a:lstStyle/>
          <a:p>
            <a:pPr algn="ctr"/>
            <a:r>
              <a:rPr lang="en-US" sz="1800" dirty="0">
                <a:solidFill>
                  <a:schemeClr val="bg1"/>
                </a:solidFill>
              </a:rPr>
              <a:t>What should the RT do?</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6117142" y="307777"/>
            <a:ext cx="2761931" cy="414169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42109" y="207818"/>
            <a:ext cx="4094018" cy="400110"/>
          </a:xfrm>
          <a:prstGeom prst="rect">
            <a:avLst/>
          </a:prstGeom>
          <a:noFill/>
        </p:spPr>
        <p:txBody>
          <a:bodyPr wrap="square" rtlCol="0">
            <a:spAutoFit/>
          </a:bodyPr>
          <a:lstStyle/>
          <a:p>
            <a:pPr algn="ctr"/>
            <a:r>
              <a:rPr lang="en-US" sz="2000" dirty="0">
                <a:solidFill>
                  <a:schemeClr val="tx1"/>
                </a:solidFill>
                <a:latin typeface="+mn-lt"/>
                <a:ea typeface="+mn-ea"/>
                <a:cs typeface="+mn-cs"/>
              </a:rPr>
              <a:t>Let’s Practice!</a:t>
            </a:r>
          </a:p>
        </p:txBody>
      </p:sp>
    </p:spTree>
    <p:extLst>
      <p:ext uri="{BB962C8B-B14F-4D97-AF65-F5344CB8AC3E}">
        <p14:creationId xmlns:p14="http://schemas.microsoft.com/office/powerpoint/2010/main" val="355158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09532672"/>
              </p:ext>
            </p:extLst>
          </p:nvPr>
        </p:nvGraphicFramePr>
        <p:xfrm>
          <a:off x="574145" y="383106"/>
          <a:ext cx="6898707" cy="4536166"/>
        </p:xfrm>
        <a:graphic>
          <a:graphicData uri="http://schemas.openxmlformats.org/drawingml/2006/table">
            <a:tbl>
              <a:tblPr firstRow="1" bandRow="1"/>
              <a:tblGrid>
                <a:gridCol w="1194122">
                  <a:extLst>
                    <a:ext uri="{9D8B030D-6E8A-4147-A177-3AD203B41FA5}">
                      <a16:colId xmlns:a16="http://schemas.microsoft.com/office/drawing/2014/main" val="20000"/>
                    </a:ext>
                  </a:extLst>
                </a:gridCol>
                <a:gridCol w="1890176">
                  <a:extLst>
                    <a:ext uri="{9D8B030D-6E8A-4147-A177-3AD203B41FA5}">
                      <a16:colId xmlns:a16="http://schemas.microsoft.com/office/drawing/2014/main" val="20001"/>
                    </a:ext>
                  </a:extLst>
                </a:gridCol>
                <a:gridCol w="1975319">
                  <a:extLst>
                    <a:ext uri="{9D8B030D-6E8A-4147-A177-3AD203B41FA5}">
                      <a16:colId xmlns:a16="http://schemas.microsoft.com/office/drawing/2014/main" val="20002"/>
                    </a:ext>
                  </a:extLst>
                </a:gridCol>
                <a:gridCol w="1839090">
                  <a:extLst>
                    <a:ext uri="{9D8B030D-6E8A-4147-A177-3AD203B41FA5}">
                      <a16:colId xmlns:a16="http://schemas.microsoft.com/office/drawing/2014/main" val="20003"/>
                    </a:ext>
                  </a:extLst>
                </a:gridCol>
              </a:tblGrid>
              <a:tr h="0">
                <a:tc>
                  <a:txBody>
                    <a:bodyPr/>
                    <a:lstStyle/>
                    <a:p>
                      <a:r>
                        <a:rPr lang="en-US" sz="1200" b="1" dirty="0"/>
                        <a:t>Assess</a:t>
                      </a:r>
                    </a:p>
                  </a:txBody>
                  <a:tcPr/>
                </a:tc>
                <a:tc>
                  <a:txBody>
                    <a:bodyPr/>
                    <a:lstStyle/>
                    <a:p>
                      <a:r>
                        <a:rPr lang="en-US" sz="1200" b="1" dirty="0"/>
                        <a:t>Score</a:t>
                      </a:r>
                      <a:r>
                        <a:rPr lang="en-US" sz="1200" b="1" baseline="0" dirty="0"/>
                        <a:t> 0</a:t>
                      </a:r>
                      <a:endParaRPr lang="en-US" sz="1200" b="1" dirty="0"/>
                    </a:p>
                  </a:txBody>
                  <a:tcPr/>
                </a:tc>
                <a:tc>
                  <a:txBody>
                    <a:bodyPr/>
                    <a:lstStyle/>
                    <a:p>
                      <a:r>
                        <a:rPr lang="en-US" sz="1200" b="1" dirty="0"/>
                        <a:t>Score 1</a:t>
                      </a:r>
                    </a:p>
                  </a:txBody>
                  <a:tcPr/>
                </a:tc>
                <a:tc>
                  <a:txBody>
                    <a:bodyPr/>
                    <a:lstStyle/>
                    <a:p>
                      <a:r>
                        <a:rPr lang="en-US" sz="1200" b="1" dirty="0"/>
                        <a:t>Score 2</a:t>
                      </a:r>
                    </a:p>
                  </a:txBody>
                  <a:tcPr/>
                </a:tc>
                <a:extLst>
                  <a:ext uri="{0D108BD9-81ED-4DB2-BD59-A6C34878D82A}">
                    <a16:rowId xmlns:a16="http://schemas.microsoft.com/office/drawing/2014/main" val="10000"/>
                  </a:ext>
                </a:extLst>
              </a:tr>
              <a:tr h="1031998">
                <a:tc>
                  <a:txBody>
                    <a:bodyPr/>
                    <a:lstStyle/>
                    <a:p>
                      <a:endParaRPr lang="en-US" sz="1200" b="1" dirty="0"/>
                    </a:p>
                    <a:p>
                      <a:r>
                        <a:rPr lang="en-US" sz="1200" b="1" dirty="0"/>
                        <a:t>Respiratory</a:t>
                      </a:r>
                      <a:r>
                        <a:rPr lang="en-US" sz="1200" b="1" baseline="0" dirty="0"/>
                        <a:t> Rate</a:t>
                      </a:r>
                      <a:endParaRPr lang="en-US" sz="1200" b="1" dirty="0"/>
                    </a:p>
                  </a:txBody>
                  <a:tcPr/>
                </a:tc>
                <a:tc>
                  <a:txBody>
                    <a:bodyPr/>
                    <a:lstStyle/>
                    <a:p>
                      <a:r>
                        <a:rPr lang="en-US" sz="1200" dirty="0"/>
                        <a:t>&lt;</a:t>
                      </a:r>
                      <a:r>
                        <a:rPr lang="en-US" sz="1200" baseline="0" dirty="0"/>
                        <a:t> 2 months &lt;50</a:t>
                      </a:r>
                    </a:p>
                    <a:p>
                      <a:r>
                        <a:rPr lang="en-US" sz="1200" baseline="0" dirty="0"/>
                        <a:t>2-12 months &lt; 40</a:t>
                      </a:r>
                    </a:p>
                    <a:p>
                      <a:r>
                        <a:rPr lang="en-US" sz="1200" baseline="0" dirty="0"/>
                        <a:t>1-5 years &lt; 30 </a:t>
                      </a:r>
                    </a:p>
                    <a:p>
                      <a:r>
                        <a:rPr lang="en-US" sz="1200" baseline="0" dirty="0"/>
                        <a:t>&gt; 5 years &lt;20</a:t>
                      </a:r>
                      <a:endParaRPr lang="en-US" sz="1200" dirty="0"/>
                    </a:p>
                  </a:txBody>
                  <a:tcPr/>
                </a:tc>
                <a:tc>
                  <a:txBody>
                    <a:bodyPr/>
                    <a:lstStyle/>
                    <a:p>
                      <a:r>
                        <a:rPr lang="en-US" sz="1200" dirty="0"/>
                        <a:t>&lt;</a:t>
                      </a:r>
                      <a:r>
                        <a:rPr lang="en-US" sz="1200" baseline="0" dirty="0"/>
                        <a:t> 2 months 50-60</a:t>
                      </a:r>
                    </a:p>
                    <a:p>
                      <a:r>
                        <a:rPr lang="en-US" sz="1200" baseline="0" dirty="0"/>
                        <a:t>2-12 months 40-50</a:t>
                      </a:r>
                    </a:p>
                    <a:p>
                      <a:r>
                        <a:rPr lang="en-US" sz="1200" baseline="0" dirty="0"/>
                        <a:t>1-5 years 30-40</a:t>
                      </a:r>
                    </a:p>
                    <a:p>
                      <a:r>
                        <a:rPr lang="en-US" sz="1200" baseline="0" dirty="0"/>
                        <a:t>&gt; 5 years 20-30</a:t>
                      </a:r>
                      <a:endParaRPr lang="en-US" sz="1200" dirty="0"/>
                    </a:p>
                    <a:p>
                      <a:endParaRPr lang="en-US" sz="1200" dirty="0"/>
                    </a:p>
                  </a:txBody>
                  <a:tcPr/>
                </a:tc>
                <a:tc>
                  <a:txBody>
                    <a:bodyPr/>
                    <a:lstStyle/>
                    <a:p>
                      <a:r>
                        <a:rPr lang="en-US" sz="1200" dirty="0"/>
                        <a:t>&lt;</a:t>
                      </a:r>
                      <a:r>
                        <a:rPr lang="en-US" sz="1200" baseline="0" dirty="0"/>
                        <a:t> 2 months &gt; 60</a:t>
                      </a:r>
                    </a:p>
                    <a:p>
                      <a:r>
                        <a:rPr lang="en-US" sz="1200" baseline="0" dirty="0"/>
                        <a:t>2-12 months &gt; 50</a:t>
                      </a:r>
                    </a:p>
                    <a:p>
                      <a:r>
                        <a:rPr lang="en-US" sz="1200" baseline="0" dirty="0"/>
                        <a:t>1-5 years &gt; 40 </a:t>
                      </a:r>
                    </a:p>
                    <a:p>
                      <a:r>
                        <a:rPr lang="en-US" sz="1200" baseline="0" dirty="0"/>
                        <a:t>&gt; 5 years &gt; 30</a:t>
                      </a:r>
                      <a:endParaRPr lang="en-US" sz="1200" dirty="0"/>
                    </a:p>
                    <a:p>
                      <a:endParaRPr lang="en-US" sz="1200" dirty="0"/>
                    </a:p>
                  </a:txBody>
                  <a:tcPr/>
                </a:tc>
                <a:extLst>
                  <a:ext uri="{0D108BD9-81ED-4DB2-BD59-A6C34878D82A}">
                    <a16:rowId xmlns:a16="http://schemas.microsoft.com/office/drawing/2014/main" val="10001"/>
                  </a:ext>
                </a:extLst>
              </a:tr>
              <a:tr h="844362">
                <a:tc>
                  <a:txBody>
                    <a:bodyPr/>
                    <a:lstStyle/>
                    <a:p>
                      <a:r>
                        <a:rPr lang="en-US" sz="1200" b="1" dirty="0"/>
                        <a:t>Auscultation</a:t>
                      </a:r>
                    </a:p>
                  </a:txBody>
                  <a:tcPr/>
                </a:tc>
                <a:tc>
                  <a:txBody>
                    <a:bodyPr/>
                    <a:lstStyle/>
                    <a:p>
                      <a:r>
                        <a:rPr lang="en-US" sz="1200" dirty="0"/>
                        <a:t>Good</a:t>
                      </a:r>
                      <a:r>
                        <a:rPr lang="en-US" sz="1200" baseline="0" dirty="0"/>
                        <a:t> air movement, expiratory scattered wheeze or loose rales/crackles</a:t>
                      </a:r>
                      <a:endParaRPr lang="en-US" sz="1200" dirty="0"/>
                    </a:p>
                  </a:txBody>
                  <a:tcPr/>
                </a:tc>
                <a:tc>
                  <a:txBody>
                    <a:bodyPr/>
                    <a:lstStyle/>
                    <a:p>
                      <a:r>
                        <a:rPr lang="en-US" sz="1200" dirty="0"/>
                        <a:t>Depressed air movement</a:t>
                      </a:r>
                      <a:r>
                        <a:rPr lang="en-US" sz="1200" baseline="0" dirty="0"/>
                        <a:t> inspiratory and expiratory wheezes or rales/crackles</a:t>
                      </a:r>
                      <a:endParaRPr lang="en-US" sz="1200" dirty="0"/>
                    </a:p>
                  </a:txBody>
                  <a:tcPr/>
                </a:tc>
                <a:tc>
                  <a:txBody>
                    <a:bodyPr/>
                    <a:lstStyle/>
                    <a:p>
                      <a:r>
                        <a:rPr lang="en-US" sz="1200" dirty="0"/>
                        <a:t>Diminished</a:t>
                      </a:r>
                      <a:r>
                        <a:rPr lang="en-US" sz="1200" baseline="0" dirty="0"/>
                        <a:t> or absent breath sounds, severe wheezing, or rales/ crackles, or marked prolonged expiration</a:t>
                      </a:r>
                      <a:endParaRPr lang="en-US" sz="1200" dirty="0"/>
                    </a:p>
                  </a:txBody>
                  <a:tcPr/>
                </a:tc>
                <a:extLst>
                  <a:ext uri="{0D108BD9-81ED-4DB2-BD59-A6C34878D82A}">
                    <a16:rowId xmlns:a16="http://schemas.microsoft.com/office/drawing/2014/main" val="10002"/>
                  </a:ext>
                </a:extLst>
              </a:tr>
              <a:tr h="380484">
                <a:tc>
                  <a:txBody>
                    <a:bodyPr/>
                    <a:lstStyle/>
                    <a:p>
                      <a:r>
                        <a:rPr lang="en-US" sz="1200" b="1" dirty="0"/>
                        <a:t>Use of Accessory Muscles</a:t>
                      </a:r>
                    </a:p>
                  </a:txBody>
                  <a:tcPr/>
                </a:tc>
                <a:tc>
                  <a:txBody>
                    <a:bodyPr/>
                    <a:lstStyle/>
                    <a:p>
                      <a:r>
                        <a:rPr lang="en-US" sz="1200" dirty="0"/>
                        <a:t>Mild to</a:t>
                      </a:r>
                      <a:r>
                        <a:rPr lang="en-US" sz="1200" baseline="0" dirty="0"/>
                        <a:t> no use of accessory muscles, mild to no retractions OR nasal flaring on inspiration</a:t>
                      </a:r>
                      <a:endParaRPr lang="en-US" sz="1200" dirty="0"/>
                    </a:p>
                  </a:txBody>
                  <a:tcPr/>
                </a:tc>
                <a:tc>
                  <a:txBody>
                    <a:bodyPr/>
                    <a:lstStyle/>
                    <a:p>
                      <a:r>
                        <a:rPr lang="en-US" sz="1200" dirty="0"/>
                        <a:t>Moderate intercostal</a:t>
                      </a:r>
                      <a:r>
                        <a:rPr lang="en-US" sz="1200" baseline="0" dirty="0"/>
                        <a:t> retractions, mild to moderate use of accessory muscles, nasal flaring</a:t>
                      </a:r>
                      <a:endParaRPr lang="en-US" sz="1200" dirty="0"/>
                    </a:p>
                  </a:txBody>
                  <a:tcPr/>
                </a:tc>
                <a:tc>
                  <a:txBody>
                    <a:bodyPr/>
                    <a:lstStyle/>
                    <a:p>
                      <a:r>
                        <a:rPr lang="en-US" sz="1200" dirty="0"/>
                        <a:t>Severe intercostal and substernal retractions, nasal flaring</a:t>
                      </a:r>
                    </a:p>
                  </a:txBody>
                  <a:tcPr/>
                </a:tc>
                <a:extLst>
                  <a:ext uri="{0D108BD9-81ED-4DB2-BD59-A6C34878D82A}">
                    <a16:rowId xmlns:a16="http://schemas.microsoft.com/office/drawing/2014/main" val="10003"/>
                  </a:ext>
                </a:extLst>
              </a:tr>
              <a:tr h="380484">
                <a:tc>
                  <a:txBody>
                    <a:bodyPr/>
                    <a:lstStyle/>
                    <a:p>
                      <a:r>
                        <a:rPr lang="en-US" sz="1200" b="1" dirty="0"/>
                        <a:t>Mental Status</a:t>
                      </a:r>
                    </a:p>
                  </a:txBody>
                  <a:tcPr/>
                </a:tc>
                <a:tc>
                  <a:txBody>
                    <a:bodyPr/>
                    <a:lstStyle/>
                    <a:p>
                      <a:r>
                        <a:rPr lang="en-US" sz="1200" dirty="0"/>
                        <a:t>Normal to mildly irritable</a:t>
                      </a:r>
                    </a:p>
                  </a:txBody>
                  <a:tcPr/>
                </a:tc>
                <a:tc>
                  <a:txBody>
                    <a:bodyPr/>
                    <a:lstStyle/>
                    <a:p>
                      <a:r>
                        <a:rPr lang="en-US" sz="1200" dirty="0"/>
                        <a:t>Irritable,</a:t>
                      </a:r>
                      <a:r>
                        <a:rPr lang="en-US" sz="1200" baseline="0" dirty="0"/>
                        <a:t> agitated, restless</a:t>
                      </a:r>
                      <a:endParaRPr lang="en-US" sz="1200" dirty="0"/>
                    </a:p>
                  </a:txBody>
                  <a:tcPr/>
                </a:tc>
                <a:tc>
                  <a:txBody>
                    <a:bodyPr/>
                    <a:lstStyle/>
                    <a:p>
                      <a:r>
                        <a:rPr lang="en-US" sz="1200" dirty="0"/>
                        <a:t>Lethargic</a:t>
                      </a:r>
                    </a:p>
                  </a:txBody>
                  <a:tcPr/>
                </a:tc>
                <a:extLst>
                  <a:ext uri="{0D108BD9-81ED-4DB2-BD59-A6C34878D82A}">
                    <a16:rowId xmlns:a16="http://schemas.microsoft.com/office/drawing/2014/main" val="10004"/>
                  </a:ext>
                </a:extLst>
              </a:tr>
              <a:tr h="380484">
                <a:tc>
                  <a:txBody>
                    <a:bodyPr/>
                    <a:lstStyle/>
                    <a:p>
                      <a:r>
                        <a:rPr lang="en-US" sz="1200" b="1" dirty="0"/>
                        <a:t>Room Air Spo2</a:t>
                      </a:r>
                    </a:p>
                  </a:txBody>
                  <a:tcPr/>
                </a:tc>
                <a:tc>
                  <a:txBody>
                    <a:bodyPr/>
                    <a:lstStyle/>
                    <a:p>
                      <a:r>
                        <a:rPr lang="en-US" sz="1200" dirty="0"/>
                        <a:t>&gt;95%</a:t>
                      </a:r>
                    </a:p>
                  </a:txBody>
                  <a:tcPr/>
                </a:tc>
                <a:tc>
                  <a:txBody>
                    <a:bodyPr/>
                    <a:lstStyle/>
                    <a:p>
                      <a:r>
                        <a:rPr lang="en-US" sz="1200" dirty="0"/>
                        <a:t>91-95%</a:t>
                      </a:r>
                    </a:p>
                  </a:txBody>
                  <a:tcPr/>
                </a:tc>
                <a:tc>
                  <a:txBody>
                    <a:bodyPr/>
                    <a:lstStyle/>
                    <a:p>
                      <a:r>
                        <a:rPr lang="en-US" sz="1200" dirty="0"/>
                        <a:t>&lt;91% or</a:t>
                      </a:r>
                      <a:r>
                        <a:rPr lang="en-US" sz="1200" baseline="0" dirty="0"/>
                        <a:t> on O2</a:t>
                      </a:r>
                      <a:endParaRPr lang="en-US" sz="1200" dirty="0"/>
                    </a:p>
                  </a:txBody>
                  <a:tcPr/>
                </a:tc>
                <a:extLst>
                  <a:ext uri="{0D108BD9-81ED-4DB2-BD59-A6C34878D82A}">
                    <a16:rowId xmlns:a16="http://schemas.microsoft.com/office/drawing/2014/main" val="10005"/>
                  </a:ext>
                </a:extLst>
              </a:tr>
              <a:tr h="380484">
                <a:tc>
                  <a:txBody>
                    <a:bodyPr/>
                    <a:lstStyle/>
                    <a:p>
                      <a:r>
                        <a:rPr lang="en-US" sz="1200" b="1" dirty="0"/>
                        <a:t>Color</a:t>
                      </a:r>
                    </a:p>
                  </a:txBody>
                  <a:tcPr/>
                </a:tc>
                <a:tc>
                  <a:txBody>
                    <a:bodyPr/>
                    <a:lstStyle/>
                    <a:p>
                      <a:r>
                        <a:rPr lang="en-US" sz="1200" dirty="0"/>
                        <a:t>Normal</a:t>
                      </a:r>
                    </a:p>
                  </a:txBody>
                  <a:tcPr/>
                </a:tc>
                <a:tc>
                  <a:txBody>
                    <a:bodyPr/>
                    <a:lstStyle/>
                    <a:p>
                      <a:r>
                        <a:rPr lang="en-US" sz="1200" dirty="0"/>
                        <a:t>Pale to Normal</a:t>
                      </a:r>
                    </a:p>
                  </a:txBody>
                  <a:tcPr/>
                </a:tc>
                <a:tc>
                  <a:txBody>
                    <a:bodyPr/>
                    <a:lstStyle/>
                    <a:p>
                      <a:r>
                        <a:rPr lang="en-US" sz="1200" dirty="0"/>
                        <a:t>Cyanotic,</a:t>
                      </a:r>
                      <a:r>
                        <a:rPr lang="en-US" sz="1200" baseline="0" dirty="0"/>
                        <a:t> dusky</a:t>
                      </a:r>
                      <a:endParaRPr lang="en-US" sz="1200" dirty="0"/>
                    </a:p>
                  </a:txBody>
                  <a:tcPr/>
                </a:tc>
                <a:extLst>
                  <a:ext uri="{0D108BD9-81ED-4DB2-BD59-A6C34878D82A}">
                    <a16:rowId xmlns:a16="http://schemas.microsoft.com/office/drawing/2014/main" val="10006"/>
                  </a:ext>
                </a:extLst>
              </a:tr>
            </a:tbl>
          </a:graphicData>
        </a:graphic>
      </p:graphicFrame>
      <p:sp>
        <p:nvSpPr>
          <p:cNvPr id="3" name="Oval 2"/>
          <p:cNvSpPr/>
          <p:nvPr/>
        </p:nvSpPr>
        <p:spPr>
          <a:xfrm>
            <a:off x="3567937" y="529303"/>
            <a:ext cx="2049517" cy="12139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p:cNvSpPr/>
          <p:nvPr/>
        </p:nvSpPr>
        <p:spPr>
          <a:xfrm>
            <a:off x="3571159" y="1458137"/>
            <a:ext cx="2049517" cy="12343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42241" y="3585770"/>
            <a:ext cx="2112895" cy="544746"/>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42240" y="3999988"/>
            <a:ext cx="2049517" cy="52490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42241" y="4433037"/>
            <a:ext cx="2049517" cy="52490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86983" y="1743248"/>
            <a:ext cx="1135118" cy="1323439"/>
          </a:xfrm>
          <a:prstGeom prst="rect">
            <a:avLst/>
          </a:prstGeom>
          <a:noFill/>
        </p:spPr>
        <p:txBody>
          <a:bodyPr wrap="square" rtlCol="0">
            <a:spAutoFit/>
          </a:bodyPr>
          <a:lstStyle/>
          <a:p>
            <a:pPr algn="ctr"/>
            <a:r>
              <a:rPr lang="en-US" sz="2000" dirty="0">
                <a:solidFill>
                  <a:schemeClr val="tx1"/>
                </a:solidFill>
                <a:latin typeface="Karla" panose="020B0604020202020204" charset="0"/>
                <a:ea typeface="Karla" panose="020B0604020202020204" charset="0"/>
              </a:rPr>
              <a:t>MILD</a:t>
            </a:r>
          </a:p>
          <a:p>
            <a:pPr algn="ctr"/>
            <a:endParaRPr lang="en-US" sz="2000" dirty="0">
              <a:solidFill>
                <a:schemeClr val="tx1"/>
              </a:solidFill>
              <a:latin typeface="Karla" panose="020B0604020202020204" charset="0"/>
              <a:ea typeface="Karla" panose="020B0604020202020204" charset="0"/>
            </a:endParaRPr>
          </a:p>
          <a:p>
            <a:pPr algn="ctr"/>
            <a:r>
              <a:rPr lang="en-US" sz="2000" dirty="0">
                <a:solidFill>
                  <a:schemeClr val="tx1"/>
                </a:solidFill>
                <a:latin typeface="Karla" panose="020B0604020202020204" charset="0"/>
                <a:ea typeface="Karla" panose="020B0604020202020204" charset="0"/>
              </a:rPr>
              <a:t>Score ≤ 3</a:t>
            </a:r>
          </a:p>
        </p:txBody>
      </p:sp>
      <p:sp>
        <p:nvSpPr>
          <p:cNvPr id="11" name="Oval 10"/>
          <p:cNvSpPr/>
          <p:nvPr/>
        </p:nvSpPr>
        <p:spPr>
          <a:xfrm>
            <a:off x="3502495" y="2521527"/>
            <a:ext cx="2163448" cy="12843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686983" y="529303"/>
            <a:ext cx="4572000" cy="800219"/>
          </a:xfrm>
          <a:prstGeom prst="rect">
            <a:avLst/>
          </a:prstGeom>
        </p:spPr>
        <p:txBody>
          <a:bodyPr>
            <a:spAutoFit/>
          </a:bodyPr>
          <a:lstStyle/>
          <a:p>
            <a:r>
              <a:rPr lang="en-US" sz="3200" dirty="0"/>
              <a:t>CRS</a:t>
            </a:r>
            <a:br>
              <a:rPr lang="en-US" dirty="0"/>
            </a:br>
            <a:endParaRPr lang="en-US" dirty="0"/>
          </a:p>
        </p:txBody>
      </p:sp>
    </p:spTree>
    <p:extLst>
      <p:ext uri="{BB962C8B-B14F-4D97-AF65-F5344CB8AC3E}">
        <p14:creationId xmlns:p14="http://schemas.microsoft.com/office/powerpoint/2010/main" val="128670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p:bldP spid="11" grpId="0" animBg="1"/>
    </p:bldLst>
  </p:timing>
</p:sld>
</file>

<file path=ppt/theme/theme1.xml><?xml version="1.0" encoding="utf-8"?>
<a:theme xmlns:a="http://schemas.openxmlformats.org/drawingml/2006/main" name="Level">
  <a:themeElements>
    <a:clrScheme name="Cook Childrens">
      <a:dk1>
        <a:srgbClr val="003F62"/>
      </a:dk1>
      <a:lt1>
        <a:srgbClr val="FFFFFF"/>
      </a:lt1>
      <a:dk2>
        <a:srgbClr val="FFFFFF"/>
      </a:dk2>
      <a:lt2>
        <a:srgbClr val="003F62"/>
      </a:lt2>
      <a:accent1>
        <a:srgbClr val="003F62"/>
      </a:accent1>
      <a:accent2>
        <a:srgbClr val="006451"/>
      </a:accent2>
      <a:accent3>
        <a:srgbClr val="F58234"/>
      </a:accent3>
      <a:accent4>
        <a:srgbClr val="B3CC94"/>
      </a:accent4>
      <a:accent5>
        <a:srgbClr val="F8EDB4"/>
      </a:accent5>
      <a:accent6>
        <a:srgbClr val="C2DBE7"/>
      </a:accent6>
      <a:hlink>
        <a:srgbClr val="0000FF"/>
      </a:hlink>
      <a:folHlink>
        <a:srgbClr val="800080"/>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Logo only Widescreen.potx" id="{4C4D660E-8872-4989-8518-F3DAA6B6A2A5}" vid="{2B5269CA-CF89-4A88-85C9-F83E25013A45}"/>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1469</Words>
  <Application>Microsoft Office PowerPoint</Application>
  <PresentationFormat>On-screen Show (16:9)</PresentationFormat>
  <Paragraphs>191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Wingdings</vt:lpstr>
      <vt:lpstr>Karla</vt:lpstr>
      <vt:lpstr>Verdana</vt:lpstr>
      <vt:lpstr>Arial</vt:lpstr>
      <vt:lpstr>Level</vt:lpstr>
      <vt:lpstr>Respiratory Therapists Driving the Pathway: Bronchodilator Frequency Weaning for Inpatient Asthma Patients</vt:lpstr>
      <vt:lpstr>Pediatric Inpatient Asthma Pathway</vt:lpstr>
      <vt:lpstr>Rational: What are the benefits? </vt:lpstr>
      <vt:lpstr>PowerPoint Presentation</vt:lpstr>
      <vt:lpstr>PowerPoint Presentation</vt:lpstr>
      <vt:lpstr>PowerPoint Presentation</vt:lpstr>
      <vt:lpstr>CRS Clinical Respiratory Score (eMAR)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Therapists Driving the Pathway: Bronchodilator Frequency Weaning for Inpatient Asthma Patients</dc:title>
  <dc:creator>Dom</dc:creator>
  <cp:lastModifiedBy>Dominika Babraj</cp:lastModifiedBy>
  <cp:revision>1</cp:revision>
  <dcterms:modified xsi:type="dcterms:W3CDTF">2017-10-11T08:35:30Z</dcterms:modified>
</cp:coreProperties>
</file>