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83" r:id="rId5"/>
    <p:sldId id="303" r:id="rId6"/>
    <p:sldId id="285" r:id="rId7"/>
    <p:sldId id="297" r:id="rId8"/>
    <p:sldId id="286" r:id="rId9"/>
    <p:sldId id="287" r:id="rId10"/>
    <p:sldId id="288" r:id="rId11"/>
    <p:sldId id="289" r:id="rId12"/>
    <p:sldId id="290" r:id="rId13"/>
    <p:sldId id="298" r:id="rId14"/>
    <p:sldId id="299" r:id="rId15"/>
    <p:sldId id="300" r:id="rId16"/>
    <p:sldId id="301" r:id="rId17"/>
    <p:sldId id="302" r:id="rId18"/>
    <p:sldId id="304" r:id="rId19"/>
    <p:sldId id="296"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1" autoAdjust="0"/>
    <p:restoredTop sz="90581" autoAdjust="0"/>
  </p:normalViewPr>
  <p:slideViewPr>
    <p:cSldViewPr snapToGrid="0" snapToObjects="1">
      <p:cViewPr varScale="1">
        <p:scale>
          <a:sx n="78" d="100"/>
          <a:sy n="78" d="100"/>
        </p:scale>
        <p:origin x="981" y="4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2EC00-AB5D-4987-91DA-87029F85A107}"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505027D3-97B1-4CC4-B7DD-3F537BAF0DE8}">
      <dgm:prSet phldrT="[Text]"/>
      <dgm:spPr>
        <a:solidFill>
          <a:schemeClr val="accent3">
            <a:lumMod val="60000"/>
            <a:lumOff val="40000"/>
            <a:alpha val="50000"/>
          </a:schemeClr>
        </a:solidFill>
      </dgm:spPr>
      <dgm:t>
        <a:bodyPr/>
        <a:lstStyle/>
        <a:p>
          <a:r>
            <a:rPr lang="en-US" dirty="0"/>
            <a:t>8 Steps of Change</a:t>
          </a:r>
        </a:p>
      </dgm:t>
    </dgm:pt>
    <dgm:pt modelId="{62E064FD-1AB7-4421-A16A-0E561DDB1ED3}" type="parTrans" cxnId="{01C12926-4310-479F-92FF-DCC46CB586F6}">
      <dgm:prSet/>
      <dgm:spPr/>
      <dgm:t>
        <a:bodyPr/>
        <a:lstStyle/>
        <a:p>
          <a:endParaRPr lang="en-US"/>
        </a:p>
      </dgm:t>
    </dgm:pt>
    <dgm:pt modelId="{EB2DD844-229A-48EC-B6DB-52146048AF6F}" type="sibTrans" cxnId="{01C12926-4310-479F-92FF-DCC46CB586F6}">
      <dgm:prSet/>
      <dgm:spPr/>
      <dgm:t>
        <a:bodyPr/>
        <a:lstStyle/>
        <a:p>
          <a:endParaRPr lang="en-US"/>
        </a:p>
      </dgm:t>
    </dgm:pt>
    <dgm:pt modelId="{ADAC8A4C-5FED-4D4A-84AC-4F4D36D086D3}">
      <dgm:prSet phldrT="[Text]"/>
      <dgm:spPr/>
      <dgm:t>
        <a:bodyPr/>
        <a:lstStyle/>
        <a:p>
          <a:r>
            <a:rPr lang="en-US" dirty="0"/>
            <a:t>1. Create Urgency</a:t>
          </a:r>
        </a:p>
      </dgm:t>
    </dgm:pt>
    <dgm:pt modelId="{F9719663-7835-4F2A-8277-F307344369DC}" type="parTrans" cxnId="{BBE33D1B-8EF4-48CC-AED3-65E82D2A60CB}">
      <dgm:prSet/>
      <dgm:spPr/>
      <dgm:t>
        <a:bodyPr/>
        <a:lstStyle/>
        <a:p>
          <a:endParaRPr lang="en-US"/>
        </a:p>
      </dgm:t>
    </dgm:pt>
    <dgm:pt modelId="{5357E68F-DEB4-4D58-AF7F-EF8A384B2ADC}" type="sibTrans" cxnId="{BBE33D1B-8EF4-48CC-AED3-65E82D2A60CB}">
      <dgm:prSet/>
      <dgm:spPr/>
      <dgm:t>
        <a:bodyPr/>
        <a:lstStyle/>
        <a:p>
          <a:endParaRPr lang="en-US"/>
        </a:p>
      </dgm:t>
    </dgm:pt>
    <dgm:pt modelId="{3E32B76E-CF25-4FE8-B9B8-C4A7091C1478}">
      <dgm:prSet phldrT="[Text]"/>
      <dgm:spPr/>
      <dgm:t>
        <a:bodyPr/>
        <a:lstStyle/>
        <a:p>
          <a:r>
            <a:rPr lang="en-US" dirty="0"/>
            <a:t>2. Build a Coalition</a:t>
          </a:r>
        </a:p>
      </dgm:t>
    </dgm:pt>
    <dgm:pt modelId="{6E48EA8C-EAAD-4162-AA70-A67CD24172B5}" type="parTrans" cxnId="{56A3CBC7-99B4-42D3-8537-4F70F768A444}">
      <dgm:prSet/>
      <dgm:spPr/>
      <dgm:t>
        <a:bodyPr/>
        <a:lstStyle/>
        <a:p>
          <a:endParaRPr lang="en-US"/>
        </a:p>
      </dgm:t>
    </dgm:pt>
    <dgm:pt modelId="{62DA4061-2774-499D-A438-442B849C29DF}" type="sibTrans" cxnId="{56A3CBC7-99B4-42D3-8537-4F70F768A444}">
      <dgm:prSet/>
      <dgm:spPr/>
      <dgm:t>
        <a:bodyPr/>
        <a:lstStyle/>
        <a:p>
          <a:endParaRPr lang="en-US"/>
        </a:p>
      </dgm:t>
    </dgm:pt>
    <dgm:pt modelId="{A750DA27-C2A6-43C4-88B7-2CAA087F2114}">
      <dgm:prSet phldrT="[Text]"/>
      <dgm:spPr/>
      <dgm:t>
        <a:bodyPr/>
        <a:lstStyle/>
        <a:p>
          <a:r>
            <a:rPr lang="en-US" dirty="0"/>
            <a:t>3. Form a Vision</a:t>
          </a:r>
        </a:p>
      </dgm:t>
    </dgm:pt>
    <dgm:pt modelId="{03521562-417B-4E4A-9EEB-B2C8822DB165}" type="parTrans" cxnId="{821EF4E6-81C9-4CA7-8CF1-9FABC5F5141D}">
      <dgm:prSet/>
      <dgm:spPr/>
      <dgm:t>
        <a:bodyPr/>
        <a:lstStyle/>
        <a:p>
          <a:endParaRPr lang="en-US"/>
        </a:p>
      </dgm:t>
    </dgm:pt>
    <dgm:pt modelId="{A532AD15-06F6-468B-8325-D7CF4EEA8CED}" type="sibTrans" cxnId="{821EF4E6-81C9-4CA7-8CF1-9FABC5F5141D}">
      <dgm:prSet/>
      <dgm:spPr/>
      <dgm:t>
        <a:bodyPr/>
        <a:lstStyle/>
        <a:p>
          <a:endParaRPr lang="en-US"/>
        </a:p>
      </dgm:t>
    </dgm:pt>
    <dgm:pt modelId="{0C09E65C-445A-4E30-AB47-7A9438EE6B17}">
      <dgm:prSet phldrT="[Text]"/>
      <dgm:spPr/>
      <dgm:t>
        <a:bodyPr/>
        <a:lstStyle/>
        <a:p>
          <a:r>
            <a:rPr lang="en-US" dirty="0"/>
            <a:t>4.Communicate the Vision </a:t>
          </a:r>
        </a:p>
      </dgm:t>
    </dgm:pt>
    <dgm:pt modelId="{11D883B8-7B62-4007-A44B-2DFC7E03E7D7}" type="parTrans" cxnId="{85930C90-371E-4384-8475-EDDC682F728D}">
      <dgm:prSet/>
      <dgm:spPr/>
      <dgm:t>
        <a:bodyPr/>
        <a:lstStyle/>
        <a:p>
          <a:endParaRPr lang="en-US"/>
        </a:p>
      </dgm:t>
    </dgm:pt>
    <dgm:pt modelId="{CE55F3B8-90F7-4882-A1F2-01617B9A79F0}" type="sibTrans" cxnId="{85930C90-371E-4384-8475-EDDC682F728D}">
      <dgm:prSet/>
      <dgm:spPr/>
      <dgm:t>
        <a:bodyPr/>
        <a:lstStyle/>
        <a:p>
          <a:endParaRPr lang="en-US"/>
        </a:p>
      </dgm:t>
    </dgm:pt>
    <dgm:pt modelId="{EC6BB368-0579-40EC-9CC8-6093A859A8E1}">
      <dgm:prSet phldrT="[Text]"/>
      <dgm:spPr/>
      <dgm:t>
        <a:bodyPr/>
        <a:lstStyle/>
        <a:p>
          <a:r>
            <a:rPr lang="en-US" dirty="0"/>
            <a:t>5. Empower Action</a:t>
          </a:r>
        </a:p>
      </dgm:t>
    </dgm:pt>
    <dgm:pt modelId="{A2D520B2-DD20-4837-8F43-4C7D17E95163}" type="parTrans" cxnId="{98FD6810-54AE-4866-A341-1C35D05DBFB3}">
      <dgm:prSet/>
      <dgm:spPr/>
      <dgm:t>
        <a:bodyPr/>
        <a:lstStyle/>
        <a:p>
          <a:endParaRPr lang="en-US"/>
        </a:p>
      </dgm:t>
    </dgm:pt>
    <dgm:pt modelId="{BA7B94FE-C597-458D-B208-F5C58F0B16AE}" type="sibTrans" cxnId="{98FD6810-54AE-4866-A341-1C35D05DBFB3}">
      <dgm:prSet/>
      <dgm:spPr/>
      <dgm:t>
        <a:bodyPr/>
        <a:lstStyle/>
        <a:p>
          <a:endParaRPr lang="en-US"/>
        </a:p>
      </dgm:t>
    </dgm:pt>
    <dgm:pt modelId="{210723F6-4877-4956-8109-C7AC6FD642B1}">
      <dgm:prSet phldrT="[Text]"/>
      <dgm:spPr/>
      <dgm:t>
        <a:bodyPr/>
        <a:lstStyle/>
        <a:p>
          <a:r>
            <a:rPr lang="en-US" dirty="0"/>
            <a:t>6. Generate Short Term Wins</a:t>
          </a:r>
        </a:p>
      </dgm:t>
    </dgm:pt>
    <dgm:pt modelId="{CD51901B-4BCD-460B-8F77-D7C1A523A010}" type="parTrans" cxnId="{76491A4C-3401-426C-9948-44E3317A5EDD}">
      <dgm:prSet/>
      <dgm:spPr/>
      <dgm:t>
        <a:bodyPr/>
        <a:lstStyle/>
        <a:p>
          <a:endParaRPr lang="en-US"/>
        </a:p>
      </dgm:t>
    </dgm:pt>
    <dgm:pt modelId="{797612E3-FA19-491A-A09A-5D19A3861D19}" type="sibTrans" cxnId="{76491A4C-3401-426C-9948-44E3317A5EDD}">
      <dgm:prSet/>
      <dgm:spPr/>
      <dgm:t>
        <a:bodyPr/>
        <a:lstStyle/>
        <a:p>
          <a:endParaRPr lang="en-US"/>
        </a:p>
      </dgm:t>
    </dgm:pt>
    <dgm:pt modelId="{85590B00-A1A4-48FD-B1C5-656B37BADF8B}">
      <dgm:prSet phldrT="[Text]"/>
      <dgm:spPr/>
      <dgm:t>
        <a:bodyPr/>
        <a:lstStyle/>
        <a:p>
          <a:r>
            <a:rPr lang="en-US" dirty="0"/>
            <a:t>7. Never Let Up</a:t>
          </a:r>
        </a:p>
      </dgm:t>
    </dgm:pt>
    <dgm:pt modelId="{BF3F44F2-A308-46EE-82E0-024AD068C597}" type="parTrans" cxnId="{107D008F-9C8F-41FE-81EC-B9AB26AF347C}">
      <dgm:prSet/>
      <dgm:spPr/>
      <dgm:t>
        <a:bodyPr/>
        <a:lstStyle/>
        <a:p>
          <a:endParaRPr lang="en-US"/>
        </a:p>
      </dgm:t>
    </dgm:pt>
    <dgm:pt modelId="{E8D295D2-D330-42E3-80E1-F55FE48FCC35}" type="sibTrans" cxnId="{107D008F-9C8F-41FE-81EC-B9AB26AF347C}">
      <dgm:prSet/>
      <dgm:spPr/>
      <dgm:t>
        <a:bodyPr/>
        <a:lstStyle/>
        <a:p>
          <a:endParaRPr lang="en-US"/>
        </a:p>
      </dgm:t>
    </dgm:pt>
    <dgm:pt modelId="{C4637460-22EC-4A8C-9966-AB8E633981AC}">
      <dgm:prSet phldrT="[Text]"/>
      <dgm:spPr/>
      <dgm:t>
        <a:bodyPr/>
        <a:lstStyle/>
        <a:p>
          <a:r>
            <a:rPr lang="en-US" dirty="0"/>
            <a:t>8. Make it Culture</a:t>
          </a:r>
        </a:p>
      </dgm:t>
    </dgm:pt>
    <dgm:pt modelId="{65C79869-2270-48CD-B469-D8C4207503FA}" type="parTrans" cxnId="{76D2F59D-E8CB-4C2F-ABBB-BF96E6D82678}">
      <dgm:prSet/>
      <dgm:spPr/>
      <dgm:t>
        <a:bodyPr/>
        <a:lstStyle/>
        <a:p>
          <a:endParaRPr lang="en-US"/>
        </a:p>
      </dgm:t>
    </dgm:pt>
    <dgm:pt modelId="{EA5BC75D-04D4-45D0-9477-B5016E623898}" type="sibTrans" cxnId="{76D2F59D-E8CB-4C2F-ABBB-BF96E6D82678}">
      <dgm:prSet/>
      <dgm:spPr/>
      <dgm:t>
        <a:bodyPr/>
        <a:lstStyle/>
        <a:p>
          <a:endParaRPr lang="en-US"/>
        </a:p>
      </dgm:t>
    </dgm:pt>
    <dgm:pt modelId="{ECF8388D-203A-4C97-B4F1-015BB2C091DE}">
      <dgm:prSet phldrT="[Text]"/>
      <dgm:spPr/>
      <dgm:t>
        <a:bodyPr/>
        <a:lstStyle/>
        <a:p>
          <a:endParaRPr lang="en-US" dirty="0"/>
        </a:p>
      </dgm:t>
    </dgm:pt>
    <dgm:pt modelId="{F3AB0DD0-69FA-40C4-B721-384C06AADC02}" type="parTrans" cxnId="{0847CEDC-2DFE-440D-ADF0-FC6C19D0873C}">
      <dgm:prSet/>
      <dgm:spPr/>
      <dgm:t>
        <a:bodyPr/>
        <a:lstStyle/>
        <a:p>
          <a:endParaRPr lang="en-US"/>
        </a:p>
      </dgm:t>
    </dgm:pt>
    <dgm:pt modelId="{E3304E93-2235-4B7E-916A-E2ECB7E4C981}" type="sibTrans" cxnId="{0847CEDC-2DFE-440D-ADF0-FC6C19D0873C}">
      <dgm:prSet/>
      <dgm:spPr/>
      <dgm:t>
        <a:bodyPr/>
        <a:lstStyle/>
        <a:p>
          <a:endParaRPr lang="en-US"/>
        </a:p>
      </dgm:t>
    </dgm:pt>
    <dgm:pt modelId="{32E0A427-8C6A-426F-BDCD-8B35E41FBD18}" type="pres">
      <dgm:prSet presAssocID="{0272EC00-AB5D-4987-91DA-87029F85A107}" presName="composite" presStyleCnt="0">
        <dgm:presLayoutVars>
          <dgm:chMax val="1"/>
          <dgm:dir/>
          <dgm:resizeHandles val="exact"/>
        </dgm:presLayoutVars>
      </dgm:prSet>
      <dgm:spPr/>
    </dgm:pt>
    <dgm:pt modelId="{962DBC37-62C0-44B7-BBD1-21229D7816E6}" type="pres">
      <dgm:prSet presAssocID="{0272EC00-AB5D-4987-91DA-87029F85A107}" presName="radial" presStyleCnt="0">
        <dgm:presLayoutVars>
          <dgm:animLvl val="ctr"/>
        </dgm:presLayoutVars>
      </dgm:prSet>
      <dgm:spPr/>
    </dgm:pt>
    <dgm:pt modelId="{EA4F5912-68E4-41BD-944D-6A6FF99D192C}" type="pres">
      <dgm:prSet presAssocID="{505027D3-97B1-4CC4-B7DD-3F537BAF0DE8}" presName="centerShape" presStyleLbl="vennNode1" presStyleIdx="0" presStyleCnt="9"/>
      <dgm:spPr/>
    </dgm:pt>
    <dgm:pt modelId="{4072657B-795F-45BB-A299-0FFEAED5CBAF}" type="pres">
      <dgm:prSet presAssocID="{ADAC8A4C-5FED-4D4A-84AC-4F4D36D086D3}" presName="node" presStyleLbl="vennNode1" presStyleIdx="1" presStyleCnt="9">
        <dgm:presLayoutVars>
          <dgm:bulletEnabled val="1"/>
        </dgm:presLayoutVars>
      </dgm:prSet>
      <dgm:spPr/>
    </dgm:pt>
    <dgm:pt modelId="{B4FE4E8C-BFFA-4E82-B10F-6618F15CCF3A}" type="pres">
      <dgm:prSet presAssocID="{3E32B76E-CF25-4FE8-B9B8-C4A7091C1478}" presName="node" presStyleLbl="vennNode1" presStyleIdx="2" presStyleCnt="9">
        <dgm:presLayoutVars>
          <dgm:bulletEnabled val="1"/>
        </dgm:presLayoutVars>
      </dgm:prSet>
      <dgm:spPr/>
    </dgm:pt>
    <dgm:pt modelId="{D7C4B1C5-BD7E-4F5A-BA7E-B5E89D197C4D}" type="pres">
      <dgm:prSet presAssocID="{A750DA27-C2A6-43C4-88B7-2CAA087F2114}" presName="node" presStyleLbl="vennNode1" presStyleIdx="3" presStyleCnt="9" custRadScaleRad="101700">
        <dgm:presLayoutVars>
          <dgm:bulletEnabled val="1"/>
        </dgm:presLayoutVars>
      </dgm:prSet>
      <dgm:spPr/>
    </dgm:pt>
    <dgm:pt modelId="{C3A42B60-B792-4C7A-BD09-01A7D04C111B}" type="pres">
      <dgm:prSet presAssocID="{0C09E65C-445A-4E30-AB47-7A9438EE6B17}" presName="node" presStyleLbl="vennNode1" presStyleIdx="4" presStyleCnt="9">
        <dgm:presLayoutVars>
          <dgm:bulletEnabled val="1"/>
        </dgm:presLayoutVars>
      </dgm:prSet>
      <dgm:spPr/>
    </dgm:pt>
    <dgm:pt modelId="{CB5FA4E6-FB0D-4245-AB2F-1F94A89409B3}" type="pres">
      <dgm:prSet presAssocID="{EC6BB368-0579-40EC-9CC8-6093A859A8E1}" presName="node" presStyleLbl="vennNode1" presStyleIdx="5" presStyleCnt="9">
        <dgm:presLayoutVars>
          <dgm:bulletEnabled val="1"/>
        </dgm:presLayoutVars>
      </dgm:prSet>
      <dgm:spPr/>
    </dgm:pt>
    <dgm:pt modelId="{6EADC15C-9E06-478E-A53F-52972D7CDB94}" type="pres">
      <dgm:prSet presAssocID="{210723F6-4877-4956-8109-C7AC6FD642B1}" presName="node" presStyleLbl="vennNode1" presStyleIdx="6" presStyleCnt="9">
        <dgm:presLayoutVars>
          <dgm:bulletEnabled val="1"/>
        </dgm:presLayoutVars>
      </dgm:prSet>
      <dgm:spPr/>
    </dgm:pt>
    <dgm:pt modelId="{BF71B1FF-8466-4EC5-893E-1065CB787B59}" type="pres">
      <dgm:prSet presAssocID="{85590B00-A1A4-48FD-B1C5-656B37BADF8B}" presName="node" presStyleLbl="vennNode1" presStyleIdx="7" presStyleCnt="9">
        <dgm:presLayoutVars>
          <dgm:bulletEnabled val="1"/>
        </dgm:presLayoutVars>
      </dgm:prSet>
      <dgm:spPr/>
    </dgm:pt>
    <dgm:pt modelId="{B998BA7C-C218-4EFE-B678-94E8C2679F65}" type="pres">
      <dgm:prSet presAssocID="{C4637460-22EC-4A8C-9966-AB8E633981AC}" presName="node" presStyleLbl="vennNode1" presStyleIdx="8" presStyleCnt="9">
        <dgm:presLayoutVars>
          <dgm:bulletEnabled val="1"/>
        </dgm:presLayoutVars>
      </dgm:prSet>
      <dgm:spPr/>
    </dgm:pt>
  </dgm:ptLst>
  <dgm:cxnLst>
    <dgm:cxn modelId="{44314B03-4A1D-4C89-B5CE-5FEEB97FE1C5}" type="presOf" srcId="{0272EC00-AB5D-4987-91DA-87029F85A107}" destId="{32E0A427-8C6A-426F-BDCD-8B35E41FBD18}" srcOrd="0" destOrd="0" presId="urn:microsoft.com/office/officeart/2005/8/layout/radial3"/>
    <dgm:cxn modelId="{C2E29903-4DB4-4BE1-8A7F-462E2237A16F}" type="presOf" srcId="{0C09E65C-445A-4E30-AB47-7A9438EE6B17}" destId="{C3A42B60-B792-4C7A-BD09-01A7D04C111B}" srcOrd="0" destOrd="0" presId="urn:microsoft.com/office/officeart/2005/8/layout/radial3"/>
    <dgm:cxn modelId="{4CF85C04-00CB-428A-8351-7EE32EBD8CE0}" type="presOf" srcId="{ADAC8A4C-5FED-4D4A-84AC-4F4D36D086D3}" destId="{4072657B-795F-45BB-A299-0FFEAED5CBAF}" srcOrd="0" destOrd="0" presId="urn:microsoft.com/office/officeart/2005/8/layout/radial3"/>
    <dgm:cxn modelId="{98FD6810-54AE-4866-A341-1C35D05DBFB3}" srcId="{505027D3-97B1-4CC4-B7DD-3F537BAF0DE8}" destId="{EC6BB368-0579-40EC-9CC8-6093A859A8E1}" srcOrd="4" destOrd="0" parTransId="{A2D520B2-DD20-4837-8F43-4C7D17E95163}" sibTransId="{BA7B94FE-C597-458D-B208-F5C58F0B16AE}"/>
    <dgm:cxn modelId="{BBE33D1B-8EF4-48CC-AED3-65E82D2A60CB}" srcId="{505027D3-97B1-4CC4-B7DD-3F537BAF0DE8}" destId="{ADAC8A4C-5FED-4D4A-84AC-4F4D36D086D3}" srcOrd="0" destOrd="0" parTransId="{F9719663-7835-4F2A-8277-F307344369DC}" sibTransId="{5357E68F-DEB4-4D58-AF7F-EF8A384B2ADC}"/>
    <dgm:cxn modelId="{01C12926-4310-479F-92FF-DCC46CB586F6}" srcId="{0272EC00-AB5D-4987-91DA-87029F85A107}" destId="{505027D3-97B1-4CC4-B7DD-3F537BAF0DE8}" srcOrd="0" destOrd="0" parTransId="{62E064FD-1AB7-4421-A16A-0E561DDB1ED3}" sibTransId="{EB2DD844-229A-48EC-B6DB-52146048AF6F}"/>
    <dgm:cxn modelId="{3EDBB930-D80F-40E3-8F7C-726ACC169F23}" type="presOf" srcId="{210723F6-4877-4956-8109-C7AC6FD642B1}" destId="{6EADC15C-9E06-478E-A53F-52972D7CDB94}" srcOrd="0" destOrd="0" presId="urn:microsoft.com/office/officeart/2005/8/layout/radial3"/>
    <dgm:cxn modelId="{BD32C847-E059-41B2-98A7-5D1A72040984}" type="presOf" srcId="{EC6BB368-0579-40EC-9CC8-6093A859A8E1}" destId="{CB5FA4E6-FB0D-4245-AB2F-1F94A89409B3}" srcOrd="0" destOrd="0" presId="urn:microsoft.com/office/officeart/2005/8/layout/radial3"/>
    <dgm:cxn modelId="{76491A4C-3401-426C-9948-44E3317A5EDD}" srcId="{505027D3-97B1-4CC4-B7DD-3F537BAF0DE8}" destId="{210723F6-4877-4956-8109-C7AC6FD642B1}" srcOrd="5" destOrd="0" parTransId="{CD51901B-4BCD-460B-8F77-D7C1A523A010}" sibTransId="{797612E3-FA19-491A-A09A-5D19A3861D19}"/>
    <dgm:cxn modelId="{A148FE82-EFB9-4943-8C9F-2E646AAB7764}" type="presOf" srcId="{3E32B76E-CF25-4FE8-B9B8-C4A7091C1478}" destId="{B4FE4E8C-BFFA-4E82-B10F-6618F15CCF3A}" srcOrd="0" destOrd="0" presId="urn:microsoft.com/office/officeart/2005/8/layout/radial3"/>
    <dgm:cxn modelId="{107D008F-9C8F-41FE-81EC-B9AB26AF347C}" srcId="{505027D3-97B1-4CC4-B7DD-3F537BAF0DE8}" destId="{85590B00-A1A4-48FD-B1C5-656B37BADF8B}" srcOrd="6" destOrd="0" parTransId="{BF3F44F2-A308-46EE-82E0-024AD068C597}" sibTransId="{E8D295D2-D330-42E3-80E1-F55FE48FCC35}"/>
    <dgm:cxn modelId="{85930C90-371E-4384-8475-EDDC682F728D}" srcId="{505027D3-97B1-4CC4-B7DD-3F537BAF0DE8}" destId="{0C09E65C-445A-4E30-AB47-7A9438EE6B17}" srcOrd="3" destOrd="0" parTransId="{11D883B8-7B62-4007-A44B-2DFC7E03E7D7}" sibTransId="{CE55F3B8-90F7-4882-A1F2-01617B9A79F0}"/>
    <dgm:cxn modelId="{1548069D-3529-4491-B1D8-5A0D0828023B}" type="presOf" srcId="{C4637460-22EC-4A8C-9966-AB8E633981AC}" destId="{B998BA7C-C218-4EFE-B678-94E8C2679F65}" srcOrd="0" destOrd="0" presId="urn:microsoft.com/office/officeart/2005/8/layout/radial3"/>
    <dgm:cxn modelId="{76D2F59D-E8CB-4C2F-ABBB-BF96E6D82678}" srcId="{505027D3-97B1-4CC4-B7DD-3F537BAF0DE8}" destId="{C4637460-22EC-4A8C-9966-AB8E633981AC}" srcOrd="7" destOrd="0" parTransId="{65C79869-2270-48CD-B469-D8C4207503FA}" sibTransId="{EA5BC75D-04D4-45D0-9477-B5016E623898}"/>
    <dgm:cxn modelId="{853374AF-9E68-4FEA-988E-8B9D692521D0}" type="presOf" srcId="{505027D3-97B1-4CC4-B7DD-3F537BAF0DE8}" destId="{EA4F5912-68E4-41BD-944D-6A6FF99D192C}" srcOrd="0" destOrd="0" presId="urn:microsoft.com/office/officeart/2005/8/layout/radial3"/>
    <dgm:cxn modelId="{56A3CBC7-99B4-42D3-8537-4F70F768A444}" srcId="{505027D3-97B1-4CC4-B7DD-3F537BAF0DE8}" destId="{3E32B76E-CF25-4FE8-B9B8-C4A7091C1478}" srcOrd="1" destOrd="0" parTransId="{6E48EA8C-EAAD-4162-AA70-A67CD24172B5}" sibTransId="{62DA4061-2774-499D-A438-442B849C29DF}"/>
    <dgm:cxn modelId="{D937A6D2-20A7-4200-B585-B2E329FACD58}" type="presOf" srcId="{85590B00-A1A4-48FD-B1C5-656B37BADF8B}" destId="{BF71B1FF-8466-4EC5-893E-1065CB787B59}" srcOrd="0" destOrd="0" presId="urn:microsoft.com/office/officeart/2005/8/layout/radial3"/>
    <dgm:cxn modelId="{0847CEDC-2DFE-440D-ADF0-FC6C19D0873C}" srcId="{0272EC00-AB5D-4987-91DA-87029F85A107}" destId="{ECF8388D-203A-4C97-B4F1-015BB2C091DE}" srcOrd="1" destOrd="0" parTransId="{F3AB0DD0-69FA-40C4-B721-384C06AADC02}" sibTransId="{E3304E93-2235-4B7E-916A-E2ECB7E4C981}"/>
    <dgm:cxn modelId="{821EF4E6-81C9-4CA7-8CF1-9FABC5F5141D}" srcId="{505027D3-97B1-4CC4-B7DD-3F537BAF0DE8}" destId="{A750DA27-C2A6-43C4-88B7-2CAA087F2114}" srcOrd="2" destOrd="0" parTransId="{03521562-417B-4E4A-9EEB-B2C8822DB165}" sibTransId="{A532AD15-06F6-468B-8325-D7CF4EEA8CED}"/>
    <dgm:cxn modelId="{8E4F65FF-1CF7-4715-8CD6-0D94AECA3B39}" type="presOf" srcId="{A750DA27-C2A6-43C4-88B7-2CAA087F2114}" destId="{D7C4B1C5-BD7E-4F5A-BA7E-B5E89D197C4D}" srcOrd="0" destOrd="0" presId="urn:microsoft.com/office/officeart/2005/8/layout/radial3"/>
    <dgm:cxn modelId="{B4A08A9A-F9FF-409E-A69B-91D4D6643C19}" type="presParOf" srcId="{32E0A427-8C6A-426F-BDCD-8B35E41FBD18}" destId="{962DBC37-62C0-44B7-BBD1-21229D7816E6}" srcOrd="0" destOrd="0" presId="urn:microsoft.com/office/officeart/2005/8/layout/radial3"/>
    <dgm:cxn modelId="{256617A5-3892-4F4C-B198-46ADF8EFEB3A}" type="presParOf" srcId="{962DBC37-62C0-44B7-BBD1-21229D7816E6}" destId="{EA4F5912-68E4-41BD-944D-6A6FF99D192C}" srcOrd="0" destOrd="0" presId="urn:microsoft.com/office/officeart/2005/8/layout/radial3"/>
    <dgm:cxn modelId="{78515C4E-7713-4F47-8178-8BFA13A5EB74}" type="presParOf" srcId="{962DBC37-62C0-44B7-BBD1-21229D7816E6}" destId="{4072657B-795F-45BB-A299-0FFEAED5CBAF}" srcOrd="1" destOrd="0" presId="urn:microsoft.com/office/officeart/2005/8/layout/radial3"/>
    <dgm:cxn modelId="{CB82A8A1-5D2E-470C-83D5-556F072D2C34}" type="presParOf" srcId="{962DBC37-62C0-44B7-BBD1-21229D7816E6}" destId="{B4FE4E8C-BFFA-4E82-B10F-6618F15CCF3A}" srcOrd="2" destOrd="0" presId="urn:microsoft.com/office/officeart/2005/8/layout/radial3"/>
    <dgm:cxn modelId="{99B10059-CA5D-4A73-9ABA-052674D17BF9}" type="presParOf" srcId="{962DBC37-62C0-44B7-BBD1-21229D7816E6}" destId="{D7C4B1C5-BD7E-4F5A-BA7E-B5E89D197C4D}" srcOrd="3" destOrd="0" presId="urn:microsoft.com/office/officeart/2005/8/layout/radial3"/>
    <dgm:cxn modelId="{19E18832-A9EC-4643-B914-3737FD6537C7}" type="presParOf" srcId="{962DBC37-62C0-44B7-BBD1-21229D7816E6}" destId="{C3A42B60-B792-4C7A-BD09-01A7D04C111B}" srcOrd="4" destOrd="0" presId="urn:microsoft.com/office/officeart/2005/8/layout/radial3"/>
    <dgm:cxn modelId="{70D7D6B6-703C-4204-9323-3F5161F88728}" type="presParOf" srcId="{962DBC37-62C0-44B7-BBD1-21229D7816E6}" destId="{CB5FA4E6-FB0D-4245-AB2F-1F94A89409B3}" srcOrd="5" destOrd="0" presId="urn:microsoft.com/office/officeart/2005/8/layout/radial3"/>
    <dgm:cxn modelId="{EB600BC8-BB7A-4F0F-A1ED-AA96C4D39F20}" type="presParOf" srcId="{962DBC37-62C0-44B7-BBD1-21229D7816E6}" destId="{6EADC15C-9E06-478E-A53F-52972D7CDB94}" srcOrd="6" destOrd="0" presId="urn:microsoft.com/office/officeart/2005/8/layout/radial3"/>
    <dgm:cxn modelId="{A0E54B2E-855A-41FF-AACF-62BD621764EE}" type="presParOf" srcId="{962DBC37-62C0-44B7-BBD1-21229D7816E6}" destId="{BF71B1FF-8466-4EC5-893E-1065CB787B59}" srcOrd="7" destOrd="0" presId="urn:microsoft.com/office/officeart/2005/8/layout/radial3"/>
    <dgm:cxn modelId="{FE9E73B3-A0E5-4646-8293-A6AF13BA6B5D}" type="presParOf" srcId="{962DBC37-62C0-44B7-BBD1-21229D7816E6}" destId="{B998BA7C-C218-4EFE-B678-94E8C2679F65}"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F5912-68E4-41BD-944D-6A6FF99D192C}">
      <dsp:nvSpPr>
        <dsp:cNvPr id="0" name=""/>
        <dsp:cNvSpPr/>
      </dsp:nvSpPr>
      <dsp:spPr>
        <a:xfrm>
          <a:off x="1673091" y="920604"/>
          <a:ext cx="2293435" cy="2293435"/>
        </a:xfrm>
        <a:prstGeom prst="ellipse">
          <a:avLst/>
        </a:prstGeom>
        <a:solidFill>
          <a:schemeClr val="accent3">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8 Steps of Change</a:t>
          </a:r>
        </a:p>
      </dsp:txBody>
      <dsp:txXfrm>
        <a:off x="2008957" y="1256470"/>
        <a:ext cx="1621703" cy="1621703"/>
      </dsp:txXfrm>
    </dsp:sp>
    <dsp:sp modelId="{4072657B-795F-45BB-A299-0FFEAED5CBAF}">
      <dsp:nvSpPr>
        <dsp:cNvPr id="0" name=""/>
        <dsp:cNvSpPr/>
      </dsp:nvSpPr>
      <dsp:spPr>
        <a:xfrm>
          <a:off x="2246450" y="409"/>
          <a:ext cx="1146717" cy="114671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1. Create Urgency</a:t>
          </a:r>
        </a:p>
      </dsp:txBody>
      <dsp:txXfrm>
        <a:off x="2414383" y="168342"/>
        <a:ext cx="810851" cy="810851"/>
      </dsp:txXfrm>
    </dsp:sp>
    <dsp:sp modelId="{B4FE4E8C-BFFA-4E82-B10F-6618F15CCF3A}">
      <dsp:nvSpPr>
        <dsp:cNvPr id="0" name=""/>
        <dsp:cNvSpPr/>
      </dsp:nvSpPr>
      <dsp:spPr>
        <a:xfrm>
          <a:off x="3302552" y="437861"/>
          <a:ext cx="1146717" cy="114671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2. Build a Coalition</a:t>
          </a:r>
        </a:p>
      </dsp:txBody>
      <dsp:txXfrm>
        <a:off x="3470485" y="605794"/>
        <a:ext cx="810851" cy="810851"/>
      </dsp:txXfrm>
    </dsp:sp>
    <dsp:sp modelId="{D7C4B1C5-BD7E-4F5A-BA7E-B5E89D197C4D}">
      <dsp:nvSpPr>
        <dsp:cNvPr id="0" name=""/>
        <dsp:cNvSpPr/>
      </dsp:nvSpPr>
      <dsp:spPr>
        <a:xfrm>
          <a:off x="3765395" y="1493963"/>
          <a:ext cx="1146717" cy="114671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3. Form a Vision</a:t>
          </a:r>
        </a:p>
      </dsp:txBody>
      <dsp:txXfrm>
        <a:off x="3933328" y="1661896"/>
        <a:ext cx="810851" cy="810851"/>
      </dsp:txXfrm>
    </dsp:sp>
    <dsp:sp modelId="{C3A42B60-B792-4C7A-BD09-01A7D04C111B}">
      <dsp:nvSpPr>
        <dsp:cNvPr id="0" name=""/>
        <dsp:cNvSpPr/>
      </dsp:nvSpPr>
      <dsp:spPr>
        <a:xfrm>
          <a:off x="3302552" y="2550065"/>
          <a:ext cx="1146717" cy="114671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4.Communicate the Vision </a:t>
          </a:r>
        </a:p>
      </dsp:txBody>
      <dsp:txXfrm>
        <a:off x="3470485" y="2717998"/>
        <a:ext cx="810851" cy="810851"/>
      </dsp:txXfrm>
    </dsp:sp>
    <dsp:sp modelId="{CB5FA4E6-FB0D-4245-AB2F-1F94A89409B3}">
      <dsp:nvSpPr>
        <dsp:cNvPr id="0" name=""/>
        <dsp:cNvSpPr/>
      </dsp:nvSpPr>
      <dsp:spPr>
        <a:xfrm>
          <a:off x="2246450" y="2987517"/>
          <a:ext cx="1146717" cy="114671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5. Empower Action</a:t>
          </a:r>
        </a:p>
      </dsp:txBody>
      <dsp:txXfrm>
        <a:off x="2414383" y="3155450"/>
        <a:ext cx="810851" cy="810851"/>
      </dsp:txXfrm>
    </dsp:sp>
    <dsp:sp modelId="{6EADC15C-9E06-478E-A53F-52972D7CDB94}">
      <dsp:nvSpPr>
        <dsp:cNvPr id="0" name=""/>
        <dsp:cNvSpPr/>
      </dsp:nvSpPr>
      <dsp:spPr>
        <a:xfrm>
          <a:off x="1190348" y="2550065"/>
          <a:ext cx="1146717" cy="114671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6. Generate Short Term Wins</a:t>
          </a:r>
        </a:p>
      </dsp:txBody>
      <dsp:txXfrm>
        <a:off x="1358281" y="2717998"/>
        <a:ext cx="810851" cy="810851"/>
      </dsp:txXfrm>
    </dsp:sp>
    <dsp:sp modelId="{BF71B1FF-8466-4EC5-893E-1065CB787B59}">
      <dsp:nvSpPr>
        <dsp:cNvPr id="0" name=""/>
        <dsp:cNvSpPr/>
      </dsp:nvSpPr>
      <dsp:spPr>
        <a:xfrm>
          <a:off x="752896" y="1493963"/>
          <a:ext cx="1146717" cy="114671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7. Never Let Up</a:t>
          </a:r>
        </a:p>
      </dsp:txBody>
      <dsp:txXfrm>
        <a:off x="920829" y="1661896"/>
        <a:ext cx="810851" cy="810851"/>
      </dsp:txXfrm>
    </dsp:sp>
    <dsp:sp modelId="{B998BA7C-C218-4EFE-B678-94E8C2679F65}">
      <dsp:nvSpPr>
        <dsp:cNvPr id="0" name=""/>
        <dsp:cNvSpPr/>
      </dsp:nvSpPr>
      <dsp:spPr>
        <a:xfrm>
          <a:off x="1190348" y="437861"/>
          <a:ext cx="1146717" cy="114671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8. Make it Culture</a:t>
          </a:r>
        </a:p>
      </dsp:txBody>
      <dsp:txXfrm>
        <a:off x="1358281" y="605794"/>
        <a:ext cx="810851" cy="81085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000" dirty="0"/>
              <a:t>Texas Children’s Hospital</a:t>
            </a:r>
            <a:br>
              <a:rPr lang="en-US" sz="1000" dirty="0"/>
            </a:br>
            <a:r>
              <a:rPr lang="en-US" sz="1000" dirty="0"/>
              <a:t>TCH128 PowerPoint System Process</a:t>
            </a:r>
          </a:p>
          <a:p>
            <a:r>
              <a:rPr lang="en-US" sz="1000" dirty="0"/>
              <a:t>Round 6 Template Review</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C77613-300D-834F-A10A-90BFC57D21D6}" type="datetimeFigureOut">
              <a:rPr lang="en-US" sz="1000" smtClean="0"/>
              <a:t>10/7/2017</a:t>
            </a:fld>
            <a:endParaRPr lang="en-US" sz="1000"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z="800"/>
              <a:t>Cardiology Patient Care Unit</a:t>
            </a:r>
            <a:endParaRPr lang="en-US" sz="80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208264-DD64-9D46-BE1E-E542C4B96F5D}" type="slidenum">
              <a:rPr lang="en-US" sz="1000" smtClean="0"/>
              <a:t>‹#›</a:t>
            </a:fld>
            <a:endParaRPr lang="en-US" sz="1000" dirty="0"/>
          </a:p>
        </p:txBody>
      </p:sp>
    </p:spTree>
    <p:extLst>
      <p:ext uri="{BB962C8B-B14F-4D97-AF65-F5344CB8AC3E}">
        <p14:creationId xmlns:p14="http://schemas.microsoft.com/office/powerpoint/2010/main" val="123531269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604A2-9861-F74A-B5F3-4E337EB3BFF1}" type="datetimeFigureOut">
              <a:rPr lang="en-US" smtClean="0"/>
              <a:t>10/7/2017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Cardiology Patient Care Unit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55587A-9968-CE45-B8B2-C1D1551BA3F3}" type="slidenum">
              <a:rPr lang="en-US" smtClean="0"/>
              <a:t>‹#›</a:t>
            </a:fld>
            <a:endParaRPr lang="en-US"/>
          </a:p>
        </p:txBody>
      </p:sp>
    </p:spTree>
    <p:extLst>
      <p:ext uri="{BB962C8B-B14F-4D97-AF65-F5344CB8AC3E}">
        <p14:creationId xmlns:p14="http://schemas.microsoft.com/office/powerpoint/2010/main" val="2833068601"/>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a:t>
            </a:r>
          </a:p>
          <a:p>
            <a:r>
              <a:rPr lang="en-US" dirty="0"/>
              <a:t>Header and affiliation is locked</a:t>
            </a:r>
            <a:r>
              <a:rPr lang="en-US" baseline="0" dirty="0"/>
              <a:t> and may not be altered</a:t>
            </a:r>
            <a:endParaRPr lang="en-US" dirty="0"/>
          </a:p>
        </p:txBody>
      </p:sp>
      <p:sp>
        <p:nvSpPr>
          <p:cNvPr id="4" name="Slide Number Placeholder 3"/>
          <p:cNvSpPr>
            <a:spLocks noGrp="1"/>
          </p:cNvSpPr>
          <p:nvPr>
            <p:ph type="sldNum" sz="quarter" idx="10"/>
          </p:nvPr>
        </p:nvSpPr>
        <p:spPr/>
        <p:txBody>
          <a:bodyPr/>
          <a:lstStyle/>
          <a:p>
            <a:fld id="{DB9B7884-95A5-7240-AC55-CF27804ABCEA}" type="slidenum">
              <a:rPr lang="en-US" smtClean="0"/>
              <a:t>1</a:t>
            </a:fld>
            <a:endParaRPr lang="en-US"/>
          </a:p>
        </p:txBody>
      </p:sp>
      <p:sp>
        <p:nvSpPr>
          <p:cNvPr id="5" name="Footer Placeholder 4"/>
          <p:cNvSpPr>
            <a:spLocks noGrp="1"/>
          </p:cNvSpPr>
          <p:nvPr>
            <p:ph type="ftr" sz="quarter" idx="11"/>
          </p:nvPr>
        </p:nvSpPr>
        <p:spPr/>
        <p:txBody>
          <a:bodyPr/>
          <a:lstStyle/>
          <a:p>
            <a:r>
              <a:rPr lang="en-US"/>
              <a:t>Cardiology Patient Care Unit</a:t>
            </a:r>
          </a:p>
        </p:txBody>
      </p:sp>
    </p:spTree>
    <p:extLst>
      <p:ext uri="{BB962C8B-B14F-4D97-AF65-F5344CB8AC3E}">
        <p14:creationId xmlns:p14="http://schemas.microsoft.com/office/powerpoint/2010/main" val="238971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Our unit will soon be moving to a brand new building, and we knew we needed to look at some of our processes to improve on inefficiencies so that we did not take them to the new space. The</a:t>
            </a:r>
            <a:r>
              <a:rPr lang="en-US" baseline="0" dirty="0"/>
              <a:t> book Our Iceberg is Melting by John Kotter was introduced to us by our Medical Director to provide a method for implementing some changes to processes needing change </a:t>
            </a:r>
            <a:endParaRPr lang="en-US" dirty="0"/>
          </a:p>
          <a:p>
            <a:endParaRPr lang="en-US" dirty="0"/>
          </a:p>
        </p:txBody>
      </p:sp>
      <p:sp>
        <p:nvSpPr>
          <p:cNvPr id="4" name="Slide Number Placeholder 3"/>
          <p:cNvSpPr>
            <a:spLocks noGrp="1"/>
          </p:cNvSpPr>
          <p:nvPr>
            <p:ph type="sldNum" sz="quarter" idx="10"/>
          </p:nvPr>
        </p:nvSpPr>
        <p:spPr/>
        <p:txBody>
          <a:bodyPr/>
          <a:lstStyle/>
          <a:p>
            <a:fld id="{A455587A-9968-CE45-B8B2-C1D1551BA3F3}" type="slidenum">
              <a:rPr lang="en-US" smtClean="0"/>
              <a:t>2</a:t>
            </a:fld>
            <a:endParaRPr lang="en-US"/>
          </a:p>
        </p:txBody>
      </p:sp>
      <p:sp>
        <p:nvSpPr>
          <p:cNvPr id="5" name="Footer Placeholder 4"/>
          <p:cNvSpPr>
            <a:spLocks noGrp="1"/>
          </p:cNvSpPr>
          <p:nvPr>
            <p:ph type="ftr" sz="quarter" idx="11"/>
          </p:nvPr>
        </p:nvSpPr>
        <p:spPr/>
        <p:txBody>
          <a:bodyPr/>
          <a:lstStyle/>
          <a:p>
            <a:r>
              <a:rPr lang="en-US"/>
              <a:t>Cardiology Patient Care Unit</a:t>
            </a:r>
          </a:p>
        </p:txBody>
      </p:sp>
    </p:spTree>
    <p:extLst>
      <p:ext uri="{BB962C8B-B14F-4D97-AF65-F5344CB8AC3E}">
        <p14:creationId xmlns:p14="http://schemas.microsoft.com/office/powerpoint/2010/main" val="388832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5587A-9968-CE45-B8B2-C1D1551BA3F3}" type="slidenum">
              <a:rPr lang="en-US" smtClean="0"/>
              <a:t>3</a:t>
            </a:fld>
            <a:endParaRPr lang="en-US"/>
          </a:p>
        </p:txBody>
      </p:sp>
      <p:sp>
        <p:nvSpPr>
          <p:cNvPr id="5" name="Footer Placeholder 4"/>
          <p:cNvSpPr>
            <a:spLocks noGrp="1"/>
          </p:cNvSpPr>
          <p:nvPr>
            <p:ph type="ftr" sz="quarter" idx="11"/>
          </p:nvPr>
        </p:nvSpPr>
        <p:spPr/>
        <p:txBody>
          <a:bodyPr/>
          <a:lstStyle/>
          <a:p>
            <a:r>
              <a:rPr lang="en-US"/>
              <a:t>Cardiology Patient Care Unit</a:t>
            </a:r>
          </a:p>
        </p:txBody>
      </p:sp>
    </p:spTree>
    <p:extLst>
      <p:ext uri="{BB962C8B-B14F-4D97-AF65-F5344CB8AC3E}">
        <p14:creationId xmlns:p14="http://schemas.microsoft.com/office/powerpoint/2010/main" val="169786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9B7884-95A5-7240-AC55-CF27804ABCEA}" type="slidenum">
              <a:rPr lang="en-US" smtClean="0"/>
              <a:t>6</a:t>
            </a:fld>
            <a:endParaRPr lang="en-US"/>
          </a:p>
        </p:txBody>
      </p:sp>
      <p:sp>
        <p:nvSpPr>
          <p:cNvPr id="5" name="Footer Placeholder 4"/>
          <p:cNvSpPr>
            <a:spLocks noGrp="1"/>
          </p:cNvSpPr>
          <p:nvPr>
            <p:ph type="ftr" sz="quarter" idx="11"/>
          </p:nvPr>
        </p:nvSpPr>
        <p:spPr/>
        <p:txBody>
          <a:bodyPr/>
          <a:lstStyle/>
          <a:p>
            <a:r>
              <a:rPr lang="en-US"/>
              <a:t>Cardiology Patient Care Unit</a:t>
            </a:r>
          </a:p>
        </p:txBody>
      </p:sp>
    </p:spTree>
    <p:extLst>
      <p:ext uri="{BB962C8B-B14F-4D97-AF65-F5344CB8AC3E}">
        <p14:creationId xmlns:p14="http://schemas.microsoft.com/office/powerpoint/2010/main" val="1226766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5587A-9968-CE45-B8B2-C1D1551BA3F3}" type="slidenum">
              <a:rPr lang="en-US" smtClean="0"/>
              <a:t>8</a:t>
            </a:fld>
            <a:endParaRPr lang="en-US"/>
          </a:p>
        </p:txBody>
      </p:sp>
      <p:sp>
        <p:nvSpPr>
          <p:cNvPr id="5" name="Footer Placeholder 4"/>
          <p:cNvSpPr>
            <a:spLocks noGrp="1"/>
          </p:cNvSpPr>
          <p:nvPr>
            <p:ph type="ftr" sz="quarter" idx="11"/>
          </p:nvPr>
        </p:nvSpPr>
        <p:spPr/>
        <p:txBody>
          <a:bodyPr/>
          <a:lstStyle/>
          <a:p>
            <a:r>
              <a:rPr lang="en-US"/>
              <a:t>Cardiology Patient Care Unit</a:t>
            </a:r>
          </a:p>
        </p:txBody>
      </p:sp>
    </p:spTree>
    <p:extLst>
      <p:ext uri="{BB962C8B-B14F-4D97-AF65-F5344CB8AC3E}">
        <p14:creationId xmlns:p14="http://schemas.microsoft.com/office/powerpoint/2010/main" val="1671953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5587A-9968-CE45-B8B2-C1D1551BA3F3}" type="slidenum">
              <a:rPr lang="en-US" smtClean="0"/>
              <a:t>11</a:t>
            </a:fld>
            <a:endParaRPr lang="en-US"/>
          </a:p>
        </p:txBody>
      </p:sp>
      <p:sp>
        <p:nvSpPr>
          <p:cNvPr id="5" name="Footer Placeholder 4"/>
          <p:cNvSpPr>
            <a:spLocks noGrp="1"/>
          </p:cNvSpPr>
          <p:nvPr>
            <p:ph type="ftr" sz="quarter" idx="11"/>
          </p:nvPr>
        </p:nvSpPr>
        <p:spPr/>
        <p:txBody>
          <a:bodyPr/>
          <a:lstStyle/>
          <a:p>
            <a:r>
              <a:rPr lang="en-US"/>
              <a:t>Cardiology Patient Care Unit</a:t>
            </a:r>
          </a:p>
        </p:txBody>
      </p:sp>
    </p:spTree>
    <p:extLst>
      <p:ext uri="{BB962C8B-B14F-4D97-AF65-F5344CB8AC3E}">
        <p14:creationId xmlns:p14="http://schemas.microsoft.com/office/powerpoint/2010/main" val="1686217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5587A-9968-CE45-B8B2-C1D1551BA3F3}" type="slidenum">
              <a:rPr lang="en-US" smtClean="0"/>
              <a:t>13</a:t>
            </a:fld>
            <a:endParaRPr lang="en-US"/>
          </a:p>
        </p:txBody>
      </p:sp>
      <p:sp>
        <p:nvSpPr>
          <p:cNvPr id="5" name="Footer Placeholder 4"/>
          <p:cNvSpPr>
            <a:spLocks noGrp="1"/>
          </p:cNvSpPr>
          <p:nvPr>
            <p:ph type="ftr" sz="quarter" idx="11"/>
          </p:nvPr>
        </p:nvSpPr>
        <p:spPr/>
        <p:txBody>
          <a:bodyPr/>
          <a:lstStyle/>
          <a:p>
            <a:r>
              <a:rPr lang="en-US"/>
              <a:t>Cardiology Patient Care Unit</a:t>
            </a:r>
          </a:p>
        </p:txBody>
      </p:sp>
    </p:spTree>
    <p:extLst>
      <p:ext uri="{BB962C8B-B14F-4D97-AF65-F5344CB8AC3E}">
        <p14:creationId xmlns:p14="http://schemas.microsoft.com/office/powerpoint/2010/main" val="1631671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 1">
    <p:spTree>
      <p:nvGrpSpPr>
        <p:cNvPr id="1" name=""/>
        <p:cNvGrpSpPr/>
        <p:nvPr/>
      </p:nvGrpSpPr>
      <p:grpSpPr>
        <a:xfrm>
          <a:off x="0" y="0"/>
          <a:ext cx="0" cy="0"/>
          <a:chOff x="0" y="0"/>
          <a:chExt cx="0" cy="0"/>
        </a:xfrm>
      </p:grpSpPr>
      <p:pic>
        <p:nvPicPr>
          <p:cNvPr id="5" name="Picture 4" descr="ppt-bg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338638"/>
          </a:xfrm>
          <a:prstGeom prst="rect">
            <a:avLst/>
          </a:prstGeom>
        </p:spPr>
      </p:pic>
      <p:sp>
        <p:nvSpPr>
          <p:cNvPr id="3" name="Subtitle 2"/>
          <p:cNvSpPr>
            <a:spLocks noGrp="1"/>
          </p:cNvSpPr>
          <p:nvPr>
            <p:ph type="subTitle" idx="1" hasCustomPrompt="1"/>
          </p:nvPr>
        </p:nvSpPr>
        <p:spPr>
          <a:xfrm>
            <a:off x="457200" y="2162917"/>
            <a:ext cx="6400800" cy="1314450"/>
          </a:xfrm>
        </p:spPr>
        <p:txBody>
          <a:bodyPr>
            <a:normAutofit/>
          </a:bodyPr>
          <a:lstStyle>
            <a:lvl1pPr marL="0" indent="0" algn="l">
              <a:lnSpc>
                <a:spcPct val="80000"/>
              </a:lnSpc>
              <a:buNone/>
              <a:defRPr sz="2400" spc="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Title 1"/>
          <p:cNvSpPr>
            <a:spLocks noGrp="1"/>
          </p:cNvSpPr>
          <p:nvPr>
            <p:ph type="title" hasCustomPrompt="1"/>
          </p:nvPr>
        </p:nvSpPr>
        <p:spPr>
          <a:xfrm>
            <a:off x="457200" y="1314525"/>
            <a:ext cx="8229600" cy="617483"/>
          </a:xfrm>
          <a:prstGeom prst="rect">
            <a:avLst/>
          </a:prstGeom>
        </p:spPr>
        <p:txBody>
          <a:bodyPr>
            <a:normAutofit/>
          </a:bodyPr>
          <a:lstStyle>
            <a:lvl1pPr>
              <a:lnSpc>
                <a:spcPct val="80000"/>
              </a:lnSpc>
              <a:defRPr sz="3200" cap="all" spc="1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2180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4338637"/>
          </a:xfrm>
          <a:prstGeom prst="rect">
            <a:avLst/>
          </a:prstGeom>
        </p:spPr>
      </p:pic>
      <p:sp>
        <p:nvSpPr>
          <p:cNvPr id="3" name="Subtitle 2"/>
          <p:cNvSpPr>
            <a:spLocks noGrp="1"/>
          </p:cNvSpPr>
          <p:nvPr>
            <p:ph type="subTitle" idx="1" hasCustomPrompt="1"/>
          </p:nvPr>
        </p:nvSpPr>
        <p:spPr>
          <a:xfrm>
            <a:off x="457200" y="2162916"/>
            <a:ext cx="6400800" cy="1314450"/>
          </a:xfrm>
        </p:spPr>
        <p:txBody>
          <a:bodyPr>
            <a:normAutofit/>
          </a:bodyPr>
          <a:lstStyle>
            <a:lvl1pPr marL="0" indent="0" algn="l">
              <a:lnSpc>
                <a:spcPct val="80000"/>
              </a:lnSpc>
              <a:buNone/>
              <a:defRPr sz="2400" spc="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Title 1"/>
          <p:cNvSpPr>
            <a:spLocks noGrp="1"/>
          </p:cNvSpPr>
          <p:nvPr>
            <p:ph type="title" hasCustomPrompt="1"/>
          </p:nvPr>
        </p:nvSpPr>
        <p:spPr>
          <a:xfrm>
            <a:off x="457200" y="1314524"/>
            <a:ext cx="8229600" cy="617483"/>
          </a:xfrm>
          <a:prstGeom prst="rect">
            <a:avLst/>
          </a:prstGeom>
        </p:spPr>
        <p:txBody>
          <a:bodyPr>
            <a:normAutofit/>
          </a:bodyPr>
          <a:lstStyle>
            <a:lvl1pPr>
              <a:lnSpc>
                <a:spcPct val="80000"/>
              </a:lnSpc>
              <a:defRPr sz="3200" cap="all" spc="1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0714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itle -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4338637"/>
          </a:xfrm>
          <a:prstGeom prst="rect">
            <a:avLst/>
          </a:prstGeom>
        </p:spPr>
      </p:pic>
      <p:sp>
        <p:nvSpPr>
          <p:cNvPr id="3" name="Subtitle 2"/>
          <p:cNvSpPr>
            <a:spLocks noGrp="1"/>
          </p:cNvSpPr>
          <p:nvPr>
            <p:ph type="subTitle" idx="1" hasCustomPrompt="1"/>
          </p:nvPr>
        </p:nvSpPr>
        <p:spPr>
          <a:xfrm>
            <a:off x="457200" y="2166860"/>
            <a:ext cx="6400800" cy="1314450"/>
          </a:xfrm>
        </p:spPr>
        <p:txBody>
          <a:bodyPr>
            <a:normAutofit/>
          </a:bodyPr>
          <a:lstStyle>
            <a:lvl1pPr marL="0" indent="0" algn="l">
              <a:lnSpc>
                <a:spcPct val="80000"/>
              </a:lnSpc>
              <a:buNone/>
              <a:defRPr sz="2400" spc="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Title 1"/>
          <p:cNvSpPr>
            <a:spLocks noGrp="1"/>
          </p:cNvSpPr>
          <p:nvPr>
            <p:ph type="title" hasCustomPrompt="1"/>
          </p:nvPr>
        </p:nvSpPr>
        <p:spPr>
          <a:xfrm>
            <a:off x="457200" y="1318468"/>
            <a:ext cx="8229600" cy="617483"/>
          </a:xfrm>
          <a:prstGeom prst="rect">
            <a:avLst/>
          </a:prstGeom>
        </p:spPr>
        <p:txBody>
          <a:bodyPr>
            <a:normAutofit/>
          </a:bodyPr>
          <a:lstStyle>
            <a:lvl1pPr>
              <a:lnSpc>
                <a:spcPct val="80000"/>
              </a:lnSpc>
              <a:defRPr sz="3200" cap="all" spc="1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0714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8" name="Rectangle 7"/>
          <p:cNvSpPr/>
          <p:nvPr userDrawn="1"/>
        </p:nvSpPr>
        <p:spPr>
          <a:xfrm>
            <a:off x="0" y="0"/>
            <a:ext cx="9144000" cy="4352192"/>
          </a:xfrm>
          <a:prstGeom prst="rect">
            <a:avLst/>
          </a:prstGeom>
          <a:gradFill flip="none" rotWithShape="1">
            <a:gsLst>
              <a:gs pos="100000">
                <a:schemeClr val="accent5"/>
              </a:gs>
              <a:gs pos="0">
                <a:schemeClr val="tx2"/>
              </a:gs>
            </a:gsLst>
            <a:lin ang="6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457200" y="2176471"/>
            <a:ext cx="6400800" cy="1314450"/>
          </a:xfrm>
        </p:spPr>
        <p:txBody>
          <a:bodyPr>
            <a:normAutofit/>
          </a:bodyPr>
          <a:lstStyle>
            <a:lvl1pPr marL="0" indent="0" algn="l">
              <a:lnSpc>
                <a:spcPct val="80000"/>
              </a:lnSpc>
              <a:buNone/>
              <a:defRPr sz="2400" spc="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Title 1"/>
          <p:cNvSpPr>
            <a:spLocks noGrp="1"/>
          </p:cNvSpPr>
          <p:nvPr>
            <p:ph type="title" hasCustomPrompt="1"/>
          </p:nvPr>
        </p:nvSpPr>
        <p:spPr>
          <a:xfrm>
            <a:off x="457200" y="1328079"/>
            <a:ext cx="8229600" cy="617483"/>
          </a:xfrm>
          <a:prstGeom prst="rect">
            <a:avLst/>
          </a:prstGeom>
        </p:spPr>
        <p:txBody>
          <a:bodyPr>
            <a:normAutofit/>
          </a:bodyPr>
          <a:lstStyle>
            <a:lvl1pPr>
              <a:lnSpc>
                <a:spcPct val="80000"/>
              </a:lnSpc>
              <a:defRPr sz="3200" cap="all" spc="1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23896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5252"/>
            <a:ext cx="8229600" cy="3195830"/>
          </a:xfrm>
        </p:spPr>
        <p:txBody>
          <a:bodyPr/>
          <a:lstStyle>
            <a:lvl1pPr marL="342900" indent="-342900">
              <a:buFont typeface="Arial"/>
              <a:buChar char="•"/>
              <a:defRPr/>
            </a:lvl1pPr>
            <a:lvl2pPr marL="742950" indent="-285750">
              <a:buFont typeface="Arial"/>
              <a:buChar char="•"/>
              <a:defRPr/>
            </a:lvl2pPr>
            <a:lvl3pPr marL="1143000" indent="-228600">
              <a:buFont typeface="Arial"/>
              <a:buChar char="•"/>
              <a:defRPr/>
            </a:lvl3pPr>
            <a:lvl4pPr marL="1600200" indent="-228600">
              <a:buFont typeface="Arial"/>
              <a:buChar char="•"/>
              <a:defRPr/>
            </a:lvl4pPr>
            <a:lvl5pPr marL="2057400" indent="-228600">
              <a:buFont typeface="Arial"/>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cap="all">
                <a:solidFill>
                  <a:srgbClr val="E61E2A"/>
                </a:solidFill>
              </a:defRPr>
            </a:lvl1pPr>
          </a:lstStyle>
          <a:p>
            <a:r>
              <a:rPr lang="en-US" dirty="0"/>
              <a:t>Click to edit Master title style</a:t>
            </a:r>
          </a:p>
        </p:txBody>
      </p:sp>
    </p:spTree>
    <p:extLst>
      <p:ext uri="{BB962C8B-B14F-4D97-AF65-F5344CB8AC3E}">
        <p14:creationId xmlns:p14="http://schemas.microsoft.com/office/powerpoint/2010/main" val="305220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5" name="Content Placeholder 2"/>
          <p:cNvSpPr>
            <a:spLocks noGrp="1"/>
          </p:cNvSpPr>
          <p:nvPr>
            <p:ph idx="10"/>
          </p:nvPr>
        </p:nvSpPr>
        <p:spPr>
          <a:xfrm>
            <a:off x="457200" y="1047035"/>
            <a:ext cx="4038600" cy="3195830"/>
          </a:xfrm>
        </p:spPr>
        <p:txBody>
          <a:bodyPr/>
          <a:lstStyle>
            <a:lvl1pPr marL="342900" indent="-342900">
              <a:buFont typeface="Arial"/>
              <a:buChar char="•"/>
              <a:defRPr/>
            </a:lvl1pPr>
            <a:lvl2pPr marL="742950" indent="-285750">
              <a:buFont typeface="Arial"/>
              <a:buChar char="•"/>
              <a:defRPr/>
            </a:lvl2pPr>
            <a:lvl3pPr marL="1143000" indent="-228600">
              <a:buFont typeface="Arial"/>
              <a:buChar char="•"/>
              <a:defRPr/>
            </a:lvl3pPr>
            <a:lvl4pPr marL="1600200" indent="-228600">
              <a:buFont typeface="Arial"/>
              <a:buChar char="•"/>
              <a:defRPr/>
            </a:lvl4pPr>
            <a:lvl5pPr marL="2057400" indent="-2286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4648200" y="1051347"/>
            <a:ext cx="4038600" cy="3195830"/>
          </a:xfrm>
        </p:spPr>
        <p:txBody>
          <a:bodyPr/>
          <a:lstStyle>
            <a:lvl1pPr marL="342900" indent="-342900">
              <a:buFont typeface="Arial"/>
              <a:buChar char="•"/>
              <a:defRPr/>
            </a:lvl1pPr>
            <a:lvl2pPr marL="742950" indent="-285750">
              <a:buFont typeface="Arial"/>
              <a:buChar char="•"/>
              <a:defRPr/>
            </a:lvl2pPr>
            <a:lvl3pPr marL="1143000" indent="-228600">
              <a:buFont typeface="Arial"/>
              <a:buChar char="•"/>
              <a:defRPr/>
            </a:lvl3pPr>
            <a:lvl4pPr marL="1600200" indent="-228600">
              <a:buFont typeface="Arial"/>
              <a:buChar char="•"/>
              <a:defRPr/>
            </a:lvl4pPr>
            <a:lvl5pPr marL="2057400" indent="-2286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696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nly, No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8636"/>
            <a:ext cx="8229600" cy="3917304"/>
          </a:xfrm>
        </p:spPr>
        <p:txBody>
          <a:bodyPr/>
          <a:lstStyle>
            <a:lvl1pPr marL="342900" indent="-342900">
              <a:buFont typeface="Arial"/>
              <a:buChar char="•"/>
              <a:defRPr/>
            </a:lvl1pPr>
            <a:lvl2pPr marL="742950" indent="-285750">
              <a:buFont typeface="Arial"/>
              <a:buChar char="•"/>
              <a:defRPr/>
            </a:lvl2pPr>
            <a:lvl3pPr marL="1143000" indent="-228600">
              <a:buFont typeface="Arial"/>
              <a:buChar char="•"/>
              <a:defRPr/>
            </a:lvl3pPr>
            <a:lvl4pPr marL="1600200" indent="-228600">
              <a:buFont typeface="Arial"/>
              <a:buChar char="•"/>
              <a:defRPr/>
            </a:lvl4pPr>
            <a:lvl5pPr marL="2057400" indent="-2286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5328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9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ments/Questions?">
    <p:spTree>
      <p:nvGrpSpPr>
        <p:cNvPr id="1" name=""/>
        <p:cNvGrpSpPr/>
        <p:nvPr/>
      </p:nvGrpSpPr>
      <p:grpSpPr>
        <a:xfrm>
          <a:off x="0" y="0"/>
          <a:ext cx="0" cy="0"/>
          <a:chOff x="0" y="0"/>
          <a:chExt cx="0" cy="0"/>
        </a:xfrm>
      </p:grpSpPr>
      <p:sp>
        <p:nvSpPr>
          <p:cNvPr id="3" name="Rectangle 2"/>
          <p:cNvSpPr/>
          <p:nvPr userDrawn="1"/>
        </p:nvSpPr>
        <p:spPr>
          <a:xfrm>
            <a:off x="0" y="1"/>
            <a:ext cx="914400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userDrawn="1"/>
        </p:nvSpPr>
        <p:spPr>
          <a:xfrm>
            <a:off x="1793705" y="3670222"/>
            <a:ext cx="5559374" cy="584776"/>
          </a:xfrm>
          <a:prstGeom prst="rect">
            <a:avLst/>
          </a:prstGeom>
          <a:noFill/>
        </p:spPr>
        <p:txBody>
          <a:bodyPr wrap="square" rtlCol="0">
            <a:spAutoFit/>
          </a:bodyPr>
          <a:lstStyle/>
          <a:p>
            <a:pPr algn="ctr"/>
            <a:r>
              <a:rPr lang="en-US" sz="3200" b="1" dirty="0">
                <a:solidFill>
                  <a:schemeClr val="tx2"/>
                </a:solidFill>
              </a:rPr>
              <a:t>COMMENTS/QUESTIONS?</a:t>
            </a:r>
          </a:p>
        </p:txBody>
      </p:sp>
      <p:pic>
        <p:nvPicPr>
          <p:cNvPr id="5" name="Picture 4" descr="TCH110_Logo_T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0933" y="793653"/>
            <a:ext cx="4699000" cy="3175000"/>
          </a:xfrm>
          <a:prstGeom prst="rect">
            <a:avLst/>
          </a:prstGeom>
        </p:spPr>
      </p:pic>
    </p:spTree>
    <p:extLst>
      <p:ext uri="{BB962C8B-B14F-4D97-AF65-F5344CB8AC3E}">
        <p14:creationId xmlns:p14="http://schemas.microsoft.com/office/powerpoint/2010/main" val="717042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0"/>
            <a:ext cx="9144000" cy="456565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4335929"/>
            <a:ext cx="9144000" cy="800100"/>
          </a:xfrm>
          <a:prstGeom prst="rect">
            <a:avLst/>
          </a:prstGeom>
        </p:spPr>
      </p:pic>
      <p:sp>
        <p:nvSpPr>
          <p:cNvPr id="3" name="Text Placeholder 2"/>
          <p:cNvSpPr>
            <a:spLocks noGrp="1"/>
          </p:cNvSpPr>
          <p:nvPr>
            <p:ph type="body" idx="1"/>
          </p:nvPr>
        </p:nvSpPr>
        <p:spPr>
          <a:xfrm>
            <a:off x="457200" y="1040110"/>
            <a:ext cx="8229600" cy="32106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453795" y="4306045"/>
            <a:ext cx="6328863" cy="215444"/>
          </a:xfrm>
          <a:prstGeom prst="rect">
            <a:avLst/>
          </a:prstGeom>
          <a:noFill/>
        </p:spPr>
        <p:txBody>
          <a:bodyPr wrap="square" rtlCol="0">
            <a:spAutoFit/>
          </a:bodyPr>
          <a:lstStyle/>
          <a:p>
            <a:r>
              <a:rPr lang="en-US" sz="800" b="1" dirty="0">
                <a:solidFill>
                  <a:schemeClr val="bg1"/>
                </a:solidFill>
              </a:rPr>
              <a:t>DEPARTMENT</a:t>
            </a:r>
            <a:r>
              <a:rPr lang="en-US" sz="800" b="1" baseline="0" dirty="0">
                <a:solidFill>
                  <a:schemeClr val="bg1"/>
                </a:solidFill>
              </a:rPr>
              <a:t> NAME</a:t>
            </a:r>
            <a:endParaRPr lang="en-US" sz="800" b="1" dirty="0">
              <a:solidFill>
                <a:schemeClr val="bg1"/>
              </a:solidFill>
            </a:endParaRPr>
          </a:p>
        </p:txBody>
      </p:sp>
      <p:sp>
        <p:nvSpPr>
          <p:cNvPr id="23" name="Title Placeholder 22"/>
          <p:cNvSpPr>
            <a:spLocks noGrp="1"/>
          </p:cNvSpPr>
          <p:nvPr>
            <p:ph type="title"/>
          </p:nvPr>
        </p:nvSpPr>
        <p:spPr>
          <a:xfrm>
            <a:off x="457200" y="318636"/>
            <a:ext cx="8229600" cy="60797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58503579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9" r:id="rId3"/>
    <p:sldLayoutId id="2147483654" r:id="rId4"/>
    <p:sldLayoutId id="2147483650" r:id="rId5"/>
    <p:sldLayoutId id="2147483652" r:id="rId6"/>
    <p:sldLayoutId id="2147483655" r:id="rId7"/>
    <p:sldLayoutId id="2147483653" r:id="rId8"/>
    <p:sldLayoutId id="2147483658" r:id="rId9"/>
  </p:sldLayoutIdLst>
  <p:hf sldNum="0" hdr="0" dt="0"/>
  <p:txStyles>
    <p:titleStyle>
      <a:lvl1pPr algn="l" defTabSz="457200" rtl="0" eaLnBrk="1" latinLnBrk="0" hangingPunct="1">
        <a:lnSpc>
          <a:spcPct val="80000"/>
        </a:lnSpc>
        <a:spcBef>
          <a:spcPct val="0"/>
        </a:spcBef>
        <a:buNone/>
        <a:defRPr sz="2800" b="1" kern="1200" cap="all" spc="100" baseline="0">
          <a:solidFill>
            <a:schemeClr val="tx2"/>
          </a:solidFill>
          <a:latin typeface="+mj-lt"/>
          <a:ea typeface="+mj-ea"/>
          <a:cs typeface="+mj-cs"/>
        </a:defRPr>
      </a:lvl1pPr>
    </p:titleStyle>
    <p:bodyStyle>
      <a:lvl1pPr marL="342900" indent="-342900" algn="l" defTabSz="457200" rtl="0" eaLnBrk="1" latinLnBrk="0" hangingPunct="1">
        <a:spcBef>
          <a:spcPts val="0"/>
        </a:spcBef>
        <a:spcAft>
          <a:spcPts val="1200"/>
        </a:spcAft>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ts val="0"/>
        </a:spcBef>
        <a:spcAft>
          <a:spcPts val="1200"/>
        </a:spcAft>
        <a:buClr>
          <a:schemeClr val="tx2"/>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ts val="0"/>
        </a:spcBef>
        <a:spcAft>
          <a:spcPts val="1200"/>
        </a:spcAft>
        <a:buClr>
          <a:schemeClr val="tx2"/>
        </a:buClr>
        <a:buFont typeface="Arial"/>
        <a:buChar char="•"/>
        <a:defRPr sz="1600" kern="1200">
          <a:solidFill>
            <a:schemeClr val="tx1"/>
          </a:solidFill>
          <a:latin typeface="+mn-lt"/>
          <a:ea typeface="+mn-ea"/>
          <a:cs typeface="+mn-cs"/>
        </a:defRPr>
      </a:lvl3pPr>
      <a:lvl4pPr marL="1600200" indent="-228600" algn="l" defTabSz="457200" rtl="0" eaLnBrk="1" latinLnBrk="0" hangingPunct="1">
        <a:spcBef>
          <a:spcPts val="0"/>
        </a:spcBef>
        <a:spcAft>
          <a:spcPts val="1200"/>
        </a:spcAft>
        <a:buClr>
          <a:schemeClr val="tx2"/>
        </a:buClr>
        <a:buFont typeface="Arial"/>
        <a:buChar char="•"/>
        <a:defRPr sz="1400" kern="1200">
          <a:solidFill>
            <a:schemeClr val="tx1"/>
          </a:solidFill>
          <a:latin typeface="+mn-lt"/>
          <a:ea typeface="+mn-ea"/>
          <a:cs typeface="+mn-cs"/>
        </a:defRPr>
      </a:lvl4pPr>
      <a:lvl5pPr marL="2057400" indent="-228600" algn="l" defTabSz="457200" rtl="0" eaLnBrk="1" latinLnBrk="0" hangingPunct="1">
        <a:spcBef>
          <a:spcPts val="0"/>
        </a:spcBef>
        <a:spcAft>
          <a:spcPts val="12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912164"/>
            <a:ext cx="6400800" cy="1314450"/>
          </a:xfrm>
        </p:spPr>
        <p:txBody>
          <a:bodyPr>
            <a:normAutofit fontScale="92500"/>
          </a:bodyPr>
          <a:lstStyle/>
          <a:p>
            <a:r>
              <a:rPr lang="en-US" dirty="0"/>
              <a:t>A Tool for Introducing and Affecting Change in Practice</a:t>
            </a:r>
          </a:p>
          <a:p>
            <a:endParaRPr lang="en-US" dirty="0"/>
          </a:p>
          <a:p>
            <a:r>
              <a:rPr lang="en-US" sz="1900" dirty="0"/>
              <a:t>By Randal Lysack, BSN, RN, CPN</a:t>
            </a:r>
          </a:p>
        </p:txBody>
      </p:sp>
      <p:sp>
        <p:nvSpPr>
          <p:cNvPr id="3" name="Title 2"/>
          <p:cNvSpPr>
            <a:spLocks noGrp="1"/>
          </p:cNvSpPr>
          <p:nvPr>
            <p:ph type="title"/>
          </p:nvPr>
        </p:nvSpPr>
        <p:spPr/>
        <p:txBody>
          <a:bodyPr>
            <a:noAutofit/>
          </a:bodyPr>
          <a:lstStyle/>
          <a:p>
            <a:br>
              <a:rPr lang="en-US" dirty="0"/>
            </a:br>
            <a:r>
              <a:rPr lang="en-US" dirty="0"/>
              <a:t>Our iceberg was melting</a:t>
            </a:r>
            <a:br>
              <a:rPr lang="en-US" dirty="0"/>
            </a:br>
            <a:endParaRPr lang="en-US" dirty="0"/>
          </a:p>
        </p:txBody>
      </p:sp>
      <p:sp>
        <p:nvSpPr>
          <p:cNvPr id="4" name="TextBox 3"/>
          <p:cNvSpPr txBox="1"/>
          <p:nvPr/>
        </p:nvSpPr>
        <p:spPr>
          <a:xfrm>
            <a:off x="5727700" y="695325"/>
            <a:ext cx="184666" cy="369332"/>
          </a:xfrm>
          <a:prstGeom prst="rect">
            <a:avLst/>
          </a:prstGeom>
          <a:noFill/>
        </p:spPr>
        <p:txBody>
          <a:bodyPr wrap="none" rtlCol="0">
            <a:spAutoFit/>
          </a:bodyPr>
          <a:lstStyle/>
          <a:p>
            <a:endParaRPr lang="en-US" dirty="0"/>
          </a:p>
        </p:txBody>
      </p:sp>
      <p:sp>
        <p:nvSpPr>
          <p:cNvPr id="5" name="TextBox 4"/>
          <p:cNvSpPr txBox="1"/>
          <p:nvPr/>
        </p:nvSpPr>
        <p:spPr>
          <a:xfrm>
            <a:off x="0" y="4271510"/>
            <a:ext cx="9144000" cy="230832"/>
          </a:xfrm>
          <a:prstGeom prst="rect">
            <a:avLst/>
          </a:prstGeom>
          <a:solidFill>
            <a:schemeClr val="accent1"/>
          </a:solidFill>
        </p:spPr>
        <p:txBody>
          <a:bodyPr wrap="square" rtlCol="0">
            <a:spAutoFit/>
          </a:bodyPr>
          <a:lstStyle/>
          <a:p>
            <a:r>
              <a:rPr lang="en-US" sz="900" b="1" dirty="0">
                <a:solidFill>
                  <a:schemeClr val="bg1"/>
                </a:solidFill>
              </a:rPr>
              <a:t>Cardiology Patient Care Unit</a:t>
            </a:r>
          </a:p>
        </p:txBody>
      </p:sp>
    </p:spTree>
    <p:extLst>
      <p:ext uri="{BB962C8B-B14F-4D97-AF65-F5344CB8AC3E}">
        <p14:creationId xmlns:p14="http://schemas.microsoft.com/office/powerpoint/2010/main" val="3665058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1" y="110901"/>
            <a:ext cx="4572000" cy="607976"/>
          </a:xfrm>
        </p:spPr>
        <p:txBody>
          <a:bodyPr/>
          <a:lstStyle/>
          <a:p>
            <a:r>
              <a:rPr lang="en-US" dirty="0"/>
              <a:t>Step 5: Empower Action</a:t>
            </a:r>
          </a:p>
        </p:txBody>
      </p:sp>
      <p:sp>
        <p:nvSpPr>
          <p:cNvPr id="4" name="Content Placeholder 3"/>
          <p:cNvSpPr>
            <a:spLocks noGrp="1"/>
          </p:cNvSpPr>
          <p:nvPr>
            <p:ph idx="11"/>
          </p:nvPr>
        </p:nvSpPr>
        <p:spPr>
          <a:xfrm>
            <a:off x="0" y="622624"/>
            <a:ext cx="5510463" cy="3624553"/>
          </a:xfrm>
        </p:spPr>
        <p:txBody>
          <a:bodyPr>
            <a:normAutofit/>
          </a:bodyPr>
          <a:lstStyle/>
          <a:p>
            <a:r>
              <a:rPr lang="en-US" b="1" dirty="0"/>
              <a:t>Remove as many barriers as possible so that those who want to make the vision a reality can do so.</a:t>
            </a:r>
          </a:p>
          <a:p>
            <a:pPr lvl="1"/>
            <a:r>
              <a:rPr lang="en-US" i="1" dirty="0"/>
              <a:t>Staff were given badge cards to help in remembering and using tools. </a:t>
            </a:r>
          </a:p>
          <a:p>
            <a:pPr lvl="1"/>
            <a:r>
              <a:rPr lang="en-US" i="1" dirty="0"/>
              <a:t>Staff were motivated to make a change after seeing the negative patient/family comments from Press </a:t>
            </a:r>
            <a:r>
              <a:rPr lang="en-US" i="1" dirty="0" err="1"/>
              <a:t>Ganey</a:t>
            </a:r>
            <a:r>
              <a:rPr lang="en-US" i="1" dirty="0"/>
              <a:t> in the “Gallery of Truth”.</a:t>
            </a:r>
          </a:p>
        </p:txBody>
      </p:sp>
      <p:graphicFrame>
        <p:nvGraphicFramePr>
          <p:cNvPr id="5" name="Table 4"/>
          <p:cNvGraphicFramePr>
            <a:graphicFrameLocks noGrp="1"/>
          </p:cNvGraphicFramePr>
          <p:nvPr>
            <p:extLst>
              <p:ext uri="{D42A27DB-BD31-4B8C-83A1-F6EECF244321}">
                <p14:modId xmlns:p14="http://schemas.microsoft.com/office/powerpoint/2010/main" val="3753845680"/>
              </p:ext>
            </p:extLst>
          </p:nvPr>
        </p:nvGraphicFramePr>
        <p:xfrm>
          <a:off x="6202301" y="297009"/>
          <a:ext cx="2015198" cy="3703320"/>
        </p:xfrm>
        <a:graphic>
          <a:graphicData uri="http://schemas.openxmlformats.org/drawingml/2006/table">
            <a:tbl>
              <a:tblPr firstRow="1" firstCol="1" bandRow="1"/>
              <a:tblGrid>
                <a:gridCol w="2015198">
                  <a:extLst>
                    <a:ext uri="{9D8B030D-6E8A-4147-A177-3AD203B41FA5}">
                      <a16:colId xmlns:a16="http://schemas.microsoft.com/office/drawing/2014/main" val="20000"/>
                    </a:ext>
                  </a:extLst>
                </a:gridCol>
              </a:tblGrid>
              <a:tr h="3687418">
                <a:tc>
                  <a:txBody>
                    <a:bodyPr/>
                    <a:lstStyle/>
                    <a:p>
                      <a:pPr marL="0" marR="0" algn="l">
                        <a:spcBef>
                          <a:spcPts val="0"/>
                        </a:spcBef>
                        <a:spcAft>
                          <a:spcPts val="0"/>
                        </a:spcAft>
                      </a:pPr>
                      <a:r>
                        <a:rPr lang="en-US" sz="800" b="1" dirty="0">
                          <a:solidFill>
                            <a:srgbClr val="5F497A"/>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b="1" dirty="0">
                          <a:solidFill>
                            <a:srgbClr val="5F497A"/>
                          </a:solidFill>
                          <a:effectLst/>
                          <a:latin typeface="Arial" panose="020B0604020202020204" pitchFamily="34" charset="0"/>
                          <a:ea typeface="Calibri" panose="020F0502020204030204" pitchFamily="34" charset="0"/>
                          <a:cs typeface="Times New Roman" panose="02020603050405020304" pitchFamily="18" charset="0"/>
                        </a:rPr>
                        <a:t>T</a:t>
                      </a:r>
                      <a:r>
                        <a:rPr lang="en-US" sz="900" dirty="0">
                          <a:effectLst/>
                          <a:latin typeface="Arial" panose="020B0604020202020204" pitchFamily="34" charset="0"/>
                          <a:ea typeface="Calibri" panose="020F0502020204030204" pitchFamily="34" charset="0"/>
                          <a:cs typeface="Times New Roman" panose="02020603050405020304" pitchFamily="18" charset="0"/>
                        </a:rPr>
                        <a:t>ogether, </a:t>
                      </a:r>
                      <a:r>
                        <a:rPr lang="en-US" sz="900" b="1" dirty="0">
                          <a:solidFill>
                            <a:srgbClr val="76923C"/>
                          </a:solidFill>
                          <a:effectLst/>
                          <a:latin typeface="Arial" panose="020B0604020202020204" pitchFamily="34" charset="0"/>
                          <a:ea typeface="Calibri" panose="020F0502020204030204" pitchFamily="34" charset="0"/>
                          <a:cs typeface="Times New Roman" panose="02020603050405020304" pitchFamily="18" charset="0"/>
                        </a:rPr>
                        <a:t>E</a:t>
                      </a:r>
                      <a:r>
                        <a:rPr lang="en-US" sz="900" dirty="0">
                          <a:effectLst/>
                          <a:latin typeface="Arial" panose="020B0604020202020204" pitchFamily="34" charset="0"/>
                          <a:ea typeface="Calibri" panose="020F0502020204030204" pitchFamily="34" charset="0"/>
                          <a:cs typeface="Times New Roman" panose="02020603050405020304" pitchFamily="18" charset="0"/>
                        </a:rPr>
                        <a:t>veryone </a:t>
                      </a:r>
                      <a:r>
                        <a:rPr lang="en-US" sz="900" b="1" dirty="0">
                          <a:solidFill>
                            <a:srgbClr val="943634"/>
                          </a:solidFill>
                          <a:effectLst/>
                          <a:latin typeface="Arial" panose="020B0604020202020204" pitchFamily="34" charset="0"/>
                          <a:ea typeface="Calibri" panose="020F0502020204030204" pitchFamily="34" charset="0"/>
                          <a:cs typeface="Times New Roman" panose="02020603050405020304" pitchFamily="18" charset="0"/>
                        </a:rPr>
                        <a:t>A</a:t>
                      </a:r>
                      <a:r>
                        <a:rPr lang="en-US" sz="900" dirty="0">
                          <a:effectLst/>
                          <a:latin typeface="Arial" panose="020B0604020202020204" pitchFamily="34" charset="0"/>
                          <a:ea typeface="Calibri" panose="020F0502020204030204" pitchFamily="34" charset="0"/>
                          <a:cs typeface="Times New Roman" panose="02020603050405020304" pitchFamily="18" charset="0"/>
                        </a:rPr>
                        <a:t>chieves </a:t>
                      </a:r>
                      <a:r>
                        <a:rPr lang="en-US" sz="900" b="1" dirty="0">
                          <a:solidFill>
                            <a:srgbClr val="31849B"/>
                          </a:solidFill>
                          <a:effectLst/>
                          <a:latin typeface="Arial" panose="020B0604020202020204" pitchFamily="34" charset="0"/>
                          <a:ea typeface="Calibri" panose="020F0502020204030204" pitchFamily="34" charset="0"/>
                          <a:cs typeface="Times New Roman" panose="02020603050405020304" pitchFamily="18" charset="0"/>
                        </a:rPr>
                        <a:t>M</a:t>
                      </a:r>
                      <a:r>
                        <a:rPr lang="en-US" sz="900" dirty="0">
                          <a:effectLst/>
                          <a:latin typeface="Arial" panose="020B0604020202020204" pitchFamily="34" charset="0"/>
                          <a:ea typeface="Calibri" panose="020F0502020204030204" pitchFamily="34" charset="0"/>
                          <a:cs typeface="Times New Roman" panose="02020603050405020304" pitchFamily="18" charset="0"/>
                        </a:rPr>
                        <a:t>ore!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b="1" dirty="0">
                          <a:solidFill>
                            <a:srgbClr val="5F497A"/>
                          </a:solidFill>
                          <a:effectLst/>
                          <a:latin typeface="Arial" panose="020B0604020202020204" pitchFamily="34" charset="0"/>
                          <a:ea typeface="Calibri" panose="020F0502020204030204" pitchFamily="34" charset="0"/>
                          <a:cs typeface="Times New Roman" panose="02020603050405020304" pitchFamily="18" charset="0"/>
                        </a:rPr>
                        <a:t>4 P’s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a:t>
                      </a:r>
                      <a:r>
                        <a:rPr lang="en-US" sz="900" b="1" dirty="0">
                          <a:solidFill>
                            <a:srgbClr val="5F497A"/>
                          </a:solidFill>
                          <a:effectLst/>
                          <a:latin typeface="Arial" panose="020B0604020202020204" pitchFamily="34" charset="0"/>
                          <a:ea typeface="Calibri" panose="020F0502020204030204" pitchFamily="34" charset="0"/>
                          <a:cs typeface="Times New Roman" panose="02020603050405020304" pitchFamily="18" charset="0"/>
                        </a:rPr>
                        <a:t>P</a:t>
                      </a:r>
                      <a:r>
                        <a:rPr lang="en-US" sz="900" dirty="0">
                          <a:effectLst/>
                          <a:latin typeface="Arial" panose="020B0604020202020204" pitchFamily="34" charset="0"/>
                          <a:ea typeface="Calibri" panose="020F0502020204030204" pitchFamily="34" charset="0"/>
                          <a:cs typeface="Times New Roman" panose="02020603050405020304" pitchFamily="18" charset="0"/>
                        </a:rPr>
                        <a:t>ain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a:t>
                      </a:r>
                      <a:r>
                        <a:rPr lang="en-US" sz="900" b="1" dirty="0" err="1">
                          <a:solidFill>
                            <a:srgbClr val="5F497A"/>
                          </a:solidFill>
                          <a:effectLst/>
                          <a:latin typeface="Arial" panose="020B0604020202020204" pitchFamily="34" charset="0"/>
                          <a:ea typeface="Calibri" panose="020F0502020204030204" pitchFamily="34" charset="0"/>
                          <a:cs typeface="Times New Roman" panose="02020603050405020304" pitchFamily="18" charset="0"/>
                        </a:rPr>
                        <a:t>P</a:t>
                      </a:r>
                      <a:r>
                        <a:rPr lang="en-US" sz="900" dirty="0" err="1">
                          <a:effectLst/>
                          <a:latin typeface="Arial" panose="020B0604020202020204" pitchFamily="34" charset="0"/>
                          <a:ea typeface="Calibri" panose="020F0502020204030204" pitchFamily="34" charset="0"/>
                          <a:cs typeface="Times New Roman" panose="02020603050405020304" pitchFamily="18" charset="0"/>
                        </a:rPr>
                        <a:t>otty</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a:t>
                      </a:r>
                      <a:r>
                        <a:rPr lang="en-US" sz="900" b="1" dirty="0">
                          <a:solidFill>
                            <a:srgbClr val="5F497A"/>
                          </a:solidFill>
                          <a:effectLst/>
                          <a:latin typeface="Arial" panose="020B0604020202020204" pitchFamily="34" charset="0"/>
                          <a:ea typeface="Calibri" panose="020F0502020204030204" pitchFamily="34" charset="0"/>
                          <a:cs typeface="Times New Roman" panose="02020603050405020304" pitchFamily="18" charset="0"/>
                        </a:rPr>
                        <a:t>P</a:t>
                      </a:r>
                      <a:r>
                        <a:rPr lang="en-US" sz="900" dirty="0">
                          <a:effectLst/>
                          <a:latin typeface="Arial" panose="020B0604020202020204" pitchFamily="34" charset="0"/>
                          <a:ea typeface="Calibri" panose="020F0502020204030204" pitchFamily="34" charset="0"/>
                          <a:cs typeface="Times New Roman" panose="02020603050405020304" pitchFamily="18" charset="0"/>
                        </a:rPr>
                        <a:t>lan of Care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a:t>
                      </a:r>
                      <a:r>
                        <a:rPr lang="en-US" sz="900" b="1" dirty="0">
                          <a:solidFill>
                            <a:srgbClr val="5F497A"/>
                          </a:solidFill>
                          <a:effectLst/>
                          <a:latin typeface="Arial" panose="020B0604020202020204" pitchFamily="34" charset="0"/>
                          <a:ea typeface="Calibri" panose="020F0502020204030204" pitchFamily="34" charset="0"/>
                          <a:cs typeface="Times New Roman" panose="02020603050405020304" pitchFamily="18" charset="0"/>
                        </a:rPr>
                        <a:t>P</a:t>
                      </a:r>
                      <a:r>
                        <a:rPr lang="en-US" sz="900" dirty="0">
                          <a:effectLst/>
                          <a:latin typeface="Arial" panose="020B0604020202020204" pitchFamily="34" charset="0"/>
                          <a:ea typeface="Calibri" panose="020F0502020204030204" pitchFamily="34" charset="0"/>
                          <a:cs typeface="Times New Roman" panose="02020603050405020304" pitchFamily="18" charset="0"/>
                        </a:rPr>
                        <a:t>osition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b="1" dirty="0">
                          <a:solidFill>
                            <a:srgbClr val="76923C"/>
                          </a:solidFill>
                          <a:effectLst/>
                          <a:latin typeface="Arial" panose="020B0604020202020204" pitchFamily="34" charset="0"/>
                          <a:ea typeface="Calibri" panose="020F0502020204030204" pitchFamily="34" charset="0"/>
                          <a:cs typeface="Times New Roman" panose="02020603050405020304" pitchFamily="18" charset="0"/>
                        </a:rPr>
                        <a:t>AIDET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a:t>
                      </a:r>
                      <a:r>
                        <a:rPr lang="en-US" sz="900" b="1" dirty="0">
                          <a:solidFill>
                            <a:srgbClr val="76923C"/>
                          </a:solidFill>
                          <a:effectLst/>
                          <a:latin typeface="Arial" panose="020B0604020202020204" pitchFamily="34" charset="0"/>
                          <a:ea typeface="Calibri" panose="020F0502020204030204" pitchFamily="34" charset="0"/>
                          <a:cs typeface="Times New Roman" panose="02020603050405020304" pitchFamily="18" charset="0"/>
                        </a:rPr>
                        <a:t>A</a:t>
                      </a:r>
                      <a:r>
                        <a:rPr lang="en-US" sz="900" dirty="0">
                          <a:effectLst/>
                          <a:latin typeface="Arial" panose="020B0604020202020204" pitchFamily="34" charset="0"/>
                          <a:ea typeface="Calibri" panose="020F0502020204030204" pitchFamily="34" charset="0"/>
                          <a:cs typeface="Times New Roman" panose="02020603050405020304" pitchFamily="18" charset="0"/>
                        </a:rPr>
                        <a:t>sk for permission /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a:t>
                      </a:r>
                      <a:r>
                        <a:rPr lang="en-US" sz="900" b="1" dirty="0">
                          <a:solidFill>
                            <a:srgbClr val="76923C"/>
                          </a:solidFill>
                          <a:effectLst/>
                          <a:latin typeface="Arial" panose="020B0604020202020204" pitchFamily="34" charset="0"/>
                          <a:ea typeface="Calibri" panose="020F0502020204030204" pitchFamily="34" charset="0"/>
                          <a:cs typeface="Times New Roman" panose="02020603050405020304" pitchFamily="18" charset="0"/>
                        </a:rPr>
                        <a:t>A</a:t>
                      </a:r>
                      <a:r>
                        <a:rPr lang="en-US" sz="900" dirty="0">
                          <a:effectLst/>
                          <a:latin typeface="Arial" panose="020B0604020202020204" pitchFamily="34" charset="0"/>
                          <a:ea typeface="Calibri" panose="020F0502020204030204" pitchFamily="34" charset="0"/>
                          <a:cs typeface="Times New Roman" panose="02020603050405020304" pitchFamily="18" charset="0"/>
                        </a:rPr>
                        <a:t>cknowledge patient and family</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a:t>
                      </a:r>
                      <a:r>
                        <a:rPr lang="en-US" sz="900" b="1" dirty="0">
                          <a:solidFill>
                            <a:srgbClr val="76923C"/>
                          </a:solidFill>
                          <a:effectLst/>
                          <a:latin typeface="Arial" panose="020B0604020202020204" pitchFamily="34" charset="0"/>
                          <a:ea typeface="Calibri" panose="020F0502020204030204" pitchFamily="34" charset="0"/>
                          <a:cs typeface="Times New Roman" panose="02020603050405020304" pitchFamily="18" charset="0"/>
                        </a:rPr>
                        <a:t>I</a:t>
                      </a:r>
                      <a:r>
                        <a:rPr lang="en-US" sz="900" dirty="0">
                          <a:effectLst/>
                          <a:latin typeface="Arial" panose="020B0604020202020204" pitchFamily="34" charset="0"/>
                          <a:ea typeface="Calibri" panose="020F0502020204030204" pitchFamily="34" charset="0"/>
                          <a:cs typeface="Times New Roman" panose="02020603050405020304" pitchFamily="18" charset="0"/>
                        </a:rPr>
                        <a:t>ntroduce oneself and role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a:t>
                      </a:r>
                      <a:r>
                        <a:rPr lang="en-US" sz="900" b="1" dirty="0">
                          <a:solidFill>
                            <a:srgbClr val="76923C"/>
                          </a:solidFill>
                          <a:effectLst/>
                          <a:latin typeface="Arial" panose="020B0604020202020204" pitchFamily="34" charset="0"/>
                          <a:ea typeface="Calibri" panose="020F0502020204030204" pitchFamily="34" charset="0"/>
                          <a:cs typeface="Times New Roman" panose="02020603050405020304" pitchFamily="18" charset="0"/>
                        </a:rPr>
                        <a:t>D</a:t>
                      </a:r>
                      <a:r>
                        <a:rPr lang="en-US" sz="900" dirty="0">
                          <a:effectLst/>
                          <a:latin typeface="Arial" panose="020B0604020202020204" pitchFamily="34" charset="0"/>
                          <a:ea typeface="Calibri" panose="020F0502020204030204" pitchFamily="34" charset="0"/>
                          <a:cs typeface="Times New Roman" panose="02020603050405020304" pitchFamily="18" charset="0"/>
                        </a:rPr>
                        <a:t>escribe </a:t>
                      </a:r>
                      <a:r>
                        <a:rPr lang="en-US" sz="900" b="1" dirty="0">
                          <a:solidFill>
                            <a:srgbClr val="76923C"/>
                          </a:solidFill>
                          <a:effectLst/>
                          <a:latin typeface="Arial" panose="020B0604020202020204" pitchFamily="34" charset="0"/>
                          <a:ea typeface="Calibri" panose="020F0502020204030204" pitchFamily="34" charset="0"/>
                          <a:cs typeface="Times New Roman" panose="02020603050405020304" pitchFamily="18" charset="0"/>
                        </a:rPr>
                        <a:t>D</a:t>
                      </a:r>
                      <a:r>
                        <a:rPr lang="en-US" sz="900" dirty="0">
                          <a:effectLst/>
                          <a:latin typeface="Arial" panose="020B0604020202020204" pitchFamily="34" charset="0"/>
                          <a:ea typeface="Calibri" panose="020F0502020204030204" pitchFamily="34" charset="0"/>
                          <a:cs typeface="Times New Roman" panose="02020603050405020304" pitchFamily="18" charset="0"/>
                        </a:rPr>
                        <a:t>uration of task</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a:t>
                      </a:r>
                      <a:r>
                        <a:rPr lang="en-US" sz="900" b="1" dirty="0">
                          <a:solidFill>
                            <a:srgbClr val="76923C"/>
                          </a:solidFill>
                          <a:effectLst/>
                          <a:latin typeface="Arial" panose="020B0604020202020204" pitchFamily="34" charset="0"/>
                          <a:ea typeface="Calibri" panose="020F0502020204030204" pitchFamily="34" charset="0"/>
                          <a:cs typeface="Times New Roman" panose="02020603050405020304" pitchFamily="18" charset="0"/>
                        </a:rPr>
                        <a:t>E</a:t>
                      </a:r>
                      <a:r>
                        <a:rPr lang="en-US" sz="900" dirty="0">
                          <a:effectLst/>
                          <a:latin typeface="Arial" panose="020B0604020202020204" pitchFamily="34" charset="0"/>
                          <a:ea typeface="Calibri" panose="020F0502020204030204" pitchFamily="34" charset="0"/>
                          <a:cs typeface="Times New Roman" panose="02020603050405020304" pitchFamily="18" charset="0"/>
                        </a:rPr>
                        <a:t>xplain care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a:t>
                      </a:r>
                      <a:r>
                        <a:rPr lang="en-US" sz="900" b="1" dirty="0">
                          <a:solidFill>
                            <a:srgbClr val="76923C"/>
                          </a:solidFill>
                          <a:effectLst/>
                          <a:latin typeface="Arial" panose="020B0604020202020204" pitchFamily="34" charset="0"/>
                          <a:ea typeface="Calibri" panose="020F0502020204030204" pitchFamily="34" charset="0"/>
                          <a:cs typeface="Times New Roman" panose="02020603050405020304" pitchFamily="18" charset="0"/>
                        </a:rPr>
                        <a:t>T</a:t>
                      </a:r>
                      <a:r>
                        <a:rPr lang="en-US" sz="900" dirty="0">
                          <a:effectLst/>
                          <a:latin typeface="Arial" panose="020B0604020202020204" pitchFamily="34" charset="0"/>
                          <a:ea typeface="Calibri" panose="020F0502020204030204" pitchFamily="34" charset="0"/>
                          <a:cs typeface="Times New Roman" panose="02020603050405020304" pitchFamily="18" charset="0"/>
                        </a:rPr>
                        <a:t>hank you</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Phrase statements in a “</a:t>
                      </a:r>
                      <a:r>
                        <a:rPr lang="en-US" sz="900" b="1" dirty="0">
                          <a:solidFill>
                            <a:srgbClr val="943634"/>
                          </a:solidFill>
                          <a:effectLst/>
                          <a:latin typeface="Arial" panose="020B0604020202020204" pitchFamily="34" charset="0"/>
                          <a:ea typeface="Calibri" panose="020F0502020204030204" pitchFamily="34" charset="0"/>
                          <a:cs typeface="Times New Roman" panose="02020603050405020304" pitchFamily="18" charset="0"/>
                        </a:rPr>
                        <a:t>heart, head, heart</a:t>
                      </a:r>
                      <a:r>
                        <a:rPr lang="en-US" sz="900" dirty="0">
                          <a:effectLst/>
                          <a:latin typeface="Arial" panose="020B0604020202020204" pitchFamily="34" charset="0"/>
                          <a:ea typeface="Calibri" panose="020F0502020204030204" pitchFamily="34" charset="0"/>
                          <a:cs typeface="Times New Roman" panose="02020603050405020304" pitchFamily="18" charset="0"/>
                        </a:rPr>
                        <a:t>” manner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b="1"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rPr>
                        <a:t>Powerful words: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Comfort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Safe, Safety</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Private, Privacy</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Care, Vigilance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Choice, Preference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6802" marR="6680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6" name="TextBox 5"/>
          <p:cNvSpPr txBox="1"/>
          <p:nvPr/>
        </p:nvSpPr>
        <p:spPr>
          <a:xfrm>
            <a:off x="0" y="4271510"/>
            <a:ext cx="9144000" cy="230832"/>
          </a:xfrm>
          <a:prstGeom prst="rect">
            <a:avLst/>
          </a:prstGeom>
          <a:solidFill>
            <a:schemeClr val="accent1"/>
          </a:solidFill>
        </p:spPr>
        <p:txBody>
          <a:bodyPr wrap="square" rtlCol="0">
            <a:spAutoFit/>
          </a:bodyPr>
          <a:lstStyle/>
          <a:p>
            <a:r>
              <a:rPr lang="en-US" sz="900" b="1" dirty="0">
                <a:solidFill>
                  <a:schemeClr val="bg1"/>
                </a:solidFill>
              </a:rPr>
              <a:t>Cardiology Patient Care Unit</a:t>
            </a:r>
          </a:p>
        </p:txBody>
      </p:sp>
    </p:spTree>
    <p:extLst>
      <p:ext uri="{BB962C8B-B14F-4D97-AF65-F5344CB8AC3E}">
        <p14:creationId xmlns:p14="http://schemas.microsoft.com/office/powerpoint/2010/main" val="2137391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474" y="722966"/>
            <a:ext cx="5486400" cy="3484589"/>
          </a:xfrm>
        </p:spPr>
        <p:txBody>
          <a:bodyPr>
            <a:normAutofit/>
          </a:bodyPr>
          <a:lstStyle/>
          <a:p>
            <a:r>
              <a:rPr lang="en-US" b="1" dirty="0"/>
              <a:t>Create some visible, unambiguous successes as soon as possible</a:t>
            </a:r>
          </a:p>
          <a:p>
            <a:pPr lvl="1"/>
            <a:r>
              <a:rPr lang="en-US" i="1" dirty="0"/>
              <a:t>Positive comments from families collected by Press </a:t>
            </a:r>
            <a:r>
              <a:rPr lang="en-US" i="1" dirty="0" err="1"/>
              <a:t>Ganey</a:t>
            </a:r>
            <a:r>
              <a:rPr lang="en-US" i="1" dirty="0"/>
              <a:t> were included in staff meetings to show that our changes were making a difference in how they felt about our care. </a:t>
            </a:r>
          </a:p>
        </p:txBody>
      </p:sp>
      <p:sp>
        <p:nvSpPr>
          <p:cNvPr id="3" name="Title 2"/>
          <p:cNvSpPr>
            <a:spLocks noGrp="1"/>
          </p:cNvSpPr>
          <p:nvPr>
            <p:ph type="title"/>
          </p:nvPr>
        </p:nvSpPr>
        <p:spPr>
          <a:xfrm>
            <a:off x="180474" y="114990"/>
            <a:ext cx="8229600" cy="607976"/>
          </a:xfrm>
        </p:spPr>
        <p:txBody>
          <a:bodyPr/>
          <a:lstStyle/>
          <a:p>
            <a:r>
              <a:rPr lang="en-US" dirty="0"/>
              <a:t>Step 6: Generate short term wins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874" y="907491"/>
            <a:ext cx="3171673" cy="2378755"/>
          </a:xfrm>
          <a:prstGeom prst="rect">
            <a:avLst/>
          </a:prstGeom>
        </p:spPr>
      </p:pic>
      <p:sp>
        <p:nvSpPr>
          <p:cNvPr id="5" name="TextBox 4"/>
          <p:cNvSpPr txBox="1"/>
          <p:nvPr/>
        </p:nvSpPr>
        <p:spPr>
          <a:xfrm>
            <a:off x="5682990" y="3393440"/>
            <a:ext cx="3139440" cy="784830"/>
          </a:xfrm>
          <a:prstGeom prst="rect">
            <a:avLst/>
          </a:prstGeom>
          <a:noFill/>
        </p:spPr>
        <p:txBody>
          <a:bodyPr wrap="square" rtlCol="0">
            <a:spAutoFit/>
          </a:bodyPr>
          <a:lstStyle/>
          <a:p>
            <a:r>
              <a:rPr lang="en-US" sz="900" dirty="0"/>
              <a:t>(2014, October 23). [Team Meeting]. Retrieved September 21, 2017, from https://www.cit-asl.org/new/board-meeting-minutes-august-2014/</a:t>
            </a:r>
          </a:p>
          <a:p>
            <a:endParaRPr lang="en-US" dirty="0"/>
          </a:p>
        </p:txBody>
      </p:sp>
      <p:sp>
        <p:nvSpPr>
          <p:cNvPr id="6" name="TextBox 5"/>
          <p:cNvSpPr txBox="1"/>
          <p:nvPr/>
        </p:nvSpPr>
        <p:spPr>
          <a:xfrm>
            <a:off x="0" y="4271510"/>
            <a:ext cx="9144000" cy="230832"/>
          </a:xfrm>
          <a:prstGeom prst="rect">
            <a:avLst/>
          </a:prstGeom>
          <a:solidFill>
            <a:schemeClr val="accent1"/>
          </a:solidFill>
        </p:spPr>
        <p:txBody>
          <a:bodyPr wrap="square" rtlCol="0">
            <a:spAutoFit/>
          </a:bodyPr>
          <a:lstStyle/>
          <a:p>
            <a:r>
              <a:rPr lang="en-US" sz="900" b="1" dirty="0">
                <a:solidFill>
                  <a:schemeClr val="bg1"/>
                </a:solidFill>
              </a:rPr>
              <a:t>Cardiology Patient Care Unit</a:t>
            </a:r>
          </a:p>
        </p:txBody>
      </p:sp>
    </p:spTree>
    <p:extLst>
      <p:ext uri="{BB962C8B-B14F-4D97-AF65-F5344CB8AC3E}">
        <p14:creationId xmlns:p14="http://schemas.microsoft.com/office/powerpoint/2010/main" val="88320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63" y="86765"/>
            <a:ext cx="8229600" cy="607976"/>
          </a:xfrm>
        </p:spPr>
        <p:txBody>
          <a:bodyPr/>
          <a:lstStyle/>
          <a:p>
            <a:r>
              <a:rPr lang="en-US" dirty="0"/>
              <a:t>Step 7: Never let up</a:t>
            </a:r>
          </a:p>
        </p:txBody>
      </p:sp>
      <p:sp>
        <p:nvSpPr>
          <p:cNvPr id="3" name="Content Placeholder 2"/>
          <p:cNvSpPr>
            <a:spLocks noGrp="1"/>
          </p:cNvSpPr>
          <p:nvPr>
            <p:ph idx="10"/>
          </p:nvPr>
        </p:nvSpPr>
        <p:spPr>
          <a:xfrm>
            <a:off x="120317" y="713530"/>
            <a:ext cx="4964800" cy="3549135"/>
          </a:xfrm>
        </p:spPr>
        <p:txBody>
          <a:bodyPr>
            <a:normAutofit fontScale="55000" lnSpcReduction="20000"/>
          </a:bodyPr>
          <a:lstStyle/>
          <a:p>
            <a:r>
              <a:rPr lang="en-US" sz="2900" b="1" dirty="0"/>
              <a:t>Press harder and faster after the first successes. Be relentless with instituting change after change until the vision becomes a reality. </a:t>
            </a:r>
          </a:p>
          <a:p>
            <a:pPr lvl="1"/>
            <a:r>
              <a:rPr lang="en-US" sz="2900" i="1" dirty="0"/>
              <a:t>The unit continues to strive for excellence in Patient Satisfaction Scores by challenging staff to make improvements when scores begin to fall. </a:t>
            </a:r>
          </a:p>
          <a:p>
            <a:pPr lvl="2"/>
            <a:r>
              <a:rPr lang="en-US" sz="2900" i="1" dirty="0"/>
              <a:t>In June 2017, our family lounge was revamped by staff nurses after receiving negative feedback about the room. </a:t>
            </a:r>
          </a:p>
          <a:p>
            <a:pPr lvl="2"/>
            <a:r>
              <a:rPr lang="en-US" sz="2900" i="1" dirty="0"/>
              <a:t>In September 2017, we implemented an initiative called Power Rounds where staff round on 100% of patients just before shift change to address needs and prevent wait times due to shift report.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257" y="694741"/>
            <a:ext cx="3513566" cy="1699544"/>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5180257" y="2394285"/>
            <a:ext cx="3506543" cy="1732546"/>
          </a:xfrm>
          <a:prstGeom prst="rect">
            <a:avLst/>
          </a:prstGeom>
        </p:spPr>
      </p:pic>
      <p:sp>
        <p:nvSpPr>
          <p:cNvPr id="7" name="TextBox 6"/>
          <p:cNvSpPr txBox="1"/>
          <p:nvPr/>
        </p:nvSpPr>
        <p:spPr>
          <a:xfrm>
            <a:off x="0" y="4271510"/>
            <a:ext cx="9144000" cy="230832"/>
          </a:xfrm>
          <a:prstGeom prst="rect">
            <a:avLst/>
          </a:prstGeom>
          <a:solidFill>
            <a:schemeClr val="accent1"/>
          </a:solidFill>
        </p:spPr>
        <p:txBody>
          <a:bodyPr wrap="square" rtlCol="0">
            <a:spAutoFit/>
          </a:bodyPr>
          <a:lstStyle/>
          <a:p>
            <a:r>
              <a:rPr lang="en-US" sz="900" b="1" dirty="0">
                <a:solidFill>
                  <a:schemeClr val="bg1"/>
                </a:solidFill>
              </a:rPr>
              <a:t>Cardiology Patient Care Unit</a:t>
            </a:r>
          </a:p>
        </p:txBody>
      </p:sp>
    </p:spTree>
    <p:extLst>
      <p:ext uri="{BB962C8B-B14F-4D97-AF65-F5344CB8AC3E}">
        <p14:creationId xmlns:p14="http://schemas.microsoft.com/office/powerpoint/2010/main" val="306600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976" y="150188"/>
            <a:ext cx="8229600" cy="607976"/>
          </a:xfrm>
        </p:spPr>
        <p:txBody>
          <a:bodyPr/>
          <a:lstStyle/>
          <a:p>
            <a:r>
              <a:rPr lang="en-US" dirty="0"/>
              <a:t>Step 8: Make it culture</a:t>
            </a:r>
          </a:p>
        </p:txBody>
      </p:sp>
      <p:sp>
        <p:nvSpPr>
          <p:cNvPr id="3" name="Content Placeholder 2"/>
          <p:cNvSpPr>
            <a:spLocks noGrp="1"/>
          </p:cNvSpPr>
          <p:nvPr>
            <p:ph idx="10"/>
          </p:nvPr>
        </p:nvSpPr>
        <p:spPr>
          <a:xfrm>
            <a:off x="216569" y="673768"/>
            <a:ext cx="8843210" cy="2105527"/>
          </a:xfrm>
        </p:spPr>
        <p:txBody>
          <a:bodyPr>
            <a:normAutofit fontScale="92500" lnSpcReduction="10000"/>
          </a:bodyPr>
          <a:lstStyle/>
          <a:p>
            <a:r>
              <a:rPr lang="en-US" b="1" dirty="0"/>
              <a:t>Hold on to the new ways of behaving, and make sure they succeed, until they become a permanent part of the colony’s culture</a:t>
            </a:r>
          </a:p>
          <a:p>
            <a:pPr lvl="1"/>
            <a:r>
              <a:rPr lang="en-US" sz="2100" i="1" dirty="0"/>
              <a:t>Patient Satisfaction Scores are discussed during shift huddles and staff meetings</a:t>
            </a:r>
          </a:p>
          <a:p>
            <a:pPr lvl="2"/>
            <a:r>
              <a:rPr lang="en-US" sz="1700" i="1" dirty="0"/>
              <a:t>Positive and negative comments are shared with staff along with ways to make improvements. </a:t>
            </a:r>
          </a:p>
          <a:p>
            <a:pPr lvl="2"/>
            <a:r>
              <a:rPr lang="en-US" sz="1700" i="1" dirty="0"/>
              <a:t>Staff are familiar with unit and hospital goals to keep these scores high. </a:t>
            </a:r>
          </a:p>
        </p:txBody>
      </p:sp>
      <p:pic>
        <p:nvPicPr>
          <p:cNvPr id="5" name="Picture 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398" y="2785518"/>
            <a:ext cx="3558756" cy="1472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67154" y="3888290"/>
            <a:ext cx="1627166" cy="738664"/>
          </a:xfrm>
          <a:prstGeom prst="rect">
            <a:avLst/>
          </a:prstGeom>
          <a:noFill/>
        </p:spPr>
        <p:txBody>
          <a:bodyPr wrap="square" rtlCol="0">
            <a:spAutoFit/>
          </a:bodyPr>
          <a:lstStyle/>
          <a:p>
            <a:r>
              <a:rPr lang="en-US" sz="800" dirty="0"/>
              <a:t>(2017). [CPCU Patient Satisfaction Graph FY2017] Retrieved 2017, from www.pressganey.com</a:t>
            </a:r>
          </a:p>
          <a:p>
            <a:endParaRPr lang="en-US" dirty="0"/>
          </a:p>
        </p:txBody>
      </p:sp>
      <p:sp>
        <p:nvSpPr>
          <p:cNvPr id="6" name="TextBox 5"/>
          <p:cNvSpPr txBox="1"/>
          <p:nvPr/>
        </p:nvSpPr>
        <p:spPr>
          <a:xfrm>
            <a:off x="0" y="4326872"/>
            <a:ext cx="9144000" cy="230832"/>
          </a:xfrm>
          <a:prstGeom prst="rect">
            <a:avLst/>
          </a:prstGeom>
          <a:solidFill>
            <a:schemeClr val="accent1"/>
          </a:solidFill>
        </p:spPr>
        <p:txBody>
          <a:bodyPr wrap="square" rtlCol="0">
            <a:spAutoFit/>
          </a:bodyPr>
          <a:lstStyle/>
          <a:p>
            <a:r>
              <a:rPr lang="en-US" sz="900" b="1" dirty="0">
                <a:solidFill>
                  <a:schemeClr val="bg1"/>
                </a:solidFill>
              </a:rPr>
              <a:t>Cardiology Patient Care Unit</a:t>
            </a:r>
          </a:p>
        </p:txBody>
      </p:sp>
    </p:spTree>
    <p:extLst>
      <p:ext uri="{BB962C8B-B14F-4D97-AF65-F5344CB8AC3E}">
        <p14:creationId xmlns:p14="http://schemas.microsoft.com/office/powerpoint/2010/main" val="3126629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The tools and methods defined in </a:t>
            </a:r>
            <a:r>
              <a:rPr lang="en-US" i="1" dirty="0"/>
              <a:t>Our Iceberg is Melting </a:t>
            </a:r>
            <a:r>
              <a:rPr lang="en-US" dirty="0"/>
              <a:t>by John Kotter assisted in implementing change successfully on the unit. The book provided an organized and thoughtful way to present the information to staff that allowed for optimum buy in and acknowledgement of our vision to make Patient Satisfaction scores a part of our culture. </a:t>
            </a:r>
          </a:p>
          <a:p>
            <a:r>
              <a:rPr lang="en-US" dirty="0"/>
              <a:t>CPCU continues to use the methods in </a:t>
            </a:r>
            <a:r>
              <a:rPr lang="en-US" i="1" dirty="0"/>
              <a:t>Our Iceberg is Melting </a:t>
            </a:r>
            <a:r>
              <a:rPr lang="en-US" dirty="0"/>
              <a:t>by John Kotter as a way to implement new processes on our unit</a:t>
            </a:r>
          </a:p>
        </p:txBody>
      </p:sp>
      <p:sp>
        <p:nvSpPr>
          <p:cNvPr id="3" name="Title 2"/>
          <p:cNvSpPr>
            <a:spLocks noGrp="1"/>
          </p:cNvSpPr>
          <p:nvPr>
            <p:ph type="title"/>
          </p:nvPr>
        </p:nvSpPr>
        <p:spPr/>
        <p:txBody>
          <a:bodyPr/>
          <a:lstStyle/>
          <a:p>
            <a:r>
              <a:rPr lang="en-US" dirty="0"/>
              <a:t>Evaluation and impact</a:t>
            </a:r>
          </a:p>
        </p:txBody>
      </p:sp>
      <p:sp>
        <p:nvSpPr>
          <p:cNvPr id="4" name="TextBox 3"/>
          <p:cNvSpPr txBox="1"/>
          <p:nvPr/>
        </p:nvSpPr>
        <p:spPr>
          <a:xfrm>
            <a:off x="0" y="4271510"/>
            <a:ext cx="9144000" cy="230832"/>
          </a:xfrm>
          <a:prstGeom prst="rect">
            <a:avLst/>
          </a:prstGeom>
          <a:solidFill>
            <a:schemeClr val="accent1"/>
          </a:solidFill>
        </p:spPr>
        <p:txBody>
          <a:bodyPr wrap="square" rtlCol="0">
            <a:spAutoFit/>
          </a:bodyPr>
          <a:lstStyle/>
          <a:p>
            <a:r>
              <a:rPr lang="en-US" sz="900" b="1" dirty="0">
                <a:solidFill>
                  <a:schemeClr val="bg1"/>
                </a:solidFill>
              </a:rPr>
              <a:t>Cardiology Patient Care Unit</a:t>
            </a:r>
          </a:p>
        </p:txBody>
      </p:sp>
    </p:spTree>
    <p:extLst>
      <p:ext uri="{BB962C8B-B14F-4D97-AF65-F5344CB8AC3E}">
        <p14:creationId xmlns:p14="http://schemas.microsoft.com/office/powerpoint/2010/main" val="1173506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pPr marL="457200" indent="-457200">
              <a:buAutoNum type="arabicPeriod"/>
            </a:pPr>
            <a:r>
              <a:rPr lang="en-US" dirty="0"/>
              <a:t>(</a:t>
            </a:r>
            <a:r>
              <a:rPr lang="en-US" dirty="0" err="1"/>
              <a:t>n.d.</a:t>
            </a:r>
            <a:r>
              <a:rPr lang="en-US" dirty="0"/>
              <a:t>). [Book Cover of Our Iceberg is Melting]. Retrieved September 29, 2017, from https://www.amazon.com/Our-Iceberg-Melting-Succeeding-Conditions/dp/0399563911</a:t>
            </a:r>
          </a:p>
          <a:p>
            <a:pPr marL="457200" indent="-457200">
              <a:buAutoNum type="arabicPeriod"/>
            </a:pPr>
            <a:r>
              <a:rPr lang="en-US" dirty="0"/>
              <a:t>(</a:t>
            </a:r>
            <a:r>
              <a:rPr lang="en-US" dirty="0" err="1"/>
              <a:t>n.d.</a:t>
            </a:r>
            <a:r>
              <a:rPr lang="en-US" dirty="0"/>
              <a:t>). [Legacy Tower] Retrieved September 29, 2017, from https://www.texaschildrens.org/new-pediatric-tower-coming-2018</a:t>
            </a:r>
          </a:p>
          <a:p>
            <a:pPr marL="457200" indent="-457200">
              <a:buAutoNum type="arabicPeriod"/>
            </a:pPr>
            <a:r>
              <a:rPr lang="en-US" dirty="0"/>
              <a:t>(</a:t>
            </a:r>
            <a:r>
              <a:rPr lang="en-US" dirty="0" err="1"/>
              <a:t>n.d.</a:t>
            </a:r>
            <a:r>
              <a:rPr lang="en-US" dirty="0"/>
              <a:t>). [Coalition Building]. Retrieved September 29, 2017, from http://www.malkinross.com/Service-Areas/Partnership-Coalition-Building/</a:t>
            </a:r>
          </a:p>
          <a:p>
            <a:pPr marL="457200" indent="-457200">
              <a:buAutoNum type="arabicPeriod"/>
            </a:pPr>
            <a:r>
              <a:rPr lang="en-US" dirty="0"/>
              <a:t>Family Lounge Before [Personal photograph taken in CPCU Family Lounge]. (2017, June).</a:t>
            </a:r>
          </a:p>
          <a:p>
            <a:pPr marL="457200" indent="-457200">
              <a:buAutoNum type="arabicPeriod"/>
            </a:pPr>
            <a:r>
              <a:rPr lang="en-US" dirty="0"/>
              <a:t>Family Lounge After [Personal photograph taken in CPCU Family Lounge]. (2017, June).</a:t>
            </a:r>
          </a:p>
          <a:p>
            <a:pPr marL="457200" indent="-457200">
              <a:buAutoNum type="arabicPeriod"/>
            </a:pPr>
            <a:r>
              <a:rPr lang="en-US" dirty="0"/>
              <a:t>Gallery of Truth [Personal photograph taken in Texas Children's Hospital]. (2016).</a:t>
            </a:r>
          </a:p>
          <a:p>
            <a:pPr marL="457200" indent="-457200">
              <a:buAutoNum type="arabicPeriod"/>
            </a:pPr>
            <a:r>
              <a:rPr lang="en-US" dirty="0"/>
              <a:t>(2014, October 23). [Team Meeting]. Retrieved September 21, 2017, from https://www.cit-asl.org/new/board-meeting-minutes-august-2014/</a:t>
            </a:r>
          </a:p>
          <a:p>
            <a:pPr marL="457200" indent="-457200">
              <a:buAutoNum type="arabicPeriod"/>
            </a:pPr>
            <a:r>
              <a:rPr lang="en-US" dirty="0"/>
              <a:t>(2015, March 3). [Nursing Heart] Retrieved September 24, 2017, from http://voiceofnursing.org/bullying-is-not-welcome-here/</a:t>
            </a:r>
          </a:p>
          <a:p>
            <a:pPr marL="457200" indent="-457200">
              <a:buAutoNum type="arabicPeriod"/>
            </a:pPr>
            <a:r>
              <a:rPr lang="en-US" dirty="0"/>
              <a:t>(2016). [CPCU Patient Satisfaction Graph FY2016] Retrieved 2016, from www.pressganey.com</a:t>
            </a:r>
          </a:p>
          <a:p>
            <a:pPr marL="457200" indent="-457200">
              <a:buAutoNum type="arabicPeriod"/>
            </a:pPr>
            <a:r>
              <a:rPr lang="en-US" dirty="0"/>
              <a:t>(2017). [CPCU Patient Satisfaction Graph FY2017] Retrieved 2017, from www.pressganey.com</a:t>
            </a:r>
          </a:p>
          <a:p>
            <a:pPr marL="457200" indent="-457200">
              <a:buAutoNum type="arabicPeriod"/>
            </a:pPr>
            <a:r>
              <a:rPr lang="en-US" dirty="0"/>
              <a:t>Kotter, J. P., &amp; </a:t>
            </a:r>
            <a:r>
              <a:rPr lang="en-US" dirty="0" err="1"/>
              <a:t>Rathgeber</a:t>
            </a:r>
            <a:r>
              <a:rPr lang="en-US" dirty="0"/>
              <a:t>, H. (2016). </a:t>
            </a:r>
            <a:r>
              <a:rPr lang="en-US" i="1" dirty="0"/>
              <a:t>Our iceberg is melting: changing and succeeding under any conditions</a:t>
            </a:r>
            <a:r>
              <a:rPr lang="en-US" dirty="0"/>
              <a:t>. NY, NY: Portfolio/Penguin.</a:t>
            </a:r>
          </a:p>
        </p:txBody>
      </p:sp>
      <p:sp>
        <p:nvSpPr>
          <p:cNvPr id="3" name="Title 2"/>
          <p:cNvSpPr>
            <a:spLocks noGrp="1"/>
          </p:cNvSpPr>
          <p:nvPr>
            <p:ph type="title"/>
          </p:nvPr>
        </p:nvSpPr>
        <p:spPr/>
        <p:txBody>
          <a:bodyPr/>
          <a:lstStyle/>
          <a:p>
            <a:r>
              <a:rPr lang="en-US" dirty="0"/>
              <a:t>References</a:t>
            </a:r>
          </a:p>
        </p:txBody>
      </p:sp>
      <p:sp>
        <p:nvSpPr>
          <p:cNvPr id="4" name="TextBox 3"/>
          <p:cNvSpPr txBox="1"/>
          <p:nvPr/>
        </p:nvSpPr>
        <p:spPr>
          <a:xfrm>
            <a:off x="0" y="4271510"/>
            <a:ext cx="9144000" cy="230832"/>
          </a:xfrm>
          <a:prstGeom prst="rect">
            <a:avLst/>
          </a:prstGeom>
          <a:solidFill>
            <a:schemeClr val="accent1"/>
          </a:solidFill>
        </p:spPr>
        <p:txBody>
          <a:bodyPr wrap="square" rtlCol="0">
            <a:spAutoFit/>
          </a:bodyPr>
          <a:lstStyle/>
          <a:p>
            <a:r>
              <a:rPr lang="en-US" sz="900" b="1" dirty="0">
                <a:solidFill>
                  <a:schemeClr val="bg1"/>
                </a:solidFill>
              </a:rPr>
              <a:t>Cardiology Patient Care Unit</a:t>
            </a:r>
          </a:p>
        </p:txBody>
      </p:sp>
    </p:spTree>
    <p:extLst>
      <p:ext uri="{BB962C8B-B14F-4D97-AF65-F5344CB8AC3E}">
        <p14:creationId xmlns:p14="http://schemas.microsoft.com/office/powerpoint/2010/main" val="2549846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883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2267" y="149762"/>
            <a:ext cx="2343741" cy="3406238"/>
          </a:xfrm>
        </p:spPr>
      </p:pic>
      <p:sp>
        <p:nvSpPr>
          <p:cNvPr id="7" name="TextBox 6"/>
          <p:cNvSpPr txBox="1"/>
          <p:nvPr/>
        </p:nvSpPr>
        <p:spPr>
          <a:xfrm>
            <a:off x="3352267" y="3640568"/>
            <a:ext cx="2488647" cy="861774"/>
          </a:xfrm>
          <a:prstGeom prst="rect">
            <a:avLst/>
          </a:prstGeom>
          <a:noFill/>
        </p:spPr>
        <p:txBody>
          <a:bodyPr wrap="square" rtlCol="0">
            <a:spAutoFit/>
          </a:bodyPr>
          <a:lstStyle/>
          <a:p>
            <a:r>
              <a:rPr lang="en-US" sz="800" dirty="0"/>
              <a:t>(</a:t>
            </a:r>
            <a:r>
              <a:rPr lang="en-US" sz="800" dirty="0" err="1"/>
              <a:t>n.d.</a:t>
            </a:r>
            <a:r>
              <a:rPr lang="en-US" sz="800" dirty="0"/>
              <a:t>). [Book Cover of Our Iceberg is Melting]. Retrieved September 29, 2017, from https://www.amazon.com/Our-Iceberg-Melting-Succeeding-Conditions/dp/0399563911</a:t>
            </a:r>
          </a:p>
          <a:p>
            <a:endParaRPr lang="en-US" dirty="0"/>
          </a:p>
        </p:txBody>
      </p:sp>
      <p:sp>
        <p:nvSpPr>
          <p:cNvPr id="9" name="TextBox 8"/>
          <p:cNvSpPr txBox="1"/>
          <p:nvPr/>
        </p:nvSpPr>
        <p:spPr>
          <a:xfrm>
            <a:off x="0" y="4271510"/>
            <a:ext cx="9144000" cy="230832"/>
          </a:xfrm>
          <a:prstGeom prst="rect">
            <a:avLst/>
          </a:prstGeom>
          <a:solidFill>
            <a:schemeClr val="accent1"/>
          </a:solidFill>
        </p:spPr>
        <p:txBody>
          <a:bodyPr wrap="square" rtlCol="0">
            <a:spAutoFit/>
          </a:bodyPr>
          <a:lstStyle/>
          <a:p>
            <a:r>
              <a:rPr lang="en-US" sz="900" b="1" dirty="0">
                <a:solidFill>
                  <a:schemeClr val="bg1"/>
                </a:solidFill>
              </a:rPr>
              <a:t>Cardiology Patient Care Unit</a:t>
            </a:r>
          </a:p>
        </p:txBody>
      </p:sp>
    </p:spTree>
    <p:extLst>
      <p:ext uri="{BB962C8B-B14F-4D97-AF65-F5344CB8AC3E}">
        <p14:creationId xmlns:p14="http://schemas.microsoft.com/office/powerpoint/2010/main" val="61873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5252"/>
            <a:ext cx="4547419" cy="2077742"/>
          </a:xfrm>
          <a:ln>
            <a:solidFill>
              <a:schemeClr val="tx2"/>
            </a:solidFill>
          </a:ln>
        </p:spPr>
        <p:txBody>
          <a:bodyPr>
            <a:normAutofit/>
          </a:bodyPr>
          <a:lstStyle/>
          <a:p>
            <a:pPr marL="0" indent="0">
              <a:buNone/>
            </a:pPr>
            <a:r>
              <a:rPr lang="en-US" dirty="0"/>
              <a:t>In 2016, the unit noted a steady decline in our patient satisfaction scores. Our iceberg was melting, and we knew we had to act to improve our patient’s experience. </a:t>
            </a:r>
          </a:p>
        </p:txBody>
      </p:sp>
      <p:sp>
        <p:nvSpPr>
          <p:cNvPr id="2" name="Title 1"/>
          <p:cNvSpPr>
            <a:spLocks noGrp="1"/>
          </p:cNvSpPr>
          <p:nvPr>
            <p:ph type="title"/>
          </p:nvPr>
        </p:nvSpPr>
        <p:spPr>
          <a:prstGeom prst="rect">
            <a:avLst/>
          </a:prstGeom>
        </p:spPr>
        <p:txBody>
          <a:bodyPr>
            <a:noAutofit/>
          </a:bodyPr>
          <a:lstStyle/>
          <a:p>
            <a:r>
              <a:rPr lang="en-US" sz="2500" dirty="0"/>
              <a:t>Introduction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669" y="169123"/>
            <a:ext cx="3667125" cy="3810000"/>
          </a:xfrm>
          <a:prstGeom prst="rect">
            <a:avLst/>
          </a:prstGeom>
        </p:spPr>
      </p:pic>
      <p:sp>
        <p:nvSpPr>
          <p:cNvPr id="5" name="TextBox 4"/>
          <p:cNvSpPr txBox="1"/>
          <p:nvPr/>
        </p:nvSpPr>
        <p:spPr>
          <a:xfrm>
            <a:off x="5186669" y="3979123"/>
            <a:ext cx="3849175" cy="584775"/>
          </a:xfrm>
          <a:prstGeom prst="rect">
            <a:avLst/>
          </a:prstGeom>
          <a:noFill/>
        </p:spPr>
        <p:txBody>
          <a:bodyPr wrap="square" rtlCol="0">
            <a:spAutoFit/>
          </a:bodyPr>
          <a:lstStyle/>
          <a:p>
            <a:r>
              <a:rPr lang="en-US" sz="700" dirty="0"/>
              <a:t>(</a:t>
            </a:r>
            <a:r>
              <a:rPr lang="en-US" sz="700" dirty="0" err="1"/>
              <a:t>n.d.</a:t>
            </a:r>
            <a:r>
              <a:rPr lang="en-US" sz="700" dirty="0"/>
              <a:t>). [Legacy Tower] Retrieved September 29, 2017, from https://www.texaschildrens.org/new-pediatric-tower-coming-2018</a:t>
            </a:r>
          </a:p>
          <a:p>
            <a:endParaRPr lang="en-US" dirty="0"/>
          </a:p>
        </p:txBody>
      </p:sp>
      <p:sp>
        <p:nvSpPr>
          <p:cNvPr id="6" name="TextBox 5"/>
          <p:cNvSpPr txBox="1"/>
          <p:nvPr/>
        </p:nvSpPr>
        <p:spPr>
          <a:xfrm>
            <a:off x="0" y="4271510"/>
            <a:ext cx="9144000" cy="230832"/>
          </a:xfrm>
          <a:prstGeom prst="rect">
            <a:avLst/>
          </a:prstGeom>
          <a:solidFill>
            <a:schemeClr val="accent1"/>
          </a:solidFill>
        </p:spPr>
        <p:txBody>
          <a:bodyPr wrap="square" rtlCol="0">
            <a:spAutoFit/>
          </a:bodyPr>
          <a:lstStyle/>
          <a:p>
            <a:r>
              <a:rPr lang="en-US" sz="900" b="1" dirty="0">
                <a:solidFill>
                  <a:schemeClr val="bg1"/>
                </a:solidFill>
              </a:rPr>
              <a:t>Cardiology Patient Care Unit</a:t>
            </a:r>
          </a:p>
        </p:txBody>
      </p:sp>
    </p:spTree>
    <p:extLst>
      <p:ext uri="{BB962C8B-B14F-4D97-AF65-F5344CB8AC3E}">
        <p14:creationId xmlns:p14="http://schemas.microsoft.com/office/powerpoint/2010/main" val="3210653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At the end of this presentation, the learner will be able to:</a:t>
            </a:r>
          </a:p>
          <a:p>
            <a:pPr lvl="1"/>
            <a:r>
              <a:rPr lang="en-US" dirty="0"/>
              <a:t>Understand the purpose of the Change Scorecard from </a:t>
            </a:r>
            <a:r>
              <a:rPr lang="en-US" i="1" dirty="0"/>
              <a:t>Our Iceberg is Melting </a:t>
            </a:r>
            <a:r>
              <a:rPr lang="en-US" dirty="0"/>
              <a:t>by John Kotter</a:t>
            </a:r>
          </a:p>
          <a:p>
            <a:pPr lvl="1"/>
            <a:r>
              <a:rPr lang="en-US" dirty="0"/>
              <a:t>Identify the Eight Steps of Change</a:t>
            </a:r>
          </a:p>
          <a:p>
            <a:pPr lvl="1"/>
            <a:r>
              <a:rPr lang="en-US" dirty="0"/>
              <a:t>Apply processes and outcomes to the utilization of the Scorecard</a:t>
            </a:r>
          </a:p>
          <a:p>
            <a:pPr lvl="1"/>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a:t>Objectives</a:t>
            </a:r>
          </a:p>
        </p:txBody>
      </p:sp>
      <p:sp>
        <p:nvSpPr>
          <p:cNvPr id="4" name="TextBox 3"/>
          <p:cNvSpPr txBox="1"/>
          <p:nvPr/>
        </p:nvSpPr>
        <p:spPr>
          <a:xfrm>
            <a:off x="0" y="4271510"/>
            <a:ext cx="9144000" cy="230832"/>
          </a:xfrm>
          <a:prstGeom prst="rect">
            <a:avLst/>
          </a:prstGeom>
          <a:solidFill>
            <a:schemeClr val="accent1"/>
          </a:solidFill>
        </p:spPr>
        <p:txBody>
          <a:bodyPr wrap="square" rtlCol="0">
            <a:spAutoFit/>
          </a:bodyPr>
          <a:lstStyle/>
          <a:p>
            <a:r>
              <a:rPr lang="en-US" sz="900" b="1" dirty="0">
                <a:solidFill>
                  <a:schemeClr val="bg1"/>
                </a:solidFill>
              </a:rPr>
              <a:t>Cardiology Patient Care Unit</a:t>
            </a:r>
          </a:p>
        </p:txBody>
      </p:sp>
    </p:spTree>
    <p:extLst>
      <p:ext uri="{BB962C8B-B14F-4D97-AF65-F5344CB8AC3E}">
        <p14:creationId xmlns:p14="http://schemas.microsoft.com/office/powerpoint/2010/main" val="2345705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715040478"/>
              </p:ext>
            </p:extLst>
          </p:nvPr>
        </p:nvGraphicFramePr>
        <p:xfrm>
          <a:off x="1769806" y="110535"/>
          <a:ext cx="5639619" cy="4134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6421120" y="3875848"/>
            <a:ext cx="2885440" cy="738664"/>
          </a:xfrm>
          <a:prstGeom prst="rect">
            <a:avLst/>
          </a:prstGeom>
          <a:noFill/>
        </p:spPr>
        <p:txBody>
          <a:bodyPr wrap="square" rtlCol="0">
            <a:spAutoFit/>
          </a:bodyPr>
          <a:lstStyle/>
          <a:p>
            <a:r>
              <a:rPr lang="en-US" sz="800" dirty="0"/>
              <a:t>Kotter, J. P., &amp; </a:t>
            </a:r>
            <a:r>
              <a:rPr lang="en-US" sz="800" dirty="0" err="1"/>
              <a:t>Rathgeber</a:t>
            </a:r>
            <a:r>
              <a:rPr lang="en-US" sz="800" dirty="0"/>
              <a:t>, H. (2016). </a:t>
            </a:r>
            <a:r>
              <a:rPr lang="en-US" sz="800" i="1" dirty="0"/>
              <a:t>Our iceberg is melting: changing and succeeding under any conditions</a:t>
            </a:r>
            <a:r>
              <a:rPr lang="en-US" sz="800" dirty="0"/>
              <a:t>. NY, NY: Portfolio/Penguin.</a:t>
            </a:r>
          </a:p>
          <a:p>
            <a:endParaRPr lang="en-US" dirty="0"/>
          </a:p>
        </p:txBody>
      </p:sp>
      <p:sp>
        <p:nvSpPr>
          <p:cNvPr id="4" name="TextBox 3"/>
          <p:cNvSpPr txBox="1"/>
          <p:nvPr/>
        </p:nvSpPr>
        <p:spPr>
          <a:xfrm>
            <a:off x="0" y="4271510"/>
            <a:ext cx="9144000" cy="230832"/>
          </a:xfrm>
          <a:prstGeom prst="rect">
            <a:avLst/>
          </a:prstGeom>
          <a:solidFill>
            <a:schemeClr val="accent1"/>
          </a:solidFill>
        </p:spPr>
        <p:txBody>
          <a:bodyPr wrap="square" rtlCol="0">
            <a:spAutoFit/>
          </a:bodyPr>
          <a:lstStyle/>
          <a:p>
            <a:r>
              <a:rPr lang="en-US" sz="900" b="1" dirty="0">
                <a:solidFill>
                  <a:schemeClr val="bg1"/>
                </a:solidFill>
              </a:rPr>
              <a:t>Cardiology Patient Care Unit</a:t>
            </a:r>
          </a:p>
        </p:txBody>
      </p:sp>
    </p:spTree>
    <p:extLst>
      <p:ext uri="{BB962C8B-B14F-4D97-AF65-F5344CB8AC3E}">
        <p14:creationId xmlns:p14="http://schemas.microsoft.com/office/powerpoint/2010/main" val="205165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Step 1 – Creating urgency</a:t>
            </a:r>
          </a:p>
        </p:txBody>
      </p:sp>
      <p:sp>
        <p:nvSpPr>
          <p:cNvPr id="3" name="Content Placeholder 2"/>
          <p:cNvSpPr>
            <a:spLocks noGrp="1"/>
          </p:cNvSpPr>
          <p:nvPr>
            <p:ph idx="11"/>
          </p:nvPr>
        </p:nvSpPr>
        <p:spPr>
          <a:xfrm>
            <a:off x="4770120" y="926612"/>
            <a:ext cx="4038600" cy="3195830"/>
          </a:xfrm>
          <a:prstGeom prst="rect">
            <a:avLst/>
          </a:prstGeom>
          <a:ln w="6350">
            <a:noFill/>
          </a:ln>
        </p:spPr>
        <p:txBody>
          <a:bodyPr>
            <a:normAutofit fontScale="92500"/>
          </a:bodyPr>
          <a:lstStyle/>
          <a:p>
            <a:r>
              <a:rPr lang="en-US" dirty="0"/>
              <a:t>Help others see the need for change and the importance of acting immediately</a:t>
            </a:r>
          </a:p>
          <a:p>
            <a:pPr lvl="1"/>
            <a:r>
              <a:rPr lang="en-US" i="1" dirty="0"/>
              <a:t>The Patient Care Manager noted a decline in the scores for CPCU and shared the information with the Unit Quality Practice Council (UQPC). </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88" y="1430989"/>
            <a:ext cx="4476812" cy="2335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Oval 7"/>
          <p:cNvSpPr/>
          <p:nvPr/>
        </p:nvSpPr>
        <p:spPr>
          <a:xfrm>
            <a:off x="2418347" y="1913022"/>
            <a:ext cx="1515979" cy="13716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71388" y="3911600"/>
            <a:ext cx="4476812" cy="646331"/>
          </a:xfrm>
          <a:prstGeom prst="rect">
            <a:avLst/>
          </a:prstGeom>
          <a:noFill/>
        </p:spPr>
        <p:txBody>
          <a:bodyPr wrap="square" rtlCol="0">
            <a:spAutoFit/>
          </a:bodyPr>
          <a:lstStyle/>
          <a:p>
            <a:r>
              <a:rPr lang="en-US" sz="900" dirty="0"/>
              <a:t>(2016). [CPCU Patient Satisfaction Graph FY2016] Retrieved 2016, from www.pressganey.com</a:t>
            </a:r>
          </a:p>
          <a:p>
            <a:endParaRPr lang="en-US" dirty="0"/>
          </a:p>
        </p:txBody>
      </p:sp>
      <p:sp>
        <p:nvSpPr>
          <p:cNvPr id="7" name="TextBox 6"/>
          <p:cNvSpPr txBox="1"/>
          <p:nvPr/>
        </p:nvSpPr>
        <p:spPr>
          <a:xfrm>
            <a:off x="0" y="4271510"/>
            <a:ext cx="9144000" cy="230832"/>
          </a:xfrm>
          <a:prstGeom prst="rect">
            <a:avLst/>
          </a:prstGeom>
          <a:solidFill>
            <a:schemeClr val="accent1"/>
          </a:solidFill>
        </p:spPr>
        <p:txBody>
          <a:bodyPr wrap="square" rtlCol="0">
            <a:spAutoFit/>
          </a:bodyPr>
          <a:lstStyle/>
          <a:p>
            <a:r>
              <a:rPr lang="en-US" sz="900" b="1" dirty="0">
                <a:solidFill>
                  <a:schemeClr val="bg1"/>
                </a:solidFill>
              </a:rPr>
              <a:t>Cardiology Patient Care Unit</a:t>
            </a:r>
          </a:p>
        </p:txBody>
      </p:sp>
    </p:spTree>
    <p:extLst>
      <p:ext uri="{BB962C8B-B14F-4D97-AF65-F5344CB8AC3E}">
        <p14:creationId xmlns:p14="http://schemas.microsoft.com/office/powerpoint/2010/main" val="2587037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Step 2: Building a coalition</a:t>
            </a:r>
            <a:endParaRPr lang="en-US" dirty="0">
              <a:solidFill>
                <a:schemeClr val="tx2"/>
              </a:solidFill>
            </a:endParaRPr>
          </a:p>
        </p:txBody>
      </p:sp>
      <p:sp>
        <p:nvSpPr>
          <p:cNvPr id="5" name="Content Placeholder 2"/>
          <p:cNvSpPr>
            <a:spLocks noGrp="1"/>
          </p:cNvSpPr>
          <p:nvPr>
            <p:ph idx="11"/>
          </p:nvPr>
        </p:nvSpPr>
        <p:spPr>
          <a:xfrm>
            <a:off x="228600" y="1040390"/>
            <a:ext cx="4920916" cy="3195830"/>
          </a:xfrm>
          <a:prstGeom prst="rect">
            <a:avLst/>
          </a:prstGeom>
        </p:spPr>
        <p:txBody>
          <a:bodyPr>
            <a:normAutofit lnSpcReduction="10000"/>
          </a:bodyPr>
          <a:lstStyle/>
          <a:p>
            <a:r>
              <a:rPr lang="en-US" b="1" dirty="0"/>
              <a:t>Make sure there is a committed group guiding the change – one with the right mix of leadership skills, bias for action, credibility, soft skills, analytical skills, and ability to communicate. </a:t>
            </a:r>
          </a:p>
          <a:p>
            <a:pPr lvl="1"/>
            <a:r>
              <a:rPr lang="en-US" i="1" dirty="0"/>
              <a:t>The CPCU UQPC developed a focus group of staff members committed to improving Patient Satisfaction Scores. </a:t>
            </a:r>
          </a:p>
        </p:txBody>
      </p:sp>
      <p:pic>
        <p:nvPicPr>
          <p:cNvPr id="1026" name="Picture 2" descr="Stacking hands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2959" y="1202509"/>
            <a:ext cx="2650234" cy="26502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42959" y="3918857"/>
            <a:ext cx="2650234" cy="553998"/>
          </a:xfrm>
          <a:prstGeom prst="rect">
            <a:avLst/>
          </a:prstGeom>
          <a:noFill/>
        </p:spPr>
        <p:txBody>
          <a:bodyPr wrap="square" rtlCol="0">
            <a:spAutoFit/>
          </a:bodyPr>
          <a:lstStyle/>
          <a:p>
            <a:r>
              <a:rPr lang="en-US" sz="600" dirty="0"/>
              <a:t>(</a:t>
            </a:r>
            <a:r>
              <a:rPr lang="en-US" sz="600" dirty="0" err="1"/>
              <a:t>n.d.</a:t>
            </a:r>
            <a:r>
              <a:rPr lang="en-US" sz="600" dirty="0"/>
              <a:t>). [Coalition Building]. Retrieved September 29, 2017, from http://www.malkinross.com/Service-Areas/Partnership-Coalition-Building/</a:t>
            </a:r>
          </a:p>
          <a:p>
            <a:endParaRPr lang="en-US" dirty="0"/>
          </a:p>
        </p:txBody>
      </p:sp>
      <p:sp>
        <p:nvSpPr>
          <p:cNvPr id="7" name="TextBox 6"/>
          <p:cNvSpPr txBox="1"/>
          <p:nvPr/>
        </p:nvSpPr>
        <p:spPr>
          <a:xfrm>
            <a:off x="0" y="4271510"/>
            <a:ext cx="9144000" cy="230832"/>
          </a:xfrm>
          <a:prstGeom prst="rect">
            <a:avLst/>
          </a:prstGeom>
          <a:solidFill>
            <a:schemeClr val="accent1"/>
          </a:solidFill>
        </p:spPr>
        <p:txBody>
          <a:bodyPr wrap="square" rtlCol="0">
            <a:spAutoFit/>
          </a:bodyPr>
          <a:lstStyle/>
          <a:p>
            <a:r>
              <a:rPr lang="en-US" sz="900" b="1" dirty="0">
                <a:solidFill>
                  <a:schemeClr val="bg1"/>
                </a:solidFill>
              </a:rPr>
              <a:t>Cardiology Patient Care Unit</a:t>
            </a:r>
          </a:p>
        </p:txBody>
      </p:sp>
    </p:spTree>
    <p:extLst>
      <p:ext uri="{BB962C8B-B14F-4D97-AF65-F5344CB8AC3E}">
        <p14:creationId xmlns:p14="http://schemas.microsoft.com/office/powerpoint/2010/main" val="389502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Autofit/>
          </a:bodyPr>
          <a:lstStyle/>
          <a:p>
            <a:r>
              <a:rPr lang="en-US" sz="2500" dirty="0"/>
              <a:t>Step 3: Form a vision</a:t>
            </a:r>
            <a:endParaRPr lang="en-US" sz="2500" dirty="0">
              <a:solidFill>
                <a:schemeClr val="tx2"/>
              </a:solidFill>
            </a:endParaRPr>
          </a:p>
        </p:txBody>
      </p:sp>
      <p:sp>
        <p:nvSpPr>
          <p:cNvPr id="5" name="Content Placeholder 2"/>
          <p:cNvSpPr>
            <a:spLocks noGrp="1"/>
          </p:cNvSpPr>
          <p:nvPr>
            <p:ph idx="1"/>
          </p:nvPr>
        </p:nvSpPr>
        <p:spPr>
          <a:xfrm>
            <a:off x="457200" y="1035252"/>
            <a:ext cx="5245768" cy="3195830"/>
          </a:xfrm>
          <a:prstGeom prst="rect">
            <a:avLst/>
          </a:prstGeom>
        </p:spPr>
        <p:txBody>
          <a:bodyPr>
            <a:normAutofit lnSpcReduction="10000"/>
          </a:bodyPr>
          <a:lstStyle/>
          <a:p>
            <a:r>
              <a:rPr lang="en-US" b="1" dirty="0"/>
              <a:t>Clarify how the future will be different from the past, and how you can make that future a reality. </a:t>
            </a:r>
          </a:p>
          <a:p>
            <a:pPr lvl="1"/>
            <a:r>
              <a:rPr lang="en-US" i="1" dirty="0"/>
              <a:t>The UQPC Focus Group formed a vision of how we wanted our unit to improve. </a:t>
            </a:r>
          </a:p>
          <a:p>
            <a:pPr lvl="1"/>
            <a:r>
              <a:rPr lang="en-US" i="1" dirty="0"/>
              <a:t>We wanted our patients and families to be more satisfied with their care, and our Patient Satisfaction scores to meet or exceed unit goals of 89.5. </a:t>
            </a:r>
          </a:p>
        </p:txBody>
      </p:sp>
      <p:pic>
        <p:nvPicPr>
          <p:cNvPr id="6" name="Picture 5" descr="nurse anti-bullying"/>
          <p:cNvPicPr/>
          <p:nvPr/>
        </p:nvPicPr>
        <p:blipFill>
          <a:blip r:embed="rId3">
            <a:extLst>
              <a:ext uri="{28A0092B-C50C-407E-A947-70E740481C1C}">
                <a14:useLocalDpi xmlns:a14="http://schemas.microsoft.com/office/drawing/2010/main" val="0"/>
              </a:ext>
            </a:extLst>
          </a:blip>
          <a:srcRect/>
          <a:stretch>
            <a:fillRect/>
          </a:stretch>
        </p:blipFill>
        <p:spPr bwMode="auto">
          <a:xfrm>
            <a:off x="5702968" y="1428463"/>
            <a:ext cx="3176337" cy="2409408"/>
          </a:xfrm>
          <a:prstGeom prst="rect">
            <a:avLst/>
          </a:prstGeom>
          <a:noFill/>
          <a:ln>
            <a:noFill/>
          </a:ln>
        </p:spPr>
      </p:pic>
      <p:sp>
        <p:nvSpPr>
          <p:cNvPr id="3" name="TextBox 2"/>
          <p:cNvSpPr txBox="1"/>
          <p:nvPr/>
        </p:nvSpPr>
        <p:spPr>
          <a:xfrm>
            <a:off x="5702968" y="3972560"/>
            <a:ext cx="3176337" cy="615553"/>
          </a:xfrm>
          <a:prstGeom prst="rect">
            <a:avLst/>
          </a:prstGeom>
          <a:noFill/>
        </p:spPr>
        <p:txBody>
          <a:bodyPr wrap="square" rtlCol="0">
            <a:spAutoFit/>
          </a:bodyPr>
          <a:lstStyle/>
          <a:p>
            <a:r>
              <a:rPr lang="en-US" sz="800" dirty="0"/>
              <a:t>(2015, March 3). [Nursing Heart] Retrieved September 24, 2017, from http://voiceofnursing.org/bullying-is-not-welcome-here/</a:t>
            </a:r>
          </a:p>
          <a:p>
            <a:endParaRPr lang="en-US" dirty="0"/>
          </a:p>
        </p:txBody>
      </p:sp>
      <p:sp>
        <p:nvSpPr>
          <p:cNvPr id="7" name="TextBox 6"/>
          <p:cNvSpPr txBox="1"/>
          <p:nvPr/>
        </p:nvSpPr>
        <p:spPr>
          <a:xfrm>
            <a:off x="0" y="4271510"/>
            <a:ext cx="9144000" cy="230832"/>
          </a:xfrm>
          <a:prstGeom prst="rect">
            <a:avLst/>
          </a:prstGeom>
          <a:solidFill>
            <a:schemeClr val="accent1"/>
          </a:solidFill>
        </p:spPr>
        <p:txBody>
          <a:bodyPr wrap="square" rtlCol="0">
            <a:spAutoFit/>
          </a:bodyPr>
          <a:lstStyle/>
          <a:p>
            <a:r>
              <a:rPr lang="en-US" sz="900" b="1" dirty="0">
                <a:solidFill>
                  <a:schemeClr val="bg1"/>
                </a:solidFill>
              </a:rPr>
              <a:t>Cardiology Patient Care Unit</a:t>
            </a:r>
          </a:p>
        </p:txBody>
      </p:sp>
    </p:spTree>
    <p:extLst>
      <p:ext uri="{BB962C8B-B14F-4D97-AF65-F5344CB8AC3E}">
        <p14:creationId xmlns:p14="http://schemas.microsoft.com/office/powerpoint/2010/main" val="346902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220" y="17665"/>
            <a:ext cx="8229600" cy="607976"/>
          </a:xfrm>
        </p:spPr>
        <p:txBody>
          <a:bodyPr/>
          <a:lstStyle/>
          <a:p>
            <a:r>
              <a:rPr lang="en-US" dirty="0"/>
              <a:t>Step 4: Communicate the vision</a:t>
            </a:r>
          </a:p>
        </p:txBody>
      </p:sp>
      <p:sp>
        <p:nvSpPr>
          <p:cNvPr id="2" name="Content Placeholder 1"/>
          <p:cNvSpPr>
            <a:spLocks noGrp="1"/>
          </p:cNvSpPr>
          <p:nvPr>
            <p:ph idx="10"/>
          </p:nvPr>
        </p:nvSpPr>
        <p:spPr>
          <a:xfrm>
            <a:off x="4199020" y="547230"/>
            <a:ext cx="4831181" cy="3822169"/>
          </a:xfrm>
          <a:prstGeom prst="rect">
            <a:avLst/>
          </a:prstGeom>
        </p:spPr>
        <p:txBody>
          <a:bodyPr>
            <a:normAutofit fontScale="85000" lnSpcReduction="10000"/>
          </a:bodyPr>
          <a:lstStyle/>
          <a:p>
            <a:pPr>
              <a:lnSpc>
                <a:spcPct val="110000"/>
              </a:lnSpc>
              <a:spcBef>
                <a:spcPts val="0"/>
              </a:spcBef>
              <a:spcAft>
                <a:spcPts val="1200"/>
              </a:spcAft>
            </a:pPr>
            <a:r>
              <a:rPr lang="en-US" sz="2900" b="1" dirty="0"/>
              <a:t>Make sure as many people as possible understand and accept the vision and strategy. </a:t>
            </a:r>
          </a:p>
          <a:p>
            <a:pPr lvl="1">
              <a:lnSpc>
                <a:spcPct val="110000"/>
              </a:lnSpc>
            </a:pPr>
            <a:r>
              <a:rPr lang="en-US" sz="2500" i="1" dirty="0"/>
              <a:t>Created a “Gallery of Truth” with verbatim comments that identified areas that needed improvement.</a:t>
            </a:r>
          </a:p>
          <a:p>
            <a:pPr lvl="1">
              <a:lnSpc>
                <a:spcPct val="110000"/>
              </a:lnSpc>
            </a:pPr>
            <a:r>
              <a:rPr lang="en-US" sz="2500" i="1" dirty="0"/>
              <a:t>Created a presentation with tools to improve those identified areas of improvement</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t="16356"/>
          <a:stretch/>
        </p:blipFill>
        <p:spPr bwMode="auto">
          <a:xfrm>
            <a:off x="831215" y="622266"/>
            <a:ext cx="3143250" cy="34006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34720" y="4054882"/>
            <a:ext cx="2936240" cy="184666"/>
          </a:xfrm>
          <a:prstGeom prst="rect">
            <a:avLst/>
          </a:prstGeom>
          <a:noFill/>
        </p:spPr>
        <p:txBody>
          <a:bodyPr wrap="square" rtlCol="0">
            <a:spAutoFit/>
          </a:bodyPr>
          <a:lstStyle/>
          <a:p>
            <a:r>
              <a:rPr lang="en-US" sz="600" dirty="0"/>
              <a:t>Gallery of Truth [Personal photograph taken in Texas Children's Hospital]. (2016).</a:t>
            </a:r>
          </a:p>
        </p:txBody>
      </p:sp>
      <p:sp>
        <p:nvSpPr>
          <p:cNvPr id="7" name="TextBox 6"/>
          <p:cNvSpPr txBox="1"/>
          <p:nvPr/>
        </p:nvSpPr>
        <p:spPr>
          <a:xfrm>
            <a:off x="0" y="4271510"/>
            <a:ext cx="9144000" cy="230832"/>
          </a:xfrm>
          <a:prstGeom prst="rect">
            <a:avLst/>
          </a:prstGeom>
          <a:solidFill>
            <a:schemeClr val="accent1"/>
          </a:solidFill>
        </p:spPr>
        <p:txBody>
          <a:bodyPr wrap="square" rtlCol="0">
            <a:spAutoFit/>
          </a:bodyPr>
          <a:lstStyle/>
          <a:p>
            <a:r>
              <a:rPr lang="en-US" sz="900" b="1" dirty="0">
                <a:solidFill>
                  <a:schemeClr val="bg1"/>
                </a:solidFill>
              </a:rPr>
              <a:t>Cardiology Patient Care Unit</a:t>
            </a:r>
          </a:p>
        </p:txBody>
      </p:sp>
    </p:spTree>
    <p:extLst>
      <p:ext uri="{BB962C8B-B14F-4D97-AF65-F5344CB8AC3E}">
        <p14:creationId xmlns:p14="http://schemas.microsoft.com/office/powerpoint/2010/main" val="3870492148"/>
      </p:ext>
    </p:extLst>
  </p:cSld>
  <p:clrMapOvr>
    <a:masterClrMapping/>
  </p:clrMapOvr>
</p:sld>
</file>

<file path=ppt/theme/theme1.xml><?xml version="1.0" encoding="utf-8"?>
<a:theme xmlns:a="http://schemas.openxmlformats.org/drawingml/2006/main" name="Office Theme">
  <a:themeElements>
    <a:clrScheme name="TCH_PPT">
      <a:dk1>
        <a:srgbClr val="000000"/>
      </a:dk1>
      <a:lt1>
        <a:srgbClr val="FFFFFF"/>
      </a:lt1>
      <a:dk2>
        <a:srgbClr val="E61E2A"/>
      </a:dk2>
      <a:lt2>
        <a:srgbClr val="DDDDDD"/>
      </a:lt2>
      <a:accent1>
        <a:srgbClr val="E61E2A"/>
      </a:accent1>
      <a:accent2>
        <a:srgbClr val="5A5A5A"/>
      </a:accent2>
      <a:accent3>
        <a:srgbClr val="FF1D33"/>
      </a:accent3>
      <a:accent4>
        <a:srgbClr val="3C3C3C"/>
      </a:accent4>
      <a:accent5>
        <a:srgbClr val="A31E26"/>
      </a:accent5>
      <a:accent6>
        <a:srgbClr val="6B0F19"/>
      </a:accent6>
      <a:hlink>
        <a:srgbClr val="646464"/>
      </a:hlink>
      <a:folHlink>
        <a:srgbClr val="6464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B36861CFB79444994123E6A2ABA128" ma:contentTypeVersion="1" ma:contentTypeDescription="Create a new document." ma:contentTypeScope="" ma:versionID="78940d65566cd042e17a875e00d95b5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6DB805-4EFE-4449-8810-A71AB6E193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EBD33B2-E977-4CF3-9B88-C668DFD80139}">
  <ds:schemaRefs>
    <ds:schemaRef ds:uri="http://schemas.microsoft.com/sharepoint/v3/contenttype/forms"/>
  </ds:schemaRefs>
</ds:datastoreItem>
</file>

<file path=customXml/itemProps3.xml><?xml version="1.0" encoding="utf-8"?>
<ds:datastoreItem xmlns:ds="http://schemas.openxmlformats.org/officeDocument/2006/customXml" ds:itemID="{35A25F42-0EA4-4185-B029-DFF37862CC9A}">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2593</TotalTime>
  <Words>1365</Words>
  <Application>Microsoft Office PowerPoint</Application>
  <PresentationFormat>On-screen Show (16:9)</PresentationFormat>
  <Paragraphs>134</Paragraphs>
  <Slides>16</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 Our iceberg was melting </vt:lpstr>
      <vt:lpstr>PowerPoint Presentation</vt:lpstr>
      <vt:lpstr>Introduction</vt:lpstr>
      <vt:lpstr>Objectives</vt:lpstr>
      <vt:lpstr>PowerPoint Presentation</vt:lpstr>
      <vt:lpstr>Step 1 – Creating urgency</vt:lpstr>
      <vt:lpstr>Step 2: Building a coalition</vt:lpstr>
      <vt:lpstr>Step 3: Form a vision</vt:lpstr>
      <vt:lpstr>Step 4: Communicate the vision</vt:lpstr>
      <vt:lpstr>Step 5: Empower Action</vt:lpstr>
      <vt:lpstr>Step 6: Generate short term wins</vt:lpstr>
      <vt:lpstr>Step 7: Never let up</vt:lpstr>
      <vt:lpstr>Step 8: Make it culture</vt:lpstr>
      <vt:lpstr>Evaluation and impact</vt:lpstr>
      <vt:lpstr>References</vt:lpstr>
      <vt:lpstr>PowerPoint Presentation</vt:lpstr>
    </vt:vector>
  </TitlesOfParts>
  <Company>Origin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Children’s Hospital</dc:title>
  <dc:creator>Amanda Bell</dc:creator>
  <cp:lastModifiedBy>Dominika Babraj</cp:lastModifiedBy>
  <cp:revision>179</cp:revision>
  <cp:lastPrinted>2015-02-12T21:30:49Z</cp:lastPrinted>
  <dcterms:created xsi:type="dcterms:W3CDTF">2014-09-19T14:50:20Z</dcterms:created>
  <dcterms:modified xsi:type="dcterms:W3CDTF">2017-10-07T22:03:44Z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0x010100ACB36861CFB79444994123E6A2ABA128</vt:lpwstr>
  </property>
</Properties>
</file>