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ullayrennay:Downloads:ED%20Tria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ullayrennay:Downloads:ED%20Arrival%20Tim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ullayrennay:Downloads:ED%20Arrival%20Tim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ullayrennay:Downloads:ED%20LWOT%20and%20Hold%20Times%20FY17%2010%2011%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Median Arrival Time to Triage Start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94967489528925"/>
          <c:y val="0.102746980305044"/>
          <c:w val="0.821713564874158"/>
          <c:h val="0.741449056903152"/>
        </c:manualLayout>
      </c:layout>
      <c:lineChart>
        <c:grouping val="standard"/>
        <c:varyColors val="0"/>
        <c:ser>
          <c:idx val="0"/>
          <c:order val="0"/>
          <c:tx>
            <c:strRef>
              <c:f>TRIAGE!$B$24</c:f>
              <c:strCache>
                <c:ptCount val="1"/>
                <c:pt idx="0">
                  <c:v>Triage Arrival to Start</c:v>
                </c:pt>
              </c:strCache>
            </c:strRef>
          </c:tx>
          <c:spPr>
            <a:ln w="28575" cap="rnd">
              <a:solidFill>
                <a:srgbClr val="00009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9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0.0302336548026423"/>
                  <c:y val="-0.02197130181062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08-4F8F-AEFB-981CAD33E0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80008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TRIAGE!$A$25:$A$39</c:f>
              <c:numCache>
                <c:formatCode>mmm\-yy</c:formatCode>
                <c:ptCount val="15"/>
                <c:pt idx="0">
                  <c:v>42552.0</c:v>
                </c:pt>
                <c:pt idx="1">
                  <c:v>42583.0</c:v>
                </c:pt>
                <c:pt idx="2">
                  <c:v>42614.0</c:v>
                </c:pt>
                <c:pt idx="3">
                  <c:v>42644.0</c:v>
                </c:pt>
                <c:pt idx="4">
                  <c:v>42675.0</c:v>
                </c:pt>
                <c:pt idx="5">
                  <c:v>42705.0</c:v>
                </c:pt>
                <c:pt idx="6">
                  <c:v>42736.0</c:v>
                </c:pt>
                <c:pt idx="7">
                  <c:v>42767.0</c:v>
                </c:pt>
                <c:pt idx="8">
                  <c:v>42795.0</c:v>
                </c:pt>
                <c:pt idx="9">
                  <c:v>42826.0</c:v>
                </c:pt>
                <c:pt idx="10">
                  <c:v>42856.0</c:v>
                </c:pt>
                <c:pt idx="11">
                  <c:v>42887.0</c:v>
                </c:pt>
                <c:pt idx="12">
                  <c:v>42917.0</c:v>
                </c:pt>
                <c:pt idx="13">
                  <c:v>42948.0</c:v>
                </c:pt>
                <c:pt idx="14">
                  <c:v>42979.0</c:v>
                </c:pt>
              </c:numCache>
            </c:numRef>
          </c:cat>
          <c:val>
            <c:numRef>
              <c:f>TRIAGE!$B$25:$B$39</c:f>
              <c:numCache>
                <c:formatCode>hh:mm:ss</c:formatCode>
                <c:ptCount val="15"/>
                <c:pt idx="0">
                  <c:v>0.00763888888888889</c:v>
                </c:pt>
                <c:pt idx="1">
                  <c:v>0.00902777777777778</c:v>
                </c:pt>
                <c:pt idx="2">
                  <c:v>0.0118055555555556</c:v>
                </c:pt>
                <c:pt idx="3">
                  <c:v>0.0118055555555556</c:v>
                </c:pt>
                <c:pt idx="4">
                  <c:v>0.0118055555555556</c:v>
                </c:pt>
                <c:pt idx="5">
                  <c:v>0.0118055555555556</c:v>
                </c:pt>
                <c:pt idx="6">
                  <c:v>0.0118055555555556</c:v>
                </c:pt>
                <c:pt idx="7">
                  <c:v>0.0173611111111111</c:v>
                </c:pt>
                <c:pt idx="8">
                  <c:v>0.0118055555555556</c:v>
                </c:pt>
                <c:pt idx="9">
                  <c:v>0.0111111111111111</c:v>
                </c:pt>
                <c:pt idx="10">
                  <c:v>0.0111111111111111</c:v>
                </c:pt>
                <c:pt idx="11">
                  <c:v>0.00972222222222222</c:v>
                </c:pt>
                <c:pt idx="12">
                  <c:v>0.00902777777777778</c:v>
                </c:pt>
                <c:pt idx="13">
                  <c:v>0.00694444444444444</c:v>
                </c:pt>
                <c:pt idx="14">
                  <c:v>0.00486111111111111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508-4F8F-AEFB-981CAD33E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811272"/>
        <c:axId val="-2058344968"/>
      </c:lineChart>
      <c:lineChart>
        <c:grouping val="standard"/>
        <c:varyColors val="0"/>
        <c:ser>
          <c:idx val="1"/>
          <c:order val="1"/>
          <c:tx>
            <c:strRef>
              <c:f>TRIAGE!$C$24</c:f>
              <c:strCache>
                <c:ptCount val="1"/>
                <c:pt idx="0">
                  <c:v>Total Patients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TRIAGE!$A$25:$A$39</c:f>
              <c:numCache>
                <c:formatCode>mmm\-yy</c:formatCode>
                <c:ptCount val="15"/>
                <c:pt idx="0">
                  <c:v>42552.0</c:v>
                </c:pt>
                <c:pt idx="1">
                  <c:v>42583.0</c:v>
                </c:pt>
                <c:pt idx="2">
                  <c:v>42614.0</c:v>
                </c:pt>
                <c:pt idx="3">
                  <c:v>42644.0</c:v>
                </c:pt>
                <c:pt idx="4">
                  <c:v>42675.0</c:v>
                </c:pt>
                <c:pt idx="5">
                  <c:v>42705.0</c:v>
                </c:pt>
                <c:pt idx="6">
                  <c:v>42736.0</c:v>
                </c:pt>
                <c:pt idx="7">
                  <c:v>42767.0</c:v>
                </c:pt>
                <c:pt idx="8">
                  <c:v>42795.0</c:v>
                </c:pt>
                <c:pt idx="9">
                  <c:v>42826.0</c:v>
                </c:pt>
                <c:pt idx="10">
                  <c:v>42856.0</c:v>
                </c:pt>
                <c:pt idx="11">
                  <c:v>42887.0</c:v>
                </c:pt>
                <c:pt idx="12">
                  <c:v>42917.0</c:v>
                </c:pt>
                <c:pt idx="13">
                  <c:v>42948.0</c:v>
                </c:pt>
                <c:pt idx="14">
                  <c:v>42979.0</c:v>
                </c:pt>
              </c:numCache>
            </c:numRef>
          </c:cat>
          <c:val>
            <c:numRef>
              <c:f>TRIAGE!$C$25:$C$39</c:f>
              <c:numCache>
                <c:formatCode>General</c:formatCode>
                <c:ptCount val="15"/>
                <c:pt idx="0">
                  <c:v>4236.0</c:v>
                </c:pt>
                <c:pt idx="1">
                  <c:v>4202.0</c:v>
                </c:pt>
                <c:pt idx="2">
                  <c:v>5067.0</c:v>
                </c:pt>
                <c:pt idx="3">
                  <c:v>5251.0</c:v>
                </c:pt>
                <c:pt idx="4">
                  <c:v>5183.0</c:v>
                </c:pt>
                <c:pt idx="5">
                  <c:v>4764.0</c:v>
                </c:pt>
                <c:pt idx="6">
                  <c:v>5222.0</c:v>
                </c:pt>
                <c:pt idx="7">
                  <c:v>5089.0</c:v>
                </c:pt>
                <c:pt idx="8">
                  <c:v>4910.0</c:v>
                </c:pt>
                <c:pt idx="9">
                  <c:v>4545.0</c:v>
                </c:pt>
                <c:pt idx="10">
                  <c:v>4440.0</c:v>
                </c:pt>
                <c:pt idx="11">
                  <c:v>3890.0</c:v>
                </c:pt>
                <c:pt idx="12">
                  <c:v>3158.0</c:v>
                </c:pt>
                <c:pt idx="13">
                  <c:v>3889.0</c:v>
                </c:pt>
                <c:pt idx="14">
                  <c:v>4628.0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508-4F8F-AEFB-981CAD33E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506744"/>
        <c:axId val="-2047044424"/>
      </c:lineChart>
      <c:dateAx>
        <c:axId val="-20588112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8344968"/>
        <c:crosses val="autoZero"/>
        <c:auto val="1"/>
        <c:lblOffset val="100"/>
        <c:baseTimeUnit val="months"/>
      </c:dateAx>
      <c:valAx>
        <c:axId val="-205834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Median</a:t>
                </a:r>
                <a:r>
                  <a:rPr lang="en-US" baseline="0"/>
                  <a:t> Time in Minutes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00820955520094872"/>
              <c:y val="0.1718816366228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hh:mm:ss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8811272"/>
        <c:crosses val="autoZero"/>
        <c:crossBetween val="between"/>
      </c:valAx>
      <c:valAx>
        <c:axId val="-2047044424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</a:t>
                </a:r>
                <a:r>
                  <a:rPr lang="en-US" baseline="0"/>
                  <a:t> Patients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68591832997619"/>
              <c:y val="0.3940927031476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506744"/>
        <c:crosses val="max"/>
        <c:crossBetween val="between"/>
      </c:valAx>
      <c:dateAx>
        <c:axId val="21065067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204704442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ED</a:t>
            </a:r>
            <a:r>
              <a:rPr lang="en-US" baseline="0"/>
              <a:t> Arrival Time to Treatment Room Jan to Sep 2017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76653114853993"/>
          <c:y val="0.111292301480066"/>
          <c:w val="0.830629000879122"/>
          <c:h val="0.732599046420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'Arriaval Times to Treatment'!$B$1</c:f>
              <c:strCache>
                <c:ptCount val="1"/>
                <c:pt idx="0">
                  <c:v>Time from Arrival Time to Treatment Area</c:v>
                </c:pt>
              </c:strCache>
            </c:strRef>
          </c:tx>
          <c:spPr>
            <a:solidFill>
              <a:srgbClr val="0000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80008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'Arriaval Times to Treatment'!$A$2:$A$10</c:f>
              <c:strCache>
                <c:ptCount val="9"/>
                <c:pt idx="0">
                  <c:v>1 2017</c:v>
                </c:pt>
                <c:pt idx="1">
                  <c:v>2 2017</c:v>
                </c:pt>
                <c:pt idx="2">
                  <c:v>3 2017</c:v>
                </c:pt>
                <c:pt idx="3">
                  <c:v>4 2017</c:v>
                </c:pt>
                <c:pt idx="4">
                  <c:v>5 2017</c:v>
                </c:pt>
                <c:pt idx="5">
                  <c:v>6 2017</c:v>
                </c:pt>
                <c:pt idx="6">
                  <c:v>7 2017</c:v>
                </c:pt>
                <c:pt idx="7">
                  <c:v>8 2017</c:v>
                </c:pt>
                <c:pt idx="8">
                  <c:v>9 2017</c:v>
                </c:pt>
              </c:strCache>
            </c:strRef>
          </c:cat>
          <c:val>
            <c:numRef>
              <c:f>'Arriaval Times to Treatment'!$B$2:$B$10</c:f>
              <c:numCache>
                <c:formatCode>hh:mm:ss</c:formatCode>
                <c:ptCount val="9"/>
                <c:pt idx="0">
                  <c:v>0.0242361111111111</c:v>
                </c:pt>
                <c:pt idx="1">
                  <c:v>0.0390393518518518</c:v>
                </c:pt>
                <c:pt idx="2">
                  <c:v>0.0230439814814815</c:v>
                </c:pt>
                <c:pt idx="3">
                  <c:v>0.0191087962962963</c:v>
                </c:pt>
                <c:pt idx="4">
                  <c:v>0.0194328703703704</c:v>
                </c:pt>
                <c:pt idx="5">
                  <c:v>0.014537037037037</c:v>
                </c:pt>
                <c:pt idx="6">
                  <c:v>0.0119907407407407</c:v>
                </c:pt>
                <c:pt idx="7">
                  <c:v>0.0119444444444444</c:v>
                </c:pt>
                <c:pt idx="8">
                  <c:v>0.0189236111111111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AA-4328-AF10-977DCF869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6104648"/>
        <c:axId val="-2058392280"/>
      </c:barChart>
      <c:lineChart>
        <c:grouping val="standard"/>
        <c:varyColors val="0"/>
        <c:ser>
          <c:idx val="1"/>
          <c:order val="1"/>
          <c:tx>
            <c:strRef>
              <c:f>'Arriaval Times to Treatment'!$C$1</c:f>
              <c:strCache>
                <c:ptCount val="1"/>
                <c:pt idx="0">
                  <c:v>Patients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0263378176382661"/>
                  <c:y val="-0.03196134574087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AA-4328-AF10-977DCF869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'Arriaval Times to Treatment'!$A$2:$A$10</c:f>
              <c:strCache>
                <c:ptCount val="9"/>
                <c:pt idx="0">
                  <c:v>1 2017</c:v>
                </c:pt>
                <c:pt idx="1">
                  <c:v>2 2017</c:v>
                </c:pt>
                <c:pt idx="2">
                  <c:v>3 2017</c:v>
                </c:pt>
                <c:pt idx="3">
                  <c:v>4 2017</c:v>
                </c:pt>
                <c:pt idx="4">
                  <c:v>5 2017</c:v>
                </c:pt>
                <c:pt idx="5">
                  <c:v>6 2017</c:v>
                </c:pt>
                <c:pt idx="6">
                  <c:v>7 2017</c:v>
                </c:pt>
                <c:pt idx="7">
                  <c:v>8 2017</c:v>
                </c:pt>
                <c:pt idx="8">
                  <c:v>9 2017</c:v>
                </c:pt>
              </c:strCache>
            </c:strRef>
          </c:cat>
          <c:val>
            <c:numRef>
              <c:f>'Arriaval Times to Treatment'!$C$2:$C$10</c:f>
              <c:numCache>
                <c:formatCode>General</c:formatCode>
                <c:ptCount val="9"/>
                <c:pt idx="0">
                  <c:v>5016.0</c:v>
                </c:pt>
                <c:pt idx="1">
                  <c:v>4852.0</c:v>
                </c:pt>
                <c:pt idx="2">
                  <c:v>4774.0</c:v>
                </c:pt>
                <c:pt idx="3">
                  <c:v>4403.0</c:v>
                </c:pt>
                <c:pt idx="4">
                  <c:v>4319.0</c:v>
                </c:pt>
                <c:pt idx="5">
                  <c:v>3751.0</c:v>
                </c:pt>
                <c:pt idx="6">
                  <c:v>3688.0</c:v>
                </c:pt>
                <c:pt idx="7">
                  <c:v>3766.0</c:v>
                </c:pt>
                <c:pt idx="8">
                  <c:v>4438.0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AAA-4328-AF10-977DCF869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813896"/>
        <c:axId val="-2047354344"/>
      </c:lineChart>
      <c:catAx>
        <c:axId val="2106104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8392280"/>
        <c:crosses val="autoZero"/>
        <c:auto val="1"/>
        <c:lblAlgn val="ctr"/>
        <c:lblOffset val="100"/>
        <c:noMultiLvlLbl val="0"/>
      </c:catAx>
      <c:valAx>
        <c:axId val="-205839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to Treatment Room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hh:mm:ss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104648"/>
        <c:crosses val="autoZero"/>
        <c:crossBetween val="between"/>
      </c:valAx>
      <c:valAx>
        <c:axId val="-2047354344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</a:t>
                </a:r>
                <a:r>
                  <a:rPr lang="en-US" baseline="0"/>
                  <a:t> of Patients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813896"/>
        <c:crosses val="max"/>
        <c:crossBetween val="between"/>
      </c:valAx>
      <c:catAx>
        <c:axId val="-2138813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7354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613626077876904"/>
          <c:y val="0.909762847691376"/>
          <c:w val="0.867601138733112"/>
          <c:h val="0.0665685132553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ED</a:t>
            </a:r>
            <a:r>
              <a:rPr lang="en-US" baseline="0"/>
              <a:t> Arrival Time to Provider Evaluation Jan to Sep 2017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350582582027"/>
          <c:y val="0.133504474947089"/>
          <c:w val="0.821334021566618"/>
          <c:h val="0.698924977971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'Arriaval Times to Treatment'!$D$1</c:f>
              <c:strCache>
                <c:ptCount val="1"/>
                <c:pt idx="0">
                  <c:v>Time from Arrival Time to ED Provider Evaluation</c:v>
                </c:pt>
              </c:strCache>
            </c:strRef>
          </c:tx>
          <c:spPr>
            <a:solidFill>
              <a:srgbClr val="0000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80008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'Arriaval Times to Treatment'!$A$2:$A$10</c:f>
              <c:strCache>
                <c:ptCount val="9"/>
                <c:pt idx="0">
                  <c:v>1 2017</c:v>
                </c:pt>
                <c:pt idx="1">
                  <c:v>2 2017</c:v>
                </c:pt>
                <c:pt idx="2">
                  <c:v>3 2017</c:v>
                </c:pt>
                <c:pt idx="3">
                  <c:v>4 2017</c:v>
                </c:pt>
                <c:pt idx="4">
                  <c:v>5 2017</c:v>
                </c:pt>
                <c:pt idx="5">
                  <c:v>6 2017</c:v>
                </c:pt>
                <c:pt idx="6">
                  <c:v>7 2017</c:v>
                </c:pt>
                <c:pt idx="7">
                  <c:v>8 2017</c:v>
                </c:pt>
                <c:pt idx="8">
                  <c:v>9 2017</c:v>
                </c:pt>
              </c:strCache>
            </c:strRef>
          </c:cat>
          <c:val>
            <c:numRef>
              <c:f>'Arriaval Times to Treatment'!$D$2:$D$10</c:f>
              <c:numCache>
                <c:formatCode>hh:mm:ss</c:formatCode>
                <c:ptCount val="9"/>
                <c:pt idx="0">
                  <c:v>0.0378472222222222</c:v>
                </c:pt>
                <c:pt idx="1">
                  <c:v>0.0562847222222222</c:v>
                </c:pt>
                <c:pt idx="2">
                  <c:v>0.0378356481481481</c:v>
                </c:pt>
                <c:pt idx="3">
                  <c:v>0.0288078703703704</c:v>
                </c:pt>
                <c:pt idx="4">
                  <c:v>0.0297106481481481</c:v>
                </c:pt>
                <c:pt idx="5">
                  <c:v>0.0216435185185185</c:v>
                </c:pt>
                <c:pt idx="6">
                  <c:v>0.0173032407407407</c:v>
                </c:pt>
                <c:pt idx="7">
                  <c:v>0.0177083333333333</c:v>
                </c:pt>
                <c:pt idx="8">
                  <c:v>0.0296412037037037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67-4BD4-987A-2216E2E1F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51238408"/>
        <c:axId val="-2051102664"/>
      </c:barChart>
      <c:lineChart>
        <c:grouping val="standard"/>
        <c:varyColors val="0"/>
        <c:ser>
          <c:idx val="1"/>
          <c:order val="1"/>
          <c:tx>
            <c:strRef>
              <c:f>'Arriaval Times to Treatment'!$E$1</c:f>
              <c:strCache>
                <c:ptCount val="1"/>
                <c:pt idx="0">
                  <c:v>Patients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'Arriaval Times to Treatment'!$A$2:$A$10</c:f>
              <c:strCache>
                <c:ptCount val="9"/>
                <c:pt idx="0">
                  <c:v>1 2017</c:v>
                </c:pt>
                <c:pt idx="1">
                  <c:v>2 2017</c:v>
                </c:pt>
                <c:pt idx="2">
                  <c:v>3 2017</c:v>
                </c:pt>
                <c:pt idx="3">
                  <c:v>4 2017</c:v>
                </c:pt>
                <c:pt idx="4">
                  <c:v>5 2017</c:v>
                </c:pt>
                <c:pt idx="5">
                  <c:v>6 2017</c:v>
                </c:pt>
                <c:pt idx="6">
                  <c:v>7 2017</c:v>
                </c:pt>
                <c:pt idx="7">
                  <c:v>8 2017</c:v>
                </c:pt>
                <c:pt idx="8">
                  <c:v>9 2017</c:v>
                </c:pt>
              </c:strCache>
            </c:strRef>
          </c:cat>
          <c:val>
            <c:numRef>
              <c:f>'Arriaval Times to Treatment'!$E$2:$E$10</c:f>
              <c:numCache>
                <c:formatCode>General</c:formatCode>
                <c:ptCount val="9"/>
                <c:pt idx="0">
                  <c:v>5031.0</c:v>
                </c:pt>
                <c:pt idx="1">
                  <c:v>4848.0</c:v>
                </c:pt>
                <c:pt idx="2">
                  <c:v>4776.0</c:v>
                </c:pt>
                <c:pt idx="3">
                  <c:v>4422.0</c:v>
                </c:pt>
                <c:pt idx="4">
                  <c:v>4360.0</c:v>
                </c:pt>
                <c:pt idx="5">
                  <c:v>3800.0</c:v>
                </c:pt>
                <c:pt idx="6">
                  <c:v>3755.0</c:v>
                </c:pt>
                <c:pt idx="7">
                  <c:v>3827.0</c:v>
                </c:pt>
                <c:pt idx="8">
                  <c:v>4476.0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67-4BD4-987A-2216E2E1F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539000"/>
        <c:axId val="2103144424"/>
      </c:lineChart>
      <c:catAx>
        <c:axId val="-205123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1102664"/>
        <c:crosses val="autoZero"/>
        <c:auto val="1"/>
        <c:lblAlgn val="ctr"/>
        <c:lblOffset val="100"/>
        <c:noMultiLvlLbl val="0"/>
      </c:catAx>
      <c:valAx>
        <c:axId val="-2051102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to Provider Evaluation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008735493211144"/>
              <c:y val="0.2435875049198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hh:mm:ss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1238408"/>
        <c:crosses val="autoZero"/>
        <c:crossBetween val="between"/>
      </c:valAx>
      <c:valAx>
        <c:axId val="2103144424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</a:t>
                </a:r>
                <a:r>
                  <a:rPr lang="en-US" baseline="0"/>
                  <a:t> of Patients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539000"/>
        <c:crosses val="max"/>
        <c:crossBetween val="between"/>
      </c:valAx>
      <c:catAx>
        <c:axId val="2101539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3144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Leave Without Treatment The Children's Hospital ED Jul</a:t>
            </a:r>
            <a:r>
              <a:rPr lang="en-US" baseline="0"/>
              <a:t> 2016 to Sep 2017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9855607506461"/>
          <c:y val="0.106970284493333"/>
          <c:w val="0.899286337247656"/>
          <c:h val="0.740725148049961"/>
        </c:manualLayout>
      </c:layout>
      <c:lineChart>
        <c:grouping val="standard"/>
        <c:varyColors val="0"/>
        <c:ser>
          <c:idx val="0"/>
          <c:order val="0"/>
          <c:tx>
            <c:strRef>
              <c:f>LWOT!$H$1</c:f>
              <c:strCache>
                <c:ptCount val="1"/>
                <c:pt idx="0">
                  <c:v>LWOT Rate</c:v>
                </c:pt>
              </c:strCache>
            </c:strRef>
          </c:tx>
          <c:spPr>
            <a:ln w="28575" cap="rnd">
              <a:solidFill>
                <a:srgbClr val="00009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90"/>
              </a:solidFill>
              <a:ln w="9525">
                <a:solidFill>
                  <a:srgbClr val="00009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80008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LWOT!$A$2:$A$16</c:f>
              <c:numCache>
                <c:formatCode>mmm\-yy</c:formatCode>
                <c:ptCount val="15"/>
                <c:pt idx="0">
                  <c:v>42552.0</c:v>
                </c:pt>
                <c:pt idx="1">
                  <c:v>42583.0</c:v>
                </c:pt>
                <c:pt idx="2">
                  <c:v>42614.0</c:v>
                </c:pt>
                <c:pt idx="3">
                  <c:v>42644.0</c:v>
                </c:pt>
                <c:pt idx="4">
                  <c:v>42675.0</c:v>
                </c:pt>
                <c:pt idx="5">
                  <c:v>42705.0</c:v>
                </c:pt>
                <c:pt idx="6">
                  <c:v>42736.0</c:v>
                </c:pt>
                <c:pt idx="7">
                  <c:v>42767.0</c:v>
                </c:pt>
                <c:pt idx="8">
                  <c:v>42795.0</c:v>
                </c:pt>
                <c:pt idx="9">
                  <c:v>42826.0</c:v>
                </c:pt>
                <c:pt idx="10">
                  <c:v>42856.0</c:v>
                </c:pt>
                <c:pt idx="11">
                  <c:v>42887.0</c:v>
                </c:pt>
                <c:pt idx="12">
                  <c:v>42917.0</c:v>
                </c:pt>
                <c:pt idx="13">
                  <c:v>42948.0</c:v>
                </c:pt>
                <c:pt idx="14">
                  <c:v>42979.0</c:v>
                </c:pt>
              </c:numCache>
            </c:numRef>
          </c:cat>
          <c:val>
            <c:numRef>
              <c:f>LWOT!$H$2:$H$16</c:f>
              <c:numCache>
                <c:formatCode>0.00%</c:formatCode>
                <c:ptCount val="15"/>
                <c:pt idx="0">
                  <c:v>0.0147575544624034</c:v>
                </c:pt>
                <c:pt idx="1">
                  <c:v>0.0197090567808541</c:v>
                </c:pt>
                <c:pt idx="2">
                  <c:v>0.0356037151702786</c:v>
                </c:pt>
                <c:pt idx="3">
                  <c:v>0.0525241276911655</c:v>
                </c:pt>
                <c:pt idx="4">
                  <c:v>0.0547226386806597</c:v>
                </c:pt>
                <c:pt idx="5">
                  <c:v>0.0374794069192751</c:v>
                </c:pt>
                <c:pt idx="6">
                  <c:v>0.054230339172568</c:v>
                </c:pt>
                <c:pt idx="7">
                  <c:v>0.0897220667785861</c:v>
                </c:pt>
                <c:pt idx="8">
                  <c:v>0.0493166963755199</c:v>
                </c:pt>
                <c:pt idx="9">
                  <c:v>0.0438502673796791</c:v>
                </c:pt>
                <c:pt idx="10">
                  <c:v>0.0394563787812363</c:v>
                </c:pt>
                <c:pt idx="11">
                  <c:v>0.0346995222529545</c:v>
                </c:pt>
                <c:pt idx="12">
                  <c:v>0.0143490738325072</c:v>
                </c:pt>
                <c:pt idx="13">
                  <c:v>0.018348623853211</c:v>
                </c:pt>
                <c:pt idx="14">
                  <c:v>0.0373066424021838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3B-4A6E-B32F-3108293A7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6735816"/>
        <c:axId val="-2059210632"/>
      </c:lineChart>
      <c:lineChart>
        <c:grouping val="standard"/>
        <c:varyColors val="0"/>
        <c:ser>
          <c:idx val="1"/>
          <c:order val="1"/>
          <c:tx>
            <c:strRef>
              <c:f>LWOT!$G$1</c:f>
              <c:strCache>
                <c:ptCount val="1"/>
                <c:pt idx="0">
                  <c:v>Total Patients LWOT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66FF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LWOT!$A$2:$A$16</c:f>
              <c:numCache>
                <c:formatCode>mmm\-yy</c:formatCode>
                <c:ptCount val="15"/>
                <c:pt idx="0">
                  <c:v>42552.0</c:v>
                </c:pt>
                <c:pt idx="1">
                  <c:v>42583.0</c:v>
                </c:pt>
                <c:pt idx="2">
                  <c:v>42614.0</c:v>
                </c:pt>
                <c:pt idx="3">
                  <c:v>42644.0</c:v>
                </c:pt>
                <c:pt idx="4">
                  <c:v>42675.0</c:v>
                </c:pt>
                <c:pt idx="5">
                  <c:v>42705.0</c:v>
                </c:pt>
                <c:pt idx="6">
                  <c:v>42736.0</c:v>
                </c:pt>
                <c:pt idx="7">
                  <c:v>42767.0</c:v>
                </c:pt>
                <c:pt idx="8">
                  <c:v>42795.0</c:v>
                </c:pt>
                <c:pt idx="9">
                  <c:v>42826.0</c:v>
                </c:pt>
                <c:pt idx="10">
                  <c:v>42856.0</c:v>
                </c:pt>
                <c:pt idx="11">
                  <c:v>42887.0</c:v>
                </c:pt>
                <c:pt idx="12">
                  <c:v>42917.0</c:v>
                </c:pt>
                <c:pt idx="13">
                  <c:v>42948.0</c:v>
                </c:pt>
                <c:pt idx="14">
                  <c:v>42979.0</c:v>
                </c:pt>
              </c:numCache>
            </c:numRef>
          </c:cat>
          <c:val>
            <c:numRef>
              <c:f>LWOT!$G$2:$G$16</c:f>
              <c:numCache>
                <c:formatCode>General</c:formatCode>
                <c:ptCount val="15"/>
                <c:pt idx="0">
                  <c:v>63.0</c:v>
                </c:pt>
                <c:pt idx="1">
                  <c:v>84.0</c:v>
                </c:pt>
                <c:pt idx="2">
                  <c:v>184.0</c:v>
                </c:pt>
                <c:pt idx="3">
                  <c:v>283.0</c:v>
                </c:pt>
                <c:pt idx="4">
                  <c:v>292.0</c:v>
                </c:pt>
                <c:pt idx="5">
                  <c:v>182.0</c:v>
                </c:pt>
                <c:pt idx="6">
                  <c:v>291.0</c:v>
                </c:pt>
                <c:pt idx="7">
                  <c:v>481.0</c:v>
                </c:pt>
                <c:pt idx="8">
                  <c:v>249.0</c:v>
                </c:pt>
                <c:pt idx="9">
                  <c:v>205.0</c:v>
                </c:pt>
                <c:pt idx="10">
                  <c:v>180.0</c:v>
                </c:pt>
                <c:pt idx="11">
                  <c:v>138.0</c:v>
                </c:pt>
                <c:pt idx="12">
                  <c:v>55.0</c:v>
                </c:pt>
                <c:pt idx="13">
                  <c:v>72.0</c:v>
                </c:pt>
                <c:pt idx="14">
                  <c:v>164.0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3B-4A6E-B32F-3108293A7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9077768"/>
        <c:axId val="-2055790056"/>
      </c:lineChart>
      <c:dateAx>
        <c:axId val="-20967358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210632"/>
        <c:crosses val="autoZero"/>
        <c:auto val="1"/>
        <c:lblOffset val="100"/>
        <c:baseTimeUnit val="months"/>
      </c:dateAx>
      <c:valAx>
        <c:axId val="-205921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735816"/>
        <c:crosses val="autoZero"/>
        <c:crossBetween val="between"/>
      </c:valAx>
      <c:valAx>
        <c:axId val="-20557900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077768"/>
        <c:crosses val="max"/>
        <c:crossBetween val="between"/>
      </c:valAx>
      <c:dateAx>
        <c:axId val="-205907776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205579005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D8DE1-F856-5345-B442-39BD38E09ABA}" type="datetimeFigureOut">
              <a:rPr lang="en-US" smtClean="0"/>
              <a:t>9/30/17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34B8A-A459-9A40-A96D-9019079462B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547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34B8A-A459-9A40-A96D-9019079462B6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339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C31-829D-EB45-9F7A-A5368C3C9920}" type="datetimeFigureOut">
              <a:rPr lang="en-US" smtClean="0"/>
              <a:t>9/30/17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A3D-FDF2-654A-A112-A06B7A6A6D6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C31-829D-EB45-9F7A-A5368C3C9920}" type="datetimeFigureOut">
              <a:rPr lang="en-US" smtClean="0"/>
              <a:t>9/30/17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A3D-FDF2-654A-A112-A06B7A6A6D62}" type="slidenum">
              <a:rPr lang="es-ES_tradnl" smtClean="0"/>
              <a:t>‹#›</a:t>
            </a:fld>
            <a:endParaRPr lang="es-ES_trad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C31-829D-EB45-9F7A-A5368C3C9920}" type="datetimeFigureOut">
              <a:rPr lang="en-US" smtClean="0"/>
              <a:t>9/30/17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A3D-FDF2-654A-A112-A06B7A6A6D62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C31-829D-EB45-9F7A-A5368C3C9920}" type="datetimeFigureOut">
              <a:rPr lang="en-US" smtClean="0"/>
              <a:t>9/30/17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A3D-FDF2-654A-A112-A06B7A6A6D62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C31-829D-EB45-9F7A-A5368C3C9920}" type="datetimeFigureOut">
              <a:rPr lang="en-US" smtClean="0"/>
              <a:t>9/30/17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A3D-FDF2-654A-A112-A06B7A6A6D6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C31-829D-EB45-9F7A-A5368C3C9920}" type="datetimeFigureOut">
              <a:rPr lang="en-US" smtClean="0"/>
              <a:t>9/30/17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A3D-FDF2-654A-A112-A06B7A6A6D6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C31-829D-EB45-9F7A-A5368C3C9920}" type="datetimeFigureOut">
              <a:rPr lang="en-US" smtClean="0"/>
              <a:t>9/30/17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A3D-FDF2-654A-A112-A06B7A6A6D62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C31-829D-EB45-9F7A-A5368C3C9920}" type="datetimeFigureOut">
              <a:rPr lang="en-US" smtClean="0"/>
              <a:t>9/30/17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7C31-829D-EB45-9F7A-A5368C3C9920}" type="datetimeFigureOut">
              <a:rPr lang="en-US" smtClean="0"/>
              <a:t>9/30/17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5A3D-FDF2-654A-A112-A06B7A6A6D62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EC7C31-829D-EB45-9F7A-A5368C3C9920}" type="datetimeFigureOut">
              <a:rPr lang="en-US" smtClean="0"/>
              <a:t>9/30/17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B85A3D-FDF2-654A-A112-A06B7A6A6D62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1632665" TargetMode="External"/><Relationship Id="rId4" Type="http://schemas.openxmlformats.org/officeDocument/2006/relationships/hyperlink" Target="http://www.cepamerica.com/news-resources/perspectives-on-the-acute-care-continuum/july-2014/emergency-department-triage-a-physician-in-triag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pmc/articles/PMC3540619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smtClean="0"/>
              <a:t>Implementation of a Provider-In-Triage Process to Reduce Patients Length of Stay</a:t>
            </a:r>
            <a:r>
              <a:rPr lang="en-US" altLang="x-none" sz="9600" dirty="0" smtClean="0"/>
              <a:t/>
            </a:r>
            <a:br>
              <a:rPr lang="en-US" altLang="x-none" sz="9600" dirty="0" smtClean="0"/>
            </a:b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 smtClean="0"/>
              <a:t>Caitlin</a:t>
            </a:r>
            <a:r>
              <a:rPr lang="es-ES_tradnl" dirty="0" smtClean="0"/>
              <a:t> Dulle, BSN, RN, CPEN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9396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Median </a:t>
            </a:r>
            <a:r>
              <a:rPr lang="es-ES_tradnl" dirty="0" err="1" smtClean="0"/>
              <a:t>Arrival</a:t>
            </a:r>
            <a:r>
              <a:rPr lang="es-ES_tradnl" dirty="0" smtClean="0"/>
              <a:t> Time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Provider</a:t>
            </a:r>
            <a:r>
              <a:rPr lang="es-ES_tradnl" dirty="0" smtClean="0"/>
              <a:t> </a:t>
            </a:r>
            <a:r>
              <a:rPr lang="es-ES_tradnl" dirty="0" err="1" smtClean="0"/>
              <a:t>Evaluation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161506"/>
              </p:ext>
            </p:extLst>
          </p:nvPr>
        </p:nvGraphicFramePr>
        <p:xfrm>
          <a:off x="0" y="1918492"/>
          <a:ext cx="9144000" cy="4939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39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Left</a:t>
            </a:r>
            <a:r>
              <a:rPr lang="es-ES_tradnl" dirty="0" smtClean="0"/>
              <a:t> </a:t>
            </a:r>
            <a:r>
              <a:rPr lang="es-ES_tradnl" dirty="0" err="1" smtClean="0"/>
              <a:t>Without</a:t>
            </a:r>
            <a:r>
              <a:rPr lang="es-ES_tradnl" dirty="0" smtClean="0"/>
              <a:t> </a:t>
            </a:r>
            <a:r>
              <a:rPr lang="es-ES_tradnl" dirty="0" err="1" smtClean="0"/>
              <a:t>Treatment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834702"/>
              </p:ext>
            </p:extLst>
          </p:nvPr>
        </p:nvGraphicFramePr>
        <p:xfrm>
          <a:off x="0" y="1654174"/>
          <a:ext cx="9143999" cy="504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373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19593_168467608999_498647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48" r="-26848"/>
          <a:stretch>
            <a:fillRect/>
          </a:stretch>
        </p:blipFill>
        <p:spPr>
          <a:xfrm>
            <a:off x="872067" y="2511072"/>
            <a:ext cx="7408333" cy="36150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Conclusion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6454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References</a:t>
            </a:r>
            <a:endParaRPr lang="es-ES_tradnl" dirty="0"/>
          </a:p>
        </p:txBody>
      </p:sp>
      <p:sp>
        <p:nvSpPr>
          <p:cNvPr id="4" name="Text Box 15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0" tIns="228600" rIns="457200" bIns="228600" numCol="2" spcCol="914400">
            <a:normAutofit fontScale="70000" lnSpcReduction="20000"/>
          </a:bodyPr>
          <a:lstStyle/>
          <a:p>
            <a:pPr marL="500111" indent="-500111" eaLnBrk="1" hangingPunct="1">
              <a:spcBef>
                <a:spcPts val="1199"/>
              </a:spcBef>
              <a:defRPr/>
            </a:pPr>
            <a:r>
              <a:rPr lang="en-US" sz="1300" dirty="0" smtClean="0"/>
              <a:t>1</a:t>
            </a:r>
            <a:r>
              <a:rPr lang="en-US" sz="1300" dirty="0" smtClean="0"/>
              <a:t>.Institute </a:t>
            </a:r>
            <a:r>
              <a:rPr lang="en-US" sz="1300" dirty="0"/>
              <a:t>of Medicine, Committee on the Future of Emergency Care in the United States Health </a:t>
            </a:r>
            <a:r>
              <a:rPr lang="en-US" sz="1300" dirty="0" smtClean="0"/>
              <a:t>System (2006). </a:t>
            </a:r>
            <a:r>
              <a:rPr lang="en-US" sz="1300" dirty="0"/>
              <a:t>Hospital-based </a:t>
            </a:r>
            <a:r>
              <a:rPr lang="en-US" sz="1300" dirty="0" smtClean="0"/>
              <a:t>emergency care</a:t>
            </a:r>
            <a:r>
              <a:rPr lang="en-US" sz="1300" dirty="0"/>
              <a:t>: At the </a:t>
            </a:r>
            <a:r>
              <a:rPr lang="en-US" sz="1300" dirty="0" smtClean="0"/>
              <a:t>breaking point</a:t>
            </a:r>
            <a:r>
              <a:rPr lang="en-US" sz="1300" dirty="0"/>
              <a:t>. </a:t>
            </a:r>
            <a:r>
              <a:rPr lang="en-US" sz="1300" i="1" dirty="0" smtClean="0"/>
              <a:t>National </a:t>
            </a:r>
            <a:r>
              <a:rPr lang="en-US" sz="1300" i="1" dirty="0"/>
              <a:t>Academies </a:t>
            </a:r>
            <a:r>
              <a:rPr lang="en-US" sz="1300" i="1" dirty="0" smtClean="0"/>
              <a:t>Press</a:t>
            </a:r>
            <a:r>
              <a:rPr lang="en-US" sz="1300" dirty="0" smtClean="0"/>
              <a:t>, </a:t>
            </a:r>
            <a:r>
              <a:rPr lang="en-US" sz="1300" dirty="0"/>
              <a:t>2006</a:t>
            </a:r>
            <a:r>
              <a:rPr lang="en-US" sz="1300" dirty="0" smtClean="0"/>
              <a:t>.</a:t>
            </a:r>
          </a:p>
          <a:p>
            <a:pPr marL="500111" indent="-500111" eaLnBrk="1" hangingPunct="1">
              <a:defRPr/>
            </a:pPr>
            <a:r>
              <a:rPr lang="en-US" sz="1300" dirty="0"/>
              <a:t>2.Barish, R.A., </a:t>
            </a:r>
            <a:r>
              <a:rPr lang="en-US" sz="1300" dirty="0" err="1"/>
              <a:t>Mcgauly</a:t>
            </a:r>
            <a:r>
              <a:rPr lang="en-US" sz="1300" dirty="0"/>
              <a:t>, P.L., &amp; </a:t>
            </a:r>
            <a:r>
              <a:rPr lang="en-US" sz="1300" dirty="0" err="1"/>
              <a:t>Arnold,T.C</a:t>
            </a:r>
            <a:r>
              <a:rPr lang="en-US" sz="1300" dirty="0"/>
              <a:t>. (</a:t>
            </a:r>
            <a:r>
              <a:rPr lang="en-US" sz="1300" dirty="0">
                <a:ea typeface="ＭＳ Ｐゴシック" pitchFamily="-111" charset="-128"/>
                <a:cs typeface="ＭＳ Ｐゴシック" pitchFamily="-111" charset="-128"/>
              </a:rPr>
              <a:t>2012). </a:t>
            </a:r>
            <a:r>
              <a:rPr lang="en-US" altLang="x-none" sz="1300" dirty="0"/>
              <a:t>Emergency room crowding: A marker of hospital health. </a:t>
            </a:r>
            <a:r>
              <a:rPr lang="en-US" altLang="x-none" sz="1300" i="1" dirty="0"/>
              <a:t>Transactions of the American Clinical and Climatological Association 123, </a:t>
            </a:r>
            <a:r>
              <a:rPr lang="en-US" altLang="x-none" sz="1300" dirty="0"/>
              <a:t>304-311. Retrieved from </a:t>
            </a:r>
            <a:r>
              <a:rPr lang="en-US" altLang="x-none" sz="1300" dirty="0">
                <a:hlinkClick r:id="rId2"/>
              </a:rPr>
              <a:t>https://</a:t>
            </a:r>
            <a:r>
              <a:rPr lang="en-US" altLang="x-none" sz="1300" dirty="0" err="1">
                <a:hlinkClick r:id="rId2"/>
              </a:rPr>
              <a:t>www.ncbi.nlm.nih.gov</a:t>
            </a:r>
            <a:r>
              <a:rPr lang="en-US" altLang="x-none" sz="1300" dirty="0">
                <a:hlinkClick r:id="rId2"/>
              </a:rPr>
              <a:t>/</a:t>
            </a:r>
            <a:r>
              <a:rPr lang="en-US" altLang="x-none" sz="1300" dirty="0" err="1">
                <a:hlinkClick r:id="rId2"/>
              </a:rPr>
              <a:t>pmc</a:t>
            </a:r>
            <a:r>
              <a:rPr lang="en-US" altLang="x-none" sz="1300" dirty="0">
                <a:hlinkClick r:id="rId2"/>
              </a:rPr>
              <a:t>/articles/PMC3540619/</a:t>
            </a:r>
            <a:endParaRPr lang="en-US" altLang="x-none" sz="1300" i="1" dirty="0"/>
          </a:p>
          <a:p>
            <a:pPr marL="500111" indent="-500111" eaLnBrk="1" hangingPunct="1">
              <a:defRPr/>
            </a:pPr>
            <a:r>
              <a:rPr lang="en-US" sz="1300" dirty="0" smtClean="0"/>
              <a:t>3.United </a:t>
            </a:r>
            <a:r>
              <a:rPr lang="en-US" sz="1300" dirty="0"/>
              <a:t>States Government Accountability </a:t>
            </a:r>
            <a:r>
              <a:rPr lang="en-US" sz="1300" dirty="0" smtClean="0"/>
              <a:t>Office. (2009). </a:t>
            </a:r>
            <a:r>
              <a:rPr lang="en-US" sz="1300" dirty="0"/>
              <a:t>Report to the Chairman, Committee on Finance, U.S. Senate. Hospital Emergency Departments, GAO-09-</a:t>
            </a:r>
            <a:r>
              <a:rPr lang="en-US" sz="1300" dirty="0" smtClean="0"/>
              <a:t>347.</a:t>
            </a:r>
          </a:p>
          <a:p>
            <a:pPr marL="500111" indent="-500111" eaLnBrk="1" hangingPunct="1">
              <a:defRPr/>
            </a:pPr>
            <a:r>
              <a:rPr lang="en-US" sz="1300" dirty="0" smtClean="0"/>
              <a:t>4.Guttman A, </a:t>
            </a:r>
            <a:r>
              <a:rPr lang="en-US" sz="1300" dirty="0" err="1" smtClean="0"/>
              <a:t>Schull</a:t>
            </a:r>
            <a:r>
              <a:rPr lang="en-US" sz="1300" dirty="0" smtClean="0"/>
              <a:t> MJ, </a:t>
            </a:r>
            <a:r>
              <a:rPr lang="en-US" sz="1300" dirty="0" err="1" smtClean="0"/>
              <a:t>Vermeulen</a:t>
            </a:r>
            <a:r>
              <a:rPr lang="en-US" sz="1300" dirty="0" smtClean="0"/>
              <a:t> MJ, </a:t>
            </a:r>
            <a:r>
              <a:rPr lang="en-US" sz="1300" dirty="0" err="1" smtClean="0"/>
              <a:t>Stukel</a:t>
            </a:r>
            <a:r>
              <a:rPr lang="en-US" sz="1300" dirty="0" smtClean="0"/>
              <a:t> TA. Association between waiting times and short term mortality and hospital admission after departure from emergency department: population based cohort study from Ontario, Canada. BMJ. 2011;342:d2983. Retrieved from </a:t>
            </a:r>
            <a:r>
              <a:rPr lang="en-US" sz="1300" dirty="0" smtClean="0">
                <a:hlinkClick r:id="rId3"/>
              </a:rPr>
              <a:t>PubMed</a:t>
            </a:r>
            <a:endParaRPr lang="en-US" sz="1300" dirty="0" smtClean="0"/>
          </a:p>
          <a:p>
            <a:pPr marL="500111" indent="-500111" eaLnBrk="1" hangingPunct="1">
              <a:defRPr/>
            </a:pPr>
            <a:endParaRPr lang="en-US" sz="1300" dirty="0" smtClean="0"/>
          </a:p>
          <a:p>
            <a:pPr marL="500111" indent="-500111" eaLnBrk="1" hangingPunct="1">
              <a:defRPr/>
            </a:pPr>
            <a:r>
              <a:rPr lang="en-US" sz="1300" dirty="0" smtClean="0"/>
              <a:t>5</a:t>
            </a:r>
            <a:r>
              <a:rPr lang="en-US" sz="1300" dirty="0"/>
              <a:t>.Metzger, N., </a:t>
            </a:r>
            <a:r>
              <a:rPr lang="en-US" sz="1300" dirty="0" err="1"/>
              <a:t>Gunnett</a:t>
            </a:r>
            <a:r>
              <a:rPr lang="en-US" sz="1300" dirty="0"/>
              <a:t>, M., </a:t>
            </a:r>
            <a:r>
              <a:rPr lang="en-US" sz="1300" dirty="0" err="1"/>
              <a:t>Prante</a:t>
            </a:r>
            <a:r>
              <a:rPr lang="en-US" sz="1300" dirty="0"/>
              <a:t>, C., Daly, K., Friedberg, B., &amp; Rivas, J.</a:t>
            </a:r>
            <a:r>
              <a:rPr lang="en-US" sz="1300" dirty="0">
                <a:ea typeface="ＭＳ Ｐゴシック" pitchFamily="-111" charset="-128"/>
                <a:cs typeface="ＭＳ Ｐゴシック" pitchFamily="-111" charset="-128"/>
              </a:rPr>
              <a:t> (2014). Emergency department triage: A physician in triage collaborative process. Retrieved from </a:t>
            </a:r>
            <a:r>
              <a:rPr lang="en-US" sz="1300" dirty="0">
                <a:ea typeface="ＭＳ Ｐゴシック" pitchFamily="-111" charset="-128"/>
                <a:cs typeface="ＭＳ Ｐゴシック" pitchFamily="-111" charset="-128"/>
                <a:hlinkClick r:id="rId4"/>
              </a:rPr>
              <a:t>http://www.cepamerica.com/news-resources/perspectives-on-the-acute-care-continuum/july-2014/emergency-department-triage-a-physician-in-triage</a:t>
            </a:r>
            <a:r>
              <a:rPr lang="en-US" sz="1300" i="1" dirty="0"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1300" i="1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marL="500111" indent="-500111" eaLnBrk="1" hangingPunct="1">
              <a:defRPr/>
            </a:pPr>
            <a:r>
              <a:rPr lang="en-US" sz="1300" dirty="0">
                <a:ea typeface="ＭＳ Ｐゴシック" pitchFamily="-111" charset="-128"/>
                <a:cs typeface="ＭＳ Ｐゴシック" pitchFamily="-111" charset="-128"/>
              </a:rPr>
              <a:t>6.The Joint Commission. Specifications manual for national hospital inpatient quality measures (ED  &amp; 2). Last updated October 2016.  Retrieved from https://</a:t>
            </a:r>
            <a:r>
              <a:rPr lang="en-US" sz="1300" dirty="0" err="1">
                <a:ea typeface="ＭＳ Ｐゴシック" pitchFamily="-111" charset="-128"/>
                <a:cs typeface="ＭＳ Ｐゴシック" pitchFamily="-111" charset="-128"/>
              </a:rPr>
              <a:t>www.jointcommission.org</a:t>
            </a:r>
            <a:r>
              <a:rPr lang="en-US" sz="1300" dirty="0">
                <a:ea typeface="ＭＳ Ｐゴシック" pitchFamily="-111" charset="-128"/>
                <a:cs typeface="ＭＳ Ｐゴシック" pitchFamily="-111" charset="-128"/>
              </a:rPr>
              <a:t>/specifications_manual_for_national_hospital_inpatient_quality_measures.aspx </a:t>
            </a:r>
          </a:p>
          <a:p>
            <a:pPr marL="500111" indent="-500111" eaLnBrk="1" hangingPunct="1">
              <a:defRPr/>
            </a:pPr>
            <a:endParaRPr lang="en-US" sz="1800" i="1" dirty="0">
              <a:ea typeface="ＭＳ Ｐゴシック" pitchFamily="-111" charset="-128"/>
              <a:cs typeface="ＭＳ Ｐゴシック" pitchFamily="-111" charset="-128"/>
            </a:endParaRPr>
          </a:p>
          <a:p>
            <a:pPr marL="500111" indent="-500111" eaLnBrk="1" hangingPunct="1">
              <a:defRPr/>
            </a:pPr>
            <a:endParaRPr lang="en-US" sz="2800" dirty="0" smtClean="0"/>
          </a:p>
          <a:p>
            <a:pPr marL="500111" indent="-500111" eaLnBrk="1" hangingPunct="1">
              <a:defRPr/>
            </a:pPr>
            <a:endParaRPr lang="en-US" sz="2800" dirty="0"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500111" indent="-500111" eaLnBrk="1" hangingPunct="1">
              <a:spcBef>
                <a:spcPct val="10000"/>
              </a:spcBef>
              <a:defRPr/>
            </a:pPr>
            <a:r>
              <a:rPr lang="en-US" sz="2800" dirty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65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I </a:t>
            </a:r>
            <a:r>
              <a:rPr lang="es-ES_tradnl" dirty="0" err="1" smtClean="0"/>
              <a:t>have</a:t>
            </a:r>
            <a:r>
              <a:rPr lang="es-ES_tradnl" dirty="0" smtClean="0"/>
              <a:t> no actual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potential</a:t>
            </a:r>
            <a:r>
              <a:rPr lang="es-ES_tradnl" dirty="0" smtClean="0"/>
              <a:t> </a:t>
            </a:r>
            <a:r>
              <a:rPr lang="es-ES_tradnl" dirty="0" err="1" smtClean="0"/>
              <a:t>conflict</a:t>
            </a:r>
            <a:r>
              <a:rPr lang="es-ES_tradnl" dirty="0" smtClean="0"/>
              <a:t> of </a:t>
            </a:r>
            <a:r>
              <a:rPr lang="es-ES_tradnl" dirty="0" err="1" smtClean="0"/>
              <a:t>interest</a:t>
            </a:r>
            <a:r>
              <a:rPr lang="es-ES_tradnl" dirty="0" smtClean="0"/>
              <a:t> in </a:t>
            </a:r>
            <a:r>
              <a:rPr lang="es-ES_tradnl" dirty="0" err="1" smtClean="0"/>
              <a:t>relation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program</a:t>
            </a:r>
            <a:r>
              <a:rPr lang="es-ES_tradnl" dirty="0" smtClean="0"/>
              <a:t>/</a:t>
            </a:r>
            <a:r>
              <a:rPr lang="es-ES_tradnl" dirty="0" err="1" smtClean="0"/>
              <a:t>presentation</a:t>
            </a:r>
            <a:r>
              <a:rPr lang="es-ES_tradnl" dirty="0" smtClean="0"/>
              <a:t>.  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Disclosure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840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Explain</a:t>
            </a:r>
            <a:r>
              <a:rPr lang="es-ES_tradnl" dirty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increase</a:t>
            </a:r>
            <a:r>
              <a:rPr lang="es-ES_tradnl" dirty="0" smtClean="0"/>
              <a:t> in </a:t>
            </a:r>
            <a:r>
              <a:rPr lang="es-ES_tradnl" dirty="0" err="1" smtClean="0"/>
              <a:t>patient</a:t>
            </a:r>
            <a:r>
              <a:rPr lang="es-ES_tradnl" dirty="0" smtClean="0"/>
              <a:t> use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emergency</a:t>
            </a:r>
            <a:r>
              <a:rPr lang="es-ES_tradnl" dirty="0" smtClean="0"/>
              <a:t> </a:t>
            </a:r>
            <a:r>
              <a:rPr lang="es-ES_tradnl" dirty="0" err="1" smtClean="0"/>
              <a:t>departments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nonurgent</a:t>
            </a:r>
            <a:r>
              <a:rPr lang="es-ES_tradnl" dirty="0" smtClean="0"/>
              <a:t> </a:t>
            </a:r>
            <a:r>
              <a:rPr lang="es-ES_tradnl" dirty="0" err="1" smtClean="0"/>
              <a:t>complaints</a:t>
            </a:r>
            <a:r>
              <a:rPr lang="es-ES_tradnl" dirty="0" smtClean="0"/>
              <a:t> has </a:t>
            </a:r>
            <a:r>
              <a:rPr lang="es-ES_tradnl" dirty="0" err="1" smtClean="0"/>
              <a:t>created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need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process</a:t>
            </a:r>
            <a:r>
              <a:rPr lang="es-ES_tradnl" dirty="0" smtClean="0"/>
              <a:t> </a:t>
            </a:r>
            <a:r>
              <a:rPr lang="es-ES_tradnl" dirty="0" err="1" smtClean="0"/>
              <a:t>improvement</a:t>
            </a:r>
            <a:endParaRPr lang="es-ES_tradnl" dirty="0" smtClean="0"/>
          </a:p>
          <a:p>
            <a:r>
              <a:rPr lang="es-ES_tradnl" dirty="0" err="1" smtClean="0"/>
              <a:t>Explain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Provider</a:t>
            </a:r>
            <a:r>
              <a:rPr lang="es-ES_tradnl" dirty="0" smtClean="0"/>
              <a:t> in </a:t>
            </a:r>
            <a:r>
              <a:rPr lang="es-ES_tradnl" dirty="0" err="1" smtClean="0"/>
              <a:t>Triage</a:t>
            </a:r>
            <a:r>
              <a:rPr lang="es-ES_tradnl" dirty="0" smtClean="0"/>
              <a:t> </a:t>
            </a:r>
            <a:r>
              <a:rPr lang="es-ES_tradnl" dirty="0" err="1" smtClean="0"/>
              <a:t>Process</a:t>
            </a:r>
            <a:endParaRPr lang="es-ES_tradnl" dirty="0" smtClean="0"/>
          </a:p>
          <a:p>
            <a:r>
              <a:rPr lang="es-ES_tradnl" dirty="0" err="1" smtClean="0"/>
              <a:t>List</a:t>
            </a:r>
            <a:r>
              <a:rPr lang="es-ES_tradnl" dirty="0" smtClean="0"/>
              <a:t> at </a:t>
            </a:r>
            <a:r>
              <a:rPr lang="es-ES_tradnl" dirty="0" err="1" smtClean="0"/>
              <a:t>least</a:t>
            </a:r>
            <a:r>
              <a:rPr lang="es-ES_tradnl" dirty="0" smtClean="0"/>
              <a:t> </a:t>
            </a:r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benefits</a:t>
            </a:r>
            <a:r>
              <a:rPr lang="es-ES_tradnl" dirty="0" smtClean="0"/>
              <a:t> of </a:t>
            </a:r>
            <a:r>
              <a:rPr lang="es-ES_tradnl" dirty="0" err="1" smtClean="0"/>
              <a:t>implementing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PIT </a:t>
            </a:r>
            <a:r>
              <a:rPr lang="es-ES_tradnl" dirty="0" err="1" smtClean="0"/>
              <a:t>process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Objectives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7978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Background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2773674" y="2696898"/>
            <a:ext cx="287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https</a:t>
            </a:r>
            <a:r>
              <a:rPr lang="es-ES_tradnl" dirty="0" smtClean="0"/>
              <a:t>://</a:t>
            </a:r>
            <a:r>
              <a:rPr lang="es-ES_tradnl" dirty="0" err="1" smtClean="0"/>
              <a:t>www.youtube.com</a:t>
            </a:r>
            <a:r>
              <a:rPr lang="es-ES_tradnl" dirty="0" smtClean="0"/>
              <a:t>/</a:t>
            </a:r>
            <a:r>
              <a:rPr lang="es-ES_tradnl" dirty="0" err="1" smtClean="0"/>
              <a:t>watch?v</a:t>
            </a:r>
            <a:r>
              <a:rPr lang="es-ES_tradnl" dirty="0" smtClean="0"/>
              <a:t>=4oRgU9WpAro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816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67% non-</a:t>
            </a:r>
            <a:r>
              <a:rPr lang="es-ES_tradnl" dirty="0" err="1" smtClean="0"/>
              <a:t>emergent</a:t>
            </a:r>
            <a:r>
              <a:rPr lang="es-ES_tradnl" dirty="0" smtClean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Background</a:t>
            </a:r>
            <a:endParaRPr lang="es-ES_tradnl" dirty="0"/>
          </a:p>
        </p:txBody>
      </p:sp>
      <p:pic>
        <p:nvPicPr>
          <p:cNvPr id="4" name="Content Placeholder 3" descr="EROvercrowding-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2369576" y="2332037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2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aiting R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26" r="-2152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Goal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5848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40" r="-24940"/>
          <a:stretch>
            <a:fillRect/>
          </a:stretch>
        </p:blipFill>
        <p:spPr bwMode="auto">
          <a:xfrm>
            <a:off x="-189777" y="1854106"/>
            <a:ext cx="9041812" cy="438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Method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122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Median </a:t>
            </a:r>
            <a:r>
              <a:rPr lang="es-ES_tradnl" dirty="0" err="1" smtClean="0"/>
              <a:t>Arrival</a:t>
            </a:r>
            <a:r>
              <a:rPr lang="es-ES_tradnl" dirty="0" smtClean="0"/>
              <a:t> Time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Triage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841406"/>
              </p:ext>
            </p:extLst>
          </p:nvPr>
        </p:nvGraphicFramePr>
        <p:xfrm>
          <a:off x="145983" y="1941894"/>
          <a:ext cx="8861158" cy="488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181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ED </a:t>
            </a:r>
            <a:r>
              <a:rPr lang="es-ES_tradnl" dirty="0" err="1" smtClean="0"/>
              <a:t>Arrival</a:t>
            </a:r>
            <a:r>
              <a:rPr lang="es-ES_tradnl" dirty="0" smtClean="0"/>
              <a:t> Time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Treatment</a:t>
            </a:r>
            <a:r>
              <a:rPr lang="es-ES_tradnl" dirty="0" smtClean="0"/>
              <a:t> </a:t>
            </a:r>
            <a:r>
              <a:rPr lang="es-ES_tradnl" dirty="0" err="1" smtClean="0"/>
              <a:t>Room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397196"/>
              </p:ext>
            </p:extLst>
          </p:nvPr>
        </p:nvGraphicFramePr>
        <p:xfrm>
          <a:off x="0" y="1920874"/>
          <a:ext cx="91440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69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37079</TotalTime>
  <Words>491</Words>
  <Application>Microsoft Macintosh PowerPoint</Application>
  <PresentationFormat>On-screen Show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Implementation of a Provider-In-Triage Process to Reduce Patients Length of Stay </vt:lpstr>
      <vt:lpstr>Disclosure</vt:lpstr>
      <vt:lpstr>Objectives </vt:lpstr>
      <vt:lpstr>Background</vt:lpstr>
      <vt:lpstr>Background</vt:lpstr>
      <vt:lpstr>Goal </vt:lpstr>
      <vt:lpstr>Method </vt:lpstr>
      <vt:lpstr>Median Arrival Time to Triage </vt:lpstr>
      <vt:lpstr>ED Arrival Time to Treatment Room </vt:lpstr>
      <vt:lpstr>Median Arrival Time to Provider Evaluation </vt:lpstr>
      <vt:lpstr>Left Without Treatment </vt:lpstr>
      <vt:lpstr>Conclusion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a Provider-In-Triage Process to Reduce Patients Length of Stay </dc:title>
  <dc:creator>Caitlin  Dulle</dc:creator>
  <cp:lastModifiedBy>Caitlin  Dulle</cp:lastModifiedBy>
  <cp:revision>11</cp:revision>
  <dcterms:created xsi:type="dcterms:W3CDTF">2017-09-30T22:20:06Z</dcterms:created>
  <dcterms:modified xsi:type="dcterms:W3CDTF">2017-10-26T16:19:28Z</dcterms:modified>
</cp:coreProperties>
</file>