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5"/>
  </p:notesMasterIdLst>
  <p:sldIdLst>
    <p:sldId id="256" r:id="rId3"/>
    <p:sldId id="282" r:id="rId4"/>
    <p:sldId id="283" r:id="rId5"/>
    <p:sldId id="284" r:id="rId6"/>
    <p:sldId id="285" r:id="rId7"/>
    <p:sldId id="286" r:id="rId8"/>
    <p:sldId id="289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79" r:id="rId23"/>
    <p:sldId id="30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52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hProcess9" loCatId="process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ED2BDD-5EFF-4B2D-AF97-3470E2C34E2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smtClean="0"/>
            <a:t>Outpatient Clinics (36)</a:t>
          </a:r>
          <a:endParaRPr lang="en-US" sz="1600" dirty="0"/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32A681-E82D-4E18-A176-1E4E849D3EF8}" type="sibTrans" cxnId="{F016BFB9-37DA-4093-BD60-A308E45ECEEC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E1A8527-A3B0-4204-9526-E7C9685F8CB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smtClean="0"/>
            <a:t>Off-site Centers (2)</a:t>
          </a:r>
          <a:endParaRPr lang="en-US" sz="1600" dirty="0"/>
        </a:p>
      </dgm:t>
    </dgm:pt>
    <dgm:pt modelId="{F7FCF020-7ACD-4A24-BC78-D1D976F069E0}" type="parTrans" cxnId="{AAD415A9-6971-4C21-BBCC-8CD0BC8727B5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5220C32-92E3-4D99-B720-31149B16D515}" type="sibTrans" cxnId="{AAD415A9-6971-4C21-BBCC-8CD0BC8727B5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E33DF1E-8F9C-4334-A6A3-B26F6CC659C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smtClean="0"/>
            <a:t>Health Centers (9)</a:t>
          </a:r>
          <a:endParaRPr lang="en-US" sz="1600" dirty="0"/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B4F21EA-D11D-4A25-BF88-2413959F8ED0}" type="sibTrans" cxnId="{17FB83F0-2F8F-4FF0-B937-9220DFDF4A9F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22D9A65-5A0E-4AF8-B34D-02CAB81EC5EA}" type="pres">
      <dgm:prSet presAssocID="{1BAD8522-E1D8-4100-9F9C-B922C6893C9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308CDD-D4EB-44E3-8225-C08F3E02BF26}" type="pres">
      <dgm:prSet presAssocID="{1BAD8522-E1D8-4100-9F9C-B922C6893C90}" presName="arrow" presStyleLbl="bgShp" presStyleIdx="0" presStyleCnt="1" custScaleX="106600" custLinFactNeighborX="-39965" custLinFactNeighborY="8485"/>
      <dgm:spPr/>
      <dgm:t>
        <a:bodyPr/>
        <a:lstStyle/>
        <a:p>
          <a:endParaRPr lang="en-US"/>
        </a:p>
      </dgm:t>
    </dgm:pt>
    <dgm:pt modelId="{DDD5D650-F20F-4D7B-A4BB-EEC75B3B4876}" type="pres">
      <dgm:prSet presAssocID="{1BAD8522-E1D8-4100-9F9C-B922C6893C90}" presName="linearProcess" presStyleCnt="0"/>
      <dgm:spPr/>
      <dgm:t>
        <a:bodyPr/>
        <a:lstStyle/>
        <a:p>
          <a:endParaRPr lang="en-US"/>
        </a:p>
      </dgm:t>
    </dgm:pt>
    <dgm:pt modelId="{99652F6D-8220-4955-8657-5328A059C639}" type="pres">
      <dgm:prSet presAssocID="{F0ED2BDD-5EFF-4B2D-AF97-3470E2C34E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88306-ADB7-422C-A2A6-71871FDEE664}" type="pres">
      <dgm:prSet presAssocID="{6D32A681-E82D-4E18-A176-1E4E849D3EF8}" presName="sibTrans" presStyleCnt="0"/>
      <dgm:spPr/>
      <dgm:t>
        <a:bodyPr/>
        <a:lstStyle/>
        <a:p>
          <a:endParaRPr lang="en-US"/>
        </a:p>
      </dgm:t>
    </dgm:pt>
    <dgm:pt modelId="{1AD01454-C960-4262-BA94-CC2DA1692A9C}" type="pres">
      <dgm:prSet presAssocID="{EE33DF1E-8F9C-4334-A6A3-B26F6CC659C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35AD1-13C8-4D39-A308-BF5C841A76AF}" type="pres">
      <dgm:prSet presAssocID="{DB4F21EA-D11D-4A25-BF88-2413959F8ED0}" presName="sibTrans" presStyleCnt="0"/>
      <dgm:spPr/>
      <dgm:t>
        <a:bodyPr/>
        <a:lstStyle/>
        <a:p>
          <a:endParaRPr lang="en-US"/>
        </a:p>
      </dgm:t>
    </dgm:pt>
    <dgm:pt modelId="{AB9B88EA-919E-4406-95A7-95BF3C36E699}" type="pres">
      <dgm:prSet presAssocID="{1E1A8527-A3B0-4204-9526-E7C9685F8CB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415A9-6971-4C21-BBCC-8CD0BC8727B5}" srcId="{1BAD8522-E1D8-4100-9F9C-B922C6893C90}" destId="{1E1A8527-A3B0-4204-9526-E7C9685F8CBD}" srcOrd="2" destOrd="0" parTransId="{F7FCF020-7ACD-4A24-BC78-D1D976F069E0}" sibTransId="{45220C32-92E3-4D99-B720-31149B16D515}"/>
    <dgm:cxn modelId="{3161394E-7831-4A97-99BA-07A0E05AE107}" type="presOf" srcId="{EE33DF1E-8F9C-4334-A6A3-B26F6CC659C7}" destId="{1AD01454-C960-4262-BA94-CC2DA1692A9C}" srcOrd="0" destOrd="0" presId="urn:microsoft.com/office/officeart/2005/8/layout/hProcess9"/>
    <dgm:cxn modelId="{E66472F0-AF72-4F58-B843-B70CA51301E1}" type="presOf" srcId="{1E1A8527-A3B0-4204-9526-E7C9685F8CBD}" destId="{AB9B88EA-919E-4406-95A7-95BF3C36E699}" srcOrd="0" destOrd="0" presId="urn:microsoft.com/office/officeart/2005/8/layout/hProcess9"/>
    <dgm:cxn modelId="{07D8617E-1733-4696-AEA6-739E7C69319D}" type="presOf" srcId="{F0ED2BDD-5EFF-4B2D-AF97-3470E2C34E25}" destId="{99652F6D-8220-4955-8657-5328A059C639}" srcOrd="0" destOrd="0" presId="urn:microsoft.com/office/officeart/2005/8/layout/hProcess9"/>
    <dgm:cxn modelId="{85363876-63B8-4E64-AB8F-1047E318EACD}" type="presOf" srcId="{1BAD8522-E1D8-4100-9F9C-B922C6893C90}" destId="{E22D9A65-5A0E-4AF8-B34D-02CAB81EC5EA}" srcOrd="0" destOrd="0" presId="urn:microsoft.com/office/officeart/2005/8/layout/hProcess9"/>
    <dgm:cxn modelId="{F016BFB9-37DA-4093-BD60-A308E45ECEEC}" srcId="{1BAD8522-E1D8-4100-9F9C-B922C6893C90}" destId="{F0ED2BDD-5EFF-4B2D-AF97-3470E2C34E25}" srcOrd="0" destOrd="0" parTransId="{7BF5762E-CA5A-4A96-8A1D-4699EADF930C}" sibTransId="{6D32A681-E82D-4E18-A176-1E4E849D3EF8}"/>
    <dgm:cxn modelId="{17FB83F0-2F8F-4FF0-B937-9220DFDF4A9F}" srcId="{1BAD8522-E1D8-4100-9F9C-B922C6893C90}" destId="{EE33DF1E-8F9C-4334-A6A3-B26F6CC659C7}" srcOrd="1" destOrd="0" parTransId="{7089E595-419A-443B-BD31-B556AE9E259C}" sibTransId="{DB4F21EA-D11D-4A25-BF88-2413959F8ED0}"/>
    <dgm:cxn modelId="{C862FA8E-73F8-4A3B-AEFB-64EB3368D854}" type="presParOf" srcId="{E22D9A65-5A0E-4AF8-B34D-02CAB81EC5EA}" destId="{C4308CDD-D4EB-44E3-8225-C08F3E02BF26}" srcOrd="0" destOrd="0" presId="urn:microsoft.com/office/officeart/2005/8/layout/hProcess9"/>
    <dgm:cxn modelId="{4D9367CD-8A81-47BF-B400-FBAEC4441E21}" type="presParOf" srcId="{E22D9A65-5A0E-4AF8-B34D-02CAB81EC5EA}" destId="{DDD5D650-F20F-4D7B-A4BB-EEC75B3B4876}" srcOrd="1" destOrd="0" presId="urn:microsoft.com/office/officeart/2005/8/layout/hProcess9"/>
    <dgm:cxn modelId="{4FE97D6E-57F0-4943-8242-AD89CF2BAFF3}" type="presParOf" srcId="{DDD5D650-F20F-4D7B-A4BB-EEC75B3B4876}" destId="{99652F6D-8220-4955-8657-5328A059C639}" srcOrd="0" destOrd="0" presId="urn:microsoft.com/office/officeart/2005/8/layout/hProcess9"/>
    <dgm:cxn modelId="{D93D3ABF-C602-4C52-BB86-6CB6F2AF5227}" type="presParOf" srcId="{DDD5D650-F20F-4D7B-A4BB-EEC75B3B4876}" destId="{C5B88306-ADB7-422C-A2A6-71871FDEE664}" srcOrd="1" destOrd="0" presId="urn:microsoft.com/office/officeart/2005/8/layout/hProcess9"/>
    <dgm:cxn modelId="{D7BC0915-0477-4788-856E-C09273651CD5}" type="presParOf" srcId="{DDD5D650-F20F-4D7B-A4BB-EEC75B3B4876}" destId="{1AD01454-C960-4262-BA94-CC2DA1692A9C}" srcOrd="2" destOrd="0" presId="urn:microsoft.com/office/officeart/2005/8/layout/hProcess9"/>
    <dgm:cxn modelId="{615C6CE8-A3B5-4D90-9DE5-3DC8989BAC81}" type="presParOf" srcId="{DDD5D650-F20F-4D7B-A4BB-EEC75B3B4876}" destId="{27F35AD1-13C8-4D39-A308-BF5C841A76AF}" srcOrd="3" destOrd="0" presId="urn:microsoft.com/office/officeart/2005/8/layout/hProcess9"/>
    <dgm:cxn modelId="{9E54312A-2A8C-4E42-B7F9-F19D5428AD1B}" type="presParOf" srcId="{DDD5D650-F20F-4D7B-A4BB-EEC75B3B4876}" destId="{AB9B88EA-919E-4406-95A7-95BF3C36E69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0FB8D-092A-4E5D-BDDE-75B9A094B1A3}" type="doc">
      <dgm:prSet loTypeId="urn:microsoft.com/office/officeart/2005/8/layout/cycle8" loCatId="cycle" qsTypeId="urn:microsoft.com/office/officeart/2005/8/quickstyle/3d2" qsCatId="3D" csTypeId="urn:microsoft.com/office/officeart/2005/8/colors/accent1_3" csCatId="accent1" phldr="1"/>
      <dgm:spPr/>
    </dgm:pt>
    <dgm:pt modelId="{71756978-F198-482B-B342-2A2D80B7342D}">
      <dgm:prSet phldrT="[Text]" custT="1"/>
      <dgm:spPr/>
      <dgm:t>
        <a:bodyPr/>
        <a:lstStyle/>
        <a:p>
          <a:r>
            <a:rPr lang="en-US" sz="1600" b="1" dirty="0" smtClean="0"/>
            <a:t>Overall</a:t>
          </a:r>
        </a:p>
        <a:p>
          <a:r>
            <a:rPr lang="en-US" sz="1400" dirty="0" smtClean="0"/>
            <a:t>Low Attendance</a:t>
          </a:r>
        </a:p>
        <a:p>
          <a:endParaRPr lang="en-US" sz="1800" dirty="0" smtClean="0"/>
        </a:p>
        <a:p>
          <a:endParaRPr lang="en-US" sz="1800" dirty="0" smtClean="0"/>
        </a:p>
      </dgm:t>
    </dgm:pt>
    <dgm:pt modelId="{89079347-1C12-43B3-BCFB-66A23C8371E5}" type="parTrans" cxnId="{E562EA9A-FD94-4DDF-B42D-012333685278}">
      <dgm:prSet/>
      <dgm:spPr/>
      <dgm:t>
        <a:bodyPr/>
        <a:lstStyle/>
        <a:p>
          <a:endParaRPr lang="en-US"/>
        </a:p>
      </dgm:t>
    </dgm:pt>
    <dgm:pt modelId="{3D390234-53E7-4E72-A517-732B92CF024B}" type="sibTrans" cxnId="{E562EA9A-FD94-4DDF-B42D-012333685278}">
      <dgm:prSet/>
      <dgm:spPr/>
      <dgm:t>
        <a:bodyPr/>
        <a:lstStyle/>
        <a:p>
          <a:endParaRPr lang="en-US"/>
        </a:p>
      </dgm:t>
    </dgm:pt>
    <dgm:pt modelId="{3052AFD9-BB5B-468D-803A-662E49958F8C}">
      <dgm:prSet phldrT="[Text]" custT="1"/>
      <dgm:spPr/>
      <dgm:t>
        <a:bodyPr/>
        <a:lstStyle/>
        <a:p>
          <a:endParaRPr lang="en-US" sz="1800" dirty="0" smtClean="0"/>
        </a:p>
        <a:p>
          <a:r>
            <a:rPr lang="en-US" sz="1600" b="1" dirty="0" smtClean="0">
              <a:solidFill>
                <a:schemeClr val="accent2"/>
              </a:solidFill>
            </a:rPr>
            <a:t>MA</a:t>
          </a:r>
        </a:p>
        <a:p>
          <a:r>
            <a:rPr lang="en-US" sz="1400" dirty="0" smtClean="0"/>
            <a:t>Deficient Base Knowledge </a:t>
          </a:r>
        </a:p>
        <a:p>
          <a:endParaRPr lang="en-US" sz="1300" dirty="0"/>
        </a:p>
      </dgm:t>
    </dgm:pt>
    <dgm:pt modelId="{78B243F2-77C7-4B27-A382-ACB99E97098F}" type="parTrans" cxnId="{00A9442A-04DF-4F5C-9952-7C84FCDD70F4}">
      <dgm:prSet/>
      <dgm:spPr/>
      <dgm:t>
        <a:bodyPr/>
        <a:lstStyle/>
        <a:p>
          <a:endParaRPr lang="en-US"/>
        </a:p>
      </dgm:t>
    </dgm:pt>
    <dgm:pt modelId="{20327DB3-52A5-43D2-A9C7-021877A6944D}" type="sibTrans" cxnId="{00A9442A-04DF-4F5C-9952-7C84FCDD70F4}">
      <dgm:prSet/>
      <dgm:spPr/>
      <dgm:t>
        <a:bodyPr/>
        <a:lstStyle/>
        <a:p>
          <a:endParaRPr lang="en-US"/>
        </a:p>
      </dgm:t>
    </dgm:pt>
    <dgm:pt modelId="{DB8978A2-06A9-4C0C-87D9-82320DF9E38D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2"/>
              </a:solidFill>
            </a:rPr>
            <a:t>MA</a:t>
          </a:r>
        </a:p>
        <a:p>
          <a:r>
            <a:rPr lang="en-US" sz="1400" dirty="0" smtClean="0"/>
            <a:t>Lack Engagement</a:t>
          </a:r>
          <a:endParaRPr lang="en-US" sz="1400" dirty="0"/>
        </a:p>
      </dgm:t>
    </dgm:pt>
    <dgm:pt modelId="{21EAD3C5-F66C-4B85-B2C6-612536345DB4}" type="parTrans" cxnId="{40131BCE-A4D2-416F-AD7E-18E56A1B666B}">
      <dgm:prSet/>
      <dgm:spPr/>
      <dgm:t>
        <a:bodyPr/>
        <a:lstStyle/>
        <a:p>
          <a:endParaRPr lang="en-US"/>
        </a:p>
      </dgm:t>
    </dgm:pt>
    <dgm:pt modelId="{F0544FFC-5ED4-4961-B0F8-D6DEFD1D18AF}" type="sibTrans" cxnId="{40131BCE-A4D2-416F-AD7E-18E56A1B666B}">
      <dgm:prSet/>
      <dgm:spPr/>
      <dgm:t>
        <a:bodyPr/>
        <a:lstStyle/>
        <a:p>
          <a:endParaRPr lang="en-US"/>
        </a:p>
      </dgm:t>
    </dgm:pt>
    <dgm:pt modelId="{9C4D3C4B-2BF9-4F49-9136-41609E9A23FF}">
      <dgm:prSet custT="1"/>
      <dgm:spPr/>
      <dgm:t>
        <a:bodyPr/>
        <a:lstStyle/>
        <a:p>
          <a:r>
            <a:rPr lang="en-US" sz="1600" b="1" dirty="0" smtClean="0">
              <a:solidFill>
                <a:schemeClr val="accent2"/>
              </a:solidFill>
            </a:rPr>
            <a:t>MA</a:t>
          </a:r>
        </a:p>
        <a:p>
          <a:r>
            <a:rPr lang="en-US" sz="1400" dirty="0" smtClean="0"/>
            <a:t>Poor Test Scores</a:t>
          </a:r>
        </a:p>
        <a:p>
          <a:endParaRPr lang="en-US" sz="1800" dirty="0" smtClean="0"/>
        </a:p>
        <a:p>
          <a:endParaRPr lang="en-US" sz="1800" dirty="0"/>
        </a:p>
      </dgm:t>
    </dgm:pt>
    <dgm:pt modelId="{FA0E324D-0D8F-4FF4-90E7-789184C12B0F}" type="parTrans" cxnId="{D2ACB5D1-4101-4B84-95AD-51CD87B7F23A}">
      <dgm:prSet/>
      <dgm:spPr/>
      <dgm:t>
        <a:bodyPr/>
        <a:lstStyle/>
        <a:p>
          <a:endParaRPr lang="en-US"/>
        </a:p>
      </dgm:t>
    </dgm:pt>
    <dgm:pt modelId="{F705C89B-0A78-431F-A2D0-BE9680C934C1}" type="sibTrans" cxnId="{D2ACB5D1-4101-4B84-95AD-51CD87B7F23A}">
      <dgm:prSet/>
      <dgm:spPr/>
      <dgm:t>
        <a:bodyPr/>
        <a:lstStyle/>
        <a:p>
          <a:endParaRPr lang="en-US"/>
        </a:p>
      </dgm:t>
    </dgm:pt>
    <dgm:pt modelId="{89F180D0-D45B-48CE-A75A-4B19854B3AB2}" type="pres">
      <dgm:prSet presAssocID="{C620FB8D-092A-4E5D-BDDE-75B9A094B1A3}" presName="compositeShape" presStyleCnt="0">
        <dgm:presLayoutVars>
          <dgm:chMax val="7"/>
          <dgm:dir/>
          <dgm:resizeHandles val="exact"/>
        </dgm:presLayoutVars>
      </dgm:prSet>
      <dgm:spPr/>
    </dgm:pt>
    <dgm:pt modelId="{A702A14D-9492-4CEB-ADDC-324D0346D2F4}" type="pres">
      <dgm:prSet presAssocID="{C620FB8D-092A-4E5D-BDDE-75B9A094B1A3}" presName="wedge1" presStyleLbl="node1" presStyleIdx="0" presStyleCnt="4"/>
      <dgm:spPr/>
      <dgm:t>
        <a:bodyPr/>
        <a:lstStyle/>
        <a:p>
          <a:endParaRPr lang="en-US"/>
        </a:p>
      </dgm:t>
    </dgm:pt>
    <dgm:pt modelId="{C60FAABF-2880-4AF2-81B2-7C913143F4F2}" type="pres">
      <dgm:prSet presAssocID="{C620FB8D-092A-4E5D-BDDE-75B9A094B1A3}" presName="dummy1a" presStyleCnt="0"/>
      <dgm:spPr/>
    </dgm:pt>
    <dgm:pt modelId="{86FC4E9B-8D12-4461-A98B-2E9C092AC29F}" type="pres">
      <dgm:prSet presAssocID="{C620FB8D-092A-4E5D-BDDE-75B9A094B1A3}" presName="dummy1b" presStyleCnt="0"/>
      <dgm:spPr/>
    </dgm:pt>
    <dgm:pt modelId="{EE301E9C-E7A8-4E2B-A121-04EEB5044E6B}" type="pres">
      <dgm:prSet presAssocID="{C620FB8D-092A-4E5D-BDDE-75B9A094B1A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61A78-17FD-45A6-88CA-77532C03866B}" type="pres">
      <dgm:prSet presAssocID="{C620FB8D-092A-4E5D-BDDE-75B9A094B1A3}" presName="wedge2" presStyleLbl="node1" presStyleIdx="1" presStyleCnt="4" custLinFactNeighborX="-1239" custLinFactNeighborY="398"/>
      <dgm:spPr/>
      <dgm:t>
        <a:bodyPr/>
        <a:lstStyle/>
        <a:p>
          <a:endParaRPr lang="en-US"/>
        </a:p>
      </dgm:t>
    </dgm:pt>
    <dgm:pt modelId="{A5031EC1-C89D-4754-B430-02D24AD997EE}" type="pres">
      <dgm:prSet presAssocID="{C620FB8D-092A-4E5D-BDDE-75B9A094B1A3}" presName="dummy2a" presStyleCnt="0"/>
      <dgm:spPr/>
    </dgm:pt>
    <dgm:pt modelId="{4DBCB1A0-1572-469F-AE66-CFB8034D715D}" type="pres">
      <dgm:prSet presAssocID="{C620FB8D-092A-4E5D-BDDE-75B9A094B1A3}" presName="dummy2b" presStyleCnt="0"/>
      <dgm:spPr/>
    </dgm:pt>
    <dgm:pt modelId="{C685CA8C-2343-4EC8-B5F6-23B493211E74}" type="pres">
      <dgm:prSet presAssocID="{C620FB8D-092A-4E5D-BDDE-75B9A094B1A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2B6FB-8E06-4568-BAC1-A9D27FC625E4}" type="pres">
      <dgm:prSet presAssocID="{C620FB8D-092A-4E5D-BDDE-75B9A094B1A3}" presName="wedge3" presStyleLbl="node1" presStyleIdx="2" presStyleCnt="4" custScaleX="104598"/>
      <dgm:spPr/>
      <dgm:t>
        <a:bodyPr/>
        <a:lstStyle/>
        <a:p>
          <a:endParaRPr lang="en-US"/>
        </a:p>
      </dgm:t>
    </dgm:pt>
    <dgm:pt modelId="{1C266ED4-2454-48B2-A95C-5854FF8FB273}" type="pres">
      <dgm:prSet presAssocID="{C620FB8D-092A-4E5D-BDDE-75B9A094B1A3}" presName="dummy3a" presStyleCnt="0"/>
      <dgm:spPr/>
    </dgm:pt>
    <dgm:pt modelId="{7FC9A74F-F7A5-4724-81FD-8D335E759C4F}" type="pres">
      <dgm:prSet presAssocID="{C620FB8D-092A-4E5D-BDDE-75B9A094B1A3}" presName="dummy3b" presStyleCnt="0"/>
      <dgm:spPr/>
    </dgm:pt>
    <dgm:pt modelId="{3F88B1C3-3C3A-47FC-9A9E-197A63038C6D}" type="pres">
      <dgm:prSet presAssocID="{C620FB8D-092A-4E5D-BDDE-75B9A094B1A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D0F42-9E8A-4C81-9A95-95D62CFA630A}" type="pres">
      <dgm:prSet presAssocID="{C620FB8D-092A-4E5D-BDDE-75B9A094B1A3}" presName="wedge4" presStyleLbl="node1" presStyleIdx="3" presStyleCnt="4"/>
      <dgm:spPr/>
      <dgm:t>
        <a:bodyPr/>
        <a:lstStyle/>
        <a:p>
          <a:endParaRPr lang="en-US"/>
        </a:p>
      </dgm:t>
    </dgm:pt>
    <dgm:pt modelId="{8A41C4A7-6E1D-4551-A842-2DE3AB83806A}" type="pres">
      <dgm:prSet presAssocID="{C620FB8D-092A-4E5D-BDDE-75B9A094B1A3}" presName="dummy4a" presStyleCnt="0"/>
      <dgm:spPr/>
    </dgm:pt>
    <dgm:pt modelId="{01B63D11-1A3C-4E29-81B7-57F8EE1ADF8E}" type="pres">
      <dgm:prSet presAssocID="{C620FB8D-092A-4E5D-BDDE-75B9A094B1A3}" presName="dummy4b" presStyleCnt="0"/>
      <dgm:spPr/>
    </dgm:pt>
    <dgm:pt modelId="{B9E866B6-1645-42E3-8F0B-98FCCE59D5D7}" type="pres">
      <dgm:prSet presAssocID="{C620FB8D-092A-4E5D-BDDE-75B9A094B1A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27B88-1538-4274-9D76-69D5DFBA871E}" type="pres">
      <dgm:prSet presAssocID="{3D390234-53E7-4E72-A517-732B92CF024B}" presName="arrowWedge1" presStyleLbl="fgSibTrans2D1" presStyleIdx="0" presStyleCnt="4" custLinFactNeighborX="475" custLinFactNeighborY="-2015"/>
      <dgm:spPr/>
    </dgm:pt>
    <dgm:pt modelId="{8445929C-FF82-44B2-A38C-781A385FC5A5}" type="pres">
      <dgm:prSet presAssocID="{20327DB3-52A5-43D2-A9C7-021877A6944D}" presName="arrowWedge2" presStyleLbl="fgSibTrans2D1" presStyleIdx="1" presStyleCnt="4"/>
      <dgm:spPr/>
    </dgm:pt>
    <dgm:pt modelId="{ECC6D58A-C3D7-49DB-949C-E53EA78C687B}" type="pres">
      <dgm:prSet presAssocID="{F0544FFC-5ED4-4961-B0F8-D6DEFD1D18AF}" presName="arrowWedge3" presStyleLbl="fgSibTrans2D1" presStyleIdx="2" presStyleCnt="4"/>
      <dgm:spPr/>
    </dgm:pt>
    <dgm:pt modelId="{2DC2BFBE-D87B-4F8B-AA8B-D91954703301}" type="pres">
      <dgm:prSet presAssocID="{F705C89B-0A78-431F-A2D0-BE9680C934C1}" presName="arrowWedge4" presStyleLbl="fgSibTrans2D1" presStyleIdx="3" presStyleCnt="4"/>
      <dgm:spPr/>
    </dgm:pt>
  </dgm:ptLst>
  <dgm:cxnLst>
    <dgm:cxn modelId="{53AE525D-88CE-49FE-A98B-65BE9B3EF7F2}" type="presOf" srcId="{DB8978A2-06A9-4C0C-87D9-82320DF9E38D}" destId="{3F88B1C3-3C3A-47FC-9A9E-197A63038C6D}" srcOrd="1" destOrd="0" presId="urn:microsoft.com/office/officeart/2005/8/layout/cycle8"/>
    <dgm:cxn modelId="{CAB49324-4D0B-41DA-BD3B-4275C9D1914F}" type="presOf" srcId="{DB8978A2-06A9-4C0C-87D9-82320DF9E38D}" destId="{78A2B6FB-8E06-4568-BAC1-A9D27FC625E4}" srcOrd="0" destOrd="0" presId="urn:microsoft.com/office/officeart/2005/8/layout/cycle8"/>
    <dgm:cxn modelId="{E562EA9A-FD94-4DDF-B42D-012333685278}" srcId="{C620FB8D-092A-4E5D-BDDE-75B9A094B1A3}" destId="{71756978-F198-482B-B342-2A2D80B7342D}" srcOrd="0" destOrd="0" parTransId="{89079347-1C12-43B3-BCFB-66A23C8371E5}" sibTransId="{3D390234-53E7-4E72-A517-732B92CF024B}"/>
    <dgm:cxn modelId="{B1ADFC21-2838-4AF4-A354-7A1BABD4CB22}" type="presOf" srcId="{71756978-F198-482B-B342-2A2D80B7342D}" destId="{A702A14D-9492-4CEB-ADDC-324D0346D2F4}" srcOrd="0" destOrd="0" presId="urn:microsoft.com/office/officeart/2005/8/layout/cycle8"/>
    <dgm:cxn modelId="{43F42099-279B-4E76-8B85-D05E64299CD0}" type="presOf" srcId="{3052AFD9-BB5B-468D-803A-662E49958F8C}" destId="{C685CA8C-2343-4EC8-B5F6-23B493211E74}" srcOrd="1" destOrd="0" presId="urn:microsoft.com/office/officeart/2005/8/layout/cycle8"/>
    <dgm:cxn modelId="{C6FD8E8A-816E-4583-B5CD-69BD2C080DB8}" type="presOf" srcId="{9C4D3C4B-2BF9-4F49-9136-41609E9A23FF}" destId="{175D0F42-9E8A-4C81-9A95-95D62CFA630A}" srcOrd="0" destOrd="0" presId="urn:microsoft.com/office/officeart/2005/8/layout/cycle8"/>
    <dgm:cxn modelId="{45F52254-7265-41EE-9F32-37014D7C36E2}" type="presOf" srcId="{71756978-F198-482B-B342-2A2D80B7342D}" destId="{EE301E9C-E7A8-4E2B-A121-04EEB5044E6B}" srcOrd="1" destOrd="0" presId="urn:microsoft.com/office/officeart/2005/8/layout/cycle8"/>
    <dgm:cxn modelId="{8DD18A6E-F0C3-437B-8189-4DE4D91187F8}" type="presOf" srcId="{3052AFD9-BB5B-468D-803A-662E49958F8C}" destId="{D8E61A78-17FD-45A6-88CA-77532C03866B}" srcOrd="0" destOrd="0" presId="urn:microsoft.com/office/officeart/2005/8/layout/cycle8"/>
    <dgm:cxn modelId="{D2ACB5D1-4101-4B84-95AD-51CD87B7F23A}" srcId="{C620FB8D-092A-4E5D-BDDE-75B9A094B1A3}" destId="{9C4D3C4B-2BF9-4F49-9136-41609E9A23FF}" srcOrd="3" destOrd="0" parTransId="{FA0E324D-0D8F-4FF4-90E7-789184C12B0F}" sibTransId="{F705C89B-0A78-431F-A2D0-BE9680C934C1}"/>
    <dgm:cxn modelId="{40131BCE-A4D2-416F-AD7E-18E56A1B666B}" srcId="{C620FB8D-092A-4E5D-BDDE-75B9A094B1A3}" destId="{DB8978A2-06A9-4C0C-87D9-82320DF9E38D}" srcOrd="2" destOrd="0" parTransId="{21EAD3C5-F66C-4B85-B2C6-612536345DB4}" sibTransId="{F0544FFC-5ED4-4961-B0F8-D6DEFD1D18AF}"/>
    <dgm:cxn modelId="{B945D437-A741-429F-B3D8-9E90AE7933B9}" type="presOf" srcId="{C620FB8D-092A-4E5D-BDDE-75B9A094B1A3}" destId="{89F180D0-D45B-48CE-A75A-4B19854B3AB2}" srcOrd="0" destOrd="0" presId="urn:microsoft.com/office/officeart/2005/8/layout/cycle8"/>
    <dgm:cxn modelId="{00A9442A-04DF-4F5C-9952-7C84FCDD70F4}" srcId="{C620FB8D-092A-4E5D-BDDE-75B9A094B1A3}" destId="{3052AFD9-BB5B-468D-803A-662E49958F8C}" srcOrd="1" destOrd="0" parTransId="{78B243F2-77C7-4B27-A382-ACB99E97098F}" sibTransId="{20327DB3-52A5-43D2-A9C7-021877A6944D}"/>
    <dgm:cxn modelId="{3E0ED3C9-DD7F-4E84-8E8B-7231528AA283}" type="presOf" srcId="{9C4D3C4B-2BF9-4F49-9136-41609E9A23FF}" destId="{B9E866B6-1645-42E3-8F0B-98FCCE59D5D7}" srcOrd="1" destOrd="0" presId="urn:microsoft.com/office/officeart/2005/8/layout/cycle8"/>
    <dgm:cxn modelId="{B92C97D9-7C44-49EF-836D-1380689BA2C7}" type="presParOf" srcId="{89F180D0-D45B-48CE-A75A-4B19854B3AB2}" destId="{A702A14D-9492-4CEB-ADDC-324D0346D2F4}" srcOrd="0" destOrd="0" presId="urn:microsoft.com/office/officeart/2005/8/layout/cycle8"/>
    <dgm:cxn modelId="{AD158431-96C2-4513-A8AB-6D006065D0F2}" type="presParOf" srcId="{89F180D0-D45B-48CE-A75A-4B19854B3AB2}" destId="{C60FAABF-2880-4AF2-81B2-7C913143F4F2}" srcOrd="1" destOrd="0" presId="urn:microsoft.com/office/officeart/2005/8/layout/cycle8"/>
    <dgm:cxn modelId="{164AB4CE-C9BF-4FA5-9AD6-9F60F54273DA}" type="presParOf" srcId="{89F180D0-D45B-48CE-A75A-4B19854B3AB2}" destId="{86FC4E9B-8D12-4461-A98B-2E9C092AC29F}" srcOrd="2" destOrd="0" presId="urn:microsoft.com/office/officeart/2005/8/layout/cycle8"/>
    <dgm:cxn modelId="{BF1DFF76-3718-499A-8C9F-F5F11B7622AC}" type="presParOf" srcId="{89F180D0-D45B-48CE-A75A-4B19854B3AB2}" destId="{EE301E9C-E7A8-4E2B-A121-04EEB5044E6B}" srcOrd="3" destOrd="0" presId="urn:microsoft.com/office/officeart/2005/8/layout/cycle8"/>
    <dgm:cxn modelId="{F0DEF3A3-3207-4138-B821-80E6F58DA342}" type="presParOf" srcId="{89F180D0-D45B-48CE-A75A-4B19854B3AB2}" destId="{D8E61A78-17FD-45A6-88CA-77532C03866B}" srcOrd="4" destOrd="0" presId="urn:microsoft.com/office/officeart/2005/8/layout/cycle8"/>
    <dgm:cxn modelId="{A935ED51-B32F-43FF-A92C-4270A7B1663C}" type="presParOf" srcId="{89F180D0-D45B-48CE-A75A-4B19854B3AB2}" destId="{A5031EC1-C89D-4754-B430-02D24AD997EE}" srcOrd="5" destOrd="0" presId="urn:microsoft.com/office/officeart/2005/8/layout/cycle8"/>
    <dgm:cxn modelId="{0B6EACBE-B4EF-4B82-BD7B-3FB40032C3D4}" type="presParOf" srcId="{89F180D0-D45B-48CE-A75A-4B19854B3AB2}" destId="{4DBCB1A0-1572-469F-AE66-CFB8034D715D}" srcOrd="6" destOrd="0" presId="urn:microsoft.com/office/officeart/2005/8/layout/cycle8"/>
    <dgm:cxn modelId="{7EA39397-8BA5-4F7D-B879-FEF36AF7236A}" type="presParOf" srcId="{89F180D0-D45B-48CE-A75A-4B19854B3AB2}" destId="{C685CA8C-2343-4EC8-B5F6-23B493211E74}" srcOrd="7" destOrd="0" presId="urn:microsoft.com/office/officeart/2005/8/layout/cycle8"/>
    <dgm:cxn modelId="{7F5709E0-D9B5-464C-A2C7-14080302480D}" type="presParOf" srcId="{89F180D0-D45B-48CE-A75A-4B19854B3AB2}" destId="{78A2B6FB-8E06-4568-BAC1-A9D27FC625E4}" srcOrd="8" destOrd="0" presId="urn:microsoft.com/office/officeart/2005/8/layout/cycle8"/>
    <dgm:cxn modelId="{1DB1D877-B34D-4E2E-B0CA-0FD298BD23A0}" type="presParOf" srcId="{89F180D0-D45B-48CE-A75A-4B19854B3AB2}" destId="{1C266ED4-2454-48B2-A95C-5854FF8FB273}" srcOrd="9" destOrd="0" presId="urn:microsoft.com/office/officeart/2005/8/layout/cycle8"/>
    <dgm:cxn modelId="{15B4F2F9-04F6-45B0-9F2C-D10A4152D43C}" type="presParOf" srcId="{89F180D0-D45B-48CE-A75A-4B19854B3AB2}" destId="{7FC9A74F-F7A5-4724-81FD-8D335E759C4F}" srcOrd="10" destOrd="0" presId="urn:microsoft.com/office/officeart/2005/8/layout/cycle8"/>
    <dgm:cxn modelId="{97A44242-11EF-484E-A37A-8AE266D1C151}" type="presParOf" srcId="{89F180D0-D45B-48CE-A75A-4B19854B3AB2}" destId="{3F88B1C3-3C3A-47FC-9A9E-197A63038C6D}" srcOrd="11" destOrd="0" presId="urn:microsoft.com/office/officeart/2005/8/layout/cycle8"/>
    <dgm:cxn modelId="{B27FA693-29A5-4541-B3BE-5243EF2073B6}" type="presParOf" srcId="{89F180D0-D45B-48CE-A75A-4B19854B3AB2}" destId="{175D0F42-9E8A-4C81-9A95-95D62CFA630A}" srcOrd="12" destOrd="0" presId="urn:microsoft.com/office/officeart/2005/8/layout/cycle8"/>
    <dgm:cxn modelId="{DF48EAAD-06E1-47D9-953F-B2308F9D035C}" type="presParOf" srcId="{89F180D0-D45B-48CE-A75A-4B19854B3AB2}" destId="{8A41C4A7-6E1D-4551-A842-2DE3AB83806A}" srcOrd="13" destOrd="0" presId="urn:microsoft.com/office/officeart/2005/8/layout/cycle8"/>
    <dgm:cxn modelId="{CA03C62D-C4A9-47DC-B3C6-BEABFBA51AB6}" type="presParOf" srcId="{89F180D0-D45B-48CE-A75A-4B19854B3AB2}" destId="{01B63D11-1A3C-4E29-81B7-57F8EE1ADF8E}" srcOrd="14" destOrd="0" presId="urn:microsoft.com/office/officeart/2005/8/layout/cycle8"/>
    <dgm:cxn modelId="{50B0C3C0-B657-47AC-839C-62C8C7CF62A6}" type="presParOf" srcId="{89F180D0-D45B-48CE-A75A-4B19854B3AB2}" destId="{B9E866B6-1645-42E3-8F0B-98FCCE59D5D7}" srcOrd="15" destOrd="0" presId="urn:microsoft.com/office/officeart/2005/8/layout/cycle8"/>
    <dgm:cxn modelId="{9B1EBCDF-330F-4201-B768-843BD35420DB}" type="presParOf" srcId="{89F180D0-D45B-48CE-A75A-4B19854B3AB2}" destId="{7C127B88-1538-4274-9D76-69D5DFBA871E}" srcOrd="16" destOrd="0" presId="urn:microsoft.com/office/officeart/2005/8/layout/cycle8"/>
    <dgm:cxn modelId="{4364005B-AD01-42AF-9BD8-B8735C0A2C45}" type="presParOf" srcId="{89F180D0-D45B-48CE-A75A-4B19854B3AB2}" destId="{8445929C-FF82-44B2-A38C-781A385FC5A5}" srcOrd="17" destOrd="0" presId="urn:microsoft.com/office/officeart/2005/8/layout/cycle8"/>
    <dgm:cxn modelId="{6B4E5DF1-2B88-4277-8BCA-72A6C2E25DC2}" type="presParOf" srcId="{89F180D0-D45B-48CE-A75A-4B19854B3AB2}" destId="{ECC6D58A-C3D7-49DB-949C-E53EA78C687B}" srcOrd="18" destOrd="0" presId="urn:microsoft.com/office/officeart/2005/8/layout/cycle8"/>
    <dgm:cxn modelId="{8DD894DA-4D3E-4C21-B01B-AC563262A7A9}" type="presParOf" srcId="{89F180D0-D45B-48CE-A75A-4B19854B3AB2}" destId="{2DC2BFBE-D87B-4F8B-AA8B-D9195470330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E534D-283E-4A87-8562-CD71BA8E4B45}" type="doc">
      <dgm:prSet loTypeId="urn:microsoft.com/office/officeart/2005/8/layout/arrow6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F9B08-F72A-4FEA-8522-A1C8852DCF0D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Confidence Survey</a:t>
          </a:r>
          <a:endParaRPr lang="en-US" dirty="0">
            <a:solidFill>
              <a:schemeClr val="accent2"/>
            </a:solidFill>
          </a:endParaRPr>
        </a:p>
      </dgm:t>
    </dgm:pt>
    <dgm:pt modelId="{1CA79298-5CB2-4282-8395-786B2DD1B3F0}" type="parTrans" cxnId="{293EF44B-31F4-482F-A3AC-BE9A1EDEF0DB}">
      <dgm:prSet/>
      <dgm:spPr/>
      <dgm:t>
        <a:bodyPr/>
        <a:lstStyle/>
        <a:p>
          <a:endParaRPr lang="en-US"/>
        </a:p>
      </dgm:t>
    </dgm:pt>
    <dgm:pt modelId="{5E2B4E89-DD9D-438A-A13C-D9E05D6764E7}" type="sibTrans" cxnId="{293EF44B-31F4-482F-A3AC-BE9A1EDEF0DB}">
      <dgm:prSet/>
      <dgm:spPr/>
      <dgm:t>
        <a:bodyPr/>
        <a:lstStyle/>
        <a:p>
          <a:endParaRPr lang="en-US"/>
        </a:p>
      </dgm:t>
    </dgm:pt>
    <dgm:pt modelId="{8F0EA3FC-1F48-48B1-B19E-D300EB5FF88A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Post-Class Evaluation</a:t>
          </a:r>
          <a:endParaRPr lang="en-US" dirty="0">
            <a:solidFill>
              <a:schemeClr val="accent2"/>
            </a:solidFill>
          </a:endParaRPr>
        </a:p>
      </dgm:t>
    </dgm:pt>
    <dgm:pt modelId="{0EEFC9E2-BA16-4623-BC92-3D16857A791C}" type="parTrans" cxnId="{64E4C731-092A-4728-BB63-30DEDF8866BE}">
      <dgm:prSet/>
      <dgm:spPr/>
      <dgm:t>
        <a:bodyPr/>
        <a:lstStyle/>
        <a:p>
          <a:endParaRPr lang="en-US"/>
        </a:p>
      </dgm:t>
    </dgm:pt>
    <dgm:pt modelId="{99EF3564-FA27-4180-9981-3753EFBD558D}" type="sibTrans" cxnId="{64E4C731-092A-4728-BB63-30DEDF8866BE}">
      <dgm:prSet/>
      <dgm:spPr/>
      <dgm:t>
        <a:bodyPr/>
        <a:lstStyle/>
        <a:p>
          <a:endParaRPr lang="en-US"/>
        </a:p>
      </dgm:t>
    </dgm:pt>
    <dgm:pt modelId="{C3A182AB-8458-4EBC-AA05-8A8CE137BF04}" type="pres">
      <dgm:prSet presAssocID="{074E534D-283E-4A87-8562-CD71BA8E4B4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544B21-7840-4DEC-9422-B9147B0F2430}" type="pres">
      <dgm:prSet presAssocID="{074E534D-283E-4A87-8562-CD71BA8E4B45}" presName="ribbon" presStyleLbl="node1" presStyleIdx="0" presStyleCnt="1"/>
      <dgm:spPr/>
      <dgm:t>
        <a:bodyPr/>
        <a:lstStyle/>
        <a:p>
          <a:endParaRPr lang="en-US"/>
        </a:p>
      </dgm:t>
    </dgm:pt>
    <dgm:pt modelId="{AE1EF321-2CAD-4850-BBCE-510B3C12E60D}" type="pres">
      <dgm:prSet presAssocID="{074E534D-283E-4A87-8562-CD71BA8E4B4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5E10C-C27B-47F7-B460-46E27FD9CD8C}" type="pres">
      <dgm:prSet presAssocID="{074E534D-283E-4A87-8562-CD71BA8E4B4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AB6B6F-1954-4F3B-832B-929199378C38}" type="presOf" srcId="{8F0EA3FC-1F48-48B1-B19E-D300EB5FF88A}" destId="{2E65E10C-C27B-47F7-B460-46E27FD9CD8C}" srcOrd="0" destOrd="0" presId="urn:microsoft.com/office/officeart/2005/8/layout/arrow6"/>
    <dgm:cxn modelId="{64E4C731-092A-4728-BB63-30DEDF8866BE}" srcId="{074E534D-283E-4A87-8562-CD71BA8E4B45}" destId="{8F0EA3FC-1F48-48B1-B19E-D300EB5FF88A}" srcOrd="1" destOrd="0" parTransId="{0EEFC9E2-BA16-4623-BC92-3D16857A791C}" sibTransId="{99EF3564-FA27-4180-9981-3753EFBD558D}"/>
    <dgm:cxn modelId="{C9A4F11C-FF19-4F04-9751-72C2C6084B20}" type="presOf" srcId="{E93F9B08-F72A-4FEA-8522-A1C8852DCF0D}" destId="{AE1EF321-2CAD-4850-BBCE-510B3C12E60D}" srcOrd="0" destOrd="0" presId="urn:microsoft.com/office/officeart/2005/8/layout/arrow6"/>
    <dgm:cxn modelId="{71E6E584-A93F-4641-B0C8-85774DAC7349}" type="presOf" srcId="{074E534D-283E-4A87-8562-CD71BA8E4B45}" destId="{C3A182AB-8458-4EBC-AA05-8A8CE137BF04}" srcOrd="0" destOrd="0" presId="urn:microsoft.com/office/officeart/2005/8/layout/arrow6"/>
    <dgm:cxn modelId="{293EF44B-31F4-482F-A3AC-BE9A1EDEF0DB}" srcId="{074E534D-283E-4A87-8562-CD71BA8E4B45}" destId="{E93F9B08-F72A-4FEA-8522-A1C8852DCF0D}" srcOrd="0" destOrd="0" parTransId="{1CA79298-5CB2-4282-8395-786B2DD1B3F0}" sibTransId="{5E2B4E89-DD9D-438A-A13C-D9E05D6764E7}"/>
    <dgm:cxn modelId="{02504716-670A-484A-9B16-DF7ECAB7E09F}" type="presParOf" srcId="{C3A182AB-8458-4EBC-AA05-8A8CE137BF04}" destId="{AB544B21-7840-4DEC-9422-B9147B0F2430}" srcOrd="0" destOrd="0" presId="urn:microsoft.com/office/officeart/2005/8/layout/arrow6"/>
    <dgm:cxn modelId="{FC4A729C-8AD0-46E5-BC91-109453DCBA55}" type="presParOf" srcId="{C3A182AB-8458-4EBC-AA05-8A8CE137BF04}" destId="{AE1EF321-2CAD-4850-BBCE-510B3C12E60D}" srcOrd="1" destOrd="0" presId="urn:microsoft.com/office/officeart/2005/8/layout/arrow6"/>
    <dgm:cxn modelId="{ABFBA07B-1869-4C57-96DD-DE2143E7BF23}" type="presParOf" srcId="{C3A182AB-8458-4EBC-AA05-8A8CE137BF04}" destId="{2E65E10C-C27B-47F7-B460-46E27FD9CD8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886AB-077E-4E0B-AF66-3028432881EA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E6AEF-2B3E-42E6-A01F-9AFCB6D4F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Distinctive in their education and training requirements from inpatient</a:t>
            </a:r>
          </a:p>
          <a:p>
            <a:pPr lvl="1"/>
            <a:r>
              <a:rPr lang="en-US" dirty="0" smtClean="0"/>
              <a:t>Potential for high acuity</a:t>
            </a:r>
          </a:p>
          <a:p>
            <a:pPr lvl="1"/>
            <a:r>
              <a:rPr lang="en-US" dirty="0" smtClean="0"/>
              <a:t>148 current</a:t>
            </a:r>
          </a:p>
          <a:p>
            <a:pPr lvl="1"/>
            <a:r>
              <a:rPr lang="en-US" dirty="0" smtClean="0"/>
              <a:t>Wallace Tower- 36 clinics</a:t>
            </a:r>
          </a:p>
          <a:p>
            <a:pPr lvl="1"/>
            <a:r>
              <a:rPr lang="en-US" dirty="0" smtClean="0"/>
              <a:t>WC-</a:t>
            </a:r>
          </a:p>
          <a:p>
            <a:pPr lvl="1"/>
            <a:r>
              <a:rPr lang="en-US" dirty="0" smtClean="0"/>
              <a:t>Woo-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DECE-2BE6-4476-8CAC-B1C4F8184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6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Confidence Survey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 measure </a:t>
            </a:r>
            <a:r>
              <a:rPr lang="en-US" sz="1200" dirty="0" smtClean="0"/>
              <a:t>change (+/-) in the level of confidence and perception of the Nurse/MA of him/herself as a result of the PEARS/PIER Course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DECE-2BE6-4476-8CAC-B1C4F8184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7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Each question was rated on a scale of 1-4 (1 = Strongly Disagree, 4 = Strongly Agree)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Based on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quarter reporting.  Currently at greater than 50% trained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DECE-2BE6-4476-8CAC-B1C4F8184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2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Each question was rated on a scale of 1-4 (1 = Strongly Disagree, 4 = Strongly Agree)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Based on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quarter reporting.  Currently at greater than 50% trained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DECE-2BE6-4476-8CAC-B1C4F8184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34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3590B-1198-4737-85A6-B23174206B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9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148 current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Difficult to capture all staff with mock 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B998B-02AC-7643-A43E-A3B91FCF5E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8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148 current</a:t>
            </a:r>
          </a:p>
          <a:p>
            <a:r>
              <a:rPr lang="en-US" dirty="0" smtClean="0"/>
              <a:t>Enhancements</a:t>
            </a:r>
          </a:p>
          <a:p>
            <a:pPr lvl="1"/>
            <a:r>
              <a:rPr lang="en-US" dirty="0" smtClean="0"/>
              <a:t>Created PIER class for MAs</a:t>
            </a:r>
          </a:p>
          <a:p>
            <a:pPr lvl="1"/>
            <a:r>
              <a:rPr lang="en-US" dirty="0" smtClean="0"/>
              <a:t>Created PEARS Instructor class November 2016</a:t>
            </a:r>
          </a:p>
          <a:p>
            <a:pPr lvl="1"/>
            <a:r>
              <a:rPr lang="en-US" dirty="0" smtClean="0"/>
              <a:t>Added PEARS class August 2016 to accommodate Woodlands Outpatient</a:t>
            </a:r>
          </a:p>
          <a:p>
            <a:pPr defTabSz="465887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B998B-02AC-7643-A43E-A3B91FCF5E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4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B998B-02AC-7643-A43E-A3B91FCF5E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7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B998B-02AC-7643-A43E-A3B91FCF5E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7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DECE-2BE6-4476-8CAC-B1C4F8184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2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attendance by RNs and MA’s from the ambulatory areas</a:t>
            </a:r>
          </a:p>
          <a:p>
            <a:pPr lvl="1"/>
            <a:r>
              <a:rPr lang="en-US" dirty="0" smtClean="0"/>
              <a:t>Not required</a:t>
            </a:r>
          </a:p>
          <a:p>
            <a:r>
              <a:rPr lang="en-US" dirty="0" smtClean="0"/>
              <a:t>High percentage of MA’s required remediation</a:t>
            </a:r>
          </a:p>
          <a:p>
            <a:pPr lvl="1"/>
            <a:r>
              <a:rPr lang="en-US" dirty="0" smtClean="0"/>
              <a:t>Concepts beyond their scope</a:t>
            </a:r>
          </a:p>
          <a:p>
            <a:r>
              <a:rPr lang="en-US" dirty="0" smtClean="0"/>
              <a:t>Needed learner-specific class targeted to the MAs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DECE-2BE6-4476-8CAC-B1C4F8184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9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Segments selected to compliment the scope of unlicensed personnel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such as medical assistants who do not perform formal assessments or administer medications.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DDECE-2BE6-4476-8CAC-B1C4F8184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7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Nurses need</a:t>
            </a:r>
            <a:r>
              <a:rPr lang="en-US" baseline="0" dirty="0" smtClean="0"/>
              <a:t> </a:t>
            </a:r>
            <a:r>
              <a:rPr lang="en-US" dirty="0" smtClean="0"/>
              <a:t>to know: identify</a:t>
            </a:r>
            <a:r>
              <a:rPr lang="en-US" baseline="0" dirty="0" smtClean="0"/>
              <a:t> various breath sounds, interventions based on type and severity identified, medication calculation and administration,</a:t>
            </a:r>
            <a:r>
              <a:rPr lang="en-US" dirty="0" smtClean="0"/>
              <a:t> IV bolus method and amount of fluid.  MA needs to know what is abnormal, how and when to call for help and where</a:t>
            </a:r>
            <a:r>
              <a:rPr lang="en-US" baseline="0" dirty="0" smtClean="0"/>
              <a:t> to gather equipment.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E6AEF-2B3E-42E6-A01F-9AFCB6D4F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7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 rot="10800000">
            <a:off x="-1" y="2637222"/>
            <a:ext cx="9144000" cy="2304796"/>
          </a:xfrm>
          <a:custGeom>
            <a:avLst/>
            <a:gdLst>
              <a:gd name="connsiteX0" fmla="*/ 9144000 w 9144000"/>
              <a:gd name="connsiteY0" fmla="*/ 3073061 h 3073061"/>
              <a:gd name="connsiteX1" fmla="*/ 4273477 w 9144000"/>
              <a:gd name="connsiteY1" fmla="*/ 1281912 h 3073061"/>
              <a:gd name="connsiteX2" fmla="*/ 0 w 9144000"/>
              <a:gd name="connsiteY2" fmla="*/ 3022773 h 3073061"/>
              <a:gd name="connsiteX3" fmla="*/ 0 w 9144000"/>
              <a:gd name="connsiteY3" fmla="*/ 1721 h 3073061"/>
              <a:gd name="connsiteX4" fmla="*/ 9144000 w 9144000"/>
              <a:gd name="connsiteY4" fmla="*/ 642191 h 3073061"/>
              <a:gd name="connsiteX5" fmla="*/ 9144000 w 9144000"/>
              <a:gd name="connsiteY5" fmla="*/ 3073061 h 3073061"/>
              <a:gd name="connsiteX0" fmla="*/ 9144000 w 9144000"/>
              <a:gd name="connsiteY0" fmla="*/ 3073061 h 3073061"/>
              <a:gd name="connsiteX1" fmla="*/ 4263852 w 9144000"/>
              <a:gd name="connsiteY1" fmla="*/ 1320413 h 3073061"/>
              <a:gd name="connsiteX2" fmla="*/ 0 w 9144000"/>
              <a:gd name="connsiteY2" fmla="*/ 3022773 h 3073061"/>
              <a:gd name="connsiteX3" fmla="*/ 0 w 9144000"/>
              <a:gd name="connsiteY3" fmla="*/ 1721 h 3073061"/>
              <a:gd name="connsiteX4" fmla="*/ 9144000 w 9144000"/>
              <a:gd name="connsiteY4" fmla="*/ 642191 h 3073061"/>
              <a:gd name="connsiteX5" fmla="*/ 9144000 w 9144000"/>
              <a:gd name="connsiteY5" fmla="*/ 3073061 h 30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073061">
                <a:moveTo>
                  <a:pt x="9144000" y="3073061"/>
                </a:moveTo>
                <a:cubicBezTo>
                  <a:pt x="7913646" y="1714986"/>
                  <a:pt x="6461562" y="693942"/>
                  <a:pt x="4263852" y="1320413"/>
                </a:cubicBezTo>
                <a:cubicBezTo>
                  <a:pt x="3285004" y="1599440"/>
                  <a:pt x="1958962" y="2892167"/>
                  <a:pt x="0" y="3022773"/>
                </a:cubicBezTo>
                <a:lnTo>
                  <a:pt x="0" y="1721"/>
                </a:lnTo>
                <a:cubicBezTo>
                  <a:pt x="2542180" y="-27565"/>
                  <a:pt x="6968189" y="322414"/>
                  <a:pt x="9144000" y="642191"/>
                </a:cubicBezTo>
                <a:lnTo>
                  <a:pt x="9144000" y="307306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2000"/>
                  <a:lumOff val="8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10800000">
            <a:off x="-1" y="3175887"/>
            <a:ext cx="9144000" cy="1981901"/>
          </a:xfrm>
          <a:custGeom>
            <a:avLst/>
            <a:gdLst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144000 w 9144000"/>
              <a:gd name="connsiteY5" fmla="*/ 2631653 h 2650486"/>
              <a:gd name="connsiteX6" fmla="*/ 9097353 w 9144000"/>
              <a:gd name="connsiteY6" fmla="*/ 2650486 h 2650486"/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144000 w 9144000"/>
              <a:gd name="connsiteY5" fmla="*/ 2631653 h 2650486"/>
              <a:gd name="connsiteX6" fmla="*/ 9097353 w 9144000"/>
              <a:gd name="connsiteY6" fmla="*/ 2650486 h 2650486"/>
              <a:gd name="connsiteX0" fmla="*/ 9097353 w 9422295"/>
              <a:gd name="connsiteY0" fmla="*/ 2650486 h 2650486"/>
              <a:gd name="connsiteX1" fmla="*/ 4209662 w 9422295"/>
              <a:gd name="connsiteY1" fmla="*/ 1583686 h 2650486"/>
              <a:gd name="connsiteX2" fmla="*/ 0 w 9422295"/>
              <a:gd name="connsiteY2" fmla="*/ 2391764 h 2650486"/>
              <a:gd name="connsiteX3" fmla="*/ 0 w 9422295"/>
              <a:gd name="connsiteY3" fmla="*/ 0 h 2650486"/>
              <a:gd name="connsiteX4" fmla="*/ 9144000 w 9422295"/>
              <a:gd name="connsiteY4" fmla="*/ 0 h 2650486"/>
              <a:gd name="connsiteX5" fmla="*/ 9422295 w 9422295"/>
              <a:gd name="connsiteY5" fmla="*/ 2631653 h 2650486"/>
              <a:gd name="connsiteX6" fmla="*/ 9097353 w 9422295"/>
              <a:gd name="connsiteY6" fmla="*/ 2650486 h 2650486"/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097353 w 9144000"/>
              <a:gd name="connsiteY5" fmla="*/ 2650486 h 2650486"/>
              <a:gd name="connsiteX0" fmla="*/ 9137110 w 9144000"/>
              <a:gd name="connsiteY0" fmla="*/ 2642534 h 2642534"/>
              <a:gd name="connsiteX1" fmla="*/ 4209662 w 9144000"/>
              <a:gd name="connsiteY1" fmla="*/ 1583686 h 2642534"/>
              <a:gd name="connsiteX2" fmla="*/ 0 w 9144000"/>
              <a:gd name="connsiteY2" fmla="*/ 2391764 h 2642534"/>
              <a:gd name="connsiteX3" fmla="*/ 0 w 9144000"/>
              <a:gd name="connsiteY3" fmla="*/ 0 h 2642534"/>
              <a:gd name="connsiteX4" fmla="*/ 9144000 w 9144000"/>
              <a:gd name="connsiteY4" fmla="*/ 0 h 2642534"/>
              <a:gd name="connsiteX5" fmla="*/ 9137110 w 9144000"/>
              <a:gd name="connsiteY5" fmla="*/ 2642534 h 2642534"/>
              <a:gd name="connsiteX0" fmla="*/ 9137110 w 9144000"/>
              <a:gd name="connsiteY0" fmla="*/ 2642534 h 2642534"/>
              <a:gd name="connsiteX1" fmla="*/ 4046033 w 9144000"/>
              <a:gd name="connsiteY1" fmla="*/ 1651063 h 2642534"/>
              <a:gd name="connsiteX2" fmla="*/ 0 w 9144000"/>
              <a:gd name="connsiteY2" fmla="*/ 2391764 h 2642534"/>
              <a:gd name="connsiteX3" fmla="*/ 0 w 9144000"/>
              <a:gd name="connsiteY3" fmla="*/ 0 h 2642534"/>
              <a:gd name="connsiteX4" fmla="*/ 9144000 w 9144000"/>
              <a:gd name="connsiteY4" fmla="*/ 0 h 2642534"/>
              <a:gd name="connsiteX5" fmla="*/ 9137110 w 9144000"/>
              <a:gd name="connsiteY5" fmla="*/ 2642534 h 2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642534">
                <a:moveTo>
                  <a:pt x="9137110" y="2642534"/>
                </a:moveTo>
                <a:cubicBezTo>
                  <a:pt x="7503345" y="1239184"/>
                  <a:pt x="5185858" y="1187513"/>
                  <a:pt x="4046033" y="1651063"/>
                </a:cubicBezTo>
                <a:cubicBezTo>
                  <a:pt x="3313773" y="1953075"/>
                  <a:pt x="1504966" y="3036324"/>
                  <a:pt x="0" y="2391764"/>
                </a:cubicBezTo>
                <a:lnTo>
                  <a:pt x="0" y="0"/>
                </a:lnTo>
                <a:lnTo>
                  <a:pt x="9144000" y="0"/>
                </a:lnTo>
                <a:cubicBezTo>
                  <a:pt x="9141703" y="880845"/>
                  <a:pt x="9139407" y="1761689"/>
                  <a:pt x="9137110" y="264253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0800000">
            <a:off x="-1" y="3511183"/>
            <a:ext cx="9182101" cy="1646605"/>
          </a:xfrm>
          <a:custGeom>
            <a:avLst/>
            <a:gdLst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982164 w 9182101"/>
              <a:gd name="connsiteY0" fmla="*/ 2303197 h 2305017"/>
              <a:gd name="connsiteX1" fmla="*/ 0 w 9182101"/>
              <a:gd name="connsiteY1" fmla="*/ 1691468 h 2305017"/>
              <a:gd name="connsiteX2" fmla="*/ 38100 w 9182101"/>
              <a:gd name="connsiteY2" fmla="*/ 0 h 2305017"/>
              <a:gd name="connsiteX3" fmla="*/ 9182101 w 9182101"/>
              <a:gd name="connsiteY3" fmla="*/ 0 h 2305017"/>
              <a:gd name="connsiteX4" fmla="*/ 9182101 w 9182101"/>
              <a:gd name="connsiteY4" fmla="*/ 2192535 h 2305017"/>
              <a:gd name="connsiteX5" fmla="*/ 9180219 w 9182101"/>
              <a:gd name="connsiteY5" fmla="*/ 2193287 h 2305017"/>
              <a:gd name="connsiteX6" fmla="*/ 4416252 w 9182101"/>
              <a:gd name="connsiteY6" fmla="*/ 1535761 h 2305017"/>
              <a:gd name="connsiteX7" fmla="*/ 1982164 w 9182101"/>
              <a:gd name="connsiteY7" fmla="*/ 2303197 h 2305017"/>
              <a:gd name="connsiteX0" fmla="*/ 4416252 w 9182101"/>
              <a:gd name="connsiteY0" fmla="*/ 1535761 h 2193287"/>
              <a:gd name="connsiteX1" fmla="*/ 0 w 9182101"/>
              <a:gd name="connsiteY1" fmla="*/ 1691468 h 2193287"/>
              <a:gd name="connsiteX2" fmla="*/ 38100 w 9182101"/>
              <a:gd name="connsiteY2" fmla="*/ 0 h 2193287"/>
              <a:gd name="connsiteX3" fmla="*/ 9182101 w 9182101"/>
              <a:gd name="connsiteY3" fmla="*/ 0 h 2193287"/>
              <a:gd name="connsiteX4" fmla="*/ 9182101 w 9182101"/>
              <a:gd name="connsiteY4" fmla="*/ 2192535 h 2193287"/>
              <a:gd name="connsiteX5" fmla="*/ 9180219 w 9182101"/>
              <a:gd name="connsiteY5" fmla="*/ 2193287 h 2193287"/>
              <a:gd name="connsiteX6" fmla="*/ 4416252 w 9182101"/>
              <a:gd name="connsiteY6" fmla="*/ 1535761 h 2193287"/>
              <a:gd name="connsiteX0" fmla="*/ 4416252 w 9182101"/>
              <a:gd name="connsiteY0" fmla="*/ 1535761 h 2193287"/>
              <a:gd name="connsiteX1" fmla="*/ 0 w 9182101"/>
              <a:gd name="connsiteY1" fmla="*/ 1691468 h 2193287"/>
              <a:gd name="connsiteX2" fmla="*/ 38100 w 9182101"/>
              <a:gd name="connsiteY2" fmla="*/ 0 h 2193287"/>
              <a:gd name="connsiteX3" fmla="*/ 9182101 w 9182101"/>
              <a:gd name="connsiteY3" fmla="*/ 0 h 2193287"/>
              <a:gd name="connsiteX4" fmla="*/ 9182101 w 9182101"/>
              <a:gd name="connsiteY4" fmla="*/ 2192535 h 2193287"/>
              <a:gd name="connsiteX5" fmla="*/ 9180219 w 9182101"/>
              <a:gd name="connsiteY5" fmla="*/ 2193287 h 2193287"/>
              <a:gd name="connsiteX6" fmla="*/ 4416252 w 9182101"/>
              <a:gd name="connsiteY6" fmla="*/ 1535761 h 2193287"/>
              <a:gd name="connsiteX0" fmla="*/ 4416252 w 9182101"/>
              <a:gd name="connsiteY0" fmla="*/ 1535761 h 2229427"/>
              <a:gd name="connsiteX1" fmla="*/ 0 w 9182101"/>
              <a:gd name="connsiteY1" fmla="*/ 1691468 h 2229427"/>
              <a:gd name="connsiteX2" fmla="*/ 38100 w 9182101"/>
              <a:gd name="connsiteY2" fmla="*/ 0 h 2229427"/>
              <a:gd name="connsiteX3" fmla="*/ 9182101 w 9182101"/>
              <a:gd name="connsiteY3" fmla="*/ 0 h 2229427"/>
              <a:gd name="connsiteX4" fmla="*/ 9182101 w 9182101"/>
              <a:gd name="connsiteY4" fmla="*/ 2192535 h 2229427"/>
              <a:gd name="connsiteX5" fmla="*/ 9180219 w 9182101"/>
              <a:gd name="connsiteY5" fmla="*/ 2193287 h 2229427"/>
              <a:gd name="connsiteX6" fmla="*/ 4416252 w 9182101"/>
              <a:gd name="connsiteY6" fmla="*/ 1535761 h 2229427"/>
              <a:gd name="connsiteX0" fmla="*/ 4416252 w 9182101"/>
              <a:gd name="connsiteY0" fmla="*/ 1535761 h 2229427"/>
              <a:gd name="connsiteX1" fmla="*/ 0 w 9182101"/>
              <a:gd name="connsiteY1" fmla="*/ 1691468 h 2229427"/>
              <a:gd name="connsiteX2" fmla="*/ 38100 w 9182101"/>
              <a:gd name="connsiteY2" fmla="*/ 0 h 2229427"/>
              <a:gd name="connsiteX3" fmla="*/ 9182101 w 9182101"/>
              <a:gd name="connsiteY3" fmla="*/ 0 h 2229427"/>
              <a:gd name="connsiteX4" fmla="*/ 9182101 w 9182101"/>
              <a:gd name="connsiteY4" fmla="*/ 2192535 h 2229427"/>
              <a:gd name="connsiteX5" fmla="*/ 9180219 w 9182101"/>
              <a:gd name="connsiteY5" fmla="*/ 2193287 h 2229427"/>
              <a:gd name="connsiteX6" fmla="*/ 4416252 w 9182101"/>
              <a:gd name="connsiteY6" fmla="*/ 1535761 h 2229427"/>
              <a:gd name="connsiteX0" fmla="*/ 4416252 w 9182101"/>
              <a:gd name="connsiteY0" fmla="*/ 1535761 h 2195473"/>
              <a:gd name="connsiteX1" fmla="*/ 0 w 9182101"/>
              <a:gd name="connsiteY1" fmla="*/ 1691468 h 2195473"/>
              <a:gd name="connsiteX2" fmla="*/ 38100 w 9182101"/>
              <a:gd name="connsiteY2" fmla="*/ 0 h 2195473"/>
              <a:gd name="connsiteX3" fmla="*/ 9182101 w 9182101"/>
              <a:gd name="connsiteY3" fmla="*/ 0 h 2195473"/>
              <a:gd name="connsiteX4" fmla="*/ 9182101 w 9182101"/>
              <a:gd name="connsiteY4" fmla="*/ 2192535 h 2195473"/>
              <a:gd name="connsiteX5" fmla="*/ 9180219 w 9182101"/>
              <a:gd name="connsiteY5" fmla="*/ 2193287 h 2195473"/>
              <a:gd name="connsiteX6" fmla="*/ 4416252 w 9182101"/>
              <a:gd name="connsiteY6" fmla="*/ 1535761 h 21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2101" h="2195473">
                <a:moveTo>
                  <a:pt x="4416252" y="1535761"/>
                </a:moveTo>
                <a:cubicBezTo>
                  <a:pt x="3646612" y="1760134"/>
                  <a:pt x="1692218" y="2804077"/>
                  <a:pt x="0" y="1691468"/>
                </a:cubicBezTo>
                <a:lnTo>
                  <a:pt x="38100" y="0"/>
                </a:lnTo>
                <a:lnTo>
                  <a:pt x="9182101" y="0"/>
                </a:lnTo>
                <a:lnTo>
                  <a:pt x="9182101" y="2192535"/>
                </a:lnTo>
                <a:lnTo>
                  <a:pt x="9180219" y="2193287"/>
                </a:lnTo>
                <a:cubicBezTo>
                  <a:pt x="8003654" y="1228087"/>
                  <a:pt x="5238444" y="1245466"/>
                  <a:pt x="4416252" y="153576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2000"/>
                  <a:lumOff val="18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799" y="628650"/>
            <a:ext cx="7772400" cy="1102519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0" y="1613804"/>
            <a:ext cx="6400800" cy="791778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5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312"/>
            <a:ext cx="2438400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28600"/>
            <a:ext cx="5181599" cy="4229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085850"/>
            <a:ext cx="2438400" cy="34261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433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97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396835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7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0"/>
            <a:ext cx="9906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7162800" cy="438864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5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 rot="10800000">
            <a:off x="-1" y="2637222"/>
            <a:ext cx="9144000" cy="2304796"/>
          </a:xfrm>
          <a:custGeom>
            <a:avLst/>
            <a:gdLst>
              <a:gd name="connsiteX0" fmla="*/ 9144000 w 9144000"/>
              <a:gd name="connsiteY0" fmla="*/ 3073061 h 3073061"/>
              <a:gd name="connsiteX1" fmla="*/ 4273477 w 9144000"/>
              <a:gd name="connsiteY1" fmla="*/ 1281912 h 3073061"/>
              <a:gd name="connsiteX2" fmla="*/ 0 w 9144000"/>
              <a:gd name="connsiteY2" fmla="*/ 3022773 h 3073061"/>
              <a:gd name="connsiteX3" fmla="*/ 0 w 9144000"/>
              <a:gd name="connsiteY3" fmla="*/ 1721 h 3073061"/>
              <a:gd name="connsiteX4" fmla="*/ 9144000 w 9144000"/>
              <a:gd name="connsiteY4" fmla="*/ 642191 h 3073061"/>
              <a:gd name="connsiteX5" fmla="*/ 9144000 w 9144000"/>
              <a:gd name="connsiteY5" fmla="*/ 3073061 h 3073061"/>
              <a:gd name="connsiteX0" fmla="*/ 9144000 w 9144000"/>
              <a:gd name="connsiteY0" fmla="*/ 3073061 h 3073061"/>
              <a:gd name="connsiteX1" fmla="*/ 4263852 w 9144000"/>
              <a:gd name="connsiteY1" fmla="*/ 1320413 h 3073061"/>
              <a:gd name="connsiteX2" fmla="*/ 0 w 9144000"/>
              <a:gd name="connsiteY2" fmla="*/ 3022773 h 3073061"/>
              <a:gd name="connsiteX3" fmla="*/ 0 w 9144000"/>
              <a:gd name="connsiteY3" fmla="*/ 1721 h 3073061"/>
              <a:gd name="connsiteX4" fmla="*/ 9144000 w 9144000"/>
              <a:gd name="connsiteY4" fmla="*/ 642191 h 3073061"/>
              <a:gd name="connsiteX5" fmla="*/ 9144000 w 9144000"/>
              <a:gd name="connsiteY5" fmla="*/ 3073061 h 30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073061">
                <a:moveTo>
                  <a:pt x="9144000" y="3073061"/>
                </a:moveTo>
                <a:cubicBezTo>
                  <a:pt x="7913646" y="1714986"/>
                  <a:pt x="6461562" y="693942"/>
                  <a:pt x="4263852" y="1320413"/>
                </a:cubicBezTo>
                <a:cubicBezTo>
                  <a:pt x="3285004" y="1599440"/>
                  <a:pt x="1958962" y="2892167"/>
                  <a:pt x="0" y="3022773"/>
                </a:cubicBezTo>
                <a:lnTo>
                  <a:pt x="0" y="1721"/>
                </a:lnTo>
                <a:cubicBezTo>
                  <a:pt x="2542180" y="-27565"/>
                  <a:pt x="6968189" y="322414"/>
                  <a:pt x="9144000" y="642191"/>
                </a:cubicBezTo>
                <a:lnTo>
                  <a:pt x="9144000" y="307306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2000"/>
                  <a:lumOff val="8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10800000">
            <a:off x="-1" y="3175887"/>
            <a:ext cx="9144000" cy="1981901"/>
          </a:xfrm>
          <a:custGeom>
            <a:avLst/>
            <a:gdLst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144000 w 9144000"/>
              <a:gd name="connsiteY5" fmla="*/ 2631653 h 2650486"/>
              <a:gd name="connsiteX6" fmla="*/ 9097353 w 9144000"/>
              <a:gd name="connsiteY6" fmla="*/ 2650486 h 2650486"/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144000 w 9144000"/>
              <a:gd name="connsiteY5" fmla="*/ 2631653 h 2650486"/>
              <a:gd name="connsiteX6" fmla="*/ 9097353 w 9144000"/>
              <a:gd name="connsiteY6" fmla="*/ 2650486 h 2650486"/>
              <a:gd name="connsiteX0" fmla="*/ 9097353 w 9422295"/>
              <a:gd name="connsiteY0" fmla="*/ 2650486 h 2650486"/>
              <a:gd name="connsiteX1" fmla="*/ 4209662 w 9422295"/>
              <a:gd name="connsiteY1" fmla="*/ 1583686 h 2650486"/>
              <a:gd name="connsiteX2" fmla="*/ 0 w 9422295"/>
              <a:gd name="connsiteY2" fmla="*/ 2391764 h 2650486"/>
              <a:gd name="connsiteX3" fmla="*/ 0 w 9422295"/>
              <a:gd name="connsiteY3" fmla="*/ 0 h 2650486"/>
              <a:gd name="connsiteX4" fmla="*/ 9144000 w 9422295"/>
              <a:gd name="connsiteY4" fmla="*/ 0 h 2650486"/>
              <a:gd name="connsiteX5" fmla="*/ 9422295 w 9422295"/>
              <a:gd name="connsiteY5" fmla="*/ 2631653 h 2650486"/>
              <a:gd name="connsiteX6" fmla="*/ 9097353 w 9422295"/>
              <a:gd name="connsiteY6" fmla="*/ 2650486 h 2650486"/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097353 w 9144000"/>
              <a:gd name="connsiteY5" fmla="*/ 2650486 h 2650486"/>
              <a:gd name="connsiteX0" fmla="*/ 9137110 w 9144000"/>
              <a:gd name="connsiteY0" fmla="*/ 2642534 h 2642534"/>
              <a:gd name="connsiteX1" fmla="*/ 4209662 w 9144000"/>
              <a:gd name="connsiteY1" fmla="*/ 1583686 h 2642534"/>
              <a:gd name="connsiteX2" fmla="*/ 0 w 9144000"/>
              <a:gd name="connsiteY2" fmla="*/ 2391764 h 2642534"/>
              <a:gd name="connsiteX3" fmla="*/ 0 w 9144000"/>
              <a:gd name="connsiteY3" fmla="*/ 0 h 2642534"/>
              <a:gd name="connsiteX4" fmla="*/ 9144000 w 9144000"/>
              <a:gd name="connsiteY4" fmla="*/ 0 h 2642534"/>
              <a:gd name="connsiteX5" fmla="*/ 9137110 w 9144000"/>
              <a:gd name="connsiteY5" fmla="*/ 2642534 h 2642534"/>
              <a:gd name="connsiteX0" fmla="*/ 9137110 w 9144000"/>
              <a:gd name="connsiteY0" fmla="*/ 2642534 h 2642534"/>
              <a:gd name="connsiteX1" fmla="*/ 4046033 w 9144000"/>
              <a:gd name="connsiteY1" fmla="*/ 1651063 h 2642534"/>
              <a:gd name="connsiteX2" fmla="*/ 0 w 9144000"/>
              <a:gd name="connsiteY2" fmla="*/ 2391764 h 2642534"/>
              <a:gd name="connsiteX3" fmla="*/ 0 w 9144000"/>
              <a:gd name="connsiteY3" fmla="*/ 0 h 2642534"/>
              <a:gd name="connsiteX4" fmla="*/ 9144000 w 9144000"/>
              <a:gd name="connsiteY4" fmla="*/ 0 h 2642534"/>
              <a:gd name="connsiteX5" fmla="*/ 9137110 w 9144000"/>
              <a:gd name="connsiteY5" fmla="*/ 2642534 h 2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642534">
                <a:moveTo>
                  <a:pt x="9137110" y="2642534"/>
                </a:moveTo>
                <a:cubicBezTo>
                  <a:pt x="7503345" y="1239184"/>
                  <a:pt x="5185858" y="1187513"/>
                  <a:pt x="4046033" y="1651063"/>
                </a:cubicBezTo>
                <a:cubicBezTo>
                  <a:pt x="3313773" y="1953075"/>
                  <a:pt x="1504966" y="3036324"/>
                  <a:pt x="0" y="2391764"/>
                </a:cubicBezTo>
                <a:lnTo>
                  <a:pt x="0" y="0"/>
                </a:lnTo>
                <a:lnTo>
                  <a:pt x="9144000" y="0"/>
                </a:lnTo>
                <a:cubicBezTo>
                  <a:pt x="9141703" y="880845"/>
                  <a:pt x="9139407" y="1761689"/>
                  <a:pt x="9137110" y="264253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0800000">
            <a:off x="-1" y="3511183"/>
            <a:ext cx="9182101" cy="1646605"/>
          </a:xfrm>
          <a:custGeom>
            <a:avLst/>
            <a:gdLst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982164 w 9182101"/>
              <a:gd name="connsiteY0" fmla="*/ 2303197 h 2305017"/>
              <a:gd name="connsiteX1" fmla="*/ 0 w 9182101"/>
              <a:gd name="connsiteY1" fmla="*/ 1691468 h 2305017"/>
              <a:gd name="connsiteX2" fmla="*/ 38100 w 9182101"/>
              <a:gd name="connsiteY2" fmla="*/ 0 h 2305017"/>
              <a:gd name="connsiteX3" fmla="*/ 9182101 w 9182101"/>
              <a:gd name="connsiteY3" fmla="*/ 0 h 2305017"/>
              <a:gd name="connsiteX4" fmla="*/ 9182101 w 9182101"/>
              <a:gd name="connsiteY4" fmla="*/ 2192535 h 2305017"/>
              <a:gd name="connsiteX5" fmla="*/ 9180219 w 9182101"/>
              <a:gd name="connsiteY5" fmla="*/ 2193287 h 2305017"/>
              <a:gd name="connsiteX6" fmla="*/ 4416252 w 9182101"/>
              <a:gd name="connsiteY6" fmla="*/ 1535761 h 2305017"/>
              <a:gd name="connsiteX7" fmla="*/ 1982164 w 9182101"/>
              <a:gd name="connsiteY7" fmla="*/ 2303197 h 2305017"/>
              <a:gd name="connsiteX0" fmla="*/ 4416252 w 9182101"/>
              <a:gd name="connsiteY0" fmla="*/ 1535761 h 2193287"/>
              <a:gd name="connsiteX1" fmla="*/ 0 w 9182101"/>
              <a:gd name="connsiteY1" fmla="*/ 1691468 h 2193287"/>
              <a:gd name="connsiteX2" fmla="*/ 38100 w 9182101"/>
              <a:gd name="connsiteY2" fmla="*/ 0 h 2193287"/>
              <a:gd name="connsiteX3" fmla="*/ 9182101 w 9182101"/>
              <a:gd name="connsiteY3" fmla="*/ 0 h 2193287"/>
              <a:gd name="connsiteX4" fmla="*/ 9182101 w 9182101"/>
              <a:gd name="connsiteY4" fmla="*/ 2192535 h 2193287"/>
              <a:gd name="connsiteX5" fmla="*/ 9180219 w 9182101"/>
              <a:gd name="connsiteY5" fmla="*/ 2193287 h 2193287"/>
              <a:gd name="connsiteX6" fmla="*/ 4416252 w 9182101"/>
              <a:gd name="connsiteY6" fmla="*/ 1535761 h 2193287"/>
              <a:gd name="connsiteX0" fmla="*/ 4416252 w 9182101"/>
              <a:gd name="connsiteY0" fmla="*/ 1535761 h 2193287"/>
              <a:gd name="connsiteX1" fmla="*/ 0 w 9182101"/>
              <a:gd name="connsiteY1" fmla="*/ 1691468 h 2193287"/>
              <a:gd name="connsiteX2" fmla="*/ 38100 w 9182101"/>
              <a:gd name="connsiteY2" fmla="*/ 0 h 2193287"/>
              <a:gd name="connsiteX3" fmla="*/ 9182101 w 9182101"/>
              <a:gd name="connsiteY3" fmla="*/ 0 h 2193287"/>
              <a:gd name="connsiteX4" fmla="*/ 9182101 w 9182101"/>
              <a:gd name="connsiteY4" fmla="*/ 2192535 h 2193287"/>
              <a:gd name="connsiteX5" fmla="*/ 9180219 w 9182101"/>
              <a:gd name="connsiteY5" fmla="*/ 2193287 h 2193287"/>
              <a:gd name="connsiteX6" fmla="*/ 4416252 w 9182101"/>
              <a:gd name="connsiteY6" fmla="*/ 1535761 h 2193287"/>
              <a:gd name="connsiteX0" fmla="*/ 4416252 w 9182101"/>
              <a:gd name="connsiteY0" fmla="*/ 1535761 h 2229427"/>
              <a:gd name="connsiteX1" fmla="*/ 0 w 9182101"/>
              <a:gd name="connsiteY1" fmla="*/ 1691468 h 2229427"/>
              <a:gd name="connsiteX2" fmla="*/ 38100 w 9182101"/>
              <a:gd name="connsiteY2" fmla="*/ 0 h 2229427"/>
              <a:gd name="connsiteX3" fmla="*/ 9182101 w 9182101"/>
              <a:gd name="connsiteY3" fmla="*/ 0 h 2229427"/>
              <a:gd name="connsiteX4" fmla="*/ 9182101 w 9182101"/>
              <a:gd name="connsiteY4" fmla="*/ 2192535 h 2229427"/>
              <a:gd name="connsiteX5" fmla="*/ 9180219 w 9182101"/>
              <a:gd name="connsiteY5" fmla="*/ 2193287 h 2229427"/>
              <a:gd name="connsiteX6" fmla="*/ 4416252 w 9182101"/>
              <a:gd name="connsiteY6" fmla="*/ 1535761 h 2229427"/>
              <a:gd name="connsiteX0" fmla="*/ 4416252 w 9182101"/>
              <a:gd name="connsiteY0" fmla="*/ 1535761 h 2229427"/>
              <a:gd name="connsiteX1" fmla="*/ 0 w 9182101"/>
              <a:gd name="connsiteY1" fmla="*/ 1691468 h 2229427"/>
              <a:gd name="connsiteX2" fmla="*/ 38100 w 9182101"/>
              <a:gd name="connsiteY2" fmla="*/ 0 h 2229427"/>
              <a:gd name="connsiteX3" fmla="*/ 9182101 w 9182101"/>
              <a:gd name="connsiteY3" fmla="*/ 0 h 2229427"/>
              <a:gd name="connsiteX4" fmla="*/ 9182101 w 9182101"/>
              <a:gd name="connsiteY4" fmla="*/ 2192535 h 2229427"/>
              <a:gd name="connsiteX5" fmla="*/ 9180219 w 9182101"/>
              <a:gd name="connsiteY5" fmla="*/ 2193287 h 2229427"/>
              <a:gd name="connsiteX6" fmla="*/ 4416252 w 9182101"/>
              <a:gd name="connsiteY6" fmla="*/ 1535761 h 2229427"/>
              <a:gd name="connsiteX0" fmla="*/ 4416252 w 9182101"/>
              <a:gd name="connsiteY0" fmla="*/ 1535761 h 2195473"/>
              <a:gd name="connsiteX1" fmla="*/ 0 w 9182101"/>
              <a:gd name="connsiteY1" fmla="*/ 1691468 h 2195473"/>
              <a:gd name="connsiteX2" fmla="*/ 38100 w 9182101"/>
              <a:gd name="connsiteY2" fmla="*/ 0 h 2195473"/>
              <a:gd name="connsiteX3" fmla="*/ 9182101 w 9182101"/>
              <a:gd name="connsiteY3" fmla="*/ 0 h 2195473"/>
              <a:gd name="connsiteX4" fmla="*/ 9182101 w 9182101"/>
              <a:gd name="connsiteY4" fmla="*/ 2192535 h 2195473"/>
              <a:gd name="connsiteX5" fmla="*/ 9180219 w 9182101"/>
              <a:gd name="connsiteY5" fmla="*/ 2193287 h 2195473"/>
              <a:gd name="connsiteX6" fmla="*/ 4416252 w 9182101"/>
              <a:gd name="connsiteY6" fmla="*/ 1535761 h 21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2101" h="2195473">
                <a:moveTo>
                  <a:pt x="4416252" y="1535761"/>
                </a:moveTo>
                <a:cubicBezTo>
                  <a:pt x="3646612" y="1760134"/>
                  <a:pt x="1692218" y="2804077"/>
                  <a:pt x="0" y="1691468"/>
                </a:cubicBezTo>
                <a:lnTo>
                  <a:pt x="38100" y="0"/>
                </a:lnTo>
                <a:lnTo>
                  <a:pt x="9182101" y="0"/>
                </a:lnTo>
                <a:lnTo>
                  <a:pt x="9182101" y="2192535"/>
                </a:lnTo>
                <a:lnTo>
                  <a:pt x="9180219" y="2193287"/>
                </a:lnTo>
                <a:cubicBezTo>
                  <a:pt x="8003654" y="1228087"/>
                  <a:pt x="5238444" y="1245466"/>
                  <a:pt x="4416252" y="153576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2000"/>
                  <a:lumOff val="18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799" y="628650"/>
            <a:ext cx="7772400" cy="1102519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0" y="1613804"/>
            <a:ext cx="6400800" cy="791778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3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971550"/>
            <a:ext cx="8229600" cy="3657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5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8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971550"/>
            <a:ext cx="8229600" cy="3657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25391"/>
            <a:ext cx="70866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000251"/>
            <a:ext cx="7086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37719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71550"/>
            <a:ext cx="3962400" cy="37719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396084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1"/>
            <a:ext cx="3960844" cy="33718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914400"/>
            <a:ext cx="39624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371601"/>
            <a:ext cx="3962400" cy="33718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1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3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9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312"/>
            <a:ext cx="2438400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28600"/>
            <a:ext cx="5181599" cy="4514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085851"/>
            <a:ext cx="2438400" cy="3657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2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433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97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396835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0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0"/>
            <a:ext cx="9906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7162800" cy="438864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11430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17716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24003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30289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256"/>
            <a:ext cx="3733800" cy="1942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914400"/>
            <a:ext cx="4495800" cy="19431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850530"/>
            <a:ext cx="3733800" cy="18357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850530"/>
            <a:ext cx="4648200" cy="183577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7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8901"/>
            <a:ext cx="2590800" cy="211454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2628901"/>
            <a:ext cx="2590800" cy="211454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2628901"/>
            <a:ext cx="2590800" cy="211454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914400"/>
            <a:ext cx="2590800" cy="171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2" y="914400"/>
            <a:ext cx="2590803" cy="171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4" y="914400"/>
            <a:ext cx="2590803" cy="171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5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25391"/>
            <a:ext cx="70866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000251"/>
            <a:ext cx="7086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37719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71550"/>
            <a:ext cx="3962400" cy="37719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0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396084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1"/>
            <a:ext cx="3960844" cy="33718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914400"/>
            <a:ext cx="39624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371601"/>
            <a:ext cx="3962400" cy="33718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2000"/>
                <a:lumOff val="18000"/>
              </a:schemeClr>
            </a:gs>
            <a:gs pos="85000">
              <a:schemeClr val="accent1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8229600" cy="3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10800000">
            <a:off x="-1" y="3883348"/>
            <a:ext cx="9158512" cy="1260152"/>
          </a:xfrm>
          <a:custGeom>
            <a:avLst/>
            <a:gdLst/>
            <a:ahLst/>
            <a:cxnLst/>
            <a:rect l="l" t="t" r="r" b="b"/>
            <a:pathLst>
              <a:path w="9158512" h="1680203">
                <a:moveTo>
                  <a:pt x="0" y="1680203"/>
                </a:moveTo>
                <a:lnTo>
                  <a:pt x="8883" y="0"/>
                </a:lnTo>
                <a:lnTo>
                  <a:pt x="9158512" y="0"/>
                </a:lnTo>
                <a:lnTo>
                  <a:pt x="9158512" y="1592013"/>
                </a:lnTo>
                <a:cubicBezTo>
                  <a:pt x="7371490" y="-356354"/>
                  <a:pt x="4089849" y="442569"/>
                  <a:pt x="3770365" y="558415"/>
                </a:cubicBezTo>
                <a:cubicBezTo>
                  <a:pt x="3547599" y="639191"/>
                  <a:pt x="2423419" y="1651197"/>
                  <a:pt x="0" y="16802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7000"/>
                </a:schemeClr>
              </a:gs>
              <a:gs pos="71000">
                <a:schemeClr val="accent1">
                  <a:lumMod val="29000"/>
                  <a:lumOff val="7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rot="10800000">
            <a:off x="-8824" y="4171950"/>
            <a:ext cx="9174590" cy="971550"/>
          </a:xfrm>
          <a:custGeom>
            <a:avLst/>
            <a:gdLst>
              <a:gd name="connsiteX0" fmla="*/ 822968 w 9174355"/>
              <a:gd name="connsiteY0" fmla="*/ 1295017 h 1295400"/>
              <a:gd name="connsiteX1" fmla="*/ 0 w 9174355"/>
              <a:gd name="connsiteY1" fmla="*/ 1200566 h 1295400"/>
              <a:gd name="connsiteX2" fmla="*/ 0 w 9174355"/>
              <a:gd name="connsiteY2" fmla="*/ 0 h 1295400"/>
              <a:gd name="connsiteX3" fmla="*/ 9150500 w 9174355"/>
              <a:gd name="connsiteY3" fmla="*/ 0 h 1295400"/>
              <a:gd name="connsiteX4" fmla="*/ 9174301 w 9174355"/>
              <a:gd name="connsiteY4" fmla="*/ 1078126 h 1295400"/>
              <a:gd name="connsiteX5" fmla="*/ 3933545 w 9174355"/>
              <a:gd name="connsiteY5" fmla="*/ 507571 h 1295400"/>
              <a:gd name="connsiteX6" fmla="*/ 822968 w 9174355"/>
              <a:gd name="connsiteY6" fmla="*/ 1295017 h 1295400"/>
              <a:gd name="connsiteX0" fmla="*/ 822968 w 9174590"/>
              <a:gd name="connsiteY0" fmla="*/ 1295017 h 1295400"/>
              <a:gd name="connsiteX1" fmla="*/ 0 w 9174590"/>
              <a:gd name="connsiteY1" fmla="*/ 1200566 h 1295400"/>
              <a:gd name="connsiteX2" fmla="*/ 0 w 9174590"/>
              <a:gd name="connsiteY2" fmla="*/ 0 h 1295400"/>
              <a:gd name="connsiteX3" fmla="*/ 9169550 w 9174590"/>
              <a:gd name="connsiteY3" fmla="*/ 0 h 1295400"/>
              <a:gd name="connsiteX4" fmla="*/ 9174301 w 9174590"/>
              <a:gd name="connsiteY4" fmla="*/ 1078126 h 1295400"/>
              <a:gd name="connsiteX5" fmla="*/ 3933545 w 9174590"/>
              <a:gd name="connsiteY5" fmla="*/ 507571 h 1295400"/>
              <a:gd name="connsiteX6" fmla="*/ 822968 w 9174590"/>
              <a:gd name="connsiteY6" fmla="*/ 129501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590" h="1295400">
                <a:moveTo>
                  <a:pt x="822968" y="1295017"/>
                </a:moveTo>
                <a:cubicBezTo>
                  <a:pt x="558427" y="1291464"/>
                  <a:pt x="284227" y="1263053"/>
                  <a:pt x="0" y="1200566"/>
                </a:cubicBezTo>
                <a:lnTo>
                  <a:pt x="0" y="0"/>
                </a:lnTo>
                <a:lnTo>
                  <a:pt x="9169550" y="0"/>
                </a:lnTo>
                <a:cubicBezTo>
                  <a:pt x="9172256" y="304580"/>
                  <a:pt x="9175600" y="579914"/>
                  <a:pt x="9174301" y="1078126"/>
                </a:cubicBezTo>
                <a:cubicBezTo>
                  <a:pt x="7496993" y="197290"/>
                  <a:pt x="5262057" y="58536"/>
                  <a:pt x="3933545" y="507571"/>
                </a:cubicBezTo>
                <a:cubicBezTo>
                  <a:pt x="3055556" y="800128"/>
                  <a:pt x="2041778" y="1311389"/>
                  <a:pt x="822968" y="12950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>
                  <a:lumMod val="3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2000"/>
                <a:lumOff val="18000"/>
              </a:schemeClr>
            </a:gs>
            <a:gs pos="85000">
              <a:schemeClr val="accent1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8229600" cy="3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10800000">
            <a:off x="-1" y="3883348"/>
            <a:ext cx="9158512" cy="1260152"/>
          </a:xfrm>
          <a:custGeom>
            <a:avLst/>
            <a:gdLst/>
            <a:ahLst/>
            <a:cxnLst/>
            <a:rect l="l" t="t" r="r" b="b"/>
            <a:pathLst>
              <a:path w="9158512" h="1680203">
                <a:moveTo>
                  <a:pt x="0" y="1680203"/>
                </a:moveTo>
                <a:lnTo>
                  <a:pt x="8883" y="0"/>
                </a:lnTo>
                <a:lnTo>
                  <a:pt x="9158512" y="0"/>
                </a:lnTo>
                <a:lnTo>
                  <a:pt x="9158512" y="1592013"/>
                </a:lnTo>
                <a:cubicBezTo>
                  <a:pt x="7371490" y="-356354"/>
                  <a:pt x="4089849" y="442569"/>
                  <a:pt x="3770365" y="558415"/>
                </a:cubicBezTo>
                <a:cubicBezTo>
                  <a:pt x="3547599" y="639191"/>
                  <a:pt x="2423419" y="1651197"/>
                  <a:pt x="0" y="16802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7000"/>
                </a:schemeClr>
              </a:gs>
              <a:gs pos="71000">
                <a:schemeClr val="accent1">
                  <a:lumMod val="29000"/>
                  <a:lumOff val="7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rot="10800000">
            <a:off x="-5325" y="4171950"/>
            <a:ext cx="9171091" cy="975122"/>
          </a:xfrm>
          <a:custGeom>
            <a:avLst/>
            <a:gdLst>
              <a:gd name="connsiteX0" fmla="*/ 822968 w 9169607"/>
              <a:gd name="connsiteY0" fmla="*/ 1295017 h 1295400"/>
              <a:gd name="connsiteX1" fmla="*/ 0 w 9169607"/>
              <a:gd name="connsiteY1" fmla="*/ 1200566 h 1295400"/>
              <a:gd name="connsiteX2" fmla="*/ 0 w 9169607"/>
              <a:gd name="connsiteY2" fmla="*/ 0 h 1295400"/>
              <a:gd name="connsiteX3" fmla="*/ 9150500 w 9169607"/>
              <a:gd name="connsiteY3" fmla="*/ 0 h 1295400"/>
              <a:gd name="connsiteX4" fmla="*/ 9169539 w 9169607"/>
              <a:gd name="connsiteY4" fmla="*/ 1125751 h 1295400"/>
              <a:gd name="connsiteX5" fmla="*/ 3933545 w 9169607"/>
              <a:gd name="connsiteY5" fmla="*/ 507571 h 1295400"/>
              <a:gd name="connsiteX6" fmla="*/ 822968 w 9169607"/>
              <a:gd name="connsiteY6" fmla="*/ 1295017 h 1295400"/>
              <a:gd name="connsiteX0" fmla="*/ 822968 w 9171091"/>
              <a:gd name="connsiteY0" fmla="*/ 1299779 h 1300162"/>
              <a:gd name="connsiteX1" fmla="*/ 0 w 9171091"/>
              <a:gd name="connsiteY1" fmla="*/ 1205328 h 1300162"/>
              <a:gd name="connsiteX2" fmla="*/ 0 w 9171091"/>
              <a:gd name="connsiteY2" fmla="*/ 4762 h 1300162"/>
              <a:gd name="connsiteX3" fmla="*/ 9169550 w 9171091"/>
              <a:gd name="connsiteY3" fmla="*/ 0 h 1300162"/>
              <a:gd name="connsiteX4" fmla="*/ 9169539 w 9171091"/>
              <a:gd name="connsiteY4" fmla="*/ 1130513 h 1300162"/>
              <a:gd name="connsiteX5" fmla="*/ 3933545 w 9171091"/>
              <a:gd name="connsiteY5" fmla="*/ 512333 h 1300162"/>
              <a:gd name="connsiteX6" fmla="*/ 822968 w 9171091"/>
              <a:gd name="connsiteY6" fmla="*/ 1299779 h 130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1091" h="1300162">
                <a:moveTo>
                  <a:pt x="822968" y="1299779"/>
                </a:moveTo>
                <a:cubicBezTo>
                  <a:pt x="558427" y="1296226"/>
                  <a:pt x="284227" y="1267815"/>
                  <a:pt x="0" y="1205328"/>
                </a:cubicBezTo>
                <a:lnTo>
                  <a:pt x="0" y="4762"/>
                </a:lnTo>
                <a:lnTo>
                  <a:pt x="9169550" y="0"/>
                </a:lnTo>
                <a:cubicBezTo>
                  <a:pt x="9172256" y="304580"/>
                  <a:pt x="9170838" y="632301"/>
                  <a:pt x="9169539" y="1130513"/>
                </a:cubicBezTo>
                <a:cubicBezTo>
                  <a:pt x="7492231" y="249677"/>
                  <a:pt x="5262057" y="63298"/>
                  <a:pt x="3933545" y="512333"/>
                </a:cubicBezTo>
                <a:cubicBezTo>
                  <a:pt x="3055556" y="804890"/>
                  <a:pt x="2041778" y="1316151"/>
                  <a:pt x="822968" y="129977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>
                  <a:lumMod val="3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3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Emergency Response Training in a Pediatric Ambulatory Setting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1657350"/>
            <a:ext cx="4439882" cy="791778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Gayle Young, BSN, RN, CPEN</a:t>
            </a:r>
          </a:p>
          <a:p>
            <a:pPr algn="l"/>
            <a:r>
              <a:rPr lang="en-US" sz="2000" dirty="0"/>
              <a:t>Sharon Wright-Speice, MSN, RN, CPEN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172157"/>
            <a:ext cx="3962399" cy="319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948" y="4171950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PEARS Group Dynamics History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5410620"/>
              </p:ext>
            </p:extLst>
          </p:nvPr>
        </p:nvGraphicFramePr>
        <p:xfrm>
          <a:off x="1485900" y="971550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Developed Pediatric Identification of Emergency and Response (PIER) to meet the need of the emerged target group</a:t>
            </a:r>
          </a:p>
          <a:p>
            <a:pPr lvl="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PIER is for </a:t>
            </a:r>
            <a:r>
              <a:rPr lang="en-US" u="sng" dirty="0">
                <a:solidFill>
                  <a:prstClr val="black">
                    <a:lumMod val="65000"/>
                    <a:lumOff val="35000"/>
                  </a:prstClr>
                </a:solidFill>
              </a:rPr>
              <a:t>unlicensed healthcare personnel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 lvl="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PIER content is based off the PEARS for consistency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Program Development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" y="4479471"/>
            <a:ext cx="80010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00" y="3028950"/>
            <a:ext cx="1954637" cy="174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P : Pediatric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 smtClean="0"/>
              <a:t>I </a:t>
            </a:r>
            <a:r>
              <a:rPr lang="en-US" sz="2600" dirty="0"/>
              <a:t>: </a:t>
            </a:r>
            <a:r>
              <a:rPr lang="en-US" sz="2600" dirty="0" smtClean="0"/>
              <a:t>Identification</a:t>
            </a:r>
            <a:endParaRPr lang="en-US" sz="2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E</a:t>
            </a:r>
            <a:r>
              <a:rPr lang="en-US" sz="2600" dirty="0" smtClean="0"/>
              <a:t> </a:t>
            </a:r>
            <a:r>
              <a:rPr lang="en-US" sz="2600" dirty="0"/>
              <a:t>: </a:t>
            </a:r>
            <a:r>
              <a:rPr lang="en-US" sz="2600" dirty="0" smtClean="0"/>
              <a:t>Emergency </a:t>
            </a:r>
            <a:endParaRPr lang="en-US" sz="26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 smtClean="0"/>
              <a:t>R </a:t>
            </a:r>
            <a:r>
              <a:rPr lang="en-US" sz="2600" dirty="0"/>
              <a:t>: </a:t>
            </a:r>
            <a:r>
              <a:rPr lang="en-US" sz="2600" dirty="0" smtClean="0"/>
              <a:t>Response</a:t>
            </a:r>
            <a:endParaRPr lang="en-US" sz="2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8470"/>
            <a:ext cx="3962400" cy="15980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smtClean="0"/>
              <a:t>PIER?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in PEARS vs PIER?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8454172"/>
              </p:ext>
            </p:extLst>
          </p:nvPr>
        </p:nvGraphicFramePr>
        <p:xfrm>
          <a:off x="1485900" y="1314450"/>
          <a:ext cx="6172116" cy="222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334"/>
                <a:gridCol w="3100782"/>
              </a:tblGrid>
              <a:tr h="429537">
                <a:tc>
                  <a:txBody>
                    <a:bodyPr/>
                    <a:lstStyle/>
                    <a:p>
                      <a:pPr algn="ctr"/>
                      <a:r>
                        <a:rPr lang="en-US" sz="2100" u="sng" dirty="0" smtClean="0">
                          <a:solidFill>
                            <a:srgbClr val="C00000"/>
                          </a:solidFill>
                        </a:rPr>
                        <a:t>PEARS</a:t>
                      </a:r>
                      <a:endParaRPr lang="en-US" sz="2100" u="sng" dirty="0">
                        <a:solidFill>
                          <a:srgbClr val="C00000"/>
                        </a:solidFill>
                      </a:endParaRPr>
                    </a:p>
                  </a:txBody>
                  <a:tcPr marL="69564" marR="69564" marT="25718" marB="2571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u="sng" dirty="0" smtClean="0">
                          <a:solidFill>
                            <a:schemeClr val="accent2"/>
                          </a:solidFill>
                        </a:rPr>
                        <a:t>PIER</a:t>
                      </a:r>
                      <a:r>
                        <a:rPr lang="en-US" sz="2000" u="sng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en-US" sz="1100" u="sng" dirty="0">
                        <a:solidFill>
                          <a:schemeClr val="accent6"/>
                        </a:solidFill>
                      </a:endParaRPr>
                    </a:p>
                  </a:txBody>
                  <a:tcPr marL="69564" marR="69564" marT="25718" marB="25718">
                    <a:solidFill>
                      <a:schemeClr val="tx2"/>
                    </a:solidFill>
                  </a:tcPr>
                </a:tc>
              </a:tr>
              <a:tr h="1011555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100" b="1" dirty="0" smtClean="0"/>
                    </a:p>
                    <a:p>
                      <a:pPr algn="ctr"/>
                      <a:r>
                        <a:rPr lang="en-US" sz="2000" b="1" dirty="0" smtClean="0"/>
                        <a:t>ASSESSMENT:</a:t>
                      </a:r>
                      <a:endParaRPr lang="en-US" sz="1800" b="1" dirty="0" smtClean="0"/>
                    </a:p>
                    <a:p>
                      <a:pPr algn="ctr"/>
                      <a:r>
                        <a:rPr lang="en-US" sz="1100" b="1" dirty="0" smtClean="0"/>
                        <a:t>Nurses will</a:t>
                      </a:r>
                      <a:r>
                        <a:rPr lang="en-US" sz="1100" b="1" baseline="0" dirty="0" smtClean="0"/>
                        <a:t> identify, </a:t>
                      </a:r>
                      <a:r>
                        <a:rPr lang="en-US" sz="1100" b="1" u="sng" dirty="0" smtClean="0"/>
                        <a:t>assess</a:t>
                      </a:r>
                      <a:r>
                        <a:rPr lang="en-US" sz="1100" b="1" u="none" baseline="0" dirty="0" smtClean="0"/>
                        <a:t>, and manage </a:t>
                      </a:r>
                      <a:r>
                        <a:rPr lang="en-US" sz="1100" b="1" baseline="0" dirty="0" smtClean="0"/>
                        <a:t>a deteriorating patient</a:t>
                      </a:r>
                      <a:endParaRPr lang="en-US" sz="1100" b="1" dirty="0" smtClean="0"/>
                    </a:p>
                    <a:p>
                      <a:endParaRPr lang="en-US" sz="1100" dirty="0"/>
                    </a:p>
                  </a:txBody>
                  <a:tcPr marL="69564" marR="69564"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2000" b="1" dirty="0" smtClean="0"/>
                        <a:t>IDENTIFY:</a:t>
                      </a:r>
                    </a:p>
                    <a:p>
                      <a:pPr algn="ctr"/>
                      <a:r>
                        <a:rPr lang="en-US" sz="1100" b="1" dirty="0" smtClean="0"/>
                        <a:t>MAs will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dirty="0" smtClean="0"/>
                        <a:t>identify</a:t>
                      </a:r>
                      <a:r>
                        <a:rPr lang="en-US" sz="1100" b="1" baseline="0" dirty="0" smtClean="0"/>
                        <a:t> a deteriorating patient and notify a nurse and/or provider</a:t>
                      </a:r>
                      <a:endParaRPr lang="en-US" sz="1100" b="1" dirty="0" smtClean="0"/>
                    </a:p>
                    <a:p>
                      <a:endParaRPr lang="en-US" sz="1100" dirty="0"/>
                    </a:p>
                  </a:txBody>
                  <a:tcPr marL="69564" marR="69564" marT="25718" marB="25718">
                    <a:solidFill>
                      <a:schemeClr val="bg2"/>
                    </a:solidFill>
                  </a:tcPr>
                </a:tc>
              </a:tr>
              <a:tr h="7729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 </a:t>
                      </a:r>
                    </a:p>
                    <a:p>
                      <a:pPr algn="ctr"/>
                      <a:r>
                        <a:rPr lang="en-US" sz="1100" b="1" dirty="0" smtClean="0"/>
                        <a:t>Nurses receive an</a:t>
                      </a:r>
                    </a:p>
                    <a:p>
                      <a:pPr algn="ctr"/>
                      <a:r>
                        <a:rPr lang="en-US" sz="1100" b="1" dirty="0" smtClean="0"/>
                        <a:t>American Heart Association</a:t>
                      </a:r>
                      <a:r>
                        <a:rPr lang="en-US" sz="1100" b="1" baseline="0" dirty="0" smtClean="0"/>
                        <a:t> (AHA) </a:t>
                      </a:r>
                      <a:r>
                        <a:rPr lang="en-US" sz="1100" b="1" dirty="0" smtClean="0"/>
                        <a:t>Certification</a:t>
                      </a:r>
                      <a:r>
                        <a:rPr lang="en-US" sz="1100" b="1" baseline="0" dirty="0" smtClean="0"/>
                        <a:t> Card </a:t>
                      </a:r>
                      <a:endParaRPr lang="en-US" sz="1100" b="1" dirty="0"/>
                    </a:p>
                  </a:txBody>
                  <a:tcPr marL="69564" marR="69564"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1100" b="1" baseline="0" dirty="0" smtClean="0"/>
                        <a:t> MAs receive a </a:t>
                      </a:r>
                    </a:p>
                    <a:p>
                      <a:pPr algn="ctr"/>
                      <a:r>
                        <a:rPr lang="en-US" sz="1100" b="1" baseline="0" dirty="0" smtClean="0"/>
                        <a:t>Certificate of completion </a:t>
                      </a:r>
                      <a:endParaRPr lang="en-US" sz="1100" b="1" dirty="0"/>
                    </a:p>
                  </a:txBody>
                  <a:tcPr marL="69564" marR="69564" marT="25718" marB="25718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4-Point Star 5"/>
          <p:cNvSpPr/>
          <p:nvPr/>
        </p:nvSpPr>
        <p:spPr>
          <a:xfrm>
            <a:off x="2286000" y="2918149"/>
            <a:ext cx="212280" cy="122830"/>
          </a:xfrm>
          <a:prstGeom prst="star4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4-Point Star 6"/>
          <p:cNvSpPr/>
          <p:nvPr/>
        </p:nvSpPr>
        <p:spPr>
          <a:xfrm>
            <a:off x="5372100" y="2918149"/>
            <a:ext cx="212280" cy="122830"/>
          </a:xfrm>
          <a:prstGeom prst="star4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PEARS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428750"/>
            <a:ext cx="3960844" cy="302895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Assessment and management of respiratory problems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Assessment and management of shock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Assessment and management of cardiac arrest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Practice resuscitation team concept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PIER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24400" y="1428749"/>
            <a:ext cx="3962400" cy="3028951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128588" indent="-128588">
              <a:buFont typeface="Arial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Recognize a seriously ill or injured child by abnormal</a:t>
            </a:r>
          </a:p>
          <a:p>
            <a:pPr marL="471488" lvl="1" indent="-128588">
              <a:buFont typeface="Arial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Respiratory signs and symptoms</a:t>
            </a:r>
          </a:p>
          <a:p>
            <a:pPr marL="471488" lvl="1" indent="-128588">
              <a:buFont typeface="Arial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Skin color</a:t>
            </a:r>
          </a:p>
          <a:p>
            <a:pPr marL="471488" lvl="1" indent="-128588">
              <a:buFont typeface="Arial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Vital signs</a:t>
            </a:r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 smtClean="0"/>
              <a:t>Perform </a:t>
            </a:r>
            <a:r>
              <a:rPr lang="en-US" sz="2400" dirty="0"/>
              <a:t>basic life support (BLS)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Effective team interaction within </a:t>
            </a:r>
            <a:r>
              <a:rPr lang="en-US" sz="2400" dirty="0" smtClean="0"/>
              <a:t>scope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in Learner Outcomes?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PEARS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1" y="1428750"/>
            <a:ext cx="3960844" cy="194310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pPr marL="257175" indent="-257175">
              <a:buFont typeface="Arial"/>
              <a:buChar char="•"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Code cart</a:t>
            </a:r>
          </a:p>
          <a:p>
            <a:pPr marL="557213" lvl="1" indent="-214313">
              <a:buFont typeface="Arial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Utilize code cart supplies, medications, and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equipment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57175" indent="-257175">
              <a:buFont typeface="Arial"/>
              <a:buChar char="•"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Defibrillator/AED</a:t>
            </a:r>
          </a:p>
          <a:p>
            <a:pPr marL="557213" lvl="1" indent="-214313">
              <a:buFont typeface="Arial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Operate AED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PIER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24400" y="1428750"/>
            <a:ext cx="3962400" cy="194310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2500"/>
          </a:bodyPr>
          <a:lstStyle/>
          <a:p>
            <a:pPr marL="257175" indent="-257175">
              <a:buFont typeface="Arial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Code cart</a:t>
            </a:r>
          </a:p>
          <a:p>
            <a:pPr marL="557213" lvl="1" indent="-214313">
              <a:buFont typeface="Arial"/>
              <a:buChar char="•"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Identify and retrieve key code cart supplies and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equipment</a:t>
            </a: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57175" indent="-257175">
              <a:buFont typeface="Arial"/>
              <a:buChar char="•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Defibrillator/AED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57213" indent="-214313">
              <a:buFont typeface="Arial"/>
              <a:buChar char="•"/>
            </a:pP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Operate AED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in Skills Stations?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57650" cy="268605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Confidence Survey</a:t>
            </a:r>
          </a:p>
          <a:p>
            <a:pPr marL="257175" indent="-257175">
              <a:buFont typeface="Arial"/>
              <a:buChar char="•"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Measure </a:t>
            </a:r>
            <a:r>
              <a:rPr lang="en-US" sz="2200" dirty="0"/>
              <a:t>change (+/-) in the level of the participants confidence and perception</a:t>
            </a:r>
          </a:p>
          <a:p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Post-Class Evaluation</a:t>
            </a:r>
          </a:p>
          <a:p>
            <a:pPr marL="257175" indent="-257175">
              <a:buFont typeface="Arial"/>
              <a:buChar char="•"/>
            </a:pPr>
            <a:r>
              <a:rPr lang="en-US" sz="2200" kern="0" dirty="0"/>
              <a:t>Measure if the program met the learning outcomes</a:t>
            </a:r>
          </a:p>
          <a:p>
            <a:pPr marL="257175" indent="-257175">
              <a:buFont typeface="Arial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Effective was the Training?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4678940"/>
              </p:ext>
            </p:extLst>
          </p:nvPr>
        </p:nvGraphicFramePr>
        <p:xfrm>
          <a:off x="4686300" y="971550"/>
          <a:ext cx="29718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PEARS</a:t>
            </a:r>
            <a:r>
              <a:rPr lang="en-US" dirty="0" smtClean="0"/>
              <a:t> Pre &amp; Post Survey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85900" y="889642"/>
            <a:ext cx="48735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n=41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1428751"/>
            <a:ext cx="6172200" cy="2301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59901"/>
              </p:ext>
            </p:extLst>
          </p:nvPr>
        </p:nvGraphicFramePr>
        <p:xfrm>
          <a:off x="1485900" y="1289927"/>
          <a:ext cx="6286500" cy="261235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214181"/>
                <a:gridCol w="511276"/>
                <a:gridCol w="561043"/>
              </a:tblGrid>
              <a:tr h="2727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Question / Indicator</a:t>
                      </a:r>
                      <a:endParaRPr lang="en-US" sz="140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</a:t>
                      </a:r>
                      <a:endParaRPr lang="en-US" sz="140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</a:t>
                      </a:r>
                      <a:endParaRPr lang="en-US" sz="1400" dirty="0"/>
                    </a:p>
                  </a:txBody>
                  <a:tcPr marL="63554" marR="63554" marT="34290" marB="34290"/>
                </a:tc>
              </a:tr>
              <a:tr h="4138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 smtClean="0"/>
                        <a:t>1.  I understand my responsibilities</a:t>
                      </a:r>
                      <a:r>
                        <a:rPr lang="en-US" sz="1050" baseline="0" dirty="0" smtClean="0"/>
                        <a:t> in an emergency situation with an ill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baseline="0" dirty="0" smtClean="0"/>
                        <a:t>     inured child</a:t>
                      </a:r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3.3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3.8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</a:tr>
              <a:tr h="4138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 smtClean="0"/>
                        <a:t>2. I understand how</a:t>
                      </a:r>
                      <a:r>
                        <a:rPr lang="en-US" sz="1050" baseline="0" dirty="0" smtClean="0"/>
                        <a:t> and when to get help in an emergency situation for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baseline="0" dirty="0" smtClean="0"/>
                        <a:t>      an ill or injured child</a:t>
                      </a:r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3.4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3.8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</a:tr>
              <a:tr h="26135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  I</a:t>
                      </a:r>
                      <a:r>
                        <a:rPr lang="en-US" sz="1050" baseline="0" dirty="0" smtClean="0"/>
                        <a:t> am confident in my ability to recognize abnormal respiratory signs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3.4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3.8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</a:tr>
              <a:tr h="4138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 smtClean="0"/>
                        <a:t>4.  I am confident in my ability to recognize abnormal</a:t>
                      </a:r>
                      <a:r>
                        <a:rPr lang="en-US" sz="1050" baseline="0" dirty="0" smtClean="0"/>
                        <a:t> skin color and vital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baseline="0" dirty="0" smtClean="0"/>
                        <a:t>     signs.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3.4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3.8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</a:tr>
              <a:tr h="4138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 smtClean="0"/>
                        <a:t>5. I can</a:t>
                      </a:r>
                      <a:r>
                        <a:rPr lang="en-US" sz="1050" baseline="0" dirty="0" smtClean="0"/>
                        <a:t> identify equipment needed in an emergency situation for an ill or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baseline="0" dirty="0" smtClean="0"/>
                        <a:t>      injured child.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3.1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3.8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</a:tr>
              <a:tr h="4138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dirty="0" smtClean="0"/>
                        <a:t>6. I know how to initiate the steps of basic life support (BLS) for an infant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50" dirty="0" smtClean="0"/>
                        <a:t>      or child. 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3.4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3.8</a:t>
                      </a:r>
                      <a:endParaRPr lang="en-US" sz="1050" dirty="0"/>
                    </a:p>
                  </a:txBody>
                  <a:tcPr marL="63554" marR="63554" marT="34290" marB="3429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PIER</a:t>
            </a:r>
            <a:r>
              <a:rPr lang="en-US" dirty="0" smtClean="0"/>
              <a:t> Pre &amp; Post Survey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85900" y="889642"/>
            <a:ext cx="48735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1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n=43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PEARS</a:t>
            </a:r>
            <a:r>
              <a:rPr lang="en-US" smtClean="0"/>
              <a:t> </a:t>
            </a:r>
            <a:r>
              <a:rPr lang="en-US" dirty="0" smtClean="0"/>
              <a:t>Evaluation Summary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 bwMode="auto">
          <a:xfrm>
            <a:off x="1485900" y="1280384"/>
            <a:ext cx="6172200" cy="27930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lang="en-US" sz="1950" b="1" dirty="0">
                <a:solidFill>
                  <a:schemeClr val="tx1"/>
                </a:solidFill>
                <a:latin typeface="Calibri" pitchFamily="-68" charset="0"/>
              </a:rPr>
              <a:t>Scores Range:  </a:t>
            </a:r>
            <a:r>
              <a:rPr lang="en-US" sz="1950" b="1" dirty="0">
                <a:solidFill>
                  <a:schemeClr val="tx2"/>
                </a:solidFill>
                <a:latin typeface="Calibri" pitchFamily="-68" charset="0"/>
              </a:rPr>
              <a:t>4.94 – 4.99/5.0  </a:t>
            </a:r>
          </a:p>
          <a:p>
            <a:pPr defTabSz="68580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lang="en-US" sz="1500" b="1" dirty="0">
                <a:solidFill>
                  <a:schemeClr val="tx1"/>
                </a:solidFill>
                <a:latin typeface="Calibri" pitchFamily="-68" charset="0"/>
              </a:rPr>
              <a:t>Comments Include:</a:t>
            </a:r>
          </a:p>
          <a:p>
            <a:pPr marL="257175" indent="-257175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-68" charset="0"/>
              </a:rPr>
              <a:t>Strength- open discussions, team problem solving.</a:t>
            </a:r>
          </a:p>
          <a:p>
            <a:pPr marL="257175" indent="-257175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C00000"/>
                </a:solidFill>
                <a:latin typeface="Calibri" pitchFamily="-68" charset="0"/>
              </a:rPr>
              <a:t>I really liked the action part of putting it all together- actually moving and getting supplies from the cart, etc.</a:t>
            </a:r>
          </a:p>
          <a:p>
            <a:pPr marL="257175" indent="-257175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-68" charset="0"/>
              </a:rPr>
              <a:t>Classroom great for asking questions and getting feedback.</a:t>
            </a:r>
          </a:p>
          <a:p>
            <a:pPr marL="257175" indent="-257175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-68" charset="0"/>
              </a:rPr>
              <a:t>Good pace.  Enjoyed class size.</a:t>
            </a:r>
          </a:p>
          <a:p>
            <a:pPr marL="257175" indent="-257175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C00000"/>
                </a:solidFill>
                <a:latin typeface="Calibri" pitchFamily="-68" charset="0"/>
              </a:rPr>
              <a:t>The discussion/videos format is more effective to me than just listening to someone speak.  The case studies were very helpful.  Scenarios were helpful.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Outcomes for the Day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Discuss development of emergency response training in a pediatric ambulatory setting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Describe learner-specific actions to enhance training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Evaluate effectiveness of training</a:t>
            </a:r>
          </a:p>
          <a:p>
            <a:endParaRPr lang="en-US" sz="21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3056" y="3153805"/>
            <a:ext cx="1954637" cy="1743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PIER</a:t>
            </a:r>
            <a:r>
              <a:rPr lang="en-US" dirty="0" smtClean="0"/>
              <a:t> Evaluation Summary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 bwMode="auto">
          <a:xfrm>
            <a:off x="1485900" y="1395800"/>
            <a:ext cx="6172200" cy="2562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68580" tIns="68580" rIns="68580" bIns="6858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lang="en-US" sz="1950" b="1" dirty="0">
                <a:solidFill>
                  <a:schemeClr val="tx1"/>
                </a:solidFill>
                <a:latin typeface="Calibri" pitchFamily="-68" charset="0"/>
              </a:rPr>
              <a:t>Scores Range:  </a:t>
            </a:r>
            <a:r>
              <a:rPr lang="en-US" sz="1950" b="1" dirty="0">
                <a:solidFill>
                  <a:schemeClr val="tx2"/>
                </a:solidFill>
                <a:latin typeface="Calibri" pitchFamily="-68" charset="0"/>
              </a:rPr>
              <a:t>4.9 – 5.0/5.0  </a:t>
            </a:r>
          </a:p>
          <a:p>
            <a:pPr defTabSz="68580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lang="en-US" sz="1500" b="1" dirty="0">
                <a:solidFill>
                  <a:schemeClr val="tx1"/>
                </a:solidFill>
                <a:latin typeface="Calibri" pitchFamily="-68" charset="0"/>
              </a:rPr>
              <a:t>Comments Include:</a:t>
            </a:r>
          </a:p>
          <a:p>
            <a:pPr marL="257175" indent="-257175" defTabSz="6858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-68" charset="0"/>
              </a:rPr>
              <a:t>It was great to be familiar with the crash cart in case of emergencies.</a:t>
            </a:r>
          </a:p>
          <a:p>
            <a:pPr marL="257175" indent="-257175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/>
                </a:solidFill>
                <a:latin typeface="Calibri" pitchFamily="-68" charset="0"/>
              </a:rPr>
              <a:t>Class was much more informative for an MA vs. PEARS.</a:t>
            </a:r>
          </a:p>
          <a:p>
            <a:pPr marL="257175" indent="-257175" defTabSz="6858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-68" charset="0"/>
              </a:rPr>
              <a:t>Very informative, very interactive, great for hands-on learners!</a:t>
            </a:r>
          </a:p>
          <a:p>
            <a:pPr marL="257175" indent="-257175" defTabSz="6858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itchFamily="-68" charset="0"/>
              </a:rPr>
              <a:t>Loved it- makes my role in clinic/emergency situation have more clarity!</a:t>
            </a:r>
          </a:p>
          <a:p>
            <a:pPr marL="257175" indent="-257175" defTabSz="685800" eaLnBrk="0" fontAlgn="base" hangingPunct="0"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/>
                </a:solidFill>
                <a:latin typeface="Calibri" pitchFamily="-68" charset="0"/>
              </a:rPr>
              <a:t>More focus on our role of assisting and not leading in an emergent situation due to lack of experience compared with our nursing team members.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43400" y="571500"/>
            <a:ext cx="4724400" cy="116562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Questions?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600" dirty="0" smtClean="0"/>
              <a:t>More Information?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657600" cy="3257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 txBox="1"/>
          <p:nvPr/>
        </p:nvSpPr>
        <p:spPr>
          <a:xfrm>
            <a:off x="101601" y="168741"/>
            <a:ext cx="8807753" cy="696344"/>
          </a:xfrm>
          <a:prstGeom prst="rect">
            <a:avLst/>
          </a:prstGeom>
          <a:noFill/>
          <a:ln>
            <a:noFill/>
          </a:ln>
        </p:spPr>
        <p:txBody>
          <a:bodyPr wrap="square" lIns="411480" tIns="34290" rIns="137160" rtlCol="0" anchor="ctr" anchorCtr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  <a:endParaRPr lang="en-US" sz="4000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705149" y="1276283"/>
            <a:ext cx="7600655" cy="2855156"/>
          </a:xfrm>
          <a:prstGeom prst="rect">
            <a:avLst/>
          </a:prstGeom>
        </p:spPr>
        <p:txBody>
          <a:bodyPr>
            <a:normAutofit/>
          </a:bodyPr>
          <a:lstStyle/>
          <a:p>
            <a:pPr hangingPunct="0">
              <a:lnSpc>
                <a:spcPct val="200000"/>
              </a:lnSpc>
            </a:pPr>
            <a:r>
              <a:rPr lang="en-US" sz="1600" dirty="0" smtClean="0"/>
              <a:t>American </a:t>
            </a:r>
            <a:r>
              <a:rPr lang="en-US" sz="1600" dirty="0"/>
              <a:t>Heart Association. (2017). About CPR &amp; First Aid. Retrieved from </a:t>
            </a:r>
            <a:r>
              <a:rPr lang="en-US" sz="1600" dirty="0" smtClean="0"/>
              <a:t>	http</a:t>
            </a:r>
            <a:r>
              <a:rPr lang="en-US" sz="1600" dirty="0"/>
              <a:t>://</a:t>
            </a:r>
            <a:r>
              <a:rPr lang="en-US" sz="1600" dirty="0" smtClean="0"/>
              <a:t>cpr.heart.org/AHAECC/CPRAndECC/AboutCPRFirstAid/CPRFactsAnd	Stats/UCM_475731_Out-of-hospital-Chain-of-Survival.jsp</a:t>
            </a:r>
            <a:endParaRPr lang="en-US" sz="1600" dirty="0" smtClean="0"/>
          </a:p>
          <a:p>
            <a:pPr hangingPunct="0">
              <a:lnSpc>
                <a:spcPct val="200000"/>
              </a:lnSpc>
            </a:pPr>
            <a:r>
              <a:rPr lang="en-US" sz="1600" dirty="0"/>
              <a:t>American Heart Association. (2012). </a:t>
            </a:r>
            <a:r>
              <a:rPr lang="en-US" sz="1600" i="1" dirty="0"/>
              <a:t>Pediatric </a:t>
            </a:r>
            <a:r>
              <a:rPr lang="en-US" sz="1600" i="1" dirty="0" smtClean="0"/>
              <a:t>emergency </a:t>
            </a:r>
            <a:r>
              <a:rPr lang="en-US" sz="1600" i="1" dirty="0"/>
              <a:t>assessment, </a:t>
            </a:r>
            <a:r>
              <a:rPr lang="en-US" sz="1600" i="1" dirty="0" smtClean="0"/>
              <a:t>recognition, 	and </a:t>
            </a:r>
            <a:r>
              <a:rPr lang="en-US" sz="1600" i="1" dirty="0"/>
              <a:t>stabilization</a:t>
            </a:r>
            <a:r>
              <a:rPr lang="en-US" sz="1600" dirty="0"/>
              <a:t>. : First American Heart Association.</a:t>
            </a:r>
            <a:endParaRPr lang="en-US" sz="1500" dirty="0">
              <a:solidFill>
                <a:schemeClr val="bg2"/>
              </a:solidFill>
            </a:endParaRPr>
          </a:p>
        </p:txBody>
      </p:sp>
      <p:pic>
        <p:nvPicPr>
          <p:cNvPr id="6" name="Picture 5" descr="TCH Pref_Vert_Lockup_4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41" y="4542638"/>
            <a:ext cx="721493" cy="455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7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Development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09600" y="971550"/>
            <a:ext cx="8229600" cy="761999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Identify ambulatory groups over three hospital campuses</a:t>
            </a:r>
          </a:p>
          <a:p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103695"/>
              </p:ext>
            </p:extLst>
          </p:nvPr>
        </p:nvGraphicFramePr>
        <p:xfrm>
          <a:off x="2209800" y="1504950"/>
          <a:ext cx="4229100" cy="339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/>
              <a:t>Historical emergency response training for ambulatory staff</a:t>
            </a:r>
          </a:p>
          <a:p>
            <a:pPr lvl="1"/>
            <a:r>
              <a:rPr lang="en-US" dirty="0"/>
              <a:t>Basic Life Support (BLS) requirement</a:t>
            </a:r>
          </a:p>
          <a:p>
            <a:pPr lvl="1"/>
            <a:r>
              <a:rPr lang="en-US" dirty="0"/>
              <a:t>Mock codes in clinics and centers</a:t>
            </a:r>
          </a:p>
          <a:p>
            <a:r>
              <a:rPr lang="en-US" sz="2600" dirty="0"/>
              <a:t>Educational assessments identified a need for formal and comprehensive pediatric emergency 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/>
              <a:t>Pediatric Emergency Assessment, Recognition, and Stabilization (PEARS)- best option</a:t>
            </a:r>
          </a:p>
          <a:p>
            <a:pPr lvl="1"/>
            <a:r>
              <a:rPr lang="en-US" sz="2200" dirty="0"/>
              <a:t>AHA Educational Guidelines</a:t>
            </a:r>
          </a:p>
          <a:p>
            <a:pPr lvl="1"/>
            <a:r>
              <a:rPr lang="en-US" sz="2200" dirty="0"/>
              <a:t>Consistent, contextual, hands-on practice, debriefing, and evaluation</a:t>
            </a:r>
          </a:p>
          <a:p>
            <a:r>
              <a:rPr lang="en-US" sz="2600" dirty="0"/>
              <a:t>Goal - 440 staff PEARS-certified by October 2018</a:t>
            </a:r>
          </a:p>
          <a:p>
            <a:pPr lvl="1"/>
            <a:r>
              <a:rPr lang="en-US" sz="2200" dirty="0"/>
              <a:t>Monthly classes to start October 2016</a:t>
            </a:r>
          </a:p>
          <a:p>
            <a:pPr lvl="1"/>
            <a:r>
              <a:rPr lang="en-US" sz="2200" dirty="0"/>
              <a:t>Led by Nursing Professional Development (NPD</a:t>
            </a:r>
            <a:r>
              <a:rPr lang="en-US" sz="2200" dirty="0" smtClean="0"/>
              <a:t>)</a:t>
            </a:r>
            <a:endParaRPr lang="en-US" sz="22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 smtClean="0"/>
              <a:t>Identify Key </a:t>
            </a:r>
            <a:r>
              <a:rPr lang="en-US" sz="2600" dirty="0"/>
              <a:t>Stakeholders</a:t>
            </a:r>
          </a:p>
          <a:p>
            <a:pPr lvl="1"/>
            <a:r>
              <a:rPr lang="en-US" sz="2400" dirty="0"/>
              <a:t>Ambulatory Educators</a:t>
            </a:r>
          </a:p>
          <a:p>
            <a:pPr lvl="2"/>
            <a:r>
              <a:rPr lang="en-US" sz="2000" dirty="0"/>
              <a:t>Development - to become PEARS Instructors</a:t>
            </a:r>
          </a:p>
          <a:p>
            <a:pPr lvl="1"/>
            <a:r>
              <a:rPr lang="en-US" sz="2400" dirty="0"/>
              <a:t>Ambulatory </a:t>
            </a:r>
            <a:r>
              <a:rPr lang="en-US" sz="2400" dirty="0" smtClean="0"/>
              <a:t>Participants- Nurses </a:t>
            </a:r>
            <a:r>
              <a:rPr lang="en-US" sz="2400" dirty="0"/>
              <a:t>and </a:t>
            </a:r>
            <a:r>
              <a:rPr lang="en-US" sz="2400" dirty="0" smtClean="0"/>
              <a:t>Medical Assistants</a:t>
            </a:r>
            <a:r>
              <a:rPr lang="en-US" sz="2400" dirty="0"/>
              <a:t> </a:t>
            </a:r>
            <a:r>
              <a:rPr lang="en-US" sz="2400" dirty="0" smtClean="0"/>
              <a:t>(MAs)</a:t>
            </a:r>
            <a:endParaRPr lang="en-US" sz="2400" dirty="0"/>
          </a:p>
          <a:p>
            <a:pPr marL="342900"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4682" y="2885575"/>
            <a:ext cx="1954637" cy="174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P : Pediatric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E : Emergency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A : Assessment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R : Recognition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600" dirty="0"/>
              <a:t>S : Stabilization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8470"/>
            <a:ext cx="3962400" cy="15980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PEARS?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09600" y="1143000"/>
            <a:ext cx="7848600" cy="239687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r>
              <a:rPr lang="en-US" sz="2600" dirty="0"/>
              <a:t>PEARS® is an American Heart Association (AHA) course that helps develop healthcare providers knowledge and skills essential for emergency evaluation and initial stabilization of the seriously ill infant or child.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Description</a:t>
            </a:r>
            <a:endParaRPr lang="en-US" dirty="0">
              <a:solidFill>
                <a:srgbClr val="E41E2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Pediatric assessment</a:t>
            </a:r>
          </a:p>
          <a:p>
            <a:r>
              <a:rPr lang="en-US" dirty="0"/>
              <a:t>Assessment and management of respiratory problems</a:t>
            </a:r>
          </a:p>
          <a:p>
            <a:r>
              <a:rPr lang="en-US" dirty="0"/>
              <a:t>Recognition and management of shock</a:t>
            </a:r>
          </a:p>
          <a:p>
            <a:r>
              <a:rPr lang="en-US" dirty="0"/>
              <a:t>Identification and management of cardiac arrest</a:t>
            </a:r>
          </a:p>
          <a:p>
            <a:r>
              <a:rPr lang="en-US" dirty="0"/>
              <a:t>Practice resuscitation team concept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 Learner Outcomes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49" y="4025593"/>
            <a:ext cx="96325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Animated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1105</Words>
  <Application>Microsoft Office PowerPoint</Application>
  <PresentationFormat>On-screen Show (16:9)</PresentationFormat>
  <Paragraphs>201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Verdana</vt:lpstr>
      <vt:lpstr>Wingdings</vt:lpstr>
      <vt:lpstr>PresenterMedia.com Animated Theme</vt:lpstr>
      <vt:lpstr>PresenterMedia.com Static Theme</vt:lpstr>
      <vt:lpstr>Emergency Response Training in a Pediatric Ambulatory Setting</vt:lpstr>
      <vt:lpstr>Learner Outcomes for the Day</vt:lpstr>
      <vt:lpstr>History and Development</vt:lpstr>
      <vt:lpstr>History and development</vt:lpstr>
      <vt:lpstr>History and development</vt:lpstr>
      <vt:lpstr>History and development</vt:lpstr>
      <vt:lpstr>What is PEARS?</vt:lpstr>
      <vt:lpstr>Program Description</vt:lpstr>
      <vt:lpstr>PEARS Learner Outcomes</vt:lpstr>
      <vt:lpstr>PEARS Group Dynamics History</vt:lpstr>
      <vt:lpstr>New Program Development</vt:lpstr>
      <vt:lpstr>What is PIER?</vt:lpstr>
      <vt:lpstr>Difference in PEARS vs PIER?</vt:lpstr>
      <vt:lpstr>Difference in Learner Outcomes?</vt:lpstr>
      <vt:lpstr>Difference in Skills Stations?</vt:lpstr>
      <vt:lpstr>How Effective was the Training?</vt:lpstr>
      <vt:lpstr>PEARS Pre &amp; Post Survey Data</vt:lpstr>
      <vt:lpstr>PIER Pre &amp; Post Survey Data</vt:lpstr>
      <vt:lpstr>PEARS Evaluation Summary</vt:lpstr>
      <vt:lpstr>PIER Evaluation Summary</vt:lpstr>
      <vt:lpstr>Questions? More Information?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Wright-Speice, Sharon K.</cp:lastModifiedBy>
  <cp:revision>55</cp:revision>
  <dcterms:created xsi:type="dcterms:W3CDTF">2011-04-14T19:54:06Z</dcterms:created>
  <dcterms:modified xsi:type="dcterms:W3CDTF">2017-10-25T17:13:53Z</dcterms:modified>
</cp:coreProperties>
</file>