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40" r:id="rId1"/>
  </p:sldMasterIdLst>
  <p:sldIdLst>
    <p:sldId id="256" r:id="rId2"/>
    <p:sldId id="280" r:id="rId3"/>
    <p:sldId id="257" r:id="rId4"/>
    <p:sldId id="285" r:id="rId5"/>
    <p:sldId id="293" r:id="rId6"/>
    <p:sldId id="265" r:id="rId7"/>
    <p:sldId id="268" r:id="rId8"/>
    <p:sldId id="272" r:id="rId9"/>
    <p:sldId id="291" r:id="rId10"/>
    <p:sldId id="259" r:id="rId11"/>
    <p:sldId id="275" r:id="rId12"/>
    <p:sldId id="284" r:id="rId13"/>
    <p:sldId id="260" r:id="rId14"/>
    <p:sldId id="273" r:id="rId15"/>
    <p:sldId id="276" r:id="rId16"/>
    <p:sldId id="269" r:id="rId17"/>
    <p:sldId id="264" r:id="rId18"/>
    <p:sldId id="270" r:id="rId19"/>
    <p:sldId id="271" r:id="rId20"/>
    <p:sldId id="283" r:id="rId21"/>
    <p:sldId id="289" r:id="rId22"/>
    <p:sldId id="282" r:id="rId23"/>
    <p:sldId id="278" r:id="rId24"/>
    <p:sldId id="286" r:id="rId25"/>
    <p:sldId id="267" r:id="rId26"/>
    <p:sldId id="277" r:id="rId27"/>
    <p:sldId id="287" r:id="rId2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0" d="100"/>
          <a:sy n="70" d="100"/>
        </p:scale>
        <p:origin x="525" y="45"/>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FC0A437-5986-4661-90B0-2DED62EF5547}"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D4E79977-7A3F-4321-A957-32BBB09B36B0}">
      <dgm:prSet phldrT="[Text]"/>
      <dgm:spPr/>
      <dgm:t>
        <a:bodyPr/>
        <a:lstStyle/>
        <a:p>
          <a:r>
            <a:rPr lang="en-US" dirty="0"/>
            <a:t>Inpatient- hospitalization</a:t>
          </a:r>
        </a:p>
      </dgm:t>
    </dgm:pt>
    <dgm:pt modelId="{BF164FC3-9569-4B65-99D5-5B139F7EA1C3}" type="parTrans" cxnId="{BF3FCCD0-014C-4DF5-9EA9-8FCE0E74A77F}">
      <dgm:prSet/>
      <dgm:spPr/>
      <dgm:t>
        <a:bodyPr/>
        <a:lstStyle/>
        <a:p>
          <a:endParaRPr lang="en-US"/>
        </a:p>
      </dgm:t>
    </dgm:pt>
    <dgm:pt modelId="{AF7E70F2-7769-4B57-B213-E2DD376A51F3}" type="sibTrans" cxnId="{BF3FCCD0-014C-4DF5-9EA9-8FCE0E74A77F}">
      <dgm:prSet/>
      <dgm:spPr/>
      <dgm:t>
        <a:bodyPr/>
        <a:lstStyle/>
        <a:p>
          <a:endParaRPr lang="en-US"/>
        </a:p>
      </dgm:t>
    </dgm:pt>
    <dgm:pt modelId="{F1401EF1-307F-4DF6-8B98-178598D1E70B}">
      <dgm:prSet phldrT="[Text]"/>
      <dgm:spPr/>
      <dgm:t>
        <a:bodyPr/>
        <a:lstStyle/>
        <a:p>
          <a:r>
            <a:rPr lang="en-US" dirty="0"/>
            <a:t>Outpatient- clinics, specialists, pediatricians</a:t>
          </a:r>
        </a:p>
      </dgm:t>
    </dgm:pt>
    <dgm:pt modelId="{FBEE5099-196D-4A42-B902-563695FE0202}" type="parTrans" cxnId="{6A5DFB5A-D6F4-42F6-AEF2-7A3DFD38B62B}">
      <dgm:prSet/>
      <dgm:spPr/>
      <dgm:t>
        <a:bodyPr/>
        <a:lstStyle/>
        <a:p>
          <a:endParaRPr lang="en-US"/>
        </a:p>
      </dgm:t>
    </dgm:pt>
    <dgm:pt modelId="{8252BE9D-3972-4590-867C-5F81138552DA}" type="sibTrans" cxnId="{6A5DFB5A-D6F4-42F6-AEF2-7A3DFD38B62B}">
      <dgm:prSet/>
      <dgm:spPr/>
      <dgm:t>
        <a:bodyPr/>
        <a:lstStyle/>
        <a:p>
          <a:endParaRPr lang="en-US"/>
        </a:p>
      </dgm:t>
    </dgm:pt>
    <dgm:pt modelId="{3C6DADB2-9462-4452-ADE5-2835AD9206BB}">
      <dgm:prSet phldrT="[Text]"/>
      <dgm:spPr/>
      <dgm:t>
        <a:bodyPr/>
        <a:lstStyle/>
        <a:p>
          <a:r>
            <a:rPr lang="en-US" dirty="0"/>
            <a:t>Home- medical home created to care for the medically complex child- home health care</a:t>
          </a:r>
        </a:p>
      </dgm:t>
    </dgm:pt>
    <dgm:pt modelId="{80B8C4A5-B9F5-400A-9B3B-11116C84627A}" type="parTrans" cxnId="{253A74E2-7D40-4B57-BEF5-E4C2837D9355}">
      <dgm:prSet/>
      <dgm:spPr/>
      <dgm:t>
        <a:bodyPr/>
        <a:lstStyle/>
        <a:p>
          <a:endParaRPr lang="en-US"/>
        </a:p>
      </dgm:t>
    </dgm:pt>
    <dgm:pt modelId="{9EBE37A8-1A1C-4090-88AE-8BDCE3EEA861}" type="sibTrans" cxnId="{253A74E2-7D40-4B57-BEF5-E4C2837D9355}">
      <dgm:prSet/>
      <dgm:spPr/>
      <dgm:t>
        <a:bodyPr/>
        <a:lstStyle/>
        <a:p>
          <a:endParaRPr lang="en-US"/>
        </a:p>
      </dgm:t>
    </dgm:pt>
    <dgm:pt modelId="{F442D906-1A82-4E99-8506-6CC97342C78D}" type="pres">
      <dgm:prSet presAssocID="{2FC0A437-5986-4661-90B0-2DED62EF5547}" presName="linear" presStyleCnt="0">
        <dgm:presLayoutVars>
          <dgm:dir/>
          <dgm:animLvl val="lvl"/>
          <dgm:resizeHandles val="exact"/>
        </dgm:presLayoutVars>
      </dgm:prSet>
      <dgm:spPr/>
    </dgm:pt>
    <dgm:pt modelId="{C88459EA-890A-4979-AEC4-B09DBFD295F4}" type="pres">
      <dgm:prSet presAssocID="{D4E79977-7A3F-4321-A957-32BBB09B36B0}" presName="parentLin" presStyleCnt="0"/>
      <dgm:spPr/>
    </dgm:pt>
    <dgm:pt modelId="{DA3E208D-A1F9-436B-86C9-B40FBB1948AB}" type="pres">
      <dgm:prSet presAssocID="{D4E79977-7A3F-4321-A957-32BBB09B36B0}" presName="parentLeftMargin" presStyleLbl="node1" presStyleIdx="0" presStyleCnt="3"/>
      <dgm:spPr/>
    </dgm:pt>
    <dgm:pt modelId="{47D6322B-6BBB-4FA7-9343-0708222A1D48}" type="pres">
      <dgm:prSet presAssocID="{D4E79977-7A3F-4321-A957-32BBB09B36B0}" presName="parentText" presStyleLbl="node1" presStyleIdx="0" presStyleCnt="3">
        <dgm:presLayoutVars>
          <dgm:chMax val="0"/>
          <dgm:bulletEnabled val="1"/>
        </dgm:presLayoutVars>
      </dgm:prSet>
      <dgm:spPr/>
    </dgm:pt>
    <dgm:pt modelId="{B6F6E6C9-7AB8-4E71-81E3-9F323D9E0935}" type="pres">
      <dgm:prSet presAssocID="{D4E79977-7A3F-4321-A957-32BBB09B36B0}" presName="negativeSpace" presStyleCnt="0"/>
      <dgm:spPr/>
    </dgm:pt>
    <dgm:pt modelId="{6519A4DB-2DE4-4B65-840E-B942D96EEC72}" type="pres">
      <dgm:prSet presAssocID="{D4E79977-7A3F-4321-A957-32BBB09B36B0}" presName="childText" presStyleLbl="conFgAcc1" presStyleIdx="0" presStyleCnt="3">
        <dgm:presLayoutVars>
          <dgm:bulletEnabled val="1"/>
        </dgm:presLayoutVars>
      </dgm:prSet>
      <dgm:spPr/>
    </dgm:pt>
    <dgm:pt modelId="{E4A6BF89-32F0-44CC-8439-FE08E40DBF5C}" type="pres">
      <dgm:prSet presAssocID="{AF7E70F2-7769-4B57-B213-E2DD376A51F3}" presName="spaceBetweenRectangles" presStyleCnt="0"/>
      <dgm:spPr/>
    </dgm:pt>
    <dgm:pt modelId="{6A77A048-1D03-4C25-BCA7-CFE3A7B2A55E}" type="pres">
      <dgm:prSet presAssocID="{F1401EF1-307F-4DF6-8B98-178598D1E70B}" presName="parentLin" presStyleCnt="0"/>
      <dgm:spPr/>
    </dgm:pt>
    <dgm:pt modelId="{83870179-1D25-489B-B660-0D307E111301}" type="pres">
      <dgm:prSet presAssocID="{F1401EF1-307F-4DF6-8B98-178598D1E70B}" presName="parentLeftMargin" presStyleLbl="node1" presStyleIdx="0" presStyleCnt="3"/>
      <dgm:spPr/>
    </dgm:pt>
    <dgm:pt modelId="{3F9A6080-DF8F-44D6-9C7F-203EA7C6C9CD}" type="pres">
      <dgm:prSet presAssocID="{F1401EF1-307F-4DF6-8B98-178598D1E70B}" presName="parentText" presStyleLbl="node1" presStyleIdx="1" presStyleCnt="3">
        <dgm:presLayoutVars>
          <dgm:chMax val="0"/>
          <dgm:bulletEnabled val="1"/>
        </dgm:presLayoutVars>
      </dgm:prSet>
      <dgm:spPr/>
    </dgm:pt>
    <dgm:pt modelId="{32290AC2-0512-4753-A732-E0EAC0146380}" type="pres">
      <dgm:prSet presAssocID="{F1401EF1-307F-4DF6-8B98-178598D1E70B}" presName="negativeSpace" presStyleCnt="0"/>
      <dgm:spPr/>
    </dgm:pt>
    <dgm:pt modelId="{49CFED77-C4A1-4DAF-A2CC-4D1CF3894979}" type="pres">
      <dgm:prSet presAssocID="{F1401EF1-307F-4DF6-8B98-178598D1E70B}" presName="childText" presStyleLbl="conFgAcc1" presStyleIdx="1" presStyleCnt="3">
        <dgm:presLayoutVars>
          <dgm:bulletEnabled val="1"/>
        </dgm:presLayoutVars>
      </dgm:prSet>
      <dgm:spPr/>
    </dgm:pt>
    <dgm:pt modelId="{96F0DC39-412A-4695-90AA-DC8A335ED751}" type="pres">
      <dgm:prSet presAssocID="{8252BE9D-3972-4590-867C-5F81138552DA}" presName="spaceBetweenRectangles" presStyleCnt="0"/>
      <dgm:spPr/>
    </dgm:pt>
    <dgm:pt modelId="{898D9ABE-2BE3-4EFD-B5B3-D3CD59DABE95}" type="pres">
      <dgm:prSet presAssocID="{3C6DADB2-9462-4452-ADE5-2835AD9206BB}" presName="parentLin" presStyleCnt="0"/>
      <dgm:spPr/>
    </dgm:pt>
    <dgm:pt modelId="{871CE703-E709-41B4-A367-6F6D166D7C87}" type="pres">
      <dgm:prSet presAssocID="{3C6DADB2-9462-4452-ADE5-2835AD9206BB}" presName="parentLeftMargin" presStyleLbl="node1" presStyleIdx="1" presStyleCnt="3"/>
      <dgm:spPr/>
    </dgm:pt>
    <dgm:pt modelId="{7AC815B1-E7EA-4C01-8032-AFE76A578B1E}" type="pres">
      <dgm:prSet presAssocID="{3C6DADB2-9462-4452-ADE5-2835AD9206BB}" presName="parentText" presStyleLbl="node1" presStyleIdx="2" presStyleCnt="3">
        <dgm:presLayoutVars>
          <dgm:chMax val="0"/>
          <dgm:bulletEnabled val="1"/>
        </dgm:presLayoutVars>
      </dgm:prSet>
      <dgm:spPr/>
    </dgm:pt>
    <dgm:pt modelId="{F5824601-19DE-4FE7-8410-302D6687231A}" type="pres">
      <dgm:prSet presAssocID="{3C6DADB2-9462-4452-ADE5-2835AD9206BB}" presName="negativeSpace" presStyleCnt="0"/>
      <dgm:spPr/>
    </dgm:pt>
    <dgm:pt modelId="{1DB489E4-C3C4-48C5-994C-404D1113DFCF}" type="pres">
      <dgm:prSet presAssocID="{3C6DADB2-9462-4452-ADE5-2835AD9206BB}" presName="childText" presStyleLbl="conFgAcc1" presStyleIdx="2" presStyleCnt="3">
        <dgm:presLayoutVars>
          <dgm:bulletEnabled val="1"/>
        </dgm:presLayoutVars>
      </dgm:prSet>
      <dgm:spPr/>
    </dgm:pt>
  </dgm:ptLst>
  <dgm:cxnLst>
    <dgm:cxn modelId="{3AA12B02-8205-45E4-9FBF-8AD1987E347D}" type="presOf" srcId="{D4E79977-7A3F-4321-A957-32BBB09B36B0}" destId="{DA3E208D-A1F9-436B-86C9-B40FBB1948AB}" srcOrd="0" destOrd="0" presId="urn:microsoft.com/office/officeart/2005/8/layout/list1"/>
    <dgm:cxn modelId="{81CB4A1F-50BB-4645-A974-4CE156F393D3}" type="presOf" srcId="{3C6DADB2-9462-4452-ADE5-2835AD9206BB}" destId="{871CE703-E709-41B4-A367-6F6D166D7C87}" srcOrd="0" destOrd="0" presId="urn:microsoft.com/office/officeart/2005/8/layout/list1"/>
    <dgm:cxn modelId="{45BBCC6C-25FF-48DD-A835-37158D233B32}" type="presOf" srcId="{2FC0A437-5986-4661-90B0-2DED62EF5547}" destId="{F442D906-1A82-4E99-8506-6CC97342C78D}" srcOrd="0" destOrd="0" presId="urn:microsoft.com/office/officeart/2005/8/layout/list1"/>
    <dgm:cxn modelId="{F237CC4E-0F68-4D0E-B876-F3B4E66AF96D}" type="presOf" srcId="{F1401EF1-307F-4DF6-8B98-178598D1E70B}" destId="{83870179-1D25-489B-B660-0D307E111301}" srcOrd="0" destOrd="0" presId="urn:microsoft.com/office/officeart/2005/8/layout/list1"/>
    <dgm:cxn modelId="{6A5DFB5A-D6F4-42F6-AEF2-7A3DFD38B62B}" srcId="{2FC0A437-5986-4661-90B0-2DED62EF5547}" destId="{F1401EF1-307F-4DF6-8B98-178598D1E70B}" srcOrd="1" destOrd="0" parTransId="{FBEE5099-196D-4A42-B902-563695FE0202}" sibTransId="{8252BE9D-3972-4590-867C-5F81138552DA}"/>
    <dgm:cxn modelId="{244DB8B9-FDDE-4130-BD34-F4DA477C0C81}" type="presOf" srcId="{F1401EF1-307F-4DF6-8B98-178598D1E70B}" destId="{3F9A6080-DF8F-44D6-9C7F-203EA7C6C9CD}" srcOrd="1" destOrd="0" presId="urn:microsoft.com/office/officeart/2005/8/layout/list1"/>
    <dgm:cxn modelId="{C44270BC-562D-448E-89F7-4535FAE364A2}" type="presOf" srcId="{3C6DADB2-9462-4452-ADE5-2835AD9206BB}" destId="{7AC815B1-E7EA-4C01-8032-AFE76A578B1E}" srcOrd="1" destOrd="0" presId="urn:microsoft.com/office/officeart/2005/8/layout/list1"/>
    <dgm:cxn modelId="{BF3FCCD0-014C-4DF5-9EA9-8FCE0E74A77F}" srcId="{2FC0A437-5986-4661-90B0-2DED62EF5547}" destId="{D4E79977-7A3F-4321-A957-32BBB09B36B0}" srcOrd="0" destOrd="0" parTransId="{BF164FC3-9569-4B65-99D5-5B139F7EA1C3}" sibTransId="{AF7E70F2-7769-4B57-B213-E2DD376A51F3}"/>
    <dgm:cxn modelId="{981923D7-ABCE-4121-94AA-E2A3ABF2D3B7}" type="presOf" srcId="{D4E79977-7A3F-4321-A957-32BBB09B36B0}" destId="{47D6322B-6BBB-4FA7-9343-0708222A1D48}" srcOrd="1" destOrd="0" presId="urn:microsoft.com/office/officeart/2005/8/layout/list1"/>
    <dgm:cxn modelId="{253A74E2-7D40-4B57-BEF5-E4C2837D9355}" srcId="{2FC0A437-5986-4661-90B0-2DED62EF5547}" destId="{3C6DADB2-9462-4452-ADE5-2835AD9206BB}" srcOrd="2" destOrd="0" parTransId="{80B8C4A5-B9F5-400A-9B3B-11116C84627A}" sibTransId="{9EBE37A8-1A1C-4090-88AE-8BDCE3EEA861}"/>
    <dgm:cxn modelId="{3A67E24F-BC89-4F9D-A887-578CF8522A69}" type="presParOf" srcId="{F442D906-1A82-4E99-8506-6CC97342C78D}" destId="{C88459EA-890A-4979-AEC4-B09DBFD295F4}" srcOrd="0" destOrd="0" presId="urn:microsoft.com/office/officeart/2005/8/layout/list1"/>
    <dgm:cxn modelId="{CD216D78-65D5-49FC-81DC-F29BAA52E7F9}" type="presParOf" srcId="{C88459EA-890A-4979-AEC4-B09DBFD295F4}" destId="{DA3E208D-A1F9-436B-86C9-B40FBB1948AB}" srcOrd="0" destOrd="0" presId="urn:microsoft.com/office/officeart/2005/8/layout/list1"/>
    <dgm:cxn modelId="{865E7AF5-7383-479C-AED5-037ABEB021FC}" type="presParOf" srcId="{C88459EA-890A-4979-AEC4-B09DBFD295F4}" destId="{47D6322B-6BBB-4FA7-9343-0708222A1D48}" srcOrd="1" destOrd="0" presId="urn:microsoft.com/office/officeart/2005/8/layout/list1"/>
    <dgm:cxn modelId="{A3EBD8B9-200A-46C8-BB01-2B90F044B26A}" type="presParOf" srcId="{F442D906-1A82-4E99-8506-6CC97342C78D}" destId="{B6F6E6C9-7AB8-4E71-81E3-9F323D9E0935}" srcOrd="1" destOrd="0" presId="urn:microsoft.com/office/officeart/2005/8/layout/list1"/>
    <dgm:cxn modelId="{5476DF6D-9422-4CD0-9075-2D1C30AAFC12}" type="presParOf" srcId="{F442D906-1A82-4E99-8506-6CC97342C78D}" destId="{6519A4DB-2DE4-4B65-840E-B942D96EEC72}" srcOrd="2" destOrd="0" presId="urn:microsoft.com/office/officeart/2005/8/layout/list1"/>
    <dgm:cxn modelId="{219D58E3-9EC9-46DD-9665-14D688CB15C1}" type="presParOf" srcId="{F442D906-1A82-4E99-8506-6CC97342C78D}" destId="{E4A6BF89-32F0-44CC-8439-FE08E40DBF5C}" srcOrd="3" destOrd="0" presId="urn:microsoft.com/office/officeart/2005/8/layout/list1"/>
    <dgm:cxn modelId="{F785CB46-05BA-47F9-B64F-E35D597B2110}" type="presParOf" srcId="{F442D906-1A82-4E99-8506-6CC97342C78D}" destId="{6A77A048-1D03-4C25-BCA7-CFE3A7B2A55E}" srcOrd="4" destOrd="0" presId="urn:microsoft.com/office/officeart/2005/8/layout/list1"/>
    <dgm:cxn modelId="{3F180A89-F6FF-4765-AF8A-BF043D222B3E}" type="presParOf" srcId="{6A77A048-1D03-4C25-BCA7-CFE3A7B2A55E}" destId="{83870179-1D25-489B-B660-0D307E111301}" srcOrd="0" destOrd="0" presId="urn:microsoft.com/office/officeart/2005/8/layout/list1"/>
    <dgm:cxn modelId="{5413C280-A549-43DB-984D-18444BC22870}" type="presParOf" srcId="{6A77A048-1D03-4C25-BCA7-CFE3A7B2A55E}" destId="{3F9A6080-DF8F-44D6-9C7F-203EA7C6C9CD}" srcOrd="1" destOrd="0" presId="urn:microsoft.com/office/officeart/2005/8/layout/list1"/>
    <dgm:cxn modelId="{2C6535F7-A76B-4F98-93AE-1298C1B6418C}" type="presParOf" srcId="{F442D906-1A82-4E99-8506-6CC97342C78D}" destId="{32290AC2-0512-4753-A732-E0EAC0146380}" srcOrd="5" destOrd="0" presId="urn:microsoft.com/office/officeart/2005/8/layout/list1"/>
    <dgm:cxn modelId="{C3761826-90A2-4BDE-B81D-A007691EDB38}" type="presParOf" srcId="{F442D906-1A82-4E99-8506-6CC97342C78D}" destId="{49CFED77-C4A1-4DAF-A2CC-4D1CF3894979}" srcOrd="6" destOrd="0" presId="urn:microsoft.com/office/officeart/2005/8/layout/list1"/>
    <dgm:cxn modelId="{4C34E0C5-30D1-4F41-B103-7482C532CA1D}" type="presParOf" srcId="{F442D906-1A82-4E99-8506-6CC97342C78D}" destId="{96F0DC39-412A-4695-90AA-DC8A335ED751}" srcOrd="7" destOrd="0" presId="urn:microsoft.com/office/officeart/2005/8/layout/list1"/>
    <dgm:cxn modelId="{21C8DC66-54DE-4AB3-8827-3A60A1D18490}" type="presParOf" srcId="{F442D906-1A82-4E99-8506-6CC97342C78D}" destId="{898D9ABE-2BE3-4EFD-B5B3-D3CD59DABE95}" srcOrd="8" destOrd="0" presId="urn:microsoft.com/office/officeart/2005/8/layout/list1"/>
    <dgm:cxn modelId="{37FFBD77-3700-4012-92D8-3115B2F150F7}" type="presParOf" srcId="{898D9ABE-2BE3-4EFD-B5B3-D3CD59DABE95}" destId="{871CE703-E709-41B4-A367-6F6D166D7C87}" srcOrd="0" destOrd="0" presId="urn:microsoft.com/office/officeart/2005/8/layout/list1"/>
    <dgm:cxn modelId="{9A78403C-9189-448B-BA0E-1667EB282EF3}" type="presParOf" srcId="{898D9ABE-2BE3-4EFD-B5B3-D3CD59DABE95}" destId="{7AC815B1-E7EA-4C01-8032-AFE76A578B1E}" srcOrd="1" destOrd="0" presId="urn:microsoft.com/office/officeart/2005/8/layout/list1"/>
    <dgm:cxn modelId="{5CA3EFC6-71CA-46B3-80E1-9FA21CC99032}" type="presParOf" srcId="{F442D906-1A82-4E99-8506-6CC97342C78D}" destId="{F5824601-19DE-4FE7-8410-302D6687231A}" srcOrd="9" destOrd="0" presId="urn:microsoft.com/office/officeart/2005/8/layout/list1"/>
    <dgm:cxn modelId="{3F5D4A2E-B6B0-47E2-9713-50E3B539550F}" type="presParOf" srcId="{F442D906-1A82-4E99-8506-6CC97342C78D}" destId="{1DB489E4-C3C4-48C5-994C-404D1113DFCF}"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19A4DB-2DE4-4B65-840E-B942D96EEC72}">
      <dsp:nvSpPr>
        <dsp:cNvPr id="0" name=""/>
        <dsp:cNvSpPr/>
      </dsp:nvSpPr>
      <dsp:spPr>
        <a:xfrm>
          <a:off x="0" y="761150"/>
          <a:ext cx="10058399" cy="6300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7D6322B-6BBB-4FA7-9343-0708222A1D48}">
      <dsp:nvSpPr>
        <dsp:cNvPr id="0" name=""/>
        <dsp:cNvSpPr/>
      </dsp:nvSpPr>
      <dsp:spPr>
        <a:xfrm>
          <a:off x="502920" y="392150"/>
          <a:ext cx="7040880" cy="7380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129" tIns="0" rIns="266129" bIns="0" numCol="1" spcCol="1270" anchor="ctr" anchorCtr="0">
          <a:noAutofit/>
        </a:bodyPr>
        <a:lstStyle/>
        <a:p>
          <a:pPr marL="0" lvl="0" indent="0" algn="l" defTabSz="1111250">
            <a:lnSpc>
              <a:spcPct val="90000"/>
            </a:lnSpc>
            <a:spcBef>
              <a:spcPct val="0"/>
            </a:spcBef>
            <a:spcAft>
              <a:spcPct val="35000"/>
            </a:spcAft>
            <a:buNone/>
          </a:pPr>
          <a:r>
            <a:rPr lang="en-US" sz="2500" kern="1200" dirty="0"/>
            <a:t>Inpatient- hospitalization</a:t>
          </a:r>
        </a:p>
      </dsp:txBody>
      <dsp:txXfrm>
        <a:off x="538946" y="428176"/>
        <a:ext cx="6968828" cy="665948"/>
      </dsp:txXfrm>
    </dsp:sp>
    <dsp:sp modelId="{49CFED77-C4A1-4DAF-A2CC-4D1CF3894979}">
      <dsp:nvSpPr>
        <dsp:cNvPr id="0" name=""/>
        <dsp:cNvSpPr/>
      </dsp:nvSpPr>
      <dsp:spPr>
        <a:xfrm>
          <a:off x="0" y="1895150"/>
          <a:ext cx="10058399" cy="6300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F9A6080-DF8F-44D6-9C7F-203EA7C6C9CD}">
      <dsp:nvSpPr>
        <dsp:cNvPr id="0" name=""/>
        <dsp:cNvSpPr/>
      </dsp:nvSpPr>
      <dsp:spPr>
        <a:xfrm>
          <a:off x="502920" y="1526150"/>
          <a:ext cx="7040880" cy="7380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129" tIns="0" rIns="266129" bIns="0" numCol="1" spcCol="1270" anchor="ctr" anchorCtr="0">
          <a:noAutofit/>
        </a:bodyPr>
        <a:lstStyle/>
        <a:p>
          <a:pPr marL="0" lvl="0" indent="0" algn="l" defTabSz="1111250">
            <a:lnSpc>
              <a:spcPct val="90000"/>
            </a:lnSpc>
            <a:spcBef>
              <a:spcPct val="0"/>
            </a:spcBef>
            <a:spcAft>
              <a:spcPct val="35000"/>
            </a:spcAft>
            <a:buNone/>
          </a:pPr>
          <a:r>
            <a:rPr lang="en-US" sz="2500" kern="1200" dirty="0"/>
            <a:t>Outpatient- clinics, specialists, pediatricians</a:t>
          </a:r>
        </a:p>
      </dsp:txBody>
      <dsp:txXfrm>
        <a:off x="538946" y="1562176"/>
        <a:ext cx="6968828" cy="665948"/>
      </dsp:txXfrm>
    </dsp:sp>
    <dsp:sp modelId="{1DB489E4-C3C4-48C5-994C-404D1113DFCF}">
      <dsp:nvSpPr>
        <dsp:cNvPr id="0" name=""/>
        <dsp:cNvSpPr/>
      </dsp:nvSpPr>
      <dsp:spPr>
        <a:xfrm>
          <a:off x="0" y="3029149"/>
          <a:ext cx="10058399" cy="6300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AC815B1-E7EA-4C01-8032-AFE76A578B1E}">
      <dsp:nvSpPr>
        <dsp:cNvPr id="0" name=""/>
        <dsp:cNvSpPr/>
      </dsp:nvSpPr>
      <dsp:spPr>
        <a:xfrm>
          <a:off x="502920" y="2660149"/>
          <a:ext cx="7040880" cy="7380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129" tIns="0" rIns="266129" bIns="0" numCol="1" spcCol="1270" anchor="ctr" anchorCtr="0">
          <a:noAutofit/>
        </a:bodyPr>
        <a:lstStyle/>
        <a:p>
          <a:pPr marL="0" lvl="0" indent="0" algn="l" defTabSz="1111250">
            <a:lnSpc>
              <a:spcPct val="90000"/>
            </a:lnSpc>
            <a:spcBef>
              <a:spcPct val="0"/>
            </a:spcBef>
            <a:spcAft>
              <a:spcPct val="35000"/>
            </a:spcAft>
            <a:buNone/>
          </a:pPr>
          <a:r>
            <a:rPr lang="en-US" sz="2500" kern="1200" dirty="0"/>
            <a:t>Home- medical home created to care for the medically complex child- home health care</a:t>
          </a:r>
        </a:p>
      </dsp:txBody>
      <dsp:txXfrm>
        <a:off x="538946" y="2696175"/>
        <a:ext cx="6968828" cy="665948"/>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920834" y="1346946"/>
            <a:ext cx="10222992" cy="80683"/>
          </a:xfrm>
          <a:prstGeom prst="rect">
            <a:avLst/>
          </a:prstGeom>
          <a:blipFill dpi="0" rotWithShape="1">
            <a:blip r:embed="rId2">
              <a:alphaModFix amt="83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0834" y="4299696"/>
            <a:ext cx="10222992" cy="80683"/>
          </a:xfrm>
          <a:prstGeom prst="rect">
            <a:avLst/>
          </a:prstGeom>
          <a:blipFill dpi="0" rotWithShape="1">
            <a:blip r:embed="rId2">
              <a:alphaModFix amt="83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920834" y="1484779"/>
            <a:ext cx="10222992" cy="2743200"/>
          </a:xfrm>
          <a:prstGeom prst="rect">
            <a:avLst/>
          </a:prstGeom>
          <a:blipFill dpi="0" rotWithShape="1">
            <a:blip r:embed="rId2">
              <a:alphaModFix amt="83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0" name="Group 9"/>
          <p:cNvGrpSpPr/>
          <p:nvPr/>
        </p:nvGrpSpPr>
        <p:grpSpPr>
          <a:xfrm>
            <a:off x="9649215" y="4068923"/>
            <a:ext cx="1080904" cy="1080902"/>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2" name="Title 1"/>
          <p:cNvSpPr>
            <a:spLocks noGrp="1"/>
          </p:cNvSpPr>
          <p:nvPr>
            <p:ph type="ctrTitle"/>
          </p:nvPr>
        </p:nvSpPr>
        <p:spPr>
          <a:xfrm>
            <a:off x="1051560" y="1432223"/>
            <a:ext cx="9966960" cy="3035808"/>
          </a:xfrm>
        </p:spPr>
        <p:txBody>
          <a:bodyPr anchor="ctr">
            <a:noAutofit/>
          </a:bodyPr>
          <a:lstStyle>
            <a:lvl1pPr algn="l">
              <a:lnSpc>
                <a:spcPct val="85000"/>
              </a:lnSpc>
              <a:defRPr sz="7200" b="1" cap="none" baseline="0">
                <a:blipFill dpi="0" rotWithShape="1">
                  <a:blip r:embed="rId4"/>
                  <a:srcRect/>
                  <a:tile tx="6350" ty="-127000" sx="65000" sy="64000" flip="none" algn="tl"/>
                </a:blipFill>
              </a:defRPr>
            </a:lvl1pPr>
          </a:lstStyle>
          <a:p>
            <a:r>
              <a:rPr lang="en-US"/>
              <a:t>Click to edit Master title style</a:t>
            </a:r>
            <a:endParaRPr lang="en-US" dirty="0"/>
          </a:p>
        </p:txBody>
      </p:sp>
      <p:sp>
        <p:nvSpPr>
          <p:cNvPr id="3" name="Subtitle 2"/>
          <p:cNvSpPr>
            <a:spLocks noGrp="1"/>
          </p:cNvSpPr>
          <p:nvPr>
            <p:ph type="subTitle" idx="1"/>
          </p:nvPr>
        </p:nvSpPr>
        <p:spPr>
          <a:xfrm>
            <a:off x="1069848" y="4389120"/>
            <a:ext cx="7891272" cy="1069848"/>
          </a:xfrm>
        </p:spPr>
        <p:txBody>
          <a:bodyPr>
            <a:normAutofit/>
          </a:bodyPr>
          <a:lstStyle>
            <a:lvl1pPr marL="0" indent="0" algn="l">
              <a:buNone/>
              <a:defRPr sz="2200">
                <a:solidFill>
                  <a:schemeClr val="tx1"/>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B4AF60A-713C-41BA-9788-4C493DDC0A9C}" type="datetimeFigureOut">
              <a:rPr lang="en-US" dirty="0"/>
              <a:t>10/20/2017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592733" y="4289334"/>
            <a:ext cx="1193868" cy="640080"/>
          </a:xfrm>
        </p:spPr>
        <p:txBody>
          <a:bodyPr/>
          <a:lstStyle>
            <a:lvl1pPr>
              <a:defRPr sz="2800" b="1"/>
            </a:lvl1pPr>
          </a:lstStyle>
          <a:p>
            <a:fld id="{4FAB73BC-B049-4115-A692-8D63A059BFB8}"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E5E0FA7-C445-42F7-AF66-A4F5A6FC8A9C}" type="datetimeFigureOut">
              <a:rPr lang="en-US" dirty="0"/>
              <a:t>10/20/2017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533400"/>
            <a:ext cx="2552700" cy="5638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066800" y="533400"/>
            <a:ext cx="7505700" cy="56388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85AC5C5-1A57-4420-8AFB-CE41693A794B}" type="datetimeFigureOut">
              <a:rPr lang="en-US" dirty="0"/>
              <a:t>10/20/2017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A4C08AF-84E6-4329-8E67-FEA434B47075}" type="datetimeFigureOut">
              <a:rPr lang="en-US" dirty="0"/>
              <a:t>10/20/2017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4917989"/>
            <a:ext cx="12192000" cy="1940010"/>
          </a:xfrm>
          <a:prstGeom prst="rect">
            <a:avLst/>
          </a:prstGeom>
          <a:blipFill dpi="0" rotWithShape="1">
            <a:blip r:embed="rId2">
              <a:alphaModFix amt="83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167128" y="1225296"/>
            <a:ext cx="9281160" cy="3520440"/>
          </a:xfrm>
        </p:spPr>
        <p:txBody>
          <a:bodyPr anchor="ctr">
            <a:normAutofit/>
          </a:bodyPr>
          <a:lstStyle>
            <a:lvl1pPr>
              <a:lnSpc>
                <a:spcPct val="85000"/>
              </a:lnSpc>
              <a:defRPr sz="7200" b="1"/>
            </a:lvl1pPr>
          </a:lstStyle>
          <a:p>
            <a:r>
              <a:rPr lang="en-US"/>
              <a:t>Click to edit Master title style</a:t>
            </a:r>
            <a:endParaRPr lang="en-US" dirty="0"/>
          </a:p>
        </p:txBody>
      </p:sp>
      <p:sp>
        <p:nvSpPr>
          <p:cNvPr id="3" name="Text Placeholder 2"/>
          <p:cNvSpPr>
            <a:spLocks noGrp="1"/>
          </p:cNvSpPr>
          <p:nvPr>
            <p:ph type="body" idx="1"/>
          </p:nvPr>
        </p:nvSpPr>
        <p:spPr>
          <a:xfrm>
            <a:off x="2165774" y="5020056"/>
            <a:ext cx="9052560" cy="1066800"/>
          </a:xfrm>
        </p:spPr>
        <p:txBody>
          <a:bodyPr anchor="t">
            <a:normAutofit/>
          </a:bodyPr>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593667" y="6272784"/>
            <a:ext cx="2644309" cy="365125"/>
          </a:xfrm>
        </p:spPr>
        <p:txBody>
          <a:bodyPr/>
          <a:lstStyle/>
          <a:p>
            <a:fld id="{4F6EE328-6AFF-436B-881F-213D56084544}" type="datetimeFigureOut">
              <a:rPr lang="en-US" dirty="0"/>
              <a:t>10/20/2017</a:t>
            </a:fld>
            <a:endParaRPr lang="en-US" dirty="0"/>
          </a:p>
        </p:txBody>
      </p:sp>
      <p:sp>
        <p:nvSpPr>
          <p:cNvPr id="5" name="Footer Placeholder 4"/>
          <p:cNvSpPr>
            <a:spLocks noGrp="1"/>
          </p:cNvSpPr>
          <p:nvPr>
            <p:ph type="ftr" sz="quarter" idx="11"/>
          </p:nvPr>
        </p:nvSpPr>
        <p:spPr>
          <a:xfrm>
            <a:off x="2182708" y="6272784"/>
            <a:ext cx="6327648" cy="365125"/>
          </a:xfrm>
        </p:spPr>
        <p:txBody>
          <a:bodyPr/>
          <a:lstStyle/>
          <a:p>
            <a:endParaRPr lang="en-US" dirty="0"/>
          </a:p>
        </p:txBody>
      </p:sp>
      <p:grpSp>
        <p:nvGrpSpPr>
          <p:cNvPr id="8" name="Group 7"/>
          <p:cNvGrpSpPr/>
          <p:nvPr/>
        </p:nvGrpSpPr>
        <p:grpSpPr>
          <a:xfrm>
            <a:off x="897399" y="2325848"/>
            <a:ext cx="1080904" cy="1080902"/>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6" name="Slide Number Placeholder 5"/>
          <p:cNvSpPr>
            <a:spLocks noGrp="1"/>
          </p:cNvSpPr>
          <p:nvPr>
            <p:ph type="sldNum" sz="quarter" idx="12"/>
          </p:nvPr>
        </p:nvSpPr>
        <p:spPr>
          <a:xfrm>
            <a:off x="843702" y="2506133"/>
            <a:ext cx="1188298" cy="720332"/>
          </a:xfrm>
        </p:spPr>
        <p:txBody>
          <a:bodyPr/>
          <a:lstStyle>
            <a:lvl1pPr>
              <a:defRPr sz="2800"/>
            </a:lvl1pPr>
          </a:lstStyle>
          <a:p>
            <a:fld id="{4FAB73BC-B049-4115-A692-8D63A059BFB8}"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9848"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64224"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E02069A-09EE-4C7C-86A4-2314A404921D}" type="datetimeFigureOut">
              <a:rPr lang="en-US" dirty="0"/>
              <a:t>10/20/2017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6800"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69848"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64224"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364224"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56EE7F1-171E-411F-96CA-A251A21496E7}" type="datetimeFigureOut">
              <a:rPr lang="en-US" dirty="0"/>
              <a:t>10/20/2017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872C98D-A273-4547-9B92-97D7769F71A6}" type="datetimeFigureOut">
              <a:rPr lang="en-US" dirty="0"/>
              <a:t>10/20/2017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AB7CD67-0644-446C-B2AD-1C09BF34F286}" type="datetimeFigureOut">
              <a:rPr lang="en-US" dirty="0"/>
              <a:t>10/20/2017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a:t>Click to edit Master title style</a:t>
            </a:r>
            <a:endParaRPr lang="en-US" dirty="0"/>
          </a:p>
        </p:txBody>
      </p:sp>
      <p:sp>
        <p:nvSpPr>
          <p:cNvPr id="3" name="Content Placeholder 2"/>
          <p:cNvSpPr>
            <a:spLocks noGrp="1"/>
          </p:cNvSpPr>
          <p:nvPr>
            <p:ph idx="1"/>
          </p:nvPr>
        </p:nvSpPr>
        <p:spPr>
          <a:xfrm>
            <a:off x="838200" y="685800"/>
            <a:ext cx="6711696" cy="5020056"/>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81480828-6983-48AD-9E27-CBD3696F837E}" type="datetimeFigureOut">
              <a:rPr lang="en-US" dirty="0"/>
              <a:t>10/20/2017</a:t>
            </a:fld>
            <a:endParaRPr lang="en-US" dirty="0"/>
          </a:p>
        </p:txBody>
      </p:sp>
      <p:sp>
        <p:nvSpPr>
          <p:cNvPr id="6" name="Footer Placeholder 5"/>
          <p:cNvSpPr>
            <a:spLocks noGrp="1"/>
          </p:cNvSpPr>
          <p:nvPr>
            <p:ph type="ftr" sz="quarter" idx="11"/>
          </p:nvPr>
        </p:nvSpPr>
        <p:spPr/>
        <p:txBody>
          <a:bodyPr/>
          <a:lstStyle/>
          <a:p>
            <a:endParaRPr lang="en-US" dirty="0"/>
          </a:p>
        </p:txBody>
      </p:sp>
      <p:grpSp>
        <p:nvGrpSpPr>
          <p:cNvPr id="9" name="Group 8"/>
          <p:cNvGrpSpPr>
            <a:grpSpLocks noChangeAspect="1"/>
          </p:cNvGrpSpPr>
          <p:nvPr/>
        </p:nvGrpSpPr>
        <p:grpSpPr>
          <a:xfrm>
            <a:off x="11401725" y="6229681"/>
            <a:ext cx="457200" cy="457200"/>
            <a:chOff x="11361456" y="6195813"/>
            <a:chExt cx="548640" cy="548640"/>
          </a:xfrm>
        </p:grpSpPr>
        <p:sp>
          <p:nvSpPr>
            <p:cNvPr id="10" name="Oval 9"/>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1" name="Oval 10"/>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8303740" cy="6858000"/>
          </a:xfrm>
          <a:solidFill>
            <a:schemeClr val="tx2">
              <a:lumMod val="20000"/>
              <a:lumOff val="8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2C5EFB91-0324-450E-B17F-36DC0ECCE413}" type="datetimeFigureOut">
              <a:rPr lang="en-US" dirty="0"/>
              <a:t>10/20/2017</a:t>
            </a:fld>
            <a:endParaRPr lang="en-US" dirty="0"/>
          </a:p>
        </p:txBody>
      </p:sp>
      <p:grpSp>
        <p:nvGrpSpPr>
          <p:cNvPr id="8" name="Group 7"/>
          <p:cNvGrpSpPr>
            <a:grpSpLocks noChangeAspect="1"/>
          </p:cNvGrpSpPr>
          <p:nvPr/>
        </p:nvGrpSpPr>
        <p:grpSpPr>
          <a:xfrm>
            <a:off x="11401725" y="6229681"/>
            <a:ext cx="457200" cy="457200"/>
            <a:chOff x="11361456" y="6195813"/>
            <a:chExt cx="548640" cy="548640"/>
          </a:xfrm>
        </p:grpSpPr>
        <p:sp>
          <p:nvSpPr>
            <p:cNvPr id="9" name="Oval 8"/>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0" name="Oval 9"/>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9848" y="484632"/>
            <a:ext cx="10058400" cy="160934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9848" y="2121408"/>
            <a:ext cx="10058400" cy="405079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964424" y="6272784"/>
            <a:ext cx="3273552" cy="365125"/>
          </a:xfrm>
          <a:prstGeom prst="rect">
            <a:avLst/>
          </a:prstGeom>
        </p:spPr>
        <p:txBody>
          <a:bodyPr vert="horz" lIns="91440" tIns="45720" rIns="91440" bIns="45720" rtlCol="0" anchor="ctr"/>
          <a:lstStyle>
            <a:lvl1pPr algn="r">
              <a:defRPr sz="1100">
                <a:solidFill>
                  <a:schemeClr val="tx2"/>
                </a:solidFill>
              </a:defRPr>
            </a:lvl1pPr>
          </a:lstStyle>
          <a:p>
            <a:fld id="{52E37674-C1BA-4107-9B06-6D4CAC3A3DF5}" type="datetimeFigureOut">
              <a:rPr lang="en-US" dirty="0"/>
              <a:t>10/20/2017</a:t>
            </a:fld>
            <a:endParaRPr lang="en-US" dirty="0"/>
          </a:p>
        </p:txBody>
      </p:sp>
      <p:sp>
        <p:nvSpPr>
          <p:cNvPr id="5" name="Footer Placeholder 4"/>
          <p:cNvSpPr>
            <a:spLocks noGrp="1"/>
          </p:cNvSpPr>
          <p:nvPr>
            <p:ph type="ftr" sz="quarter" idx="3"/>
          </p:nvPr>
        </p:nvSpPr>
        <p:spPr>
          <a:xfrm>
            <a:off x="1088136" y="6272784"/>
            <a:ext cx="6327648" cy="365125"/>
          </a:xfrm>
          <a:prstGeom prst="rect">
            <a:avLst/>
          </a:prstGeom>
        </p:spPr>
        <p:txBody>
          <a:bodyPr vert="horz" lIns="91440" tIns="45720" rIns="91440" bIns="45720" rtlCol="0" anchor="ctr"/>
          <a:lstStyle>
            <a:lvl1pPr algn="l">
              <a:defRPr sz="1100">
                <a:solidFill>
                  <a:schemeClr val="tx2"/>
                </a:solidFill>
              </a:defRPr>
            </a:lvl1pPr>
          </a:lstStyle>
          <a:p>
            <a:endParaRPr lang="en-US" dirty="0"/>
          </a:p>
        </p:txBody>
      </p:sp>
      <p:grpSp>
        <p:nvGrpSpPr>
          <p:cNvPr id="7" name="Group 6"/>
          <p:cNvGrpSpPr>
            <a:grpSpLocks noChangeAspect="1"/>
          </p:cNvGrpSpPr>
          <p:nvPr/>
        </p:nvGrpSpPr>
        <p:grpSpPr>
          <a:xfrm>
            <a:off x="11401725" y="6229681"/>
            <a:ext cx="457200" cy="457200"/>
            <a:chOff x="11361456" y="6195813"/>
            <a:chExt cx="548640" cy="548640"/>
          </a:xfrm>
        </p:grpSpPr>
        <p:sp>
          <p:nvSpPr>
            <p:cNvPr id="8" name="Oval 7"/>
            <p:cNvSpPr/>
            <p:nvPr/>
          </p:nvSpPr>
          <p:spPr>
            <a:xfrm>
              <a:off x="11361456" y="6195813"/>
              <a:ext cx="548640" cy="548640"/>
            </a:xfrm>
            <a:prstGeom prst="ellipse">
              <a:avLst/>
            </a:prstGeom>
            <a:blipFill dpi="0" rotWithShape="1">
              <a:blip r:embed="rId13">
                <a:duotone>
                  <a:schemeClr val="accent1">
                    <a:shade val="45000"/>
                    <a:satMod val="135000"/>
                  </a:schemeClr>
                  <a:prstClr val="white"/>
                </a:duotone>
                <a:extLst>
                  <a:ext uri="{BEBA8EAE-BF5A-486C-A8C5-ECC9F3942E4B}">
                    <a14:imgProps xmlns:a14="http://schemas.microsoft.com/office/drawing/2010/main">
                      <a14:imgLayer r:embed="rId1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9" name="Oval 8"/>
            <p:cNvSpPr/>
            <p:nvPr/>
          </p:nvSpPr>
          <p:spPr>
            <a:xfrm>
              <a:off x="11396488" y="6230844"/>
              <a:ext cx="478576" cy="478578"/>
            </a:xfrm>
            <a:prstGeom prst="ellipse">
              <a:avLst/>
            </a:prstGeom>
            <a:noFill/>
            <a:ln w="12700" cap="flat" cmpd="sng" algn="ctr">
              <a:solidFill>
                <a:srgbClr val="FFFFFF"/>
              </a:solidFill>
              <a:prstDash val="solid"/>
            </a:ln>
            <a:effectLst/>
          </p:spPr>
        </p:sp>
      </p:grpSp>
      <p:sp>
        <p:nvSpPr>
          <p:cNvPr id="6" name="Slide Number Placeholder 5"/>
          <p:cNvSpPr>
            <a:spLocks noGrp="1"/>
          </p:cNvSpPr>
          <p:nvPr>
            <p:ph type="sldNum" sz="quarter" idx="4"/>
          </p:nvPr>
        </p:nvSpPr>
        <p:spPr>
          <a:xfrm>
            <a:off x="11311128" y="6272784"/>
            <a:ext cx="640080" cy="365125"/>
          </a:xfrm>
          <a:prstGeom prst="rect">
            <a:avLst/>
          </a:prstGeom>
        </p:spPr>
        <p:txBody>
          <a:bodyPr vert="horz" lIns="91440" tIns="45720" rIns="91440" bIns="45720" rtlCol="0" anchor="ctr"/>
          <a:lstStyle>
            <a:lvl1pPr algn="ctr">
              <a:defRPr sz="1400" b="1">
                <a:solidFill>
                  <a:srgbClr val="FFFFFF"/>
                </a:solidFill>
                <a:latin typeface="+mn-lt"/>
              </a:defRPr>
            </a:lvl1pPr>
          </a:lstStyle>
          <a:p>
            <a:fld id="{4FAB73BC-B049-4115-A692-8D63A059BFB8}"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hf sldNum="0" hdr="0" ftr="0" dt="0"/>
  <p:txStyles>
    <p:titleStyle>
      <a:lvl1pPr algn="l" defTabSz="914400" rtl="0" eaLnBrk="1" latinLnBrk="0" hangingPunct="1">
        <a:lnSpc>
          <a:spcPct val="90000"/>
        </a:lnSpc>
        <a:spcBef>
          <a:spcPct val="0"/>
        </a:spcBef>
        <a:buNone/>
        <a:defRPr sz="4800" b="1" kern="1200" cap="none" baseline="0">
          <a:blipFill>
            <a:blip r:embed="rId15">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diagramLayout" Target="../diagrams/layout1.xml"/><Relationship Id="rId7" Type="http://schemas.openxmlformats.org/officeDocument/2006/relationships/image" Target="../media/image6.gif"/><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 Id="rId9" Type="http://schemas.openxmlformats.org/officeDocument/2006/relationships/image" Target="../media/image8.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FA761B-2A12-4BCA-BEAD-9BAF32C334B3}"/>
              </a:ext>
            </a:extLst>
          </p:cNvPr>
          <p:cNvSpPr>
            <a:spLocks noGrp="1"/>
          </p:cNvSpPr>
          <p:nvPr>
            <p:ph type="ctrTitle"/>
          </p:nvPr>
        </p:nvSpPr>
        <p:spPr/>
        <p:txBody>
          <a:bodyPr/>
          <a:lstStyle/>
          <a:p>
            <a:r>
              <a:rPr lang="en-US" sz="4800" dirty="0">
                <a:solidFill>
                  <a:schemeClr val="accent1">
                    <a:lumMod val="50000"/>
                  </a:schemeClr>
                </a:solidFill>
              </a:rPr>
              <a:t>The Importance of Integrating Inpatient and Outpatient with Complex Patients</a:t>
            </a:r>
          </a:p>
        </p:txBody>
      </p:sp>
      <p:sp>
        <p:nvSpPr>
          <p:cNvPr id="3" name="Subtitle 2">
            <a:extLst>
              <a:ext uri="{FF2B5EF4-FFF2-40B4-BE49-F238E27FC236}">
                <a16:creationId xmlns:a16="http://schemas.microsoft.com/office/drawing/2014/main" id="{9634AA09-8EB8-4943-A42D-778C09E5BA1E}"/>
              </a:ext>
            </a:extLst>
          </p:cNvPr>
          <p:cNvSpPr>
            <a:spLocks noGrp="1"/>
          </p:cNvSpPr>
          <p:nvPr>
            <p:ph type="subTitle" idx="1"/>
          </p:nvPr>
        </p:nvSpPr>
        <p:spPr/>
        <p:txBody>
          <a:bodyPr/>
          <a:lstStyle/>
          <a:p>
            <a:r>
              <a:rPr lang="en-US" dirty="0">
                <a:solidFill>
                  <a:schemeClr val="bg1">
                    <a:lumMod val="50000"/>
                  </a:schemeClr>
                </a:solidFill>
              </a:rPr>
              <a:t>Presented by Katie Dillon, BSN, RN, CPN </a:t>
            </a:r>
          </a:p>
          <a:p>
            <a:r>
              <a:rPr lang="en-US" dirty="0">
                <a:solidFill>
                  <a:schemeClr val="bg1">
                    <a:lumMod val="50000"/>
                  </a:schemeClr>
                </a:solidFill>
                <a:latin typeface="+mj-lt"/>
              </a:rPr>
              <a:t>&amp;</a:t>
            </a:r>
            <a:r>
              <a:rPr lang="en-US" dirty="0">
                <a:solidFill>
                  <a:schemeClr val="bg1">
                    <a:lumMod val="50000"/>
                  </a:schemeClr>
                </a:solidFill>
              </a:rPr>
              <a:t> Kelsi Kliment, BSN, RN, CPN</a:t>
            </a:r>
          </a:p>
          <a:p>
            <a:endParaRPr lang="en-US" dirty="0">
              <a:solidFill>
                <a:schemeClr val="bg1">
                  <a:lumMod val="50000"/>
                </a:schemeClr>
              </a:solidFill>
            </a:endParaRPr>
          </a:p>
          <a:p>
            <a:endParaRPr lang="en-US" dirty="0">
              <a:solidFill>
                <a:schemeClr val="bg1">
                  <a:lumMod val="50000"/>
                </a:schemeClr>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51235" y="5274364"/>
            <a:ext cx="2354626" cy="1318591"/>
          </a:xfrm>
          <a:prstGeom prst="rect">
            <a:avLst/>
          </a:prstGeom>
        </p:spPr>
      </p:pic>
    </p:spTree>
    <p:extLst>
      <p:ext uri="{BB962C8B-B14F-4D97-AF65-F5344CB8AC3E}">
        <p14:creationId xmlns:p14="http://schemas.microsoft.com/office/powerpoint/2010/main" val="25408596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4568BB-988E-4DBD-9663-746675284592}"/>
              </a:ext>
            </a:extLst>
          </p:cNvPr>
          <p:cNvSpPr>
            <a:spLocks noGrp="1"/>
          </p:cNvSpPr>
          <p:nvPr>
            <p:ph type="title"/>
          </p:nvPr>
        </p:nvSpPr>
        <p:spPr>
          <a:xfrm>
            <a:off x="8549640" y="685799"/>
            <a:ext cx="3200400" cy="3621157"/>
          </a:xfrm>
        </p:spPr>
        <p:txBody>
          <a:bodyPr anchor="t">
            <a:normAutofit/>
          </a:bodyPr>
          <a:lstStyle/>
          <a:p>
            <a:pPr algn="ctr"/>
            <a:r>
              <a:rPr lang="en-US" dirty="0">
                <a:solidFill>
                  <a:schemeClr val="accent1">
                    <a:lumMod val="50000"/>
                  </a:schemeClr>
                </a:solidFill>
              </a:rPr>
              <a:t>Emergency Respiratory Management</a:t>
            </a:r>
            <a:br>
              <a:rPr lang="en-US" dirty="0">
                <a:solidFill>
                  <a:schemeClr val="accent1">
                    <a:lumMod val="50000"/>
                  </a:schemeClr>
                </a:solidFill>
              </a:rPr>
            </a:br>
            <a:r>
              <a:rPr lang="en-US" dirty="0">
                <a:solidFill>
                  <a:schemeClr val="accent1">
                    <a:lumMod val="50000"/>
                  </a:schemeClr>
                </a:solidFill>
              </a:rPr>
              <a:t>of the Tracheostomy Patient</a:t>
            </a:r>
            <a:br>
              <a:rPr lang="en-US" dirty="0">
                <a:solidFill>
                  <a:schemeClr val="accent1">
                    <a:lumMod val="50000"/>
                  </a:schemeClr>
                </a:solidFill>
              </a:rPr>
            </a:br>
            <a:r>
              <a:rPr lang="en-US" dirty="0">
                <a:solidFill>
                  <a:schemeClr val="accent1">
                    <a:lumMod val="50000"/>
                  </a:schemeClr>
                </a:solidFill>
              </a:rPr>
              <a:t> CE Course</a:t>
            </a:r>
          </a:p>
        </p:txBody>
      </p:sp>
      <p:sp>
        <p:nvSpPr>
          <p:cNvPr id="3" name="Content Placeholder 2">
            <a:extLst>
              <a:ext uri="{FF2B5EF4-FFF2-40B4-BE49-F238E27FC236}">
                <a16:creationId xmlns:a16="http://schemas.microsoft.com/office/drawing/2014/main" id="{436AE706-33D5-445C-8FA9-A1DFF32401BC}"/>
              </a:ext>
            </a:extLst>
          </p:cNvPr>
          <p:cNvSpPr>
            <a:spLocks noGrp="1"/>
          </p:cNvSpPr>
          <p:nvPr>
            <p:ph idx="1"/>
          </p:nvPr>
        </p:nvSpPr>
        <p:spPr>
          <a:xfrm>
            <a:off x="838200" y="685799"/>
            <a:ext cx="6781800" cy="5516217"/>
          </a:xfrm>
        </p:spPr>
        <p:txBody>
          <a:bodyPr anchor="ctr">
            <a:noAutofit/>
          </a:bodyPr>
          <a:lstStyle/>
          <a:p>
            <a:r>
              <a:rPr lang="en-US" sz="2800" dirty="0"/>
              <a:t>Our trach population is continuing to become more fragile with the advancement of medicine.</a:t>
            </a:r>
          </a:p>
          <a:p>
            <a:pPr marL="0" indent="0">
              <a:buNone/>
            </a:pPr>
            <a:endParaRPr lang="en-US" sz="2800" dirty="0"/>
          </a:p>
          <a:p>
            <a:r>
              <a:rPr lang="en-US" sz="2800" dirty="0"/>
              <a:t>In 2016, three of our patients died from trach related deaths in their homes. </a:t>
            </a:r>
          </a:p>
          <a:p>
            <a:endParaRPr lang="en-US" sz="2800" dirty="0"/>
          </a:p>
          <a:p>
            <a:r>
              <a:rPr lang="en-US" sz="2800" dirty="0"/>
              <a:t>Dell Children’s Medical Center requested our trach committee to meet, plan and strategize on how to improve care of our patients in the home setting. </a:t>
            </a:r>
          </a:p>
        </p:txBody>
      </p:sp>
      <p:sp>
        <p:nvSpPr>
          <p:cNvPr id="4" name="Text Placeholder 3">
            <a:extLst>
              <a:ext uri="{FF2B5EF4-FFF2-40B4-BE49-F238E27FC236}">
                <a16:creationId xmlns:a16="http://schemas.microsoft.com/office/drawing/2014/main" id="{EEFF7635-3D51-4512-B624-220A803C5387}"/>
              </a:ext>
            </a:extLst>
          </p:cNvPr>
          <p:cNvSpPr>
            <a:spLocks noGrp="1"/>
          </p:cNvSpPr>
          <p:nvPr>
            <p:ph type="body" sz="half" idx="2"/>
          </p:nvPr>
        </p:nvSpPr>
        <p:spPr>
          <a:xfrm>
            <a:off x="8549640" y="4306956"/>
            <a:ext cx="3200400" cy="1408043"/>
          </a:xfrm>
        </p:spPr>
        <p:txBody>
          <a:bodyPr anchor="ctr">
            <a:normAutofit/>
          </a:bodyPr>
          <a:lstStyle/>
          <a:p>
            <a:pPr algn="ctr"/>
            <a:r>
              <a:rPr lang="en-US" sz="4800" dirty="0"/>
              <a:t>WHY?</a:t>
            </a:r>
          </a:p>
        </p:txBody>
      </p:sp>
    </p:spTree>
    <p:extLst>
      <p:ext uri="{BB962C8B-B14F-4D97-AF65-F5344CB8AC3E}">
        <p14:creationId xmlns:p14="http://schemas.microsoft.com/office/powerpoint/2010/main" val="4651531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49640" y="212035"/>
            <a:ext cx="3200400" cy="3723861"/>
          </a:xfrm>
        </p:spPr>
        <p:txBody>
          <a:bodyPr>
            <a:noAutofit/>
          </a:bodyPr>
          <a:lstStyle/>
          <a:p>
            <a:pPr algn="ctr"/>
            <a:r>
              <a:rPr lang="en-US" dirty="0">
                <a:solidFill>
                  <a:schemeClr val="accent1">
                    <a:lumMod val="50000"/>
                  </a:schemeClr>
                </a:solidFill>
              </a:rPr>
              <a:t>Emergency Respiratory Management</a:t>
            </a:r>
            <a:br>
              <a:rPr lang="en-US" dirty="0">
                <a:solidFill>
                  <a:schemeClr val="accent1">
                    <a:lumMod val="50000"/>
                  </a:schemeClr>
                </a:solidFill>
              </a:rPr>
            </a:br>
            <a:r>
              <a:rPr lang="en-US" dirty="0">
                <a:solidFill>
                  <a:schemeClr val="accent1">
                    <a:lumMod val="50000"/>
                  </a:schemeClr>
                </a:solidFill>
              </a:rPr>
              <a:t>of the Tracheostomy Patient</a:t>
            </a:r>
            <a:br>
              <a:rPr lang="en-US" dirty="0">
                <a:solidFill>
                  <a:schemeClr val="accent1">
                    <a:lumMod val="50000"/>
                  </a:schemeClr>
                </a:solidFill>
              </a:rPr>
            </a:br>
            <a:r>
              <a:rPr lang="en-US" dirty="0">
                <a:solidFill>
                  <a:schemeClr val="accent1">
                    <a:lumMod val="50000"/>
                  </a:schemeClr>
                </a:solidFill>
              </a:rPr>
              <a:t> CE Course</a:t>
            </a:r>
            <a:endParaRPr lang="en-US" dirty="0"/>
          </a:p>
        </p:txBody>
      </p:sp>
      <p:sp>
        <p:nvSpPr>
          <p:cNvPr id="3" name="Content Placeholder 2"/>
          <p:cNvSpPr>
            <a:spLocks noGrp="1"/>
          </p:cNvSpPr>
          <p:nvPr>
            <p:ph idx="1"/>
          </p:nvPr>
        </p:nvSpPr>
        <p:spPr/>
        <p:txBody>
          <a:bodyPr>
            <a:normAutofit fontScale="92500" lnSpcReduction="20000"/>
          </a:bodyPr>
          <a:lstStyle/>
          <a:p>
            <a:endParaRPr lang="en-US" dirty="0"/>
          </a:p>
          <a:p>
            <a:r>
              <a:rPr lang="en-US" sz="3000" dirty="0"/>
              <a:t>Once discharged from Dell Children’s, the medical  care of the patient is transferred to the home nursing agency and family to care for the patient. Emergency situations in the hospital are markedly different then the care of a patient in the home setting. Resources and responders are limited. </a:t>
            </a:r>
          </a:p>
          <a:p>
            <a:pPr marL="0" indent="0">
              <a:buNone/>
            </a:pPr>
            <a:endParaRPr lang="en-US" sz="3000" dirty="0"/>
          </a:p>
          <a:p>
            <a:r>
              <a:rPr lang="en-US" sz="3000" dirty="0"/>
              <a:t>As the Children’s Hospital in the area we had a responsibility to offer education to our community providers caring for our patients.</a:t>
            </a:r>
          </a:p>
          <a:p>
            <a:endParaRPr lang="en-US" dirty="0"/>
          </a:p>
        </p:txBody>
      </p:sp>
      <p:sp>
        <p:nvSpPr>
          <p:cNvPr id="4" name="Text Placeholder 3"/>
          <p:cNvSpPr>
            <a:spLocks noGrp="1"/>
          </p:cNvSpPr>
          <p:nvPr>
            <p:ph type="body" sz="half" idx="2"/>
          </p:nvPr>
        </p:nvSpPr>
        <p:spPr>
          <a:xfrm>
            <a:off x="8549640" y="3525078"/>
            <a:ext cx="3200400" cy="2189922"/>
          </a:xfrm>
        </p:spPr>
        <p:txBody>
          <a:bodyPr>
            <a:normAutofit fontScale="92500" lnSpcReduction="20000"/>
          </a:bodyPr>
          <a:lstStyle/>
          <a:p>
            <a:pPr algn="ctr"/>
            <a:endParaRPr lang="en-US" sz="3600" dirty="0"/>
          </a:p>
          <a:p>
            <a:pPr algn="ctr"/>
            <a:endParaRPr lang="en-US" sz="3600" dirty="0"/>
          </a:p>
          <a:p>
            <a:pPr algn="ctr"/>
            <a:endParaRPr lang="en-US" sz="3600" dirty="0"/>
          </a:p>
          <a:p>
            <a:pPr algn="ctr"/>
            <a:r>
              <a:rPr lang="en-US" sz="3600" dirty="0"/>
              <a:t>WHY?</a:t>
            </a:r>
          </a:p>
          <a:p>
            <a:pPr algn="ctr"/>
            <a:endParaRPr lang="en-US" sz="3600" dirty="0"/>
          </a:p>
        </p:txBody>
      </p:sp>
    </p:spTree>
    <p:extLst>
      <p:ext uri="{BB962C8B-B14F-4D97-AF65-F5344CB8AC3E}">
        <p14:creationId xmlns:p14="http://schemas.microsoft.com/office/powerpoint/2010/main" val="22615356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8549640" y="-1192696"/>
            <a:ext cx="3200400" cy="3615856"/>
          </a:xfrm>
        </p:spPr>
        <p:txBody>
          <a:bodyPr>
            <a:normAutofit/>
          </a:bodyPr>
          <a:lstStyle/>
          <a:p>
            <a:r>
              <a:rPr lang="en-US" dirty="0">
                <a:solidFill>
                  <a:schemeClr val="accent2"/>
                </a:solidFill>
              </a:rPr>
              <a:t>Objective 2:</a:t>
            </a:r>
            <a:br>
              <a:rPr lang="en-US" dirty="0"/>
            </a:br>
            <a:endParaRPr lang="en-US" dirty="0"/>
          </a:p>
        </p:txBody>
      </p:sp>
      <p:pic>
        <p:nvPicPr>
          <p:cNvPr id="11" name="Picture 2" descr="Image result for cincinnati children's child trach cpr"/>
          <p:cNvPicPr>
            <a:picLocks noGrp="1" noChangeAspect="1" noChangeArrowheads="1"/>
          </p:cNvPicPr>
          <p:nvPr>
            <p:ph type="pic" idx="1"/>
          </p:nvPr>
        </p:nvPicPr>
        <p:blipFill>
          <a:blip r:embed="rId2">
            <a:extLst>
              <a:ext uri="{28A0092B-C50C-407E-A947-70E740481C1C}">
                <a14:useLocalDpi xmlns:a14="http://schemas.microsoft.com/office/drawing/2010/main" val="0"/>
              </a:ext>
            </a:extLst>
          </a:blip>
          <a:srcRect l="4650" r="4650"/>
          <a:stretch>
            <a:fillRect/>
          </a:stretch>
        </p:blipFill>
        <p:spPr bwMode="auto">
          <a:xfrm>
            <a:off x="1192696" y="779926"/>
            <a:ext cx="6268278" cy="5176926"/>
          </a:xfrm>
          <a:prstGeom prst="rect">
            <a:avLst/>
          </a:prstGeom>
          <a:noFill/>
          <a:extLst>
            <a:ext uri="{909E8E84-426E-40DD-AFC4-6F175D3DCCD1}">
              <a14:hiddenFill xmlns:a14="http://schemas.microsoft.com/office/drawing/2010/main">
                <a:solidFill>
                  <a:srgbClr val="FFFFFF"/>
                </a:solidFill>
              </a14:hiddenFill>
            </a:ext>
          </a:extLst>
        </p:spPr>
      </p:pic>
      <p:sp>
        <p:nvSpPr>
          <p:cNvPr id="12" name="Text Placeholder 11"/>
          <p:cNvSpPr>
            <a:spLocks noGrp="1"/>
          </p:cNvSpPr>
          <p:nvPr>
            <p:ph type="body" sz="half" idx="2"/>
          </p:nvPr>
        </p:nvSpPr>
        <p:spPr/>
        <p:txBody>
          <a:bodyPr>
            <a:normAutofit/>
          </a:bodyPr>
          <a:lstStyle/>
          <a:p>
            <a:r>
              <a:rPr lang="en-US" sz="2800" dirty="0"/>
              <a:t>Improve our teaching methods and delivery of information to our established trach patients and their caregivers.</a:t>
            </a:r>
          </a:p>
        </p:txBody>
      </p:sp>
    </p:spTree>
    <p:extLst>
      <p:ext uri="{BB962C8B-B14F-4D97-AF65-F5344CB8AC3E}">
        <p14:creationId xmlns:p14="http://schemas.microsoft.com/office/powerpoint/2010/main" val="29754672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F6DC3A-7264-4281-A4ED-DE3A54B49ECB}"/>
              </a:ext>
            </a:extLst>
          </p:cNvPr>
          <p:cNvSpPr>
            <a:spLocks noGrp="1"/>
          </p:cNvSpPr>
          <p:nvPr>
            <p:ph type="title"/>
          </p:nvPr>
        </p:nvSpPr>
        <p:spPr>
          <a:xfrm>
            <a:off x="8549640" y="685800"/>
            <a:ext cx="3200400" cy="3409122"/>
          </a:xfrm>
        </p:spPr>
        <p:txBody>
          <a:bodyPr anchor="t">
            <a:normAutofit/>
          </a:bodyPr>
          <a:lstStyle/>
          <a:p>
            <a:pPr algn="ctr"/>
            <a:r>
              <a:rPr lang="en-US" dirty="0">
                <a:solidFill>
                  <a:schemeClr val="accent1">
                    <a:lumMod val="50000"/>
                  </a:schemeClr>
                </a:solidFill>
              </a:rPr>
              <a:t>Emergency Respiratory Management</a:t>
            </a:r>
            <a:br>
              <a:rPr lang="en-US" dirty="0">
                <a:solidFill>
                  <a:schemeClr val="accent1">
                    <a:lumMod val="50000"/>
                  </a:schemeClr>
                </a:solidFill>
              </a:rPr>
            </a:br>
            <a:r>
              <a:rPr lang="en-US" dirty="0">
                <a:solidFill>
                  <a:schemeClr val="accent1">
                    <a:lumMod val="50000"/>
                  </a:schemeClr>
                </a:solidFill>
              </a:rPr>
              <a:t>of the Tracheostomy Patient</a:t>
            </a:r>
            <a:br>
              <a:rPr lang="en-US" dirty="0">
                <a:solidFill>
                  <a:schemeClr val="accent1">
                    <a:lumMod val="50000"/>
                  </a:schemeClr>
                </a:solidFill>
              </a:rPr>
            </a:br>
            <a:r>
              <a:rPr lang="en-US" dirty="0">
                <a:solidFill>
                  <a:schemeClr val="accent1">
                    <a:lumMod val="50000"/>
                  </a:schemeClr>
                </a:solidFill>
              </a:rPr>
              <a:t> CE Course</a:t>
            </a:r>
          </a:p>
        </p:txBody>
      </p:sp>
      <p:sp>
        <p:nvSpPr>
          <p:cNvPr id="3" name="Content Placeholder 2">
            <a:extLst>
              <a:ext uri="{FF2B5EF4-FFF2-40B4-BE49-F238E27FC236}">
                <a16:creationId xmlns:a16="http://schemas.microsoft.com/office/drawing/2014/main" id="{3D6141F3-0BCE-4257-99C5-7EDA6CF40660}"/>
              </a:ext>
            </a:extLst>
          </p:cNvPr>
          <p:cNvSpPr>
            <a:spLocks noGrp="1"/>
          </p:cNvSpPr>
          <p:nvPr>
            <p:ph idx="1"/>
          </p:nvPr>
        </p:nvSpPr>
        <p:spPr>
          <a:xfrm>
            <a:off x="838200" y="463826"/>
            <a:ext cx="6711696" cy="5764696"/>
          </a:xfrm>
        </p:spPr>
        <p:txBody>
          <a:bodyPr anchor="ctr">
            <a:normAutofit/>
          </a:bodyPr>
          <a:lstStyle/>
          <a:p>
            <a:r>
              <a:rPr lang="en-US" sz="2400" dirty="0"/>
              <a:t>The Trach Committee came together to work on putting this CE course together. </a:t>
            </a:r>
          </a:p>
          <a:p>
            <a:r>
              <a:rPr lang="en-US" sz="2400" dirty="0"/>
              <a:t>To get the support of the home health agencies, we invited many of the agencies in the area who care for our trach patients to be a part of the planning process. </a:t>
            </a:r>
          </a:p>
          <a:p>
            <a:r>
              <a:rPr lang="en-US" sz="2400" dirty="0"/>
              <a:t>We decided on hands on scenario training of respiratory emergencies of the trach child in the home setting.</a:t>
            </a:r>
          </a:p>
          <a:p>
            <a:r>
              <a:rPr lang="en-US" sz="2400" dirty="0"/>
              <a:t>Each home health agency wrote and instructed their own scenario.</a:t>
            </a:r>
          </a:p>
          <a:p>
            <a:r>
              <a:rPr lang="en-US" sz="2400" dirty="0"/>
              <a:t> CE class participants rotated the scenario stations.</a:t>
            </a:r>
          </a:p>
          <a:p>
            <a:r>
              <a:rPr lang="en-US" sz="2400" dirty="0"/>
              <a:t>Pre and post test to assess knowledge. </a:t>
            </a:r>
          </a:p>
        </p:txBody>
      </p:sp>
      <p:sp>
        <p:nvSpPr>
          <p:cNvPr id="4" name="Text Placeholder 3">
            <a:extLst>
              <a:ext uri="{FF2B5EF4-FFF2-40B4-BE49-F238E27FC236}">
                <a16:creationId xmlns:a16="http://schemas.microsoft.com/office/drawing/2014/main" id="{E7419545-F654-430C-804F-D26BEA2359C9}"/>
              </a:ext>
            </a:extLst>
          </p:cNvPr>
          <p:cNvSpPr>
            <a:spLocks noGrp="1"/>
          </p:cNvSpPr>
          <p:nvPr>
            <p:ph type="body" sz="half" idx="2"/>
          </p:nvPr>
        </p:nvSpPr>
        <p:spPr>
          <a:xfrm>
            <a:off x="8549640" y="3790122"/>
            <a:ext cx="3200400" cy="1924878"/>
          </a:xfrm>
        </p:spPr>
        <p:txBody>
          <a:bodyPr anchor="ctr">
            <a:normAutofit/>
          </a:bodyPr>
          <a:lstStyle/>
          <a:p>
            <a:pPr algn="ctr"/>
            <a:r>
              <a:rPr lang="en-US" sz="4800" dirty="0"/>
              <a:t> HOW?</a:t>
            </a:r>
          </a:p>
        </p:txBody>
      </p:sp>
    </p:spTree>
    <p:extLst>
      <p:ext uri="{BB962C8B-B14F-4D97-AF65-F5344CB8AC3E}">
        <p14:creationId xmlns:p14="http://schemas.microsoft.com/office/powerpoint/2010/main" val="10810091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April 13, 2017 CE class</a:t>
            </a:r>
          </a:p>
        </p:txBody>
      </p:sp>
      <p:sp>
        <p:nvSpPr>
          <p:cNvPr id="4" name="Text Placeholder 3"/>
          <p:cNvSpPr>
            <a:spLocks noGrp="1"/>
          </p:cNvSpPr>
          <p:nvPr>
            <p:ph type="body" sz="half" idx="2"/>
          </p:nvPr>
        </p:nvSpPr>
        <p:spPr/>
        <p:txBody>
          <a:bodyPr/>
          <a:lstStyle/>
          <a:p>
            <a:r>
              <a:rPr lang="en-US" dirty="0"/>
              <a:t>AM and PM session</a:t>
            </a:r>
          </a:p>
          <a:p>
            <a:r>
              <a:rPr lang="en-US" dirty="0"/>
              <a:t>59 in attendance</a:t>
            </a:r>
          </a:p>
          <a:p>
            <a:r>
              <a:rPr lang="en-US" dirty="0"/>
              <a:t>44 RNs</a:t>
            </a:r>
          </a:p>
          <a:p>
            <a:r>
              <a:rPr lang="en-US" dirty="0"/>
              <a:t>10 LVNs</a:t>
            </a:r>
          </a:p>
          <a:p>
            <a:r>
              <a:rPr lang="en-US" dirty="0"/>
              <a:t>3 CRNP</a:t>
            </a:r>
          </a:p>
          <a:p>
            <a:r>
              <a:rPr lang="en-US" dirty="0"/>
              <a:t>1 MD</a:t>
            </a:r>
          </a:p>
          <a:p>
            <a:r>
              <a:rPr lang="en-US" dirty="0"/>
              <a:t>Excellent response,</a:t>
            </a:r>
          </a:p>
          <a:p>
            <a:r>
              <a:rPr lang="en-US" dirty="0"/>
              <a:t>More education</a:t>
            </a:r>
          </a:p>
          <a:p>
            <a:r>
              <a:rPr lang="en-US" dirty="0"/>
              <a:t>requested</a:t>
            </a:r>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38539" y="516835"/>
            <a:ext cx="8070574" cy="6016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190309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CE Class</a:t>
            </a: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07095" y="381001"/>
            <a:ext cx="3949148" cy="6033052"/>
          </a:xfrm>
        </p:spPr>
      </p:pic>
      <p:sp>
        <p:nvSpPr>
          <p:cNvPr id="4" name="Text Placeholder 3"/>
          <p:cNvSpPr>
            <a:spLocks noGrp="1"/>
          </p:cNvSpPr>
          <p:nvPr>
            <p:ph type="body" sz="half" idx="2"/>
          </p:nvPr>
        </p:nvSpPr>
        <p:spPr/>
        <p:txBody>
          <a:bodyPr/>
          <a:lstStyle/>
          <a:p>
            <a:r>
              <a:rPr lang="en-US" sz="2800" dirty="0"/>
              <a:t>AM and PM sessions for home health nurses</a:t>
            </a:r>
          </a:p>
          <a:p>
            <a:endParaRPr lang="en-US" dirty="0"/>
          </a:p>
        </p:txBody>
      </p:sp>
    </p:spTree>
    <p:extLst>
      <p:ext uri="{BB962C8B-B14F-4D97-AF65-F5344CB8AC3E}">
        <p14:creationId xmlns:p14="http://schemas.microsoft.com/office/powerpoint/2010/main" val="25655987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a:t>Scenario</a:t>
            </a:r>
            <a:br>
              <a:rPr lang="en-US" dirty="0"/>
            </a:br>
            <a:endParaRPr lang="en-US" dirty="0"/>
          </a:p>
        </p:txBody>
      </p:sp>
      <p:pic>
        <p:nvPicPr>
          <p:cNvPr id="14" name="Content Placeholder 13"/>
          <p:cNvPicPr>
            <a:picLocks noGrp="1" noChangeAspect="1"/>
          </p:cNvPicPr>
          <p:nvPr>
            <p:ph type="pic" idx="1"/>
          </p:nvPr>
        </p:nvPicPr>
        <p:blipFill>
          <a:blip r:embed="rId2">
            <a:extLst>
              <a:ext uri="{28A0092B-C50C-407E-A947-70E740481C1C}">
                <a14:useLocalDpi xmlns:a14="http://schemas.microsoft.com/office/drawing/2010/main" val="0"/>
              </a:ext>
            </a:extLst>
          </a:blip>
          <a:srcRect l="4592" r="4592"/>
          <a:stretch>
            <a:fillRect/>
          </a:stretch>
        </p:blipFill>
        <p:spPr/>
      </p:pic>
      <p:sp>
        <p:nvSpPr>
          <p:cNvPr id="15" name="Text Placeholder 14"/>
          <p:cNvSpPr>
            <a:spLocks noGrp="1"/>
          </p:cNvSpPr>
          <p:nvPr>
            <p:ph type="body" sz="half" idx="2"/>
          </p:nvPr>
        </p:nvSpPr>
        <p:spPr/>
        <p:txBody>
          <a:bodyPr>
            <a:normAutofit/>
          </a:bodyPr>
          <a:lstStyle/>
          <a:p>
            <a:pPr algn="ctr"/>
            <a:r>
              <a:rPr lang="en-US" sz="2800" dirty="0"/>
              <a:t>Managing a Mucus Plug</a:t>
            </a:r>
          </a:p>
        </p:txBody>
      </p:sp>
      <p:sp>
        <p:nvSpPr>
          <p:cNvPr id="10" name="Rectangle 9"/>
          <p:cNvSpPr/>
          <p:nvPr/>
        </p:nvSpPr>
        <p:spPr>
          <a:xfrm>
            <a:off x="2902226" y="318197"/>
            <a:ext cx="6096000" cy="646331"/>
          </a:xfrm>
          <a:prstGeom prst="rect">
            <a:avLst/>
          </a:prstGeom>
        </p:spPr>
        <p:txBody>
          <a:bodyPr>
            <a:spAutoFit/>
          </a:bodyPr>
          <a:lstStyle/>
          <a:p>
            <a:r>
              <a:rPr lang="en-US" dirty="0"/>
              <a:t>x</a:t>
            </a:r>
          </a:p>
          <a:p>
            <a:endParaRPr lang="en-US" dirty="0"/>
          </a:p>
        </p:txBody>
      </p:sp>
    </p:spTree>
    <p:extLst>
      <p:ext uri="{BB962C8B-B14F-4D97-AF65-F5344CB8AC3E}">
        <p14:creationId xmlns:p14="http://schemas.microsoft.com/office/powerpoint/2010/main" val="5877671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76144" y="672548"/>
            <a:ext cx="3200400" cy="1737360"/>
          </a:xfrm>
        </p:spPr>
        <p:txBody>
          <a:bodyPr/>
          <a:lstStyle/>
          <a:p>
            <a:r>
              <a:rPr lang="en-US" dirty="0"/>
              <a:t>Scenario</a:t>
            </a:r>
          </a:p>
        </p:txBody>
      </p:sp>
      <p:sp>
        <p:nvSpPr>
          <p:cNvPr id="5" name="Text Placeholder 4"/>
          <p:cNvSpPr>
            <a:spLocks noGrp="1"/>
          </p:cNvSpPr>
          <p:nvPr>
            <p:ph type="body" sz="half" idx="2"/>
          </p:nvPr>
        </p:nvSpPr>
        <p:spPr/>
        <p:txBody>
          <a:bodyPr>
            <a:normAutofit/>
          </a:bodyPr>
          <a:lstStyle/>
          <a:p>
            <a:r>
              <a:rPr lang="en-US" sz="2800" dirty="0"/>
              <a:t>Ventilator Troubleshooting</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47725" y="685800"/>
            <a:ext cx="6692900" cy="5019675"/>
          </a:xfrm>
        </p:spPr>
      </p:pic>
    </p:spTree>
    <p:extLst>
      <p:ext uri="{BB962C8B-B14F-4D97-AF65-F5344CB8AC3E}">
        <p14:creationId xmlns:p14="http://schemas.microsoft.com/office/powerpoint/2010/main" val="18788583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Scenario</a:t>
            </a: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0329" y="304800"/>
            <a:ext cx="7827480" cy="5923722"/>
          </a:xfrm>
        </p:spPr>
      </p:pic>
      <p:sp>
        <p:nvSpPr>
          <p:cNvPr id="4" name="Text Placeholder 3"/>
          <p:cNvSpPr>
            <a:spLocks noGrp="1"/>
          </p:cNvSpPr>
          <p:nvPr>
            <p:ph type="body" sz="half" idx="2"/>
          </p:nvPr>
        </p:nvSpPr>
        <p:spPr/>
        <p:txBody>
          <a:bodyPr>
            <a:normAutofit/>
          </a:bodyPr>
          <a:lstStyle/>
          <a:p>
            <a:r>
              <a:rPr lang="en-US" sz="2800" dirty="0"/>
              <a:t>Accidental decanulation of the trach patient</a:t>
            </a:r>
          </a:p>
        </p:txBody>
      </p:sp>
    </p:spTree>
    <p:extLst>
      <p:ext uri="{BB962C8B-B14F-4D97-AF65-F5344CB8AC3E}">
        <p14:creationId xmlns:p14="http://schemas.microsoft.com/office/powerpoint/2010/main" val="13957096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Scenario</a:t>
            </a:r>
          </a:p>
        </p:txBody>
      </p:sp>
      <p:sp>
        <p:nvSpPr>
          <p:cNvPr id="4" name="Text Placeholder 3"/>
          <p:cNvSpPr>
            <a:spLocks noGrp="1"/>
          </p:cNvSpPr>
          <p:nvPr>
            <p:ph type="body" sz="half" idx="2"/>
          </p:nvPr>
        </p:nvSpPr>
        <p:spPr/>
        <p:txBody>
          <a:bodyPr>
            <a:normAutofit/>
          </a:bodyPr>
          <a:lstStyle/>
          <a:p>
            <a:r>
              <a:rPr lang="en-US" sz="2800" dirty="0"/>
              <a:t>Code Blue</a:t>
            </a:r>
          </a:p>
        </p:txBody>
      </p:sp>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51652" y="463826"/>
            <a:ext cx="4731025" cy="5870713"/>
          </a:xfrm>
        </p:spPr>
      </p:pic>
    </p:spTree>
    <p:extLst>
      <p:ext uri="{BB962C8B-B14F-4D97-AF65-F5344CB8AC3E}">
        <p14:creationId xmlns:p14="http://schemas.microsoft.com/office/powerpoint/2010/main" val="11438546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2"/>
                </a:solidFill>
              </a:rPr>
              <a:t>Continuum of care </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707516173"/>
              </p:ext>
            </p:extLst>
          </p:nvPr>
        </p:nvGraphicFramePr>
        <p:xfrm>
          <a:off x="1069975" y="2120900"/>
          <a:ext cx="10058400" cy="40513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26" name="Picture 2" descr="C:\Users\kedillon\AppData\Local\Microsoft\Windows\Temporary Internet Files\Content.IE5\WVNV7741\hospital[1].gif"/>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57873" y="2125318"/>
            <a:ext cx="1323975" cy="16002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kedillon\AppData\Local\Microsoft\Windows\Temporary Internet Files\Content.IE5\079J5PRK\nutricion[1].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302298" y="3725518"/>
            <a:ext cx="1211648" cy="1229823"/>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kedillon\AppData\Local\Microsoft\Windows\Temporary Internet Files\Content.IE5\IRM420BB\Home-Heart[1].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204348" y="5102087"/>
            <a:ext cx="1481642" cy="13450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1515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a:t>Bridging the gap between hospital and home</a:t>
            </a:r>
            <a:endParaRPr lang="en-US" dirty="0"/>
          </a:p>
        </p:txBody>
      </p:sp>
      <p:sp>
        <p:nvSpPr>
          <p:cNvPr id="6" name="Content Placeholder 5"/>
          <p:cNvSpPr>
            <a:spLocks noGrp="1"/>
          </p:cNvSpPr>
          <p:nvPr>
            <p:ph sz="half" idx="1"/>
          </p:nvPr>
        </p:nvSpPr>
        <p:spPr/>
        <p:txBody>
          <a:bodyPr/>
          <a:lstStyle/>
          <a:p>
            <a:r>
              <a:rPr lang="en-US" sz="2400"/>
              <a:t>CE class was successful.</a:t>
            </a:r>
          </a:p>
          <a:p>
            <a:r>
              <a:rPr lang="en-US" sz="2400"/>
              <a:t>Collaboration and teamwork of hospital staff and home health. </a:t>
            </a:r>
          </a:p>
          <a:p>
            <a:r>
              <a:rPr lang="en-US" sz="2400"/>
              <a:t>Respect for each other in the care of our medically complex and fragile patients. </a:t>
            </a:r>
          </a:p>
          <a:p>
            <a:r>
              <a:rPr lang="en-US" sz="2400"/>
              <a:t>Learning the need for continuing education of care for the established trach patient.</a:t>
            </a:r>
          </a:p>
          <a:p>
            <a:endParaRPr lang="en-US"/>
          </a:p>
          <a:p>
            <a:endParaRPr lang="en-US" dirty="0"/>
          </a:p>
        </p:txBody>
      </p:sp>
      <p:sp>
        <p:nvSpPr>
          <p:cNvPr id="7" name="Content Placeholder 6"/>
          <p:cNvSpPr>
            <a:spLocks noGrp="1"/>
          </p:cNvSpPr>
          <p:nvPr>
            <p:ph sz="half" idx="2"/>
          </p:nvPr>
        </p:nvSpPr>
        <p:spPr/>
        <p:txBody>
          <a:bodyPr>
            <a:normAutofit/>
          </a:bodyPr>
          <a:lstStyle/>
          <a:p>
            <a:r>
              <a:rPr lang="en-US" sz="2400" dirty="0"/>
              <a:t>Home nurses better prepared for a respiratory emergency as a result of the class.</a:t>
            </a:r>
          </a:p>
          <a:p>
            <a:r>
              <a:rPr lang="en-US" sz="2400" dirty="0"/>
              <a:t>Having the Trach Emergency “Go Bag” ready and equipped.</a:t>
            </a:r>
          </a:p>
          <a:p>
            <a:r>
              <a:rPr lang="en-US" sz="2400" dirty="0"/>
              <a:t>Having oxygen and </a:t>
            </a:r>
            <a:r>
              <a:rPr lang="en-US" sz="2400" dirty="0" err="1"/>
              <a:t>ambu</a:t>
            </a:r>
            <a:r>
              <a:rPr lang="en-US" sz="2400" dirty="0"/>
              <a:t> bag</a:t>
            </a:r>
          </a:p>
          <a:p>
            <a:pPr marL="0" indent="0">
              <a:buNone/>
            </a:pPr>
            <a:r>
              <a:rPr lang="en-US" sz="2400" dirty="0"/>
              <a:t>   available for an emergency.</a:t>
            </a:r>
          </a:p>
        </p:txBody>
      </p:sp>
    </p:spTree>
    <p:extLst>
      <p:ext uri="{BB962C8B-B14F-4D97-AF65-F5344CB8AC3E}">
        <p14:creationId xmlns:p14="http://schemas.microsoft.com/office/powerpoint/2010/main" val="39012474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9848" y="92765"/>
            <a:ext cx="10058400" cy="2001211"/>
          </a:xfrm>
        </p:spPr>
        <p:txBody>
          <a:bodyPr/>
          <a:lstStyle/>
          <a:p>
            <a:pPr algn="ctr"/>
            <a:r>
              <a:rPr lang="en-US" dirty="0">
                <a:solidFill>
                  <a:schemeClr val="accent1">
                    <a:lumMod val="50000"/>
                  </a:schemeClr>
                </a:solidFill>
              </a:rPr>
              <a:t>Emergency trach GO BAGS</a:t>
            </a:r>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955402" y="1623231"/>
            <a:ext cx="3411727" cy="4548970"/>
          </a:xfrm>
        </p:spPr>
      </p:pic>
      <p:pic>
        <p:nvPicPr>
          <p:cNvPr id="6" name="Content Placeholder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7249716" y="1649827"/>
            <a:ext cx="3391780" cy="4522374"/>
          </a:xfrm>
        </p:spPr>
      </p:pic>
    </p:spTree>
    <p:extLst>
      <p:ext uri="{BB962C8B-B14F-4D97-AF65-F5344CB8AC3E}">
        <p14:creationId xmlns:p14="http://schemas.microsoft.com/office/powerpoint/2010/main" val="31739006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549640" y="397565"/>
            <a:ext cx="3200400" cy="2025595"/>
          </a:xfrm>
        </p:spPr>
        <p:txBody>
          <a:bodyPr>
            <a:normAutofit/>
          </a:bodyPr>
          <a:lstStyle/>
          <a:p>
            <a:r>
              <a:rPr lang="en-US" dirty="0">
                <a:solidFill>
                  <a:schemeClr val="accent1">
                    <a:lumMod val="50000"/>
                  </a:schemeClr>
                </a:solidFill>
              </a:rPr>
              <a:t>Dell Children’s</a:t>
            </a:r>
            <a:br>
              <a:rPr lang="en-US" dirty="0">
                <a:solidFill>
                  <a:schemeClr val="accent1">
                    <a:lumMod val="50000"/>
                  </a:schemeClr>
                </a:solidFill>
              </a:rPr>
            </a:br>
            <a:r>
              <a:rPr lang="en-US" dirty="0">
                <a:solidFill>
                  <a:schemeClr val="accent1">
                    <a:lumMod val="50000"/>
                  </a:schemeClr>
                </a:solidFill>
              </a:rPr>
              <a:t>Trach Family Committee</a:t>
            </a:r>
          </a:p>
        </p:txBody>
      </p:sp>
      <p:sp>
        <p:nvSpPr>
          <p:cNvPr id="8" name="Picture Placeholder 7"/>
          <p:cNvSpPr>
            <a:spLocks noGrp="1"/>
          </p:cNvSpPr>
          <p:nvPr>
            <p:ph type="pic" idx="1"/>
          </p:nvPr>
        </p:nvSpPr>
        <p:spPr/>
      </p:sp>
      <p:sp>
        <p:nvSpPr>
          <p:cNvPr id="6" name="Content Placeholder 5"/>
          <p:cNvSpPr>
            <a:spLocks noGrp="1"/>
          </p:cNvSpPr>
          <p:nvPr>
            <p:ph type="body" sz="half" idx="2"/>
          </p:nvPr>
        </p:nvSpPr>
        <p:spPr/>
        <p:txBody>
          <a:bodyPr/>
          <a:lstStyle/>
          <a:p>
            <a:r>
              <a:rPr lang="en-US" dirty="0"/>
              <a:t>In 2015 the trach committee invited parents of trach patients to meet and plan what they would like to do for their families. Socialization of the trach children was the plan. The Trach Family Fun Day became the goal.</a:t>
            </a:r>
          </a:p>
          <a:p>
            <a:endParaRPr lang="en-US" dirty="0"/>
          </a:p>
        </p:txBody>
      </p:sp>
      <p:pic>
        <p:nvPicPr>
          <p:cNvPr id="7" name="Content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7078" y="1046923"/>
            <a:ext cx="7518334" cy="4943060"/>
          </a:xfrm>
          <a:prstGeom prst="rect">
            <a:avLst/>
          </a:prstGeom>
        </p:spPr>
      </p:pic>
    </p:spTree>
    <p:extLst>
      <p:ext uri="{BB962C8B-B14F-4D97-AF65-F5344CB8AC3E}">
        <p14:creationId xmlns:p14="http://schemas.microsoft.com/office/powerpoint/2010/main" val="12779161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solidFill>
                  <a:schemeClr val="accent1">
                    <a:lumMod val="50000"/>
                  </a:schemeClr>
                </a:solidFill>
              </a:rPr>
              <a:t>Trach Family Fun </a:t>
            </a:r>
            <a:br>
              <a:rPr lang="en-US" dirty="0">
                <a:solidFill>
                  <a:schemeClr val="accent1">
                    <a:lumMod val="50000"/>
                  </a:schemeClr>
                </a:solidFill>
              </a:rPr>
            </a:br>
            <a:r>
              <a:rPr lang="en-US" dirty="0">
                <a:solidFill>
                  <a:schemeClr val="accent1">
                    <a:lumMod val="50000"/>
                  </a:schemeClr>
                </a:solidFill>
              </a:rPr>
              <a:t>Day</a:t>
            </a:r>
            <a:endParaRPr lang="en-US" dirty="0"/>
          </a:p>
        </p:txBody>
      </p:sp>
      <p:pic>
        <p:nvPicPr>
          <p:cNvPr id="5" name="Content Placeholder 4"/>
          <p:cNvPicPr>
            <a:picLocks noGrp="1" noChangeAspect="1"/>
          </p:cNvPicPr>
          <p:nvPr>
            <p:ph type="pic" idx="1"/>
          </p:nvPr>
        </p:nvPicPr>
        <p:blipFill>
          <a:blip r:embed="rId2">
            <a:extLst>
              <a:ext uri="{28A0092B-C50C-407E-A947-70E740481C1C}">
                <a14:useLocalDpi xmlns:a14="http://schemas.microsoft.com/office/drawing/2010/main" val="0"/>
              </a:ext>
            </a:extLst>
          </a:blip>
          <a:srcRect l="4592" r="4592"/>
          <a:stretch>
            <a:fillRect/>
          </a:stretch>
        </p:blipFill>
        <p:spPr/>
      </p:pic>
      <p:sp>
        <p:nvSpPr>
          <p:cNvPr id="6" name="Text Placeholder 5"/>
          <p:cNvSpPr>
            <a:spLocks noGrp="1"/>
          </p:cNvSpPr>
          <p:nvPr>
            <p:ph type="body" sz="half" idx="2"/>
          </p:nvPr>
        </p:nvSpPr>
        <p:spPr/>
        <p:txBody>
          <a:bodyPr/>
          <a:lstStyle/>
          <a:p>
            <a:r>
              <a:rPr lang="en-US" dirty="0"/>
              <a:t>We had no budget, but after talking with our DME, home health agencies, and community we were fully funded.  </a:t>
            </a:r>
          </a:p>
          <a:p>
            <a:endParaRPr lang="en-US" dirty="0"/>
          </a:p>
        </p:txBody>
      </p:sp>
    </p:spTree>
    <p:extLst>
      <p:ext uri="{BB962C8B-B14F-4D97-AF65-F5344CB8AC3E}">
        <p14:creationId xmlns:p14="http://schemas.microsoft.com/office/powerpoint/2010/main" val="4022308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35250901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solidFill>
                  <a:schemeClr val="accent1">
                    <a:lumMod val="50000"/>
                  </a:schemeClr>
                </a:solidFill>
              </a:rPr>
              <a:t>Trach Family Fun </a:t>
            </a:r>
            <a:br>
              <a:rPr lang="en-US" dirty="0">
                <a:solidFill>
                  <a:schemeClr val="accent1">
                    <a:lumMod val="50000"/>
                  </a:schemeClr>
                </a:solidFill>
              </a:rPr>
            </a:br>
            <a:r>
              <a:rPr lang="en-US" dirty="0">
                <a:solidFill>
                  <a:schemeClr val="accent1">
                    <a:lumMod val="50000"/>
                  </a:schemeClr>
                </a:solidFill>
              </a:rPr>
              <a:t>Day</a:t>
            </a:r>
            <a:endParaRPr lang="en-US" dirty="0"/>
          </a:p>
        </p:txBody>
      </p:sp>
      <p:pic>
        <p:nvPicPr>
          <p:cNvPr id="4" name="Content Placeholder 3"/>
          <p:cNvPicPr>
            <a:picLocks noGrp="1" noChangeAspect="1"/>
          </p:cNvPicPr>
          <p:nvPr>
            <p:ph type="pic" idx="1"/>
          </p:nvPr>
        </p:nvPicPr>
        <p:blipFill>
          <a:blip r:embed="rId2">
            <a:extLst>
              <a:ext uri="{28A0092B-C50C-407E-A947-70E740481C1C}">
                <a14:useLocalDpi xmlns:a14="http://schemas.microsoft.com/office/drawing/2010/main" val="0"/>
              </a:ext>
            </a:extLst>
          </a:blip>
          <a:srcRect l="4592" r="4592"/>
          <a:stretch>
            <a:fillRect/>
          </a:stretch>
        </p:blipFill>
        <p:spPr/>
      </p:pic>
      <p:sp>
        <p:nvSpPr>
          <p:cNvPr id="5" name="Text Placeholder 4"/>
          <p:cNvSpPr>
            <a:spLocks noGrp="1"/>
          </p:cNvSpPr>
          <p:nvPr>
            <p:ph type="body" sz="half" idx="2"/>
          </p:nvPr>
        </p:nvSpPr>
        <p:spPr/>
        <p:txBody>
          <a:bodyPr/>
          <a:lstStyle/>
          <a:p>
            <a:r>
              <a:rPr lang="en-US" dirty="0"/>
              <a:t>It was a special fun filled day with games, prizes, and treats.  </a:t>
            </a:r>
          </a:p>
          <a:p>
            <a:endParaRPr lang="en-US" dirty="0"/>
          </a:p>
        </p:txBody>
      </p:sp>
    </p:spTree>
    <p:extLst>
      <p:ext uri="{BB962C8B-B14F-4D97-AF65-F5344CB8AC3E}">
        <p14:creationId xmlns:p14="http://schemas.microsoft.com/office/powerpoint/2010/main" val="15603997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solidFill>
                  <a:schemeClr val="accent1">
                    <a:lumMod val="50000"/>
                  </a:schemeClr>
                </a:solidFill>
              </a:rPr>
              <a:t>Trach Family Fun </a:t>
            </a:r>
            <a:br>
              <a:rPr lang="en-US" dirty="0">
                <a:solidFill>
                  <a:schemeClr val="accent1">
                    <a:lumMod val="50000"/>
                  </a:schemeClr>
                </a:solidFill>
              </a:rPr>
            </a:br>
            <a:r>
              <a:rPr lang="en-US" dirty="0">
                <a:solidFill>
                  <a:schemeClr val="accent1">
                    <a:lumMod val="50000"/>
                  </a:schemeClr>
                </a:solidFill>
              </a:rPr>
              <a:t>Day</a:t>
            </a:r>
            <a:endParaRPr lang="en-US" dirty="0"/>
          </a:p>
        </p:txBody>
      </p:sp>
      <p:pic>
        <p:nvPicPr>
          <p:cNvPr id="4" name="Content Placeholder 3"/>
          <p:cNvPicPr>
            <a:picLocks noGrp="1" noChangeAspect="1"/>
          </p:cNvPicPr>
          <p:nvPr>
            <p:ph type="pic" idx="1"/>
          </p:nvPr>
        </p:nvPicPr>
        <p:blipFill>
          <a:blip r:embed="rId2">
            <a:extLst>
              <a:ext uri="{28A0092B-C50C-407E-A947-70E740481C1C}">
                <a14:useLocalDpi xmlns:a14="http://schemas.microsoft.com/office/drawing/2010/main" val="0"/>
              </a:ext>
            </a:extLst>
          </a:blip>
          <a:srcRect l="4592" r="4592"/>
          <a:stretch>
            <a:fillRect/>
          </a:stretch>
        </p:blipFill>
        <p:spPr/>
      </p:pic>
      <p:sp>
        <p:nvSpPr>
          <p:cNvPr id="5" name="Text Placeholder 4"/>
          <p:cNvSpPr>
            <a:spLocks noGrp="1"/>
          </p:cNvSpPr>
          <p:nvPr>
            <p:ph type="body" sz="half" idx="2"/>
          </p:nvPr>
        </p:nvSpPr>
        <p:spPr/>
        <p:txBody>
          <a:bodyPr/>
          <a:lstStyle/>
          <a:p>
            <a:r>
              <a:rPr lang="en-US" dirty="0"/>
              <a:t>We took into special account to make sure there was a charging station for vents, feeding pumps and  suction machines.</a:t>
            </a:r>
          </a:p>
          <a:p>
            <a:endParaRPr lang="en-US" dirty="0"/>
          </a:p>
        </p:txBody>
      </p:sp>
    </p:spTree>
    <p:extLst>
      <p:ext uri="{BB962C8B-B14F-4D97-AF65-F5344CB8AC3E}">
        <p14:creationId xmlns:p14="http://schemas.microsoft.com/office/powerpoint/2010/main" val="27705608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1051560" y="596348"/>
            <a:ext cx="9921240" cy="4649393"/>
          </a:xfrm>
        </p:spPr>
        <p:txBody>
          <a:bodyPr>
            <a:normAutofit/>
          </a:bodyPr>
          <a:lstStyle/>
          <a:p>
            <a:r>
              <a:rPr lang="en-US" sz="2400" dirty="0">
                <a:solidFill>
                  <a:schemeClr val="tx1"/>
                </a:solidFill>
              </a:rPr>
              <a:t>What is next for Dell Children’s?</a:t>
            </a:r>
            <a:br>
              <a:rPr lang="en-US" sz="2400" dirty="0"/>
            </a:br>
            <a:br>
              <a:rPr lang="en-US" sz="2400" dirty="0"/>
            </a:br>
            <a:r>
              <a:rPr lang="en-US" sz="2400" dirty="0"/>
              <a:t>Grant funded educational videos on the care of trach patients</a:t>
            </a:r>
            <a:br>
              <a:rPr lang="en-US" sz="2400" dirty="0"/>
            </a:br>
            <a:br>
              <a:rPr lang="en-US" sz="2400" dirty="0"/>
            </a:br>
            <a:r>
              <a:rPr lang="en-US" sz="2400" dirty="0"/>
              <a:t>Revised Trach Care Manual </a:t>
            </a:r>
            <a:br>
              <a:rPr lang="en-US" sz="2400" dirty="0"/>
            </a:br>
            <a:br>
              <a:rPr lang="en-US" sz="2400" dirty="0"/>
            </a:br>
            <a:r>
              <a:rPr lang="en-US" sz="2400" dirty="0"/>
              <a:t>Additional CE offerings on the management of the tracheostomy/ ventilator patient</a:t>
            </a:r>
          </a:p>
        </p:txBody>
      </p:sp>
      <p:sp>
        <p:nvSpPr>
          <p:cNvPr id="6" name="Subtitle 5"/>
          <p:cNvSpPr>
            <a:spLocks noGrp="1"/>
          </p:cNvSpPr>
          <p:nvPr>
            <p:ph type="subTitle" idx="1"/>
          </p:nvPr>
        </p:nvSpPr>
        <p:spPr/>
        <p:txBody>
          <a:bodyPr/>
          <a:lstStyle/>
          <a:p>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97018" y="5245741"/>
            <a:ext cx="2713382" cy="1519494"/>
          </a:xfrm>
          <a:prstGeom prst="rect">
            <a:avLst/>
          </a:prstGeom>
        </p:spPr>
      </p:pic>
    </p:spTree>
    <p:extLst>
      <p:ext uri="{BB962C8B-B14F-4D97-AF65-F5344CB8AC3E}">
        <p14:creationId xmlns:p14="http://schemas.microsoft.com/office/powerpoint/2010/main" val="41337683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E97711-55C8-4E3E-B5AC-136C1DC9CD24}"/>
              </a:ext>
            </a:extLst>
          </p:cNvPr>
          <p:cNvSpPr>
            <a:spLocks noGrp="1"/>
          </p:cNvSpPr>
          <p:nvPr>
            <p:ph type="title"/>
          </p:nvPr>
        </p:nvSpPr>
        <p:spPr>
          <a:xfrm>
            <a:off x="8549640" y="1205949"/>
            <a:ext cx="3200400" cy="4439478"/>
          </a:xfrm>
        </p:spPr>
        <p:txBody>
          <a:bodyPr>
            <a:noAutofit/>
          </a:bodyPr>
          <a:lstStyle/>
          <a:p>
            <a:r>
              <a:rPr lang="en-US" sz="5400" dirty="0">
                <a:solidFill>
                  <a:schemeClr val="accent1">
                    <a:lumMod val="50000"/>
                  </a:schemeClr>
                </a:solidFill>
              </a:rPr>
              <a:t>The lives we are hoping to improve</a:t>
            </a:r>
          </a:p>
        </p:txBody>
      </p:sp>
      <p:sp>
        <p:nvSpPr>
          <p:cNvPr id="4" name="Text Placeholder 3">
            <a:extLst>
              <a:ext uri="{FF2B5EF4-FFF2-40B4-BE49-F238E27FC236}">
                <a16:creationId xmlns:a16="http://schemas.microsoft.com/office/drawing/2014/main" id="{777F2EEA-1F9F-4634-B548-C2D38FE00374}"/>
              </a:ext>
            </a:extLst>
          </p:cNvPr>
          <p:cNvSpPr>
            <a:spLocks noGrp="1"/>
          </p:cNvSpPr>
          <p:nvPr>
            <p:ph type="body" sz="half" idx="2"/>
          </p:nvPr>
        </p:nvSpPr>
        <p:spPr>
          <a:xfrm>
            <a:off x="8549640" y="236552"/>
            <a:ext cx="3200400" cy="147762"/>
          </a:xfrm>
        </p:spPr>
        <p:txBody>
          <a:bodyPr>
            <a:normAutofit fontScale="25000" lnSpcReduction="20000"/>
          </a:bodyPr>
          <a:lstStyle/>
          <a:p>
            <a:endParaRPr lang="en-US" dirty="0"/>
          </a:p>
        </p:txBody>
      </p:sp>
      <p:pic>
        <p:nvPicPr>
          <p:cNvPr id="9" name="Picture Placeholder 8"/>
          <p:cNvPicPr>
            <a:picLocks noGrp="1" noChangeAspect="1"/>
          </p:cNvPicPr>
          <p:nvPr>
            <p:ph type="pic" idx="1"/>
          </p:nvPr>
        </p:nvPicPr>
        <p:blipFill>
          <a:blip r:embed="rId2">
            <a:extLst>
              <a:ext uri="{28A0092B-C50C-407E-A947-70E740481C1C}">
                <a14:useLocalDpi xmlns:a14="http://schemas.microsoft.com/office/drawing/2010/main" val="0"/>
              </a:ext>
            </a:extLst>
          </a:blip>
          <a:srcRect l="4592" r="4592"/>
          <a:stretch>
            <a:fillRect/>
          </a:stretch>
        </p:blipFill>
        <p:spPr/>
      </p:pic>
    </p:spTree>
    <p:extLst>
      <p:ext uri="{BB962C8B-B14F-4D97-AF65-F5344CB8AC3E}">
        <p14:creationId xmlns:p14="http://schemas.microsoft.com/office/powerpoint/2010/main" val="35281933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2"/>
                </a:solidFill>
              </a:rPr>
              <a:t>A bit of history</a:t>
            </a:r>
          </a:p>
        </p:txBody>
      </p:sp>
      <p:sp>
        <p:nvSpPr>
          <p:cNvPr id="3" name="Content Placeholder 2"/>
          <p:cNvSpPr>
            <a:spLocks noGrp="1"/>
          </p:cNvSpPr>
          <p:nvPr>
            <p:ph idx="1"/>
          </p:nvPr>
        </p:nvSpPr>
        <p:spPr/>
        <p:txBody>
          <a:bodyPr/>
          <a:lstStyle/>
          <a:p>
            <a:r>
              <a:rPr lang="en-US" sz="3200" b="1" dirty="0">
                <a:latin typeface="Colonna MT" panose="04020805060202030203" pitchFamily="82" charset="0"/>
              </a:rPr>
              <a:t>The Dell Children’s Trach Committee</a:t>
            </a:r>
          </a:p>
          <a:p>
            <a:endParaRPr lang="en-US" dirty="0"/>
          </a:p>
        </p:txBody>
      </p:sp>
      <p:pic>
        <p:nvPicPr>
          <p:cNvPr id="2050" name="Picture 2" descr="C:\Program Files (x86)\Microsoft Office\MEDIA\CAGCAT10\j0229389.wm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07287" y="534432"/>
            <a:ext cx="1728216" cy="182148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Program Files (x86)\Microsoft Office\MEDIA\CAGCAT10\j0229389.wm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78884" y="3597621"/>
            <a:ext cx="1728216" cy="182148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C:\Program Files (x86)\Microsoft Office\MEDIA\CAGCAT10\j0229389.wm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997" y="3428999"/>
            <a:ext cx="1728216" cy="182148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C:\Program Files (x86)\Microsoft Office\MEDIA\CAGCAT10\j0229389.wm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43179" y="4638950"/>
            <a:ext cx="1728216" cy="182148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C:\Program Files (x86)\Microsoft Office\MEDIA\CAGCAT10\j0229389.wm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66031" y="3428999"/>
            <a:ext cx="1728216" cy="18214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95952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pPr>
              <a:lnSpc>
                <a:spcPct val="80000"/>
              </a:lnSpc>
            </a:pPr>
            <a:r>
              <a:rPr lang="en-US" altLang="ja-JP" sz="4000" i="1" u="sng" dirty="0">
                <a:ea typeface="ＭＳ Ｐゴシック" charset="-128"/>
              </a:rPr>
              <a:t>In</a:t>
            </a:r>
            <a:r>
              <a:rPr lang="en-US" altLang="ja-JP" sz="4000" i="1" dirty="0">
                <a:ea typeface="ＭＳ Ｐゴシック" charset="-128"/>
              </a:rPr>
              <a:t>novation</a:t>
            </a:r>
            <a:r>
              <a:rPr lang="en-US" altLang="ja-JP" sz="4000" dirty="0">
                <a:ea typeface="ＭＳ Ｐゴシック" charset="-128"/>
              </a:rPr>
              <a:t> </a:t>
            </a:r>
            <a:r>
              <a:rPr lang="en-US" altLang="ja-JP" sz="4000" i="1" dirty="0">
                <a:ea typeface="ＭＳ Ｐゴシック" charset="-128"/>
              </a:rPr>
              <a:t>through</a:t>
            </a:r>
            <a:r>
              <a:rPr lang="en-US" altLang="ja-JP" sz="4000" dirty="0">
                <a:ea typeface="ＭＳ Ｐゴシック" charset="-128"/>
              </a:rPr>
              <a:t> </a:t>
            </a:r>
            <a:r>
              <a:rPr lang="en-US" altLang="ja-JP" sz="4000" i="1" u="sng" dirty="0">
                <a:ea typeface="ＭＳ Ｐゴシック" charset="-128"/>
              </a:rPr>
              <a:t>Know</a:t>
            </a:r>
            <a:r>
              <a:rPr lang="en-US" altLang="ja-JP" sz="4000" i="1" dirty="0">
                <a:ea typeface="ＭＳ Ｐゴシック" charset="-128"/>
              </a:rPr>
              <a:t>ledge</a:t>
            </a:r>
            <a:r>
              <a:rPr lang="en-US" altLang="ja-JP" sz="4000" dirty="0">
                <a:ea typeface="ＭＳ Ｐゴシック" charset="-128"/>
              </a:rPr>
              <a:t> </a:t>
            </a:r>
            <a:r>
              <a:rPr lang="en-US" altLang="ja-JP" sz="4000" i="1" dirty="0">
                <a:ea typeface="ＭＳ Ｐゴシック" charset="-128"/>
              </a:rPr>
              <a:t>in </a:t>
            </a:r>
            <a:r>
              <a:rPr lang="en-US" altLang="ja-JP" sz="4000" i="1" u="sng" dirty="0">
                <a:ea typeface="ＭＳ Ｐゴシック" charset="-128"/>
              </a:rPr>
              <a:t>V</a:t>
            </a:r>
            <a:r>
              <a:rPr lang="en-US" altLang="ja-JP" sz="4000" i="1" dirty="0">
                <a:ea typeface="ＭＳ Ｐゴシック" charset="-128"/>
              </a:rPr>
              <a:t>entilator</a:t>
            </a:r>
            <a:r>
              <a:rPr lang="en-US" altLang="ja-JP" sz="4000" dirty="0">
                <a:ea typeface="ＭＳ Ｐゴシック" charset="-128"/>
              </a:rPr>
              <a:t> </a:t>
            </a:r>
            <a:r>
              <a:rPr lang="en-US" altLang="ja-JP" sz="4000" i="1" u="sng" dirty="0">
                <a:ea typeface="ＭＳ Ｐゴシック" charset="-128"/>
              </a:rPr>
              <a:t>a</a:t>
            </a:r>
            <a:r>
              <a:rPr lang="en-US" altLang="ja-JP" sz="4000" i="1" dirty="0">
                <a:ea typeface="ＭＳ Ｐゴシック" charset="-128"/>
              </a:rPr>
              <a:t>nd </a:t>
            </a:r>
            <a:r>
              <a:rPr lang="en-US" altLang="ja-JP" sz="4000" i="1" u="sng" dirty="0">
                <a:ea typeface="ＭＳ Ｐゴシック" charset="-128"/>
              </a:rPr>
              <a:t>T</a:t>
            </a:r>
            <a:r>
              <a:rPr lang="en-US" altLang="ja-JP" sz="4000" i="1" dirty="0">
                <a:ea typeface="ＭＳ Ｐゴシック" charset="-128"/>
              </a:rPr>
              <a:t>racheostomy</a:t>
            </a:r>
            <a:r>
              <a:rPr lang="en-US" altLang="ja-JP" sz="4000" dirty="0">
                <a:ea typeface="ＭＳ Ｐゴシック" charset="-128"/>
              </a:rPr>
              <a:t> </a:t>
            </a:r>
            <a:br>
              <a:rPr lang="en-US" altLang="ja-JP" sz="4000" i="1" dirty="0">
                <a:ea typeface="ＭＳ Ｐゴシック" charset="-128"/>
              </a:rPr>
            </a:br>
            <a:r>
              <a:rPr lang="en-US" altLang="ja-JP" sz="4000" i="1" dirty="0">
                <a:ea typeface="ＭＳ Ｐゴシック" charset="-128"/>
              </a:rPr>
              <a:t>for </a:t>
            </a:r>
            <a:r>
              <a:rPr lang="en-US" altLang="ja-JP" sz="4000" i="1" u="sng" dirty="0">
                <a:ea typeface="ＭＳ Ｐゴシック" charset="-128"/>
              </a:rPr>
              <a:t>I</a:t>
            </a:r>
            <a:r>
              <a:rPr lang="en-US" altLang="ja-JP" sz="4000" i="1" dirty="0">
                <a:ea typeface="ＭＳ Ｐゴシック" charset="-128"/>
              </a:rPr>
              <a:t>n-patient and </a:t>
            </a:r>
            <a:r>
              <a:rPr lang="en-US" altLang="ja-JP" sz="4000" i="1" u="sng" dirty="0">
                <a:ea typeface="ＭＳ Ｐゴシック" charset="-128"/>
              </a:rPr>
              <a:t>O</a:t>
            </a:r>
            <a:r>
              <a:rPr lang="en-US" altLang="ja-JP" sz="4000" i="1" dirty="0">
                <a:ea typeface="ＭＳ Ｐゴシック" charset="-128"/>
              </a:rPr>
              <a:t>ut-patient</a:t>
            </a:r>
            <a:r>
              <a:rPr lang="en-US" altLang="ja-JP" sz="4000" dirty="0">
                <a:ea typeface="ＭＳ Ｐゴシック" charset="-128"/>
              </a:rPr>
              <a:t> </a:t>
            </a:r>
            <a:r>
              <a:rPr lang="en-US" altLang="ja-JP" sz="4000" i="1" u="sng" dirty="0">
                <a:ea typeface="ＭＳ Ｐゴシック" charset="-128"/>
              </a:rPr>
              <a:t>N</a:t>
            </a:r>
            <a:r>
              <a:rPr lang="en-US" altLang="ja-JP" sz="4000" i="1" dirty="0">
                <a:ea typeface="ＭＳ Ｐゴシック" charset="-128"/>
              </a:rPr>
              <a:t>etwork care</a:t>
            </a:r>
            <a:br>
              <a:rPr lang="en-US" altLang="en-US" sz="4000" dirty="0"/>
            </a:br>
            <a:endParaRPr lang="en-US" sz="4000" dirty="0"/>
          </a:p>
        </p:txBody>
      </p:sp>
      <p:sp>
        <p:nvSpPr>
          <p:cNvPr id="6" name="Subtitle 5"/>
          <p:cNvSpPr>
            <a:spLocks noGrp="1"/>
          </p:cNvSpPr>
          <p:nvPr>
            <p:ph type="subTitle" idx="1"/>
          </p:nvPr>
        </p:nvSpPr>
        <p:spPr/>
        <p:txBody>
          <a:bodyPr/>
          <a:lstStyle/>
          <a:p>
            <a:r>
              <a:rPr lang="en-US" b="1" dirty="0">
                <a:latin typeface="Batang" panose="02030600000101010101" pitchFamily="18" charset="-127"/>
                <a:ea typeface="Batang" panose="02030600000101010101" pitchFamily="18" charset="-127"/>
              </a:rPr>
              <a:t>InKnowVation-</a:t>
            </a:r>
          </a:p>
          <a:p>
            <a:r>
              <a:rPr lang="en-US" b="1" dirty="0">
                <a:latin typeface="Batang" panose="02030600000101010101" pitchFamily="18" charset="-127"/>
                <a:ea typeface="Batang" panose="02030600000101010101" pitchFamily="18" charset="-127"/>
              </a:rPr>
              <a:t>A formal name for our trach committee</a:t>
            </a:r>
          </a:p>
        </p:txBody>
      </p:sp>
    </p:spTree>
    <p:extLst>
      <p:ext uri="{BB962C8B-B14F-4D97-AF65-F5344CB8AC3E}">
        <p14:creationId xmlns:p14="http://schemas.microsoft.com/office/powerpoint/2010/main" val="32690092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A401D1-A6A5-4A66-A849-DF9EC3E704D5}"/>
              </a:ext>
            </a:extLst>
          </p:cNvPr>
          <p:cNvSpPr>
            <a:spLocks noGrp="1"/>
          </p:cNvSpPr>
          <p:nvPr>
            <p:ph type="title"/>
          </p:nvPr>
        </p:nvSpPr>
        <p:spPr>
          <a:xfrm>
            <a:off x="8549640" y="685799"/>
            <a:ext cx="3200400" cy="4084983"/>
          </a:xfrm>
        </p:spPr>
        <p:txBody>
          <a:bodyPr>
            <a:normAutofit/>
          </a:bodyPr>
          <a:lstStyle/>
          <a:p>
            <a:r>
              <a:rPr lang="en-US" dirty="0">
                <a:solidFill>
                  <a:schemeClr val="accent1">
                    <a:lumMod val="50000"/>
                  </a:schemeClr>
                </a:solidFill>
              </a:rPr>
              <a:t>Monthly Trach Meetings between Inpatient and Outpatient Settings</a:t>
            </a:r>
          </a:p>
        </p:txBody>
      </p:sp>
      <p:sp>
        <p:nvSpPr>
          <p:cNvPr id="3" name="Content Placeholder 2">
            <a:extLst>
              <a:ext uri="{FF2B5EF4-FFF2-40B4-BE49-F238E27FC236}">
                <a16:creationId xmlns:a16="http://schemas.microsoft.com/office/drawing/2014/main" id="{A3DC9ECB-3616-4DFC-8370-9C767DEF8B62}"/>
              </a:ext>
            </a:extLst>
          </p:cNvPr>
          <p:cNvSpPr>
            <a:spLocks noGrp="1"/>
          </p:cNvSpPr>
          <p:nvPr>
            <p:ph idx="1"/>
          </p:nvPr>
        </p:nvSpPr>
        <p:spPr/>
        <p:txBody>
          <a:bodyPr anchor="ctr">
            <a:normAutofit/>
          </a:bodyPr>
          <a:lstStyle/>
          <a:p>
            <a:r>
              <a:rPr lang="en-US" sz="2400" dirty="0"/>
              <a:t>In 2011 Dell Children’s  “</a:t>
            </a:r>
            <a:r>
              <a:rPr lang="en-US" sz="2400" dirty="0" err="1"/>
              <a:t>InKnowVation</a:t>
            </a:r>
            <a:r>
              <a:rPr lang="en-US" sz="2400" dirty="0"/>
              <a:t>” Trach Committee was established to meet monthly to discuss our trach patients and their needs in the hospital, home, and in the clinic.  </a:t>
            </a:r>
          </a:p>
          <a:p>
            <a:r>
              <a:rPr lang="en-US" sz="2400" dirty="0"/>
              <a:t>The Committee is composed of passionate and dedicated case managers, respiratory therapists, Advanced Practice Nurses and RNs, from the inpatient units and the trach/vent clinic of Dell Children’s.</a:t>
            </a:r>
          </a:p>
        </p:txBody>
      </p:sp>
      <p:sp>
        <p:nvSpPr>
          <p:cNvPr id="4" name="Text Placeholder 3">
            <a:extLst>
              <a:ext uri="{FF2B5EF4-FFF2-40B4-BE49-F238E27FC236}">
                <a16:creationId xmlns:a16="http://schemas.microsoft.com/office/drawing/2014/main" id="{947FEB5C-F143-4EA7-86FC-13B1020A9EC9}"/>
              </a:ext>
            </a:extLst>
          </p:cNvPr>
          <p:cNvSpPr>
            <a:spLocks noGrp="1"/>
          </p:cNvSpPr>
          <p:nvPr>
            <p:ph type="body" sz="half" idx="2"/>
          </p:nvPr>
        </p:nvSpPr>
        <p:spPr>
          <a:xfrm>
            <a:off x="8549640" y="5473148"/>
            <a:ext cx="3200400" cy="241852"/>
          </a:xfrm>
        </p:spPr>
        <p:txBody>
          <a:bodyPr>
            <a:normAutofit fontScale="85000" lnSpcReduction="20000"/>
          </a:bodyPr>
          <a:lstStyle/>
          <a:p>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04321" y="5305838"/>
            <a:ext cx="2206723" cy="1235765"/>
          </a:xfrm>
          <a:prstGeom prst="rect">
            <a:avLst/>
          </a:prstGeom>
        </p:spPr>
      </p:pic>
    </p:spTree>
    <p:extLst>
      <p:ext uri="{BB962C8B-B14F-4D97-AF65-F5344CB8AC3E}">
        <p14:creationId xmlns:p14="http://schemas.microsoft.com/office/powerpoint/2010/main" val="30292946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 </a:t>
            </a:r>
          </a:p>
        </p:txBody>
      </p:sp>
      <p:sp>
        <p:nvSpPr>
          <p:cNvPr id="3" name="Content Placeholder 2"/>
          <p:cNvSpPr>
            <a:spLocks noGrp="1"/>
          </p:cNvSpPr>
          <p:nvPr>
            <p:ph idx="1"/>
          </p:nvPr>
        </p:nvSpPr>
        <p:spPr/>
        <p:txBody>
          <a:bodyPr>
            <a:normAutofit lnSpcReduction="10000"/>
          </a:bodyPr>
          <a:lstStyle/>
          <a:p>
            <a:r>
              <a:rPr lang="en-US" sz="3200" dirty="0"/>
              <a:t>The committee members have developed educational tools for family teaching and a trach care manual for reference for both families, inpatient staff and community home care nurses.</a:t>
            </a:r>
          </a:p>
          <a:p>
            <a:endParaRPr lang="en-US" sz="3200" dirty="0"/>
          </a:p>
          <a:p>
            <a:r>
              <a:rPr lang="en-US" sz="3200" dirty="0"/>
              <a:t>Our goal is to provide a consistent standard care between hospital units, the outpatient clinic and home setting.</a:t>
            </a:r>
          </a:p>
          <a:p>
            <a:endParaRPr lang="en-US" dirty="0"/>
          </a:p>
          <a:p>
            <a:endParaRPr lang="en-US" dirty="0"/>
          </a:p>
        </p:txBody>
      </p:sp>
      <p:sp>
        <p:nvSpPr>
          <p:cNvPr id="4" name="Text Placeholder 3"/>
          <p:cNvSpPr>
            <a:spLocks noGrp="1"/>
          </p:cNvSpPr>
          <p:nvPr>
            <p:ph type="body" sz="half" idx="2"/>
          </p:nvPr>
        </p:nvSpPr>
        <p:spPr/>
        <p:txBody>
          <a:bodyPr/>
          <a:lstStyle/>
          <a:p>
            <a:endParaRPr lang="en-US" dirty="0"/>
          </a:p>
          <a:p>
            <a:endParaRPr lang="en-US" dirty="0"/>
          </a:p>
          <a:p>
            <a:endParaRPr lang="en-US" dirty="0"/>
          </a:p>
          <a:p>
            <a:endParaRPr lang="en-US" dirty="0"/>
          </a:p>
          <a:p>
            <a:endParaRPr lang="en-US" dirty="0"/>
          </a:p>
          <a:p>
            <a:endParaRPr lang="en-US" dirty="0"/>
          </a:p>
          <a:p>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91987" y="980660"/>
            <a:ext cx="3527733" cy="4015407"/>
          </a:xfrm>
          <a:prstGeom prst="rect">
            <a:avLst/>
          </a:prstGeom>
        </p:spPr>
      </p:pic>
    </p:spTree>
    <p:extLst>
      <p:ext uri="{BB962C8B-B14F-4D97-AF65-F5344CB8AC3E}">
        <p14:creationId xmlns:p14="http://schemas.microsoft.com/office/powerpoint/2010/main" val="25631239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49640" y="225288"/>
            <a:ext cx="3200400" cy="1258956"/>
          </a:xfrm>
        </p:spPr>
        <p:txBody>
          <a:bodyPr/>
          <a:lstStyle/>
          <a:p>
            <a:r>
              <a:rPr lang="en-US" dirty="0"/>
              <a:t>Following the conference</a:t>
            </a:r>
          </a:p>
        </p:txBody>
      </p:sp>
      <p:sp>
        <p:nvSpPr>
          <p:cNvPr id="3" name="Content Placeholder 2"/>
          <p:cNvSpPr>
            <a:spLocks noGrp="1"/>
          </p:cNvSpPr>
          <p:nvPr>
            <p:ph idx="1"/>
          </p:nvPr>
        </p:nvSpPr>
        <p:spPr/>
        <p:txBody>
          <a:bodyPr/>
          <a:lstStyle/>
          <a:p>
            <a:r>
              <a:rPr lang="en-US" sz="2400" dirty="0"/>
              <a:t>In</a:t>
            </a:r>
            <a:r>
              <a:rPr lang="en-US" sz="2400" b="1" dirty="0"/>
              <a:t> 2013 </a:t>
            </a:r>
            <a:r>
              <a:rPr lang="en-US" sz="2400" dirty="0"/>
              <a:t>we hosted our first ever Tracheostomy conference. </a:t>
            </a:r>
          </a:p>
          <a:p>
            <a:r>
              <a:rPr lang="en-US" sz="2400" b="1" dirty="0"/>
              <a:t>InKnowVation: Pediatric Tracheostomy and  Ventilator Education Conference</a:t>
            </a:r>
            <a:endParaRPr lang="en-US" sz="2400" dirty="0"/>
          </a:p>
          <a:p>
            <a:r>
              <a:rPr lang="en-US" sz="2400" dirty="0"/>
              <a:t>123 participants from hospital staff to community providers including home health and school nurses.</a:t>
            </a:r>
          </a:p>
          <a:p>
            <a:r>
              <a:rPr lang="en-US" sz="2400" dirty="0"/>
              <a:t>Surveys after conference showed need for hands on education of the trach/vent patient for both hospital staff and community.</a:t>
            </a:r>
          </a:p>
          <a:p>
            <a:r>
              <a:rPr lang="en-US" sz="2400" dirty="0"/>
              <a:t>Requests for training by area school districts on care of the tracheostomy child followed. </a:t>
            </a:r>
          </a:p>
          <a:p>
            <a:endParaRPr lang="en-US" dirty="0"/>
          </a:p>
          <a:p>
            <a:endParaRPr lang="en-US" dirty="0"/>
          </a:p>
        </p:txBody>
      </p:sp>
      <p:sp>
        <p:nvSpPr>
          <p:cNvPr id="4" name="Text Placeholder 3"/>
          <p:cNvSpPr>
            <a:spLocks noGrp="1"/>
          </p:cNvSpPr>
          <p:nvPr>
            <p:ph type="body" sz="half" idx="2"/>
          </p:nvPr>
        </p:nvSpPr>
        <p:spPr>
          <a:xfrm>
            <a:off x="8549640" y="1722783"/>
            <a:ext cx="3200400" cy="4585251"/>
          </a:xfrm>
        </p:spPr>
        <p:txBody>
          <a:bodyPr>
            <a:normAutofit fontScale="92500" lnSpcReduction="20000"/>
          </a:bodyPr>
          <a:lstStyle/>
          <a:p>
            <a:r>
              <a:rPr lang="en-US" sz="1800" b="1" dirty="0"/>
              <a:t>August 2015- Tracheostomy Care hospital to Home: In-service for acute care staff </a:t>
            </a:r>
          </a:p>
          <a:p>
            <a:r>
              <a:rPr lang="en-US" sz="1800" b="1" dirty="0"/>
              <a:t>December 2015- trach care 101, the basics: Hands on demo of trach care to promote consistent care throughout hospital. </a:t>
            </a:r>
          </a:p>
          <a:p>
            <a:r>
              <a:rPr lang="en-US" sz="1800" b="1" dirty="0"/>
              <a:t>2016-Trach CPR- train the trainer, RN CPR instructors train RNs to teach families trach CPR</a:t>
            </a:r>
          </a:p>
          <a:p>
            <a:r>
              <a:rPr lang="en-US" sz="1800" b="1" dirty="0"/>
              <a:t>2015-2016-Trach suction depth cards- insuring proper measure and depth of tracheal suctioning</a:t>
            </a:r>
          </a:p>
          <a:p>
            <a:r>
              <a:rPr lang="en-US" sz="1900" b="1" dirty="0"/>
              <a:t>2017-Emergency trach bags “GO BAGS”</a:t>
            </a:r>
          </a:p>
        </p:txBody>
      </p:sp>
    </p:spTree>
    <p:extLst>
      <p:ext uri="{BB962C8B-B14F-4D97-AF65-F5344CB8AC3E}">
        <p14:creationId xmlns:p14="http://schemas.microsoft.com/office/powerpoint/2010/main" val="12317109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r>
              <a:rPr lang="en-US" sz="3600" dirty="0">
                <a:solidFill>
                  <a:schemeClr val="accent2"/>
                </a:solidFill>
              </a:rPr>
              <a:t>Objective 1: </a:t>
            </a:r>
            <a:r>
              <a:rPr lang="en-US" sz="3600" dirty="0">
                <a:solidFill>
                  <a:schemeClr val="accent1">
                    <a:lumMod val="75000"/>
                  </a:schemeClr>
                </a:solidFill>
              </a:rPr>
              <a:t>Educate our local Austin home health nurses on emergency respiratory management of a child with a tracheostomy tube</a:t>
            </a:r>
          </a:p>
        </p:txBody>
      </p:sp>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644348" y="2651538"/>
            <a:ext cx="4916556" cy="3815523"/>
          </a:xfrm>
          <a:prstGeom prst="rect">
            <a:avLst/>
          </a:prstGeom>
        </p:spPr>
      </p:pic>
    </p:spTree>
    <p:extLst>
      <p:ext uri="{BB962C8B-B14F-4D97-AF65-F5344CB8AC3E}">
        <p14:creationId xmlns:p14="http://schemas.microsoft.com/office/powerpoint/2010/main" val="1759359911"/>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ood Type">
  <a:themeElements>
    <a:clrScheme name="Wood Type">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Wood Type">
      <a:maj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Wood 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C6AE0645-98FF-411B-B0E9-59ABD78A0CCE}"/>
    </a:ext>
  </a:extLst>
</a:theme>
</file>

<file path=docProps/app.xml><?xml version="1.0" encoding="utf-8"?>
<Properties xmlns="http://schemas.openxmlformats.org/officeDocument/2006/extended-properties" xmlns:vt="http://schemas.openxmlformats.org/officeDocument/2006/docPropsVTypes">
  <Template>TM03090434[[fn=Wood Type]]</Template>
  <TotalTime>1934</TotalTime>
  <Words>907</Words>
  <Application>Microsoft Office PowerPoint</Application>
  <PresentationFormat>Widescreen</PresentationFormat>
  <Paragraphs>103</Paragraphs>
  <Slides>27</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27</vt:i4>
      </vt:variant>
    </vt:vector>
  </HeadingPairs>
  <TitlesOfParts>
    <vt:vector size="34" baseType="lpstr">
      <vt:lpstr>Batang</vt:lpstr>
      <vt:lpstr>ＭＳ Ｐゴシック</vt:lpstr>
      <vt:lpstr>Colonna MT</vt:lpstr>
      <vt:lpstr>Georgia</vt:lpstr>
      <vt:lpstr>Trebuchet MS</vt:lpstr>
      <vt:lpstr>Wingdings</vt:lpstr>
      <vt:lpstr>Wood Type</vt:lpstr>
      <vt:lpstr>The Importance of Integrating Inpatient and Outpatient with Complex Patients</vt:lpstr>
      <vt:lpstr>Continuum of care </vt:lpstr>
      <vt:lpstr>The lives we are hoping to improve</vt:lpstr>
      <vt:lpstr>A bit of history</vt:lpstr>
      <vt:lpstr>Innovation through Knowledge in Ventilator and Tracheostomy  for In-patient and Out-patient Network care </vt:lpstr>
      <vt:lpstr>Monthly Trach Meetings between Inpatient and Outpatient Settings</vt:lpstr>
      <vt:lpstr> </vt:lpstr>
      <vt:lpstr>Following the conference</vt:lpstr>
      <vt:lpstr>Objective 1: Educate our local Austin home health nurses on emergency respiratory management of a child with a tracheostomy tube</vt:lpstr>
      <vt:lpstr>Emergency Respiratory Management of the Tracheostomy Patient  CE Course</vt:lpstr>
      <vt:lpstr>Emergency Respiratory Management of the Tracheostomy Patient  CE Course</vt:lpstr>
      <vt:lpstr>Objective 2: </vt:lpstr>
      <vt:lpstr>Emergency Respiratory Management of the Tracheostomy Patient  CE Course</vt:lpstr>
      <vt:lpstr>April 13, 2017 CE class</vt:lpstr>
      <vt:lpstr>CE Class</vt:lpstr>
      <vt:lpstr>Scenario </vt:lpstr>
      <vt:lpstr>Scenario</vt:lpstr>
      <vt:lpstr>Scenario</vt:lpstr>
      <vt:lpstr>Scenario</vt:lpstr>
      <vt:lpstr>Bridging the gap between hospital and home</vt:lpstr>
      <vt:lpstr>Emergency trach GO BAGS</vt:lpstr>
      <vt:lpstr>Dell Children’s Trach Family Committee</vt:lpstr>
      <vt:lpstr>Trach Family Fun  Day</vt:lpstr>
      <vt:lpstr>PowerPoint Presentation</vt:lpstr>
      <vt:lpstr>Trach Family Fun  Day</vt:lpstr>
      <vt:lpstr>Trach Family Fun  Day</vt:lpstr>
      <vt:lpstr>What is next for Dell Children’s?  Grant funded educational videos on the care of trach patients  Revised Trach Care Manual   Additional CE offerings on the management of the tracheostomy/ ventilator patient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Importance of Integrating Inpatient and Outpatient with Complex Patients</dc:title>
  <dc:creator>Rob Kliment</dc:creator>
  <cp:lastModifiedBy>Dominika Babraj</cp:lastModifiedBy>
  <cp:revision>81</cp:revision>
  <dcterms:created xsi:type="dcterms:W3CDTF">2017-08-20T11:08:06Z</dcterms:created>
  <dcterms:modified xsi:type="dcterms:W3CDTF">2017-10-20T13:05:50Z</dcterms:modified>
</cp:coreProperties>
</file>