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3" r:id="rId5"/>
    <p:sldId id="311" r:id="rId6"/>
    <p:sldId id="310" r:id="rId7"/>
    <p:sldId id="320" r:id="rId8"/>
    <p:sldId id="309" r:id="rId9"/>
    <p:sldId id="312" r:id="rId10"/>
    <p:sldId id="301" r:id="rId11"/>
    <p:sldId id="302" r:id="rId12"/>
    <p:sldId id="313" r:id="rId13"/>
    <p:sldId id="315" r:id="rId14"/>
    <p:sldId id="316" r:id="rId15"/>
    <p:sldId id="323" r:id="rId16"/>
    <p:sldId id="322" r:id="rId17"/>
    <p:sldId id="324" r:id="rId18"/>
    <p:sldId id="29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623"/>
    <a:srgbClr val="CB1521"/>
    <a:srgbClr val="CB1722"/>
    <a:srgbClr val="C017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94647" autoAdjust="0"/>
  </p:normalViewPr>
  <p:slideViewPr>
    <p:cSldViewPr snapToGrid="0" snapToObjects="1">
      <p:cViewPr varScale="1">
        <p:scale>
          <a:sx n="61" d="100"/>
          <a:sy n="61" d="100"/>
        </p:scale>
        <p:origin x="1461" y="24"/>
      </p:cViewPr>
      <p:guideLst>
        <p:guide orient="horz" pos="1620"/>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Felt</a:t>
            </a:r>
            <a:r>
              <a:rPr lang="en-US" baseline="0" dirty="0"/>
              <a:t> Ready for Child Discharge</a:t>
            </a:r>
            <a:endParaRPr lang="en-US" dirty="0"/>
          </a:p>
        </c:rich>
      </c:tx>
      <c:overlay val="0"/>
    </c:title>
    <c:autoTitleDeleted val="0"/>
    <c:plotArea>
      <c:layout/>
      <c:lineChart>
        <c:grouping val="standard"/>
        <c:varyColors val="0"/>
        <c:ser>
          <c:idx val="0"/>
          <c:order val="0"/>
          <c:tx>
            <c:strRef>
              <c:f>Sheet1!$B$1</c:f>
              <c:strCache>
                <c:ptCount val="1"/>
                <c:pt idx="0">
                  <c:v>FY 2016</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Oct '16 - Dec '16</c:v>
                </c:pt>
                <c:pt idx="1">
                  <c:v>Jan '16 - Mar '16</c:v>
                </c:pt>
                <c:pt idx="2">
                  <c:v>Apr '16 - Jun '16</c:v>
                </c:pt>
                <c:pt idx="3">
                  <c:v>Jul '16 - Sep '16</c:v>
                </c:pt>
              </c:strCache>
            </c:strRef>
          </c:cat>
          <c:val>
            <c:numRef>
              <c:f>Sheet1!$B$2:$B$5</c:f>
              <c:numCache>
                <c:formatCode>0.00%</c:formatCode>
                <c:ptCount val="4"/>
                <c:pt idx="0">
                  <c:v>0.88300000000000001</c:v>
                </c:pt>
                <c:pt idx="1">
                  <c:v>0.84299999999999997</c:v>
                </c:pt>
                <c:pt idx="2" formatCode="0%">
                  <c:v>0.88</c:v>
                </c:pt>
                <c:pt idx="3" formatCode="0%">
                  <c:v>0.89</c:v>
                </c:pt>
              </c:numCache>
            </c:numRef>
          </c:val>
          <c:smooth val="0"/>
          <c:extLst>
            <c:ext xmlns:c16="http://schemas.microsoft.com/office/drawing/2014/chart" uri="{C3380CC4-5D6E-409C-BE32-E72D297353CC}">
              <c16:uniqueId val="{00000000-4200-4427-A2BC-D80E5AF2908A}"/>
            </c:ext>
          </c:extLst>
        </c:ser>
        <c:dLbls>
          <c:showLegendKey val="0"/>
          <c:showVal val="0"/>
          <c:showCatName val="0"/>
          <c:showSerName val="0"/>
          <c:showPercent val="0"/>
          <c:showBubbleSize val="0"/>
        </c:dLbls>
        <c:marker val="1"/>
        <c:smooth val="0"/>
        <c:axId val="399405752"/>
        <c:axId val="400621176"/>
      </c:lineChart>
      <c:catAx>
        <c:axId val="399405752"/>
        <c:scaling>
          <c:orientation val="minMax"/>
        </c:scaling>
        <c:delete val="0"/>
        <c:axPos val="b"/>
        <c:numFmt formatCode="General" sourceLinked="0"/>
        <c:majorTickMark val="out"/>
        <c:minorTickMark val="none"/>
        <c:tickLblPos val="nextTo"/>
        <c:crossAx val="400621176"/>
        <c:crosses val="autoZero"/>
        <c:auto val="1"/>
        <c:lblAlgn val="ctr"/>
        <c:lblOffset val="100"/>
        <c:noMultiLvlLbl val="0"/>
      </c:catAx>
      <c:valAx>
        <c:axId val="400621176"/>
        <c:scaling>
          <c:orientation val="minMax"/>
        </c:scaling>
        <c:delete val="0"/>
        <c:axPos val="l"/>
        <c:majorGridlines/>
        <c:numFmt formatCode="0.00%" sourceLinked="1"/>
        <c:majorTickMark val="out"/>
        <c:minorTickMark val="none"/>
        <c:tickLblPos val="nextTo"/>
        <c:crossAx val="399405752"/>
        <c:crosses val="autoZero"/>
        <c:crossBetween val="between"/>
      </c:valAx>
    </c:plotArea>
    <c:legend>
      <c:legendPos val="r"/>
      <c:overlay val="0"/>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Felt</a:t>
            </a:r>
            <a:r>
              <a:rPr lang="en-US" baseline="0" dirty="0"/>
              <a:t> Ready for Child Discharge</a:t>
            </a:r>
            <a:endParaRPr lang="en-US" dirty="0"/>
          </a:p>
        </c:rich>
      </c:tx>
      <c:layout>
        <c:manualLayout>
          <c:xMode val="edge"/>
          <c:yMode val="edge"/>
          <c:x val="0.281324851754642"/>
          <c:y val="4.3715840154610698E-2"/>
        </c:manualLayout>
      </c:layout>
      <c:overlay val="0"/>
    </c:title>
    <c:autoTitleDeleted val="0"/>
    <c:plotArea>
      <c:layout/>
      <c:lineChart>
        <c:grouping val="standard"/>
        <c:varyColors val="0"/>
        <c:ser>
          <c:idx val="0"/>
          <c:order val="0"/>
          <c:tx>
            <c:strRef>
              <c:f>Sheet1!$B$1</c:f>
              <c:strCache>
                <c:ptCount val="1"/>
                <c:pt idx="0">
                  <c:v>FY 2017</c:v>
                </c:pt>
              </c:strCache>
            </c:strRef>
          </c:tx>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Oct '17 - Dec ' 17</c:v>
                </c:pt>
                <c:pt idx="1">
                  <c:v>Jan '17 - Mar '17</c:v>
                </c:pt>
                <c:pt idx="2">
                  <c:v>Apr '17 - Jun '17</c:v>
                </c:pt>
                <c:pt idx="3">
                  <c:v>Jul '17 - Sep '17</c:v>
                </c:pt>
              </c:strCache>
            </c:strRef>
          </c:cat>
          <c:val>
            <c:numRef>
              <c:f>Sheet1!$B$2:$B$5</c:f>
              <c:numCache>
                <c:formatCode>0.00%</c:formatCode>
                <c:ptCount val="4"/>
                <c:pt idx="0">
                  <c:v>0.86399999999999999</c:v>
                </c:pt>
                <c:pt idx="1">
                  <c:v>0.95</c:v>
                </c:pt>
                <c:pt idx="2">
                  <c:v>0.90500000000000003</c:v>
                </c:pt>
                <c:pt idx="3">
                  <c:v>0.94299999999999995</c:v>
                </c:pt>
              </c:numCache>
            </c:numRef>
          </c:val>
          <c:smooth val="0"/>
          <c:extLst>
            <c:ext xmlns:c16="http://schemas.microsoft.com/office/drawing/2014/chart" uri="{C3380CC4-5D6E-409C-BE32-E72D297353CC}">
              <c16:uniqueId val="{00000000-4EC0-4DCD-8612-83B9C11738D9}"/>
            </c:ext>
          </c:extLst>
        </c:ser>
        <c:ser>
          <c:idx val="1"/>
          <c:order val="1"/>
          <c:tx>
            <c:strRef>
              <c:f>Sheet1!$C$1</c:f>
              <c:strCache>
                <c:ptCount val="1"/>
                <c:pt idx="0">
                  <c:v>FY 2016</c:v>
                </c:pt>
              </c:strCache>
            </c:strRef>
          </c:tx>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Oct '17 - Dec ' 17</c:v>
                </c:pt>
                <c:pt idx="1">
                  <c:v>Jan '17 - Mar '17</c:v>
                </c:pt>
                <c:pt idx="2">
                  <c:v>Apr '17 - Jun '17</c:v>
                </c:pt>
                <c:pt idx="3">
                  <c:v>Jul '17 - Sep '17</c:v>
                </c:pt>
              </c:strCache>
            </c:strRef>
          </c:cat>
          <c:val>
            <c:numRef>
              <c:f>Sheet1!$C$2:$C$5</c:f>
              <c:numCache>
                <c:formatCode>0.00%</c:formatCode>
                <c:ptCount val="4"/>
                <c:pt idx="0">
                  <c:v>0.88300000000000001</c:v>
                </c:pt>
                <c:pt idx="1">
                  <c:v>0.84299999999999997</c:v>
                </c:pt>
                <c:pt idx="2">
                  <c:v>0.88</c:v>
                </c:pt>
                <c:pt idx="3">
                  <c:v>0.89</c:v>
                </c:pt>
              </c:numCache>
            </c:numRef>
          </c:val>
          <c:smooth val="0"/>
          <c:extLst>
            <c:ext xmlns:c16="http://schemas.microsoft.com/office/drawing/2014/chart" uri="{C3380CC4-5D6E-409C-BE32-E72D297353CC}">
              <c16:uniqueId val="{00000001-4EC0-4DCD-8612-83B9C11738D9}"/>
            </c:ext>
          </c:extLst>
        </c:ser>
        <c:dLbls>
          <c:showLegendKey val="0"/>
          <c:showVal val="0"/>
          <c:showCatName val="0"/>
          <c:showSerName val="0"/>
          <c:showPercent val="0"/>
          <c:showBubbleSize val="0"/>
        </c:dLbls>
        <c:marker val="1"/>
        <c:smooth val="0"/>
        <c:axId val="400622352"/>
        <c:axId val="400622744"/>
      </c:lineChart>
      <c:catAx>
        <c:axId val="400622352"/>
        <c:scaling>
          <c:orientation val="minMax"/>
        </c:scaling>
        <c:delete val="0"/>
        <c:axPos val="b"/>
        <c:numFmt formatCode="General" sourceLinked="0"/>
        <c:majorTickMark val="out"/>
        <c:minorTickMark val="none"/>
        <c:tickLblPos val="nextTo"/>
        <c:txPr>
          <a:bodyPr/>
          <a:lstStyle/>
          <a:p>
            <a:pPr>
              <a:defRPr sz="1600"/>
            </a:pPr>
            <a:endParaRPr lang="en-US"/>
          </a:p>
        </c:txPr>
        <c:crossAx val="400622744"/>
        <c:crosses val="autoZero"/>
        <c:auto val="1"/>
        <c:lblAlgn val="ctr"/>
        <c:lblOffset val="100"/>
        <c:noMultiLvlLbl val="0"/>
      </c:catAx>
      <c:valAx>
        <c:axId val="400622744"/>
        <c:scaling>
          <c:orientation val="minMax"/>
        </c:scaling>
        <c:delete val="0"/>
        <c:axPos val="l"/>
        <c:majorGridlines/>
        <c:numFmt formatCode="0.00%" sourceLinked="1"/>
        <c:majorTickMark val="out"/>
        <c:minorTickMark val="none"/>
        <c:tickLblPos val="nextTo"/>
        <c:crossAx val="400622352"/>
        <c:crosses val="autoZero"/>
        <c:crossBetween val="between"/>
      </c:valAx>
    </c:plotArea>
    <c:legend>
      <c:legendPos val="r"/>
      <c:overlay val="0"/>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000" dirty="0"/>
              <a:t>Texas Children’s Hospital</a:t>
            </a:r>
            <a:br>
              <a:rPr lang="en-US" sz="1000" dirty="0"/>
            </a:br>
            <a:r>
              <a:rPr lang="en-US" sz="1000" dirty="0"/>
              <a:t>TCH128 PowerPoint System Process</a:t>
            </a:r>
          </a:p>
          <a:p>
            <a:r>
              <a:rPr lang="en-US" sz="1000" dirty="0"/>
              <a:t>Round 6 Template Review</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C77613-300D-834F-A10A-90BFC57D21D6}" type="datetimeFigureOut">
              <a:rPr lang="en-US" sz="1000" smtClean="0"/>
              <a:t>10/7/2017</a:t>
            </a:fld>
            <a:endParaRPr lang="en-US" sz="100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208264-DD64-9D46-BE1E-E542C4B96F5D}" type="slidenum">
              <a:rPr lang="en-US" sz="1000" smtClean="0"/>
              <a:t>‹#›</a:t>
            </a:fld>
            <a:endParaRPr lang="en-US" sz="1000" dirty="0"/>
          </a:p>
        </p:txBody>
      </p:sp>
    </p:spTree>
    <p:extLst>
      <p:ext uri="{BB962C8B-B14F-4D97-AF65-F5344CB8AC3E}">
        <p14:creationId xmlns:p14="http://schemas.microsoft.com/office/powerpoint/2010/main" val="1235312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604A2-9861-F74A-B5F3-4E337EB3BFF1}" type="datetimeFigureOut">
              <a:rPr lang="en-US" smtClean="0"/>
              <a:t>10/7/2017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5587A-9968-CE45-B8B2-C1D1551BA3F3}" type="slidenum">
              <a:rPr lang="en-US" smtClean="0"/>
              <a:t>‹#›</a:t>
            </a:fld>
            <a:endParaRPr lang="en-US"/>
          </a:p>
        </p:txBody>
      </p:sp>
    </p:spTree>
    <p:extLst>
      <p:ext uri="{BB962C8B-B14F-4D97-AF65-F5344CB8AC3E}">
        <p14:creationId xmlns:p14="http://schemas.microsoft.com/office/powerpoint/2010/main" val="28330686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4:3</a:t>
            </a:r>
          </a:p>
          <a:p>
            <a:r>
              <a:rPr lang="en-US" dirty="0"/>
              <a:t>Header and affiliation is locked</a:t>
            </a:r>
            <a:r>
              <a:rPr lang="en-US" baseline="0" dirty="0"/>
              <a:t> and may not be altered</a:t>
            </a:r>
            <a:endParaRPr lang="en-US" dirty="0"/>
          </a:p>
        </p:txBody>
      </p:sp>
      <p:sp>
        <p:nvSpPr>
          <p:cNvPr id="4" name="Slide Number Placeholder 3"/>
          <p:cNvSpPr>
            <a:spLocks noGrp="1"/>
          </p:cNvSpPr>
          <p:nvPr>
            <p:ph type="sldNum" sz="quarter" idx="10"/>
          </p:nvPr>
        </p:nvSpPr>
        <p:spPr/>
        <p:txBody>
          <a:bodyPr/>
          <a:lstStyle/>
          <a:p>
            <a:fld id="{DB9B7884-95A5-7240-AC55-CF27804ABCEA}" type="slidenum">
              <a:rPr lang="en-US" smtClean="0"/>
              <a:t>1</a:t>
            </a:fld>
            <a:endParaRPr lang="en-US"/>
          </a:p>
        </p:txBody>
      </p:sp>
    </p:spTree>
    <p:extLst>
      <p:ext uri="{BB962C8B-B14F-4D97-AF65-F5344CB8AC3E}">
        <p14:creationId xmlns:p14="http://schemas.microsoft.com/office/powerpoint/2010/main" val="238971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5587A-9968-CE45-B8B2-C1D1551BA3F3}" type="slidenum">
              <a:rPr lang="en-US" smtClean="0"/>
              <a:t>4</a:t>
            </a:fld>
            <a:endParaRPr lang="en-US"/>
          </a:p>
        </p:txBody>
      </p:sp>
    </p:spTree>
    <p:extLst>
      <p:ext uri="{BB962C8B-B14F-4D97-AF65-F5344CB8AC3E}">
        <p14:creationId xmlns:p14="http://schemas.microsoft.com/office/powerpoint/2010/main" val="1170109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1">
    <p:spTree>
      <p:nvGrpSpPr>
        <p:cNvPr id="1" name=""/>
        <p:cNvGrpSpPr/>
        <p:nvPr/>
      </p:nvGrpSpPr>
      <p:grpSpPr>
        <a:xfrm>
          <a:off x="0" y="0"/>
          <a:ext cx="0" cy="0"/>
          <a:chOff x="0" y="0"/>
          <a:chExt cx="0" cy="0"/>
        </a:xfrm>
      </p:grpSpPr>
      <p:pic>
        <p:nvPicPr>
          <p:cNvPr id="5" name="Picture 4" descr="ppt-bg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84851"/>
          </a:xfrm>
          <a:prstGeom prst="rect">
            <a:avLst/>
          </a:prstGeom>
        </p:spPr>
      </p:pic>
      <p:sp>
        <p:nvSpPr>
          <p:cNvPr id="3" name="Subtitle 2"/>
          <p:cNvSpPr>
            <a:spLocks noGrp="1"/>
          </p:cNvSpPr>
          <p:nvPr>
            <p:ph type="subTitle" idx="1" hasCustomPrompt="1"/>
          </p:nvPr>
        </p:nvSpPr>
        <p:spPr>
          <a:xfrm>
            <a:off x="457200" y="2883889"/>
            <a:ext cx="6400800" cy="1752600"/>
          </a:xfrm>
        </p:spPr>
        <p:txBody>
          <a:bodyPr>
            <a:normAutofit/>
          </a:bodyPr>
          <a:lstStyle>
            <a:lvl1pPr marL="0" indent="0" algn="l">
              <a:lnSpc>
                <a:spcPct val="80000"/>
              </a:lnSpc>
              <a:buNone/>
              <a:defRPr sz="2400" spc="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title" hasCustomPrompt="1"/>
          </p:nvPr>
        </p:nvSpPr>
        <p:spPr>
          <a:xfrm>
            <a:off x="457200" y="1752701"/>
            <a:ext cx="8229600" cy="823311"/>
          </a:xfrm>
          <a:prstGeom prst="rect">
            <a:avLst/>
          </a:prstGeom>
        </p:spPr>
        <p:txBody>
          <a:bodyPr>
            <a:normAutofit/>
          </a:bodyPr>
          <a:lstStyle>
            <a:lvl1pPr>
              <a:lnSpc>
                <a:spcPct val="80000"/>
              </a:lnSpc>
              <a:defRPr sz="3200" cap="all" spc="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2180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9" cy="5784849"/>
          </a:xfrm>
          <a:prstGeom prst="rect">
            <a:avLst/>
          </a:prstGeom>
        </p:spPr>
      </p:pic>
      <p:sp>
        <p:nvSpPr>
          <p:cNvPr id="3" name="Subtitle 2"/>
          <p:cNvSpPr>
            <a:spLocks noGrp="1"/>
          </p:cNvSpPr>
          <p:nvPr>
            <p:ph type="subTitle" idx="1" hasCustomPrompt="1"/>
          </p:nvPr>
        </p:nvSpPr>
        <p:spPr>
          <a:xfrm>
            <a:off x="457200" y="2883888"/>
            <a:ext cx="6400800" cy="1752600"/>
          </a:xfrm>
        </p:spPr>
        <p:txBody>
          <a:bodyPr>
            <a:normAutofit/>
          </a:bodyPr>
          <a:lstStyle>
            <a:lvl1pPr marL="0" indent="0" algn="l">
              <a:lnSpc>
                <a:spcPct val="80000"/>
              </a:lnSpc>
              <a:buNone/>
              <a:defRPr sz="2400" spc="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title" hasCustomPrompt="1"/>
          </p:nvPr>
        </p:nvSpPr>
        <p:spPr>
          <a:xfrm>
            <a:off x="457200" y="1752699"/>
            <a:ext cx="8229600" cy="823311"/>
          </a:xfrm>
          <a:prstGeom prst="rect">
            <a:avLst/>
          </a:prstGeom>
        </p:spPr>
        <p:txBody>
          <a:bodyPr>
            <a:normAutofit/>
          </a:bodyPr>
          <a:lstStyle>
            <a:lvl1pPr>
              <a:lnSpc>
                <a:spcPct val="80000"/>
              </a:lnSpc>
              <a:defRPr sz="3200" cap="all" spc="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714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9" cy="5784849"/>
          </a:xfrm>
          <a:prstGeom prst="rect">
            <a:avLst/>
          </a:prstGeom>
        </p:spPr>
      </p:pic>
      <p:sp>
        <p:nvSpPr>
          <p:cNvPr id="3" name="Subtitle 2"/>
          <p:cNvSpPr>
            <a:spLocks noGrp="1"/>
          </p:cNvSpPr>
          <p:nvPr>
            <p:ph type="subTitle" idx="1" hasCustomPrompt="1"/>
          </p:nvPr>
        </p:nvSpPr>
        <p:spPr>
          <a:xfrm>
            <a:off x="457200" y="2889147"/>
            <a:ext cx="6400800" cy="1752600"/>
          </a:xfrm>
        </p:spPr>
        <p:txBody>
          <a:bodyPr>
            <a:normAutofit/>
          </a:bodyPr>
          <a:lstStyle>
            <a:lvl1pPr marL="0" indent="0" algn="l">
              <a:lnSpc>
                <a:spcPct val="80000"/>
              </a:lnSpc>
              <a:buNone/>
              <a:defRPr sz="2400" spc="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title" hasCustomPrompt="1"/>
          </p:nvPr>
        </p:nvSpPr>
        <p:spPr>
          <a:xfrm>
            <a:off x="457200" y="1757958"/>
            <a:ext cx="8229600" cy="823311"/>
          </a:xfrm>
          <a:prstGeom prst="rect">
            <a:avLst/>
          </a:prstGeom>
        </p:spPr>
        <p:txBody>
          <a:bodyPr>
            <a:normAutofit/>
          </a:bodyPr>
          <a:lstStyle>
            <a:lvl1pPr>
              <a:lnSpc>
                <a:spcPct val="80000"/>
              </a:lnSpc>
              <a:defRPr sz="3200" cap="all" spc="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714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Rectangle 7"/>
          <p:cNvSpPr/>
          <p:nvPr userDrawn="1"/>
        </p:nvSpPr>
        <p:spPr>
          <a:xfrm>
            <a:off x="0" y="0"/>
            <a:ext cx="9144000" cy="5802923"/>
          </a:xfrm>
          <a:prstGeom prst="rect">
            <a:avLst/>
          </a:prstGeom>
          <a:gradFill flip="none" rotWithShape="1">
            <a:gsLst>
              <a:gs pos="100000">
                <a:schemeClr val="accent5"/>
              </a:gs>
              <a:gs pos="0">
                <a:schemeClr val="tx2"/>
              </a:gs>
            </a:gsLst>
            <a:lin ang="6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57200" y="2901961"/>
            <a:ext cx="6400800" cy="1752600"/>
          </a:xfrm>
        </p:spPr>
        <p:txBody>
          <a:bodyPr>
            <a:normAutofit/>
          </a:bodyPr>
          <a:lstStyle>
            <a:lvl1pPr marL="0" indent="0" algn="l">
              <a:lnSpc>
                <a:spcPct val="80000"/>
              </a:lnSpc>
              <a:buNone/>
              <a:defRPr sz="2400" spc="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title" hasCustomPrompt="1"/>
          </p:nvPr>
        </p:nvSpPr>
        <p:spPr>
          <a:xfrm>
            <a:off x="457200" y="1770773"/>
            <a:ext cx="8229600" cy="823311"/>
          </a:xfrm>
          <a:prstGeom prst="rect">
            <a:avLst/>
          </a:prstGeom>
        </p:spPr>
        <p:txBody>
          <a:bodyPr>
            <a:normAutofit/>
          </a:bodyPr>
          <a:lstStyle>
            <a:lvl1pPr>
              <a:lnSpc>
                <a:spcPct val="80000"/>
              </a:lnSpc>
              <a:defRPr sz="3200" cap="all" spc="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2389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336"/>
            <a:ext cx="8229600" cy="4261107"/>
          </a:xfrm>
        </p:spPr>
        <p:txBody>
          <a:bodyPr/>
          <a:lstStyle>
            <a:lvl1pPr marL="342900" indent="-342900">
              <a:buFont typeface="Arial"/>
              <a:buChar ch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cap="all">
                <a:solidFill>
                  <a:srgbClr val="E61E2A"/>
                </a:solidFill>
              </a:defRPr>
            </a:lvl1pPr>
          </a:lstStyle>
          <a:p>
            <a:r>
              <a:rPr lang="en-US" dirty="0"/>
              <a:t>Click to edit Master title style</a:t>
            </a:r>
          </a:p>
        </p:txBody>
      </p:sp>
    </p:spTree>
    <p:extLst>
      <p:ext uri="{BB962C8B-B14F-4D97-AF65-F5344CB8AC3E}">
        <p14:creationId xmlns:p14="http://schemas.microsoft.com/office/powerpoint/2010/main" val="305220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5" name="Content Placeholder 2"/>
          <p:cNvSpPr>
            <a:spLocks noGrp="1"/>
          </p:cNvSpPr>
          <p:nvPr>
            <p:ph idx="10"/>
          </p:nvPr>
        </p:nvSpPr>
        <p:spPr>
          <a:xfrm>
            <a:off x="457200" y="1396047"/>
            <a:ext cx="4038600" cy="4261107"/>
          </a:xfrm>
        </p:spPr>
        <p:txBody>
          <a:bodyPr/>
          <a:lstStyle>
            <a:lvl1pPr marL="342900" indent="-342900">
              <a:buFont typeface="Arial"/>
              <a:buChar ch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401796"/>
            <a:ext cx="4038600" cy="4261107"/>
          </a:xfrm>
        </p:spPr>
        <p:txBody>
          <a:bodyPr/>
          <a:lstStyle>
            <a:lvl1pPr marL="342900" indent="-342900">
              <a:buFont typeface="Arial"/>
              <a:buChar ch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696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4848"/>
            <a:ext cx="8229600" cy="5223072"/>
          </a:xfrm>
        </p:spPr>
        <p:txBody>
          <a:bodyPr/>
          <a:lstStyle>
            <a:lvl1pPr marL="342900" indent="-342900">
              <a:buFont typeface="Arial"/>
              <a:buChar ch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532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9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ments/Questions?">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1793705" y="4893630"/>
            <a:ext cx="5559374" cy="584776"/>
          </a:xfrm>
          <a:prstGeom prst="rect">
            <a:avLst/>
          </a:prstGeom>
          <a:noFill/>
        </p:spPr>
        <p:txBody>
          <a:bodyPr wrap="square" rtlCol="0">
            <a:spAutoFit/>
          </a:bodyPr>
          <a:lstStyle/>
          <a:p>
            <a:pPr algn="ctr"/>
            <a:r>
              <a:rPr lang="en-US" sz="3200" b="1" dirty="0">
                <a:solidFill>
                  <a:schemeClr val="tx2"/>
                </a:solidFill>
              </a:rPr>
              <a:t>COMMENTS/QUESTIONS?</a:t>
            </a:r>
          </a:p>
        </p:txBody>
      </p:sp>
      <p:pic>
        <p:nvPicPr>
          <p:cNvPr id="5" name="Picture 4" descr="TCH110_Logo_T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0933" y="1058204"/>
            <a:ext cx="4699000" cy="4233333"/>
          </a:xfrm>
          <a:prstGeom prst="rect">
            <a:avLst/>
          </a:prstGeom>
        </p:spPr>
      </p:pic>
    </p:spTree>
    <p:extLst>
      <p:ext uri="{BB962C8B-B14F-4D97-AF65-F5344CB8AC3E}">
        <p14:creationId xmlns:p14="http://schemas.microsoft.com/office/powerpoint/2010/main" val="71704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1"/>
            <a:ext cx="9144000" cy="608753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781239"/>
            <a:ext cx="9144000" cy="1066800"/>
          </a:xfrm>
          <a:prstGeom prst="rect">
            <a:avLst/>
          </a:prstGeom>
        </p:spPr>
      </p:pic>
      <p:sp>
        <p:nvSpPr>
          <p:cNvPr id="3" name="Text Placeholder 2"/>
          <p:cNvSpPr>
            <a:spLocks noGrp="1"/>
          </p:cNvSpPr>
          <p:nvPr>
            <p:ph type="body" idx="1"/>
          </p:nvPr>
        </p:nvSpPr>
        <p:spPr>
          <a:xfrm>
            <a:off x="457200" y="1386814"/>
            <a:ext cx="8229600" cy="42808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453796" y="5741393"/>
            <a:ext cx="6328863" cy="215444"/>
          </a:xfrm>
          <a:prstGeom prst="rect">
            <a:avLst/>
          </a:prstGeom>
          <a:noFill/>
        </p:spPr>
        <p:txBody>
          <a:bodyPr wrap="square" rtlCol="0">
            <a:spAutoFit/>
          </a:bodyPr>
          <a:lstStyle/>
          <a:p>
            <a:r>
              <a:rPr lang="en-US" sz="800" b="1" dirty="0">
                <a:solidFill>
                  <a:schemeClr val="bg1"/>
                </a:solidFill>
              </a:rPr>
              <a:t>DEPARTMENT</a:t>
            </a:r>
            <a:r>
              <a:rPr lang="en-US" sz="800" b="1" baseline="0" dirty="0">
                <a:solidFill>
                  <a:schemeClr val="bg1"/>
                </a:solidFill>
              </a:rPr>
              <a:t> NAME</a:t>
            </a:r>
            <a:endParaRPr lang="en-US" sz="800" b="1" dirty="0">
              <a:solidFill>
                <a:schemeClr val="bg1"/>
              </a:solidFill>
            </a:endParaRPr>
          </a:p>
        </p:txBody>
      </p:sp>
      <p:sp>
        <p:nvSpPr>
          <p:cNvPr id="23" name="Title Placeholder 22"/>
          <p:cNvSpPr>
            <a:spLocks noGrp="1"/>
          </p:cNvSpPr>
          <p:nvPr>
            <p:ph type="title"/>
          </p:nvPr>
        </p:nvSpPr>
        <p:spPr>
          <a:xfrm>
            <a:off x="457200" y="424848"/>
            <a:ext cx="8229600" cy="81063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58503579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4" r:id="rId4"/>
    <p:sldLayoutId id="2147483650" r:id="rId5"/>
    <p:sldLayoutId id="2147483652" r:id="rId6"/>
    <p:sldLayoutId id="2147483655" r:id="rId7"/>
    <p:sldLayoutId id="2147483653" r:id="rId8"/>
    <p:sldLayoutId id="2147483658" r:id="rId9"/>
  </p:sldLayoutIdLst>
  <p:txStyles>
    <p:titleStyle>
      <a:lvl1pPr algn="l" defTabSz="457200" rtl="0" eaLnBrk="1" latinLnBrk="0" hangingPunct="1">
        <a:lnSpc>
          <a:spcPct val="80000"/>
        </a:lnSpc>
        <a:spcBef>
          <a:spcPct val="0"/>
        </a:spcBef>
        <a:buNone/>
        <a:defRPr sz="2800" b="1" kern="1200" cap="all" spc="100" baseline="0">
          <a:solidFill>
            <a:schemeClr val="tx2"/>
          </a:solidFill>
          <a:latin typeface="+mj-lt"/>
          <a:ea typeface="+mj-ea"/>
          <a:cs typeface="+mj-cs"/>
        </a:defRPr>
      </a:lvl1pPr>
    </p:titleStyle>
    <p:bodyStyle>
      <a:lvl1pPr marL="342900" indent="-342900" algn="l" defTabSz="457200" rtl="0" eaLnBrk="1" latinLnBrk="0" hangingPunct="1">
        <a:spcBef>
          <a:spcPts val="0"/>
        </a:spcBef>
        <a:spcAft>
          <a:spcPts val="1200"/>
        </a:spcAft>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0"/>
        </a:spcBef>
        <a:spcAft>
          <a:spcPts val="1200"/>
        </a:spcAft>
        <a:buClr>
          <a:schemeClr val="tx2"/>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0"/>
        </a:spcBef>
        <a:spcAft>
          <a:spcPts val="1200"/>
        </a:spcAft>
        <a:buClr>
          <a:schemeClr val="tx2"/>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ts val="0"/>
        </a:spcBef>
        <a:spcAft>
          <a:spcPts val="1200"/>
        </a:spcAft>
        <a:buClr>
          <a:schemeClr val="tx2"/>
        </a:buClr>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spcAft>
          <a:spcPts val="12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ilhKf83sXWAhULy2MKHZJCDakQjRwIBw&amp;url=http://houstonlifestyles.com/texas-childrens-heart-center/&amp;psig=AFQjCNEiN5dDkPDQRRn7qVKhouweeUlAXA&amp;ust=1506614606141999"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0ahUKEwjcw-r34sXWAhXqsVQKHWY5BNwQjRwIBw&amp;url=http://nursinglink.monster.com/benefits&amp;psig=AFQjCNHDBhwC8hzCj-51VMRW-dHVVq67zw&amp;ust=1506615586298902"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Julia </a:t>
            </a:r>
            <a:r>
              <a:rPr lang="en-US" dirty="0" err="1"/>
              <a:t>Sigren</a:t>
            </a:r>
            <a:r>
              <a:rPr lang="en-US" dirty="0"/>
              <a:t>, BSN, RN, CPN</a:t>
            </a:r>
          </a:p>
        </p:txBody>
      </p:sp>
      <p:sp>
        <p:nvSpPr>
          <p:cNvPr id="3" name="Title 2"/>
          <p:cNvSpPr>
            <a:spLocks noGrp="1"/>
          </p:cNvSpPr>
          <p:nvPr>
            <p:ph type="title"/>
          </p:nvPr>
        </p:nvSpPr>
        <p:spPr/>
        <p:txBody>
          <a:bodyPr>
            <a:noAutofit/>
          </a:bodyPr>
          <a:lstStyle/>
          <a:p>
            <a:br>
              <a:rPr lang="en-US" dirty="0"/>
            </a:br>
            <a:r>
              <a:rPr lang="en-US" dirty="0"/>
              <a:t>Rooming-in for success: preparing patient/families for discharge</a:t>
            </a:r>
          </a:p>
        </p:txBody>
      </p:sp>
      <p:sp>
        <p:nvSpPr>
          <p:cNvPr id="4" name="TextBox 3"/>
          <p:cNvSpPr txBox="1"/>
          <p:nvPr/>
        </p:nvSpPr>
        <p:spPr>
          <a:xfrm>
            <a:off x="5727700" y="927100"/>
            <a:ext cx="184666" cy="369332"/>
          </a:xfrm>
          <a:prstGeom prst="rect">
            <a:avLst/>
          </a:prstGeom>
          <a:noFill/>
        </p:spPr>
        <p:txBody>
          <a:bodyPr wrap="none" rtlCol="0">
            <a:spAutoFit/>
          </a:bodyPr>
          <a:lstStyle/>
          <a:p>
            <a:endParaRPr lang="en-US" dirty="0"/>
          </a:p>
        </p:txBody>
      </p:sp>
      <p:sp>
        <p:nvSpPr>
          <p:cNvPr id="6" name="TextBox 5"/>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366505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Most recently, in June 2017, a “Care by Parent” handout was added to the packet so that families may further understand the process and expectations of rooming-in with their child.</a:t>
            </a:r>
          </a:p>
        </p:txBody>
      </p:sp>
      <p:sp>
        <p:nvSpPr>
          <p:cNvPr id="3" name="Title 2"/>
          <p:cNvSpPr>
            <a:spLocks noGrp="1"/>
          </p:cNvSpPr>
          <p:nvPr>
            <p:ph type="title"/>
          </p:nvPr>
        </p:nvSpPr>
        <p:spPr/>
        <p:txBody>
          <a:bodyPr/>
          <a:lstStyle/>
          <a:p>
            <a:r>
              <a:rPr lang="en-US" dirty="0"/>
              <a:t>additions</a:t>
            </a:r>
          </a:p>
        </p:txBody>
      </p:sp>
      <p:sp>
        <p:nvSpPr>
          <p:cNvPr id="4" name="TextBox 3"/>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360675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0616" y="211467"/>
            <a:ext cx="3000532" cy="5372579"/>
          </a:xfrm>
          <a:prstGeom prst="rect">
            <a:avLst/>
          </a:prstGeom>
          <a:ln w="9525" cap="sq" cmpd="sng">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417251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Average for FY 2017 = 91.55%</a:t>
            </a:r>
          </a:p>
          <a:p>
            <a:pPr marL="0" indent="0">
              <a:buNone/>
            </a:pPr>
            <a:endParaRPr lang="en-US" dirty="0"/>
          </a:p>
        </p:txBody>
      </p:sp>
      <p:sp>
        <p:nvSpPr>
          <p:cNvPr id="3" name="Title 2"/>
          <p:cNvSpPr>
            <a:spLocks noGrp="1"/>
          </p:cNvSpPr>
          <p:nvPr>
            <p:ph type="title"/>
          </p:nvPr>
        </p:nvSpPr>
        <p:spPr/>
        <p:txBody>
          <a:bodyPr/>
          <a:lstStyle/>
          <a:p>
            <a:r>
              <a:rPr lang="en-US" dirty="0"/>
              <a:t>IMPACT</a:t>
            </a:r>
          </a:p>
        </p:txBody>
      </p:sp>
      <p:graphicFrame>
        <p:nvGraphicFramePr>
          <p:cNvPr id="4" name="Content Placeholder 3"/>
          <p:cNvGraphicFramePr>
            <a:graphicFrameLocks/>
          </p:cNvGraphicFramePr>
          <p:nvPr>
            <p:extLst>
              <p:ext uri="{D42A27DB-BD31-4B8C-83A1-F6EECF244321}">
                <p14:modId xmlns:p14="http://schemas.microsoft.com/office/powerpoint/2010/main" val="330383352"/>
              </p:ext>
            </p:extLst>
          </p:nvPr>
        </p:nvGraphicFramePr>
        <p:xfrm>
          <a:off x="1139220" y="2046670"/>
          <a:ext cx="7013593" cy="34749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331936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continued…</a:t>
            </a:r>
          </a:p>
        </p:txBody>
      </p:sp>
      <p:sp>
        <p:nvSpPr>
          <p:cNvPr id="4" name="Content Placeholder 3"/>
          <p:cNvSpPr>
            <a:spLocks noGrp="1"/>
          </p:cNvSpPr>
          <p:nvPr>
            <p:ph idx="11"/>
          </p:nvPr>
        </p:nvSpPr>
        <p:spPr/>
        <p:txBody>
          <a:bodyPr>
            <a:normAutofit/>
          </a:bodyPr>
          <a:lstStyle/>
          <a:p>
            <a:r>
              <a:rPr lang="en-US" dirty="0"/>
              <a:t>Although the unit was excited to see the change in discharge satisfaction scores, the most rewarding aspect was the increased ability to help patients and families feel empowered and confident on their journey home.  CPCU </a:t>
            </a:r>
            <a:r>
              <a:rPr lang="en-US"/>
              <a:t>is continuing </a:t>
            </a:r>
            <a:r>
              <a:rPr lang="en-US" dirty="0"/>
              <a:t>to use the tool to this day.</a:t>
            </a:r>
          </a:p>
        </p:txBody>
      </p:sp>
      <p:sp>
        <p:nvSpPr>
          <p:cNvPr id="6" name="TextBox 5"/>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pic>
        <p:nvPicPr>
          <p:cNvPr id="7" name="Content Placeholder 6"/>
          <p:cNvPicPr>
            <a:picLocks noGrp="1" noChangeAspect="1"/>
          </p:cNvPicPr>
          <p:nvPr>
            <p:ph idx="10"/>
          </p:nvPr>
        </p:nvPicPr>
        <p:blipFill>
          <a:blip r:embed="rId2"/>
          <a:srcRect l="26239" r="26239"/>
          <a:stretch>
            <a:fillRect/>
          </a:stretch>
        </p:blipFill>
        <p:spPr/>
      </p:pic>
    </p:spTree>
    <p:extLst>
      <p:ext uri="{BB962C8B-B14F-4D97-AF65-F5344CB8AC3E}">
        <p14:creationId xmlns:p14="http://schemas.microsoft.com/office/powerpoint/2010/main" val="143936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9532"/>
            <a:ext cx="8229600" cy="4491912"/>
          </a:xfrm>
        </p:spPr>
        <p:txBody>
          <a:bodyPr>
            <a:normAutofit lnSpcReduction="10000"/>
          </a:bodyPr>
          <a:lstStyle/>
          <a:p>
            <a:pPr marL="0" indent="0">
              <a:lnSpc>
                <a:spcPct val="120000"/>
              </a:lnSpc>
              <a:spcAft>
                <a:spcPts val="0"/>
              </a:spcAft>
              <a:buNone/>
            </a:pPr>
            <a:r>
              <a:rPr lang="en-US" sz="1600" i="1" dirty="0"/>
              <a:t>Figure 1</a:t>
            </a:r>
            <a:r>
              <a:rPr lang="en-US" sz="1600" dirty="0"/>
              <a:t>. [Home Letters] [Photograph]. (</a:t>
            </a:r>
            <a:r>
              <a:rPr lang="en-US" sz="1600" dirty="0" err="1"/>
              <a:t>n.d.</a:t>
            </a:r>
            <a:r>
              <a:rPr lang="en-US" sz="1600" dirty="0"/>
              <a:t>). Retrieved September 29, 2017 from http://news-	trhl.ernesthealth.com/blog/</a:t>
            </a:r>
            <a:r>
              <a:rPr lang="en-US" sz="1600" dirty="0" err="1"/>
              <a:t>index.php</a:t>
            </a:r>
            <a:r>
              <a:rPr lang="en-US" sz="1600" dirty="0"/>
              <a:t>/2015/03/09/leaving-inpatient-rehab-</a:t>
            </a:r>
            <a:r>
              <a:rPr lang="en-US" sz="1600" dirty="0" err="1"/>
              <a:t>trustpoint</a:t>
            </a:r>
            <a:r>
              <a:rPr lang="en-US" sz="1600" dirty="0"/>
              <a:t>-	hospital-going-home-vs-skilled-nursing-facility/</a:t>
            </a:r>
          </a:p>
          <a:p>
            <a:pPr marL="0" indent="0">
              <a:lnSpc>
                <a:spcPct val="120000"/>
              </a:lnSpc>
              <a:spcAft>
                <a:spcPts val="0"/>
              </a:spcAft>
              <a:buNone/>
            </a:pPr>
            <a:endParaRPr lang="en-US" sz="800" dirty="0"/>
          </a:p>
          <a:p>
            <a:pPr marL="0" indent="0">
              <a:lnSpc>
                <a:spcPct val="120000"/>
              </a:lnSpc>
              <a:spcAft>
                <a:spcPts val="0"/>
              </a:spcAft>
              <a:buNone/>
            </a:pPr>
            <a:r>
              <a:rPr lang="en-US" sz="1600" i="1" dirty="0"/>
              <a:t>Figure 2</a:t>
            </a:r>
            <a:r>
              <a:rPr lang="en-US" sz="1600" dirty="0"/>
              <a:t>. [Texas Children’s Heart Center] [Photograph]. (</a:t>
            </a:r>
            <a:r>
              <a:rPr lang="en-US" sz="1600" dirty="0" err="1"/>
              <a:t>n.d.</a:t>
            </a:r>
            <a:r>
              <a:rPr lang="en-US" sz="1600" dirty="0"/>
              <a:t>). Retrieved September 29, 2017 	from http://houstonlifestyles.com/wp-content/uploads/2014/01/TX-Childrens-Hospital-	Houston-Woodlands-TX-0114.jpg</a:t>
            </a:r>
          </a:p>
          <a:p>
            <a:pPr marL="0" indent="0">
              <a:lnSpc>
                <a:spcPct val="120000"/>
              </a:lnSpc>
              <a:spcAft>
                <a:spcPts val="0"/>
              </a:spcAft>
              <a:buNone/>
            </a:pPr>
            <a:endParaRPr lang="en-US" sz="800" dirty="0"/>
          </a:p>
          <a:p>
            <a:pPr marL="0" indent="0">
              <a:lnSpc>
                <a:spcPct val="120000"/>
              </a:lnSpc>
              <a:spcAft>
                <a:spcPts val="0"/>
              </a:spcAft>
              <a:buNone/>
            </a:pPr>
            <a:r>
              <a:rPr lang="en-US" sz="1600" i="1" dirty="0"/>
              <a:t>Figure 3</a:t>
            </a:r>
            <a:r>
              <a:rPr lang="en-US" sz="1600" dirty="0"/>
              <a:t>. [Heart and Stethoscope] [Image]. (</a:t>
            </a:r>
            <a:r>
              <a:rPr lang="en-US" sz="1600" dirty="0" err="1"/>
              <a:t>n.d.</a:t>
            </a:r>
            <a:r>
              <a:rPr lang="en-US" sz="1600" dirty="0"/>
              <a:t>). Retrieved September 29, 2017 from  	http://nursinglink.monster.com/nfs/nursinglink/attachment_images/0017/4059/</a:t>
            </a:r>
          </a:p>
          <a:p>
            <a:pPr marL="0" indent="0">
              <a:lnSpc>
                <a:spcPct val="120000"/>
              </a:lnSpc>
              <a:spcAft>
                <a:spcPts val="0"/>
              </a:spcAft>
              <a:buNone/>
            </a:pPr>
            <a:r>
              <a:rPr lang="en-US" sz="1600" dirty="0"/>
              <a:t>	stethescopeheart4.jpg</a:t>
            </a:r>
          </a:p>
          <a:p>
            <a:pPr marL="0" indent="0">
              <a:lnSpc>
                <a:spcPct val="120000"/>
              </a:lnSpc>
              <a:spcAft>
                <a:spcPts val="0"/>
              </a:spcAft>
              <a:buNone/>
            </a:pPr>
            <a:endParaRPr lang="en-US" sz="800" dirty="0"/>
          </a:p>
          <a:p>
            <a:pPr marL="0" indent="0">
              <a:lnSpc>
                <a:spcPct val="120000"/>
              </a:lnSpc>
              <a:spcAft>
                <a:spcPts val="0"/>
              </a:spcAft>
              <a:buNone/>
            </a:pPr>
            <a:r>
              <a:rPr lang="en-US" sz="1600" i="1" dirty="0"/>
              <a:t>Figure 4</a:t>
            </a:r>
            <a:r>
              <a:rPr lang="en-US" sz="1600" dirty="0"/>
              <a:t>. [Lost Signs] [Image]. (</a:t>
            </a:r>
            <a:r>
              <a:rPr lang="en-US" sz="1600" dirty="0" err="1"/>
              <a:t>n.d.</a:t>
            </a:r>
            <a:r>
              <a:rPr lang="en-US" sz="1600" dirty="0"/>
              <a:t>). Retrieved September 29, 2017 from 	http://www.prhomecare.com/choosing-a-home-health-care-provider-before-hospital-	discharge/</a:t>
            </a:r>
          </a:p>
          <a:p>
            <a:pPr marL="0" indent="0">
              <a:lnSpc>
                <a:spcPct val="120000"/>
              </a:lnSpc>
              <a:spcAft>
                <a:spcPts val="0"/>
              </a:spcAft>
              <a:buNone/>
            </a:pPr>
            <a:endParaRPr lang="en-US" sz="900" dirty="0"/>
          </a:p>
          <a:p>
            <a:pPr marL="0" indent="0">
              <a:lnSpc>
                <a:spcPct val="120000"/>
              </a:lnSpc>
              <a:spcAft>
                <a:spcPts val="0"/>
              </a:spcAft>
              <a:buNone/>
            </a:pPr>
            <a:r>
              <a:rPr lang="en-US" sz="1600" i="1" dirty="0"/>
              <a:t>Figure 5</a:t>
            </a:r>
            <a:r>
              <a:rPr lang="en-US" sz="1600" dirty="0"/>
              <a:t>. [Parents Kissing Little Girl] [Photograph]. (</a:t>
            </a:r>
            <a:r>
              <a:rPr lang="en-US" sz="1600" dirty="0" err="1"/>
              <a:t>n.d.</a:t>
            </a:r>
            <a:r>
              <a:rPr lang="en-US" sz="1600" dirty="0"/>
              <a:t>). Retrieved September 29, 2017 from 	http://theparentingcafe.com.au/what-do-children-need-from-their-parents/</a:t>
            </a:r>
          </a:p>
        </p:txBody>
      </p:sp>
      <p:sp>
        <p:nvSpPr>
          <p:cNvPr id="3" name="Title 2"/>
          <p:cNvSpPr>
            <a:spLocks noGrp="1"/>
          </p:cNvSpPr>
          <p:nvPr>
            <p:ph type="title"/>
          </p:nvPr>
        </p:nvSpPr>
        <p:spPr/>
        <p:txBody>
          <a:bodyPr/>
          <a:lstStyle/>
          <a:p>
            <a:r>
              <a:rPr lang="en-US" dirty="0"/>
              <a:t>references</a:t>
            </a:r>
          </a:p>
        </p:txBody>
      </p:sp>
      <p:sp>
        <p:nvSpPr>
          <p:cNvPr id="4" name="TextBox 3"/>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89838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466110" y="5795296"/>
            <a:ext cx="2197048" cy="810635"/>
          </a:xfrm>
          <a:prstGeom prst="rect">
            <a:avLst/>
          </a:prstGeom>
        </p:spPr>
        <p:txBody>
          <a:bodyPr/>
          <a:lstStyle>
            <a:lvl1pPr algn="l" defTabSz="457200" rtl="0" eaLnBrk="1" latinLnBrk="0" hangingPunct="1">
              <a:lnSpc>
                <a:spcPct val="80000"/>
              </a:lnSpc>
              <a:spcBef>
                <a:spcPct val="0"/>
              </a:spcBef>
              <a:buNone/>
              <a:defRPr sz="2800" b="1" kern="1200" cap="all" spc="100" baseline="0">
                <a:solidFill>
                  <a:schemeClr val="tx2"/>
                </a:solidFill>
                <a:latin typeface="+mj-lt"/>
                <a:ea typeface="+mj-ea"/>
                <a:cs typeface="+mj-cs"/>
              </a:defRPr>
            </a:lvl1pPr>
          </a:lstStyle>
          <a:p>
            <a:r>
              <a:rPr lang="en-US" dirty="0"/>
              <a:t>THANK YOU!</a:t>
            </a:r>
          </a:p>
        </p:txBody>
      </p:sp>
    </p:spTree>
    <p:extLst>
      <p:ext uri="{BB962C8B-B14F-4D97-AF65-F5344CB8AC3E}">
        <p14:creationId xmlns:p14="http://schemas.microsoft.com/office/powerpoint/2010/main" val="321388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Content Placeholder 3"/>
          <p:cNvSpPr>
            <a:spLocks noGrp="1"/>
          </p:cNvSpPr>
          <p:nvPr>
            <p:ph idx="11"/>
          </p:nvPr>
        </p:nvSpPr>
        <p:spPr/>
        <p:txBody>
          <a:bodyPr>
            <a:normAutofit/>
          </a:bodyPr>
          <a:lstStyle/>
          <a:p>
            <a:r>
              <a:rPr lang="en-US" dirty="0"/>
              <a:t>Being discharged from the hospital can be an overwhelmingly challenging event for families.  Their loved ones may enter the hospital without any kind of special care, but leave on enteral feeds, medications, and oxygen.</a:t>
            </a:r>
          </a:p>
        </p:txBody>
      </p:sp>
      <p:pic>
        <p:nvPicPr>
          <p:cNvPr id="5" name="Content Placeholder 4"/>
          <p:cNvPicPr>
            <a:picLocks noGrp="1" noChangeAspect="1"/>
          </p:cNvPicPr>
          <p:nvPr>
            <p:ph idx="10"/>
          </p:nvPr>
        </p:nvPicPr>
        <p:blipFill>
          <a:blip r:embed="rId2">
            <a:extLst>
              <a:ext uri="{28A0092B-C50C-407E-A947-70E740481C1C}">
                <a14:useLocalDpi xmlns:a14="http://schemas.microsoft.com/office/drawing/2010/main" val="0"/>
              </a:ext>
            </a:extLst>
          </a:blip>
          <a:srcRect l="7971" r="7971"/>
          <a:stretch>
            <a:fillRect/>
          </a:stretch>
        </p:blipFill>
        <p:spPr>
          <a:xfrm>
            <a:off x="457200" y="1396047"/>
            <a:ext cx="4038600" cy="4043625"/>
          </a:xfrm>
          <a:prstGeom prst="rect">
            <a:avLst/>
          </a:prstGeom>
          <a:ln w="88900" cap="sq" cmpd="thickThin">
            <a:noFill/>
            <a:prstDash val="solid"/>
            <a:miter lim="800000"/>
          </a:ln>
          <a:effectLst>
            <a:innerShdw blurRad="76200">
              <a:srgbClr val="000000"/>
            </a:innerShdw>
          </a:effectLst>
        </p:spPr>
      </p:pic>
      <p:sp>
        <p:nvSpPr>
          <p:cNvPr id="7" name="TextBox 6"/>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145852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continued…</a:t>
            </a:r>
          </a:p>
        </p:txBody>
      </p:sp>
      <p:sp>
        <p:nvSpPr>
          <p:cNvPr id="3" name="Content Placeholder 2"/>
          <p:cNvSpPr>
            <a:spLocks noGrp="1"/>
          </p:cNvSpPr>
          <p:nvPr>
            <p:ph idx="10"/>
          </p:nvPr>
        </p:nvSpPr>
        <p:spPr/>
        <p:txBody>
          <a:bodyPr>
            <a:noAutofit/>
          </a:bodyPr>
          <a:lstStyle/>
          <a:p>
            <a:r>
              <a:rPr lang="en-US" altLang="en-US" sz="2000" dirty="0"/>
              <a:t>The Cardiology Patient Care Unit (CPCU) at Texas Children’s Hospital wanted to create a tool to aide in the Rooming-In process that patients and their caregivers complete before discharge to ensure they are efficiently ready to go home.  In addition, the unit aimed to increase discharge patient satisfaction scores. </a:t>
            </a:r>
            <a:endParaRPr lang="en-US" sz="2000" dirty="0"/>
          </a:p>
        </p:txBody>
      </p:sp>
      <p:pic>
        <p:nvPicPr>
          <p:cNvPr id="5" name="Content Placeholder 4" descr="Image result for texas children's hospital heart center">
            <a:hlinkClick r:id="rId2"/>
          </p:cNvPr>
          <p:cNvPicPr>
            <a:picLocks noGrp="1"/>
          </p:cNvPicPr>
          <p:nvPr>
            <p:ph idx="11"/>
          </p:nvPr>
        </p:nvPicPr>
        <p:blipFill>
          <a:blip r:embed="rId3">
            <a:extLst>
              <a:ext uri="{28A0092B-C50C-407E-A947-70E740481C1C}">
                <a14:useLocalDpi xmlns:a14="http://schemas.microsoft.com/office/drawing/2010/main" val="0"/>
              </a:ext>
            </a:extLst>
          </a:blip>
          <a:srcRect l="5712" r="5712"/>
          <a:stretch>
            <a:fillRect/>
          </a:stretch>
        </p:blipFill>
        <p:spPr bwMode="auto">
          <a:xfrm>
            <a:off x="4827986" y="1396047"/>
            <a:ext cx="3858814" cy="3949922"/>
          </a:xfrm>
          <a:prstGeom prst="rect">
            <a:avLst/>
          </a:prstGeom>
          <a:ln w="88900" cap="sq" cmpd="thickThin">
            <a:noFill/>
            <a:prstDash val="solid"/>
            <a:miter lim="800000"/>
          </a:ln>
          <a:effectLst>
            <a:innerShdw blurRad="76200">
              <a:srgbClr val="000000"/>
            </a:innerShdw>
          </a:effectLst>
        </p:spPr>
      </p:pic>
      <p:sp>
        <p:nvSpPr>
          <p:cNvPr id="6" name="TextBox 5"/>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154205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Average for FY 2016 = 87.4%</a:t>
            </a:r>
          </a:p>
          <a:p>
            <a:pPr lvl="1"/>
            <a:endParaRPr lang="en-US" dirty="0"/>
          </a:p>
        </p:txBody>
      </p:sp>
      <p:sp>
        <p:nvSpPr>
          <p:cNvPr id="3" name="Title 2"/>
          <p:cNvSpPr>
            <a:spLocks noGrp="1"/>
          </p:cNvSpPr>
          <p:nvPr>
            <p:ph type="title"/>
          </p:nvPr>
        </p:nvSpPr>
        <p:spPr/>
        <p:txBody>
          <a:bodyPr/>
          <a:lstStyle/>
          <a:p>
            <a:r>
              <a:rPr lang="en-US" dirty="0"/>
              <a:t>Press </a:t>
            </a:r>
            <a:r>
              <a:rPr lang="en-US" dirty="0" err="1"/>
              <a:t>ganey</a:t>
            </a:r>
            <a:r>
              <a:rPr lang="en-US" dirty="0"/>
              <a:t> Patient satisfaction scores</a:t>
            </a:r>
          </a:p>
        </p:txBody>
      </p:sp>
      <p:graphicFrame>
        <p:nvGraphicFramePr>
          <p:cNvPr id="4" name="Content Placeholder 3"/>
          <p:cNvGraphicFramePr>
            <a:graphicFrameLocks/>
          </p:cNvGraphicFramePr>
          <p:nvPr>
            <p:extLst>
              <p:ext uri="{D42A27DB-BD31-4B8C-83A1-F6EECF244321}">
                <p14:modId xmlns:p14="http://schemas.microsoft.com/office/powerpoint/2010/main" val="1932530203"/>
              </p:ext>
            </p:extLst>
          </p:nvPr>
        </p:nvGraphicFramePr>
        <p:xfrm>
          <a:off x="1195343" y="2043480"/>
          <a:ext cx="6876305" cy="33223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193752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Content Placeholder 3"/>
          <p:cNvSpPr>
            <a:spLocks noGrp="1"/>
          </p:cNvSpPr>
          <p:nvPr>
            <p:ph idx="11"/>
          </p:nvPr>
        </p:nvSpPr>
        <p:spPr/>
        <p:txBody>
          <a:bodyPr>
            <a:normAutofit/>
          </a:bodyPr>
          <a:lstStyle/>
          <a:p>
            <a:pPr>
              <a:spcBef>
                <a:spcPct val="0"/>
              </a:spcBef>
            </a:pPr>
            <a:r>
              <a:rPr lang="en-US" altLang="en-US" dirty="0"/>
              <a:t>At the end of this presentation the learner will be able to:</a:t>
            </a:r>
          </a:p>
          <a:p>
            <a:pPr lvl="1">
              <a:spcBef>
                <a:spcPct val="0"/>
              </a:spcBef>
            </a:pPr>
            <a:r>
              <a:rPr lang="en-US" altLang="en-US" dirty="0"/>
              <a:t>Understand the Texas Children's Hospital Cardiology Patient Care Unit Rooming-in Guideline and Checklist</a:t>
            </a:r>
          </a:p>
          <a:p>
            <a:pPr lvl="1">
              <a:spcBef>
                <a:spcPct val="0"/>
              </a:spcBef>
            </a:pPr>
            <a:r>
              <a:rPr lang="en-US" altLang="en-US" dirty="0"/>
              <a:t>Recognize the impact of Rooming-in on Patient Satisfaction Discharge Scores</a:t>
            </a:r>
            <a:endParaRPr lang="en-US" dirty="0"/>
          </a:p>
          <a:p>
            <a:endParaRPr lang="en-US" dirty="0"/>
          </a:p>
        </p:txBody>
      </p:sp>
      <p:pic>
        <p:nvPicPr>
          <p:cNvPr id="6" name="Content Placeholder 4" descr="Image result for nursing with heart">
            <a:hlinkClick r:id="rId2"/>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57201" y="1532895"/>
            <a:ext cx="3929613" cy="3747559"/>
          </a:xfrm>
          <a:prstGeom prst="rect">
            <a:avLst/>
          </a:prstGeom>
          <a:ln w="88900" cap="sq" cmpd="thickThin">
            <a:noFill/>
            <a:prstDash val="solid"/>
            <a:miter lim="800000"/>
          </a:ln>
          <a:effectLst>
            <a:innerShdw blurRad="76200">
              <a:srgbClr val="000000"/>
            </a:innerShdw>
          </a:effectLst>
        </p:spPr>
      </p:pic>
      <p:sp>
        <p:nvSpPr>
          <p:cNvPr id="5" name="TextBox 4"/>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411948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0"/>
          </p:nvPr>
        </p:nvSpPr>
        <p:spPr/>
        <p:txBody>
          <a:bodyPr>
            <a:normAutofit/>
          </a:bodyPr>
          <a:lstStyle/>
          <a:p>
            <a:r>
              <a:rPr lang="en-US" altLang="en-US" dirty="0"/>
              <a:t>A group consisted of multidisciplinary CPCU staff (RNs, MD, etc.) met over the course of Summer 2016 to create an efficient Rooming-in </a:t>
            </a:r>
            <a:r>
              <a:rPr lang="en-US" altLang="en-US"/>
              <a:t>Checklist of items </a:t>
            </a:r>
            <a:r>
              <a:rPr lang="en-US" altLang="en-US" dirty="0"/>
              <a:t>families need to proficiently demonstrate before discharging safely.  </a:t>
            </a:r>
          </a:p>
        </p:txBody>
      </p:sp>
      <p:pic>
        <p:nvPicPr>
          <p:cNvPr id="5" name="Content Placeholder 4"/>
          <p:cNvPicPr>
            <a:picLocks noGrp="1" noChangeAspect="1"/>
          </p:cNvPicPr>
          <p:nvPr>
            <p:ph idx="11"/>
          </p:nvPr>
        </p:nvPicPr>
        <p:blipFill>
          <a:blip r:embed="rId2">
            <a:extLst>
              <a:ext uri="{28A0092B-C50C-407E-A947-70E740481C1C}">
                <a14:useLocalDpi xmlns:a14="http://schemas.microsoft.com/office/drawing/2010/main" val="0"/>
              </a:ext>
            </a:extLst>
          </a:blip>
          <a:srcRect l="7923" r="7923"/>
          <a:stretch>
            <a:fillRect/>
          </a:stretch>
        </p:blipFill>
        <p:spPr>
          <a:xfrm>
            <a:off x="4648200" y="1396047"/>
            <a:ext cx="3881807" cy="3887863"/>
          </a:xfrm>
          <a:prstGeom prst="rect">
            <a:avLst/>
          </a:prstGeom>
          <a:ln w="88900" cap="sq" cmpd="thickThin">
            <a:noFill/>
            <a:prstDash val="solid"/>
            <a:miter lim="800000"/>
          </a:ln>
          <a:effectLst>
            <a:innerShdw blurRad="76200">
              <a:srgbClr val="000000"/>
            </a:innerShdw>
          </a:effectLst>
        </p:spPr>
      </p:pic>
      <p:sp>
        <p:nvSpPr>
          <p:cNvPr id="6" name="TextBox 5"/>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221279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1637" y="211467"/>
            <a:ext cx="3216262" cy="5372579"/>
          </a:xfrm>
          <a:prstGeom prst="rect">
            <a:avLst/>
          </a:prstGeom>
          <a:ln w="9525" cap="sq" cmpd="sng">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27110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6023" y="211467"/>
            <a:ext cx="3046101" cy="5372579"/>
          </a:xfrm>
          <a:prstGeom prst="rect">
            <a:avLst/>
          </a:prstGeom>
          <a:ln w="9525" cap="sq" cmpd="sng">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32042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1848"/>
            <a:ext cx="8225882" cy="4539361"/>
          </a:xfrm>
        </p:spPr>
        <p:txBody>
          <a:bodyPr>
            <a:noAutofit/>
          </a:bodyPr>
          <a:lstStyle/>
          <a:p>
            <a:pPr>
              <a:spcBef>
                <a:spcPct val="0"/>
              </a:spcBef>
              <a:buFontTx/>
              <a:buNone/>
            </a:pPr>
            <a:r>
              <a:rPr lang="en-US" altLang="en-US" sz="2200" dirty="0"/>
              <a:t>The group began to trial the checklist in August 2016.   The process included:</a:t>
            </a:r>
          </a:p>
          <a:p>
            <a:pPr lvl="1">
              <a:spcBef>
                <a:spcPct val="0"/>
              </a:spcBef>
              <a:buClr>
                <a:schemeClr val="bg1"/>
              </a:buClr>
              <a:buFont typeface="Wingdings" panose="05000000000000000000" pitchFamily="2" charset="2"/>
              <a:buChar char="v"/>
            </a:pPr>
            <a:r>
              <a:rPr lang="en-US" altLang="en-US" sz="1800" dirty="0"/>
              <a:t>  When the patient’s primary medical team deemed that the family needed to room-in before discharge, they notified the bedside RN and wrote a “Nursing Communication” indicating when rooming-in would begin.</a:t>
            </a:r>
          </a:p>
          <a:p>
            <a:pPr lvl="1">
              <a:spcBef>
                <a:spcPct val="0"/>
              </a:spcBef>
              <a:buClr>
                <a:schemeClr val="bg1"/>
              </a:buClr>
              <a:buFont typeface="Wingdings" panose="05000000000000000000" pitchFamily="2" charset="2"/>
              <a:buChar char="v"/>
            </a:pPr>
            <a:r>
              <a:rPr lang="en-US" altLang="en-US" sz="1800" dirty="0"/>
              <a:t>  The patient’s bedside RNs explained the process to the family and consistently filled-out the checklist throughout the duration of the rooming-in process.  </a:t>
            </a:r>
          </a:p>
          <a:p>
            <a:pPr lvl="1">
              <a:spcBef>
                <a:spcPct val="0"/>
              </a:spcBef>
              <a:buClr>
                <a:schemeClr val="bg1"/>
              </a:buClr>
              <a:buFont typeface="Wingdings" panose="05000000000000000000" pitchFamily="2" charset="2"/>
              <a:buChar char="v"/>
            </a:pPr>
            <a:r>
              <a:rPr lang="en-US" altLang="en-US" sz="1800" dirty="0"/>
              <a:t>  The results and recommendations were discussed at Care Progression or Medical Rounds. </a:t>
            </a:r>
          </a:p>
        </p:txBody>
      </p:sp>
      <p:sp>
        <p:nvSpPr>
          <p:cNvPr id="3" name="Title 2"/>
          <p:cNvSpPr>
            <a:spLocks noGrp="1"/>
          </p:cNvSpPr>
          <p:nvPr>
            <p:ph type="title"/>
          </p:nvPr>
        </p:nvSpPr>
        <p:spPr/>
        <p:txBody>
          <a:bodyPr/>
          <a:lstStyle/>
          <a:p>
            <a:r>
              <a:rPr lang="en-US" dirty="0"/>
              <a:t>initiation</a:t>
            </a:r>
          </a:p>
        </p:txBody>
      </p:sp>
      <p:sp>
        <p:nvSpPr>
          <p:cNvPr id="4" name="TextBox 3"/>
          <p:cNvSpPr txBox="1"/>
          <p:nvPr/>
        </p:nvSpPr>
        <p:spPr>
          <a:xfrm>
            <a:off x="0" y="5720217"/>
            <a:ext cx="9144000" cy="215444"/>
          </a:xfrm>
          <a:prstGeom prst="rect">
            <a:avLst/>
          </a:prstGeom>
          <a:solidFill>
            <a:srgbClr val="DB1623"/>
          </a:solidFill>
        </p:spPr>
        <p:txBody>
          <a:bodyPr wrap="square" rtlCol="0">
            <a:spAutoFit/>
          </a:bodyPr>
          <a:lstStyle/>
          <a:p>
            <a:r>
              <a:rPr lang="en-US" sz="800" dirty="0">
                <a:solidFill>
                  <a:schemeClr val="bg1"/>
                </a:solidFill>
                <a:latin typeface="+mj-lt"/>
              </a:rPr>
              <a:t>CARDIOLOGY PATIENT CARE UNIT</a:t>
            </a:r>
          </a:p>
        </p:txBody>
      </p:sp>
    </p:spTree>
    <p:extLst>
      <p:ext uri="{BB962C8B-B14F-4D97-AF65-F5344CB8AC3E}">
        <p14:creationId xmlns:p14="http://schemas.microsoft.com/office/powerpoint/2010/main" val="3653541425"/>
      </p:ext>
    </p:extLst>
  </p:cSld>
  <p:clrMapOvr>
    <a:masterClrMapping/>
  </p:clrMapOvr>
</p:sld>
</file>

<file path=ppt/theme/theme1.xml><?xml version="1.0" encoding="utf-8"?>
<a:theme xmlns:a="http://schemas.openxmlformats.org/drawingml/2006/main" name="Office Theme">
  <a:themeElements>
    <a:clrScheme name="TCH_PPT">
      <a:dk1>
        <a:srgbClr val="000000"/>
      </a:dk1>
      <a:lt1>
        <a:srgbClr val="FFFFFF"/>
      </a:lt1>
      <a:dk2>
        <a:srgbClr val="E61E2A"/>
      </a:dk2>
      <a:lt2>
        <a:srgbClr val="DDDDDD"/>
      </a:lt2>
      <a:accent1>
        <a:srgbClr val="E61E2A"/>
      </a:accent1>
      <a:accent2>
        <a:srgbClr val="5A5A5A"/>
      </a:accent2>
      <a:accent3>
        <a:srgbClr val="FF1D33"/>
      </a:accent3>
      <a:accent4>
        <a:srgbClr val="3C3C3C"/>
      </a:accent4>
      <a:accent5>
        <a:srgbClr val="A31E26"/>
      </a:accent5>
      <a:accent6>
        <a:srgbClr val="6B0F19"/>
      </a:accent6>
      <a:hlink>
        <a:srgbClr val="646464"/>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B36861CFB79444994123E6A2ABA128" ma:contentTypeVersion="1" ma:contentTypeDescription="Create a new document." ma:contentTypeScope="" ma:versionID="78940d65566cd042e17a875e00d95b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BD33B2-E977-4CF3-9B88-C668DFD80139}">
  <ds:schemaRefs>
    <ds:schemaRef ds:uri="http://schemas.microsoft.com/sharepoint/v3/contenttype/forms"/>
  </ds:schemaRefs>
</ds:datastoreItem>
</file>

<file path=customXml/itemProps2.xml><?xml version="1.0" encoding="utf-8"?>
<ds:datastoreItem xmlns:ds="http://schemas.openxmlformats.org/officeDocument/2006/customXml" ds:itemID="{35A25F42-0EA4-4185-B029-DFF37862CC9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C26DB805-4EFE-4449-8810-A71AB6E19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2068</TotalTime>
  <Words>483</Words>
  <Application>Microsoft Office PowerPoint</Application>
  <PresentationFormat>On-screen Show (4:3)</PresentationFormat>
  <Paragraphs>57</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 Rooming-in for success: preparing patient/families for discharge</vt:lpstr>
      <vt:lpstr>introduction</vt:lpstr>
      <vt:lpstr>Introduction continued…</vt:lpstr>
      <vt:lpstr>Press ganey Patient satisfaction scores</vt:lpstr>
      <vt:lpstr>Objectives</vt:lpstr>
      <vt:lpstr>planning</vt:lpstr>
      <vt:lpstr>PowerPoint Presentation</vt:lpstr>
      <vt:lpstr>PowerPoint Presentation</vt:lpstr>
      <vt:lpstr>initiation</vt:lpstr>
      <vt:lpstr>additions</vt:lpstr>
      <vt:lpstr>PowerPoint Presentation</vt:lpstr>
      <vt:lpstr>IMPACT</vt:lpstr>
      <vt:lpstr>Impact continued…</vt:lpstr>
      <vt:lpstr>references</vt:lpstr>
      <vt:lpstr>PowerPoint Presentation</vt:lpstr>
    </vt:vector>
  </TitlesOfParts>
  <Company>Origin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Children’s Hospital</dc:title>
  <dc:creator>Amanda Bell</dc:creator>
  <cp:lastModifiedBy>Dominika Babraj</cp:lastModifiedBy>
  <cp:revision>169</cp:revision>
  <cp:lastPrinted>2015-02-12T21:30:49Z</cp:lastPrinted>
  <dcterms:created xsi:type="dcterms:W3CDTF">2014-09-19T14:50:20Z</dcterms:created>
  <dcterms:modified xsi:type="dcterms:W3CDTF">2017-10-07T22:02:17Z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0x010100ACB36861CFB79444994123E6A2ABA128</vt:lpwstr>
  </property>
</Properties>
</file>