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6" r:id="rId10"/>
    <p:sldId id="267" r:id="rId11"/>
    <p:sldId id="269" r:id="rId12"/>
    <p:sldId id="270" r:id="rId13"/>
    <p:sldId id="271" r:id="rId14"/>
    <p:sldId id="273"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C000"/>
    <a:srgbClr val="9AD000"/>
    <a:srgbClr val="FBBB05"/>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4" autoAdjust="0"/>
    <p:restoredTop sz="74600" autoAdjust="0"/>
  </p:normalViewPr>
  <p:slideViewPr>
    <p:cSldViewPr>
      <p:cViewPr varScale="1">
        <p:scale>
          <a:sx n="54" d="100"/>
          <a:sy n="54" d="100"/>
        </p:scale>
        <p:origin x="-12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4C9A3-D35B-46AA-B468-9AB5D3F92375}" type="datetimeFigureOut">
              <a:rPr lang="en-US" smtClean="0"/>
              <a:t>10/6/2017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6E087F-5BD0-4E8D-BCEC-1CE7D5ABD5A5}" type="slidenum">
              <a:rPr lang="en-US" smtClean="0"/>
              <a:t>‹#›</a:t>
            </a:fld>
            <a:endParaRPr lang="en-US"/>
          </a:p>
        </p:txBody>
      </p:sp>
    </p:spTree>
    <p:extLst>
      <p:ext uri="{BB962C8B-B14F-4D97-AF65-F5344CB8AC3E}">
        <p14:creationId xmlns:p14="http://schemas.microsoft.com/office/powerpoint/2010/main" val="152384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Extracorporeal Life Support Organization</a:t>
            </a:r>
            <a:r>
              <a:rPr lang="en-US" baseline="0" dirty="0" smtClean="0"/>
              <a:t> (ELSO) is an international organization dedicated to the scientific advancement of ECLS.   The ELSO registry database contains over 58,000 ECMO patients and provides ECMO centers with the opportunity to compare their outcomes with other centers internationally.</a:t>
            </a:r>
          </a:p>
          <a:p>
            <a:r>
              <a:rPr lang="en-US" baseline="0" dirty="0" smtClean="0"/>
              <a:t>Initial education and training is extensive and expensive.  ELSO recommends both didactic lectures in ECMO theory and water lab training.  Currently, ELSO does not have any course work available for purchase; therefore, most ECMO specialists, worldwide, attend ECMO training at their own facility, utilizing curriculum suggested by ELSO but developed by their own institution.  </a:t>
            </a:r>
          </a:p>
          <a:p>
            <a:endParaRPr lang="en-US" dirty="0"/>
          </a:p>
        </p:txBody>
      </p:sp>
      <p:sp>
        <p:nvSpPr>
          <p:cNvPr id="4" name="Slide Number Placeholder 3"/>
          <p:cNvSpPr>
            <a:spLocks noGrp="1"/>
          </p:cNvSpPr>
          <p:nvPr>
            <p:ph type="sldNum" sz="quarter" idx="10"/>
          </p:nvPr>
        </p:nvSpPr>
        <p:spPr/>
        <p:txBody>
          <a:bodyPr/>
          <a:lstStyle/>
          <a:p>
            <a:fld id="{956E087F-5BD0-4E8D-BCEC-1CE7D5ABD5A5}" type="slidenum">
              <a:rPr lang="en-US" smtClean="0"/>
              <a:t>4</a:t>
            </a:fld>
            <a:endParaRPr lang="en-US"/>
          </a:p>
        </p:txBody>
      </p:sp>
    </p:spTree>
    <p:extLst>
      <p:ext uri="{BB962C8B-B14F-4D97-AF65-F5344CB8AC3E}">
        <p14:creationId xmlns:p14="http://schemas.microsoft.com/office/powerpoint/2010/main" val="176746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Further education- expanding knowledge above one's expected role will further develop and build on their current role (example.....you can or cannot write this part down but I will verbally use the example of learning how to build a circuit and prime has made me understand the circuit better and therefore made me a better bedside specialist)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Understanding and dealing with your limitations: having large gaps in ECMO runs opens the door for lack of confidence and second guessing. One way we deal with this is to review what is about to take place several times with several people present and attempt to ensure we take an "all hands on deck" approach ( nothing emergent happens on night, we reserve this for the day when an abundance of people are available)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low</a:t>
            </a:r>
            <a:r>
              <a:rPr lang="en-US" sz="1200" kern="1200" baseline="0" dirty="0" smtClean="0">
                <a:solidFill>
                  <a:schemeClr val="tx1"/>
                </a:solidFill>
                <a:effectLst/>
                <a:latin typeface="+mn-lt"/>
                <a:ea typeface="+mn-ea"/>
                <a:cs typeface="+mn-cs"/>
              </a:rPr>
              <a:t> volume center you do not always have the luxury of having a more experience person around to guide you.  During an event or initiation, especially on nights, you have to wait for the Primer or Coordinator to come in.  Checklists are a great way to know what to do, get organized, and help prepare the pump, supplies, and equipment need for any type of intervention before the Primer arrives </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Proactive patient selection ( might fall in with dealing with limitations). Much easier in a low volume center to get ahead of game with a potential, implement steps as early as possible to allow yourself more time. Better to be over prepared and not need it than under prepared and in an emergency 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Working in a low volume center definitely</a:t>
            </a:r>
            <a:r>
              <a:rPr lang="en-US" baseline="0" dirty="0" smtClean="0"/>
              <a:t> can have it obstacles; however, its all in how you look at it, prepare for the inevitable, and be proactive in your education that makes all the difference in the world.</a:t>
            </a:r>
            <a:endParaRPr lang="en-US" dirty="0"/>
          </a:p>
        </p:txBody>
      </p:sp>
      <p:sp>
        <p:nvSpPr>
          <p:cNvPr id="4" name="Slide Number Placeholder 3"/>
          <p:cNvSpPr>
            <a:spLocks noGrp="1"/>
          </p:cNvSpPr>
          <p:nvPr>
            <p:ph type="sldNum" sz="quarter" idx="10"/>
          </p:nvPr>
        </p:nvSpPr>
        <p:spPr/>
        <p:txBody>
          <a:bodyPr/>
          <a:lstStyle/>
          <a:p>
            <a:fld id="{956E087F-5BD0-4E8D-BCEC-1CE7D5ABD5A5}" type="slidenum">
              <a:rPr lang="en-US" smtClean="0"/>
              <a:t>13</a:t>
            </a:fld>
            <a:endParaRPr lang="en-US"/>
          </a:p>
        </p:txBody>
      </p:sp>
    </p:spTree>
    <p:extLst>
      <p:ext uri="{BB962C8B-B14F-4D97-AF65-F5344CB8AC3E}">
        <p14:creationId xmlns:p14="http://schemas.microsoft.com/office/powerpoint/2010/main" val="229646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ECMO specialists are specially trained healthcare </a:t>
            </a:r>
            <a:r>
              <a:rPr lang="en-US" sz="1200" b="0" i="0" u="none" strike="noStrike" kern="1200" baseline="0" dirty="0" smtClean="0">
                <a:solidFill>
                  <a:schemeClr val="tx1"/>
                </a:solidFill>
                <a:latin typeface="+mn-lt"/>
                <a:ea typeface="+mn-ea"/>
                <a:cs typeface="+mn-cs"/>
              </a:rPr>
              <a:t>personnel, (RT, RN, Perfusion) </a:t>
            </a:r>
            <a:r>
              <a:rPr lang="en-US" sz="1200" b="0" i="0" u="none" strike="noStrike" kern="1200" baseline="0" dirty="0" smtClean="0">
                <a:solidFill>
                  <a:schemeClr val="tx1"/>
                </a:solidFill>
                <a:latin typeface="+mn-lt"/>
                <a:ea typeface="+mn-ea"/>
                <a:cs typeface="+mn-cs"/>
              </a:rPr>
              <a:t>who monitor and maintain the ECMO circuitry on a sick patient. These specialists, who are the first line of defense for maintaining the safety of ECMO patients, must be able to respond quickly to rare but potentially catastrophic emergency events. The ECMO is a high-technology device-dependent service.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ECMO specialists must acquire the skills to recognize and respond rapidly to emergency mechanical complications .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Anderson et al. (2006) found that healthcare professionals are often required to make critical decisions about patients despite an acute lack of practical experience with the patient-care situation. These critical decisions require a certain level of knowledge as well as the technical and behavioral skills needed to respond accurately and effectively. Since ECMO therapy requires a robust level of knowledge and skills, any education and training of specialists must be comprehensive and include highly specific skill practice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 19% of ECMO-related perfusion accidents are due to a mechanical device malfunction or misuse. Human errors have been </a:t>
            </a:r>
            <a:r>
              <a:rPr lang="en-US" sz="1200" b="0" i="0" u="none" strike="noStrike" kern="1200" baseline="0" dirty="0" smtClean="0">
                <a:solidFill>
                  <a:schemeClr val="tx1"/>
                </a:solidFill>
                <a:latin typeface="+mn-lt"/>
                <a:ea typeface="+mn-ea"/>
                <a:cs typeface="+mn-cs"/>
              </a:rPr>
              <a:t>associated </a:t>
            </a:r>
            <a:r>
              <a:rPr lang="en-US" sz="1200" b="0" i="0" u="none" strike="noStrike" kern="1200" baseline="0" dirty="0" smtClean="0">
                <a:solidFill>
                  <a:schemeClr val="tx1"/>
                </a:solidFill>
                <a:latin typeface="+mn-lt"/>
                <a:ea typeface="+mn-ea"/>
                <a:cs typeface="+mn-cs"/>
              </a:rPr>
              <a:t>with over 73% of these perfusion accidents(</a:t>
            </a:r>
            <a:r>
              <a:rPr lang="en-US" sz="1200" b="0" i="0" u="none" strike="noStrike" kern="1200" baseline="0" dirty="0" err="1" smtClean="0">
                <a:solidFill>
                  <a:schemeClr val="tx1"/>
                </a:solidFill>
                <a:latin typeface="+mn-lt"/>
                <a:ea typeface="+mn-ea"/>
                <a:cs typeface="+mn-cs"/>
              </a:rPr>
              <a:t>Kotani</a:t>
            </a:r>
            <a:r>
              <a:rPr lang="en-US" sz="1200" b="0" i="0" u="none" strike="noStrike" kern="1200" baseline="0" dirty="0" smtClean="0">
                <a:solidFill>
                  <a:schemeClr val="tx1"/>
                </a:solidFill>
                <a:latin typeface="+mn-lt"/>
                <a:ea typeface="+mn-ea"/>
                <a:cs typeface="+mn-cs"/>
              </a:rPr>
              <a:t> et al. 2013)</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56E087F-5BD0-4E8D-BCEC-1CE7D5ABD5A5}" type="slidenum">
              <a:rPr lang="en-US" smtClean="0"/>
              <a:t>5</a:t>
            </a:fld>
            <a:endParaRPr lang="en-US"/>
          </a:p>
        </p:txBody>
      </p:sp>
    </p:spTree>
    <p:extLst>
      <p:ext uri="{BB962C8B-B14F-4D97-AF65-F5344CB8AC3E}">
        <p14:creationId xmlns:p14="http://schemas.microsoft.com/office/powerpoint/2010/main" val="198057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improve safety, ECMO training and education should be designed to optimize individual specialist’s performance. A robust quality improvement methodology can be used to study and improve upon the current ECMO educational course design.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medical education program that integrates human factors with clinical scenarios has been shown improve patient safety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Decision-making skills are often developed at the bedside as a caregiver gains experience with critically ill patients. Instead, decision-making skills can be taught to caregivers, using a training program that integrates decision-making with skill development.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56E087F-5BD0-4E8D-BCEC-1CE7D5ABD5A5}" type="slidenum">
              <a:rPr lang="en-US" smtClean="0"/>
              <a:t>6</a:t>
            </a:fld>
            <a:endParaRPr lang="en-US"/>
          </a:p>
        </p:txBody>
      </p:sp>
    </p:spTree>
    <p:extLst>
      <p:ext uri="{BB962C8B-B14F-4D97-AF65-F5344CB8AC3E}">
        <p14:creationId xmlns:p14="http://schemas.microsoft.com/office/powerpoint/2010/main" val="141557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our program was given .3 positions for each of our Specialists; however, being a low volume center,</a:t>
            </a:r>
            <a:r>
              <a:rPr lang="en-US" baseline="0" dirty="0" smtClean="0"/>
              <a:t> that was not fiscally responsible or sustainable.  We were transitioned to PRN positions and given 4-8 hours of month of education.  </a:t>
            </a:r>
          </a:p>
          <a:p>
            <a:endParaRPr lang="en-US" baseline="0" dirty="0" smtClean="0"/>
          </a:p>
          <a:p>
            <a:r>
              <a:rPr lang="en-US" baseline="0" dirty="0" smtClean="0"/>
              <a:t>Unlike in large centers, that have patients on ECMO consistently, low volume programs need to work twice as hard because there can not only be a skills gap on how to run the pump and emergencies but also a gap in policies, procedures, and overall familiarity with the nuances of maintaining a patient on ECMO.</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can we turn 4 hours a month into what feels like 12 hours of learning?</a:t>
            </a:r>
          </a:p>
          <a:p>
            <a:endParaRPr lang="en-US" baseline="0" dirty="0" smtClean="0"/>
          </a:p>
        </p:txBody>
      </p:sp>
      <p:sp>
        <p:nvSpPr>
          <p:cNvPr id="4" name="Slide Number Placeholder 3"/>
          <p:cNvSpPr>
            <a:spLocks noGrp="1"/>
          </p:cNvSpPr>
          <p:nvPr>
            <p:ph type="sldNum" sz="quarter" idx="10"/>
          </p:nvPr>
        </p:nvSpPr>
        <p:spPr/>
        <p:txBody>
          <a:bodyPr/>
          <a:lstStyle/>
          <a:p>
            <a:fld id="{956E087F-5BD0-4E8D-BCEC-1CE7D5ABD5A5}" type="slidenum">
              <a:rPr lang="en-US" smtClean="0"/>
              <a:t>7</a:t>
            </a:fld>
            <a:endParaRPr lang="en-US"/>
          </a:p>
        </p:txBody>
      </p:sp>
    </p:spTree>
    <p:extLst>
      <p:ext uri="{BB962C8B-B14F-4D97-AF65-F5344CB8AC3E}">
        <p14:creationId xmlns:p14="http://schemas.microsoft.com/office/powerpoint/2010/main" val="275273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Water drill practice with the ECMO pump and circuit is an important component of the curriculum suggested by the ELSO. These drills should provide new specialists with the opportunity to practice important skills before they start taking care of patients.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guidelines state that water drills should include both basic and emergency skill development experiences. The water drills should include a circuit and pump that is customized to resemble the institution’s own ECMO tools. There is no recommendation as to how many hours of water drills are necessary for the initial training (</a:t>
            </a:r>
            <a:r>
              <a:rPr lang="en-US" sz="1200" b="0" i="0" u="none" strike="noStrike" kern="1200" baseline="0" dirty="0" err="1" smtClean="0">
                <a:solidFill>
                  <a:schemeClr val="tx1"/>
                </a:solidFill>
                <a:latin typeface="+mn-lt"/>
                <a:ea typeface="+mn-ea"/>
                <a:cs typeface="+mn-cs"/>
              </a:rPr>
              <a:t>Ogino</a:t>
            </a:r>
            <a:r>
              <a:rPr lang="en-US" sz="1200" b="0" i="0" u="none" strike="noStrike" kern="1200" baseline="0" dirty="0" smtClean="0">
                <a:solidFill>
                  <a:schemeClr val="tx1"/>
                </a:solidFill>
                <a:latin typeface="+mn-lt"/>
                <a:ea typeface="+mn-ea"/>
                <a:cs typeface="+mn-cs"/>
              </a:rPr>
              <a:t> et al.,)</a:t>
            </a:r>
            <a:endParaRPr lang="en-US" baseline="0" dirty="0" smtClean="0"/>
          </a:p>
          <a:p>
            <a:endParaRPr lang="en-US" baseline="0" dirty="0" smtClean="0"/>
          </a:p>
          <a:p>
            <a:r>
              <a:rPr lang="en-US" baseline="0" dirty="0" smtClean="0"/>
              <a:t>Change the way we look at education</a:t>
            </a:r>
          </a:p>
          <a:p>
            <a:r>
              <a:rPr lang="en-US" baseline="0" dirty="0" smtClean="0"/>
              <a:t>We use to focus mainly on emergency drills and annual simulation; however, that left a huge gap at the bedside for normal everyday procedures.</a:t>
            </a:r>
          </a:p>
          <a:p>
            <a:endParaRPr lang="en-US" baseline="0" dirty="0" smtClean="0"/>
          </a:p>
          <a:p>
            <a:r>
              <a:rPr lang="en-US" baseline="0" dirty="0" smtClean="0"/>
              <a:t>Where </a:t>
            </a:r>
            <a:r>
              <a:rPr lang="en-US" baseline="0" dirty="0" smtClean="0"/>
              <a:t>do I find that supply item again</a:t>
            </a:r>
          </a:p>
          <a:p>
            <a:r>
              <a:rPr lang="en-US" baseline="0" dirty="0" smtClean="0"/>
              <a:t>Where to draw labs</a:t>
            </a:r>
          </a:p>
          <a:p>
            <a:r>
              <a:rPr lang="en-US" baseline="0" dirty="0" smtClean="0"/>
              <a:t>How to give blood products</a:t>
            </a:r>
          </a:p>
          <a:p>
            <a:r>
              <a:rPr lang="en-US" baseline="0" dirty="0" smtClean="0"/>
              <a:t>Heparin management</a:t>
            </a:r>
          </a:p>
          <a:p>
            <a:r>
              <a:rPr lang="en-US" baseline="0" dirty="0" smtClean="0"/>
              <a:t>How to manage recirculation</a:t>
            </a:r>
          </a:p>
          <a:p>
            <a:r>
              <a:rPr lang="en-US" baseline="0" dirty="0" smtClean="0"/>
              <a:t>What are the causes of high negative pressures</a:t>
            </a:r>
          </a:p>
          <a:p>
            <a:r>
              <a:rPr lang="en-US" baseline="0" dirty="0" smtClean="0"/>
              <a:t>Weaning</a:t>
            </a:r>
          </a:p>
          <a:p>
            <a:r>
              <a:rPr lang="en-US" baseline="0" dirty="0" smtClean="0"/>
              <a:t>Taking a patient off ECMO</a:t>
            </a:r>
          </a:p>
          <a:p>
            <a:endParaRPr lang="en-US" baseline="0" dirty="0" smtClean="0"/>
          </a:p>
          <a:p>
            <a:r>
              <a:rPr lang="en-US" sz="1200" b="0" i="0" u="none" strike="noStrike" kern="1200" baseline="0" dirty="0" smtClean="0">
                <a:solidFill>
                  <a:schemeClr val="tx1"/>
                </a:solidFill>
                <a:latin typeface="+mn-lt"/>
                <a:ea typeface="+mn-ea"/>
                <a:cs typeface="+mn-cs"/>
              </a:rPr>
              <a:t>Since mechanical complications or equipment malfunctions occur in at least 14.9% of ECMO</a:t>
            </a:r>
          </a:p>
          <a:p>
            <a:r>
              <a:rPr lang="en-US" sz="1200" b="0" i="0" u="none" strike="noStrike" kern="1200" baseline="0" dirty="0" smtClean="0">
                <a:solidFill>
                  <a:schemeClr val="tx1"/>
                </a:solidFill>
                <a:latin typeface="+mn-lt"/>
                <a:ea typeface="+mn-ea"/>
                <a:cs typeface="+mn-cs"/>
              </a:rPr>
              <a:t>cases, a robust training course is needed to improve specialists responses to emergencies</a:t>
            </a:r>
          </a:p>
          <a:p>
            <a:r>
              <a:rPr lang="en-US" sz="1200" b="0" i="0" u="none" strike="noStrike" kern="1200" baseline="0" dirty="0" smtClean="0">
                <a:solidFill>
                  <a:schemeClr val="tx1"/>
                </a:solidFill>
                <a:latin typeface="+mn-lt"/>
                <a:ea typeface="+mn-ea"/>
                <a:cs typeface="+mn-cs"/>
              </a:rPr>
              <a:t>and increase patient safety (Heard et al., 2010).</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Vary the education, use high fidelity simulations; review policies and procedures; have specialists perform a scavenger hunt (cart, stock room, OR)</a:t>
            </a:r>
            <a:endParaRPr lang="en-US" dirty="0" smtClean="0"/>
          </a:p>
          <a:p>
            <a:endParaRPr lang="en-US" dirty="0"/>
          </a:p>
        </p:txBody>
      </p:sp>
      <p:sp>
        <p:nvSpPr>
          <p:cNvPr id="4" name="Slide Number Placeholder 3"/>
          <p:cNvSpPr>
            <a:spLocks noGrp="1"/>
          </p:cNvSpPr>
          <p:nvPr>
            <p:ph type="sldNum" sz="quarter" idx="10"/>
          </p:nvPr>
        </p:nvSpPr>
        <p:spPr/>
        <p:txBody>
          <a:bodyPr/>
          <a:lstStyle/>
          <a:p>
            <a:fld id="{956E087F-5BD0-4E8D-BCEC-1CE7D5ABD5A5}" type="slidenum">
              <a:rPr lang="en-US" smtClean="0"/>
              <a:t>8</a:t>
            </a:fld>
            <a:endParaRPr lang="en-US"/>
          </a:p>
        </p:txBody>
      </p:sp>
    </p:spTree>
    <p:extLst>
      <p:ext uri="{BB962C8B-B14F-4D97-AF65-F5344CB8AC3E}">
        <p14:creationId xmlns:p14="http://schemas.microsoft.com/office/powerpoint/2010/main" val="280082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a:t>
            </a:r>
            <a:r>
              <a:rPr lang="en-US" baseline="0" dirty="0" smtClean="0"/>
              <a:t> back to basics-</a:t>
            </a:r>
          </a:p>
          <a:p>
            <a:endParaRPr lang="en-US" baseline="0" dirty="0" smtClean="0"/>
          </a:p>
          <a:p>
            <a:r>
              <a:rPr lang="en-US" baseline="0" dirty="0" smtClean="0"/>
              <a:t>Don’t </a:t>
            </a:r>
            <a:r>
              <a:rPr lang="en-US" baseline="0" dirty="0" smtClean="0"/>
              <a:t>assume people remember what to do in every circumstance and don’t assume people remember where to find the information in times of emergency</a:t>
            </a:r>
            <a:r>
              <a:rPr lang="en-US" baseline="0" dirty="0" smtClean="0"/>
              <a:t>.</a:t>
            </a:r>
          </a:p>
          <a:p>
            <a:endParaRPr lang="en-US" dirty="0" smtClean="0"/>
          </a:p>
          <a:p>
            <a:r>
              <a:rPr lang="en-US" dirty="0" smtClean="0"/>
              <a:t>Pick a policy,</a:t>
            </a:r>
            <a:r>
              <a:rPr lang="en-US" baseline="0" dirty="0" smtClean="0"/>
              <a:t> procedure, or guideline to review every month.  Don’t wait for an something to occur for you to go over a specific policy or procedure.  Be proactive in your approach.</a:t>
            </a:r>
            <a:endParaRPr lang="en-US" dirty="0"/>
          </a:p>
        </p:txBody>
      </p:sp>
      <p:sp>
        <p:nvSpPr>
          <p:cNvPr id="4" name="Slide Number Placeholder 3"/>
          <p:cNvSpPr>
            <a:spLocks noGrp="1"/>
          </p:cNvSpPr>
          <p:nvPr>
            <p:ph type="sldNum" sz="quarter" idx="10"/>
          </p:nvPr>
        </p:nvSpPr>
        <p:spPr/>
        <p:txBody>
          <a:bodyPr/>
          <a:lstStyle/>
          <a:p>
            <a:fld id="{956E087F-5BD0-4E8D-BCEC-1CE7D5ABD5A5}" type="slidenum">
              <a:rPr lang="en-US" smtClean="0"/>
              <a:t>9</a:t>
            </a:fld>
            <a:endParaRPr lang="en-US"/>
          </a:p>
        </p:txBody>
      </p:sp>
    </p:spTree>
    <p:extLst>
      <p:ext uri="{BB962C8B-B14F-4D97-AF65-F5344CB8AC3E}">
        <p14:creationId xmlns:p14="http://schemas.microsoft.com/office/powerpoint/2010/main" val="135735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 scenarios that occur often</a:t>
            </a:r>
            <a:r>
              <a:rPr lang="en-US" baseline="0" dirty="0" smtClean="0"/>
              <a:t> enough; however, not seen by everyone.</a:t>
            </a:r>
          </a:p>
          <a:p>
            <a:endParaRPr lang="en-US" baseline="0" dirty="0" smtClean="0"/>
          </a:p>
          <a:p>
            <a:r>
              <a:rPr lang="en-US" baseline="0" dirty="0" smtClean="0"/>
              <a:t>This is a good scenario because it usually occurs either right after initiating ECMO or within 24 hours post initiation.  Not everyone is trained to initiate ECMO and with so few pumps a year not everyone has been the bedside specialist within the 12-24 hour period; furthermore, it doesn’t happen on every patient. </a:t>
            </a:r>
          </a:p>
          <a:p>
            <a:endParaRPr lang="en-US" baseline="0" dirty="0" smtClean="0"/>
          </a:p>
          <a:p>
            <a:r>
              <a:rPr lang="en-US" baseline="0" dirty="0" smtClean="0"/>
              <a:t>Being reminded and learning where pitfalls might occur, or how to identify them, helps bring everything together into a bigger picture.  </a:t>
            </a:r>
            <a:endParaRPr lang="en-US" dirty="0"/>
          </a:p>
        </p:txBody>
      </p:sp>
      <p:sp>
        <p:nvSpPr>
          <p:cNvPr id="4" name="Slide Number Placeholder 3"/>
          <p:cNvSpPr>
            <a:spLocks noGrp="1"/>
          </p:cNvSpPr>
          <p:nvPr>
            <p:ph type="sldNum" sz="quarter" idx="10"/>
          </p:nvPr>
        </p:nvSpPr>
        <p:spPr/>
        <p:txBody>
          <a:bodyPr/>
          <a:lstStyle/>
          <a:p>
            <a:fld id="{956E087F-5BD0-4E8D-BCEC-1CE7D5ABD5A5}" type="slidenum">
              <a:rPr lang="en-US" smtClean="0"/>
              <a:t>10</a:t>
            </a:fld>
            <a:endParaRPr lang="en-US"/>
          </a:p>
        </p:txBody>
      </p:sp>
    </p:spTree>
    <p:extLst>
      <p:ext uri="{BB962C8B-B14F-4D97-AF65-F5344CB8AC3E}">
        <p14:creationId xmlns:p14="http://schemas.microsoft.com/office/powerpoint/2010/main" val="823966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viable alternative to animal lab training may be simulation-based training. A simulated environment provides many educational opportunities beyond the traditional classroom lecture. Simulations offer the opportunity to learn by doing and to practice the behavioral skills needed to successfully care for a</a:t>
            </a:r>
          </a:p>
          <a:p>
            <a:r>
              <a:rPr lang="en-US" sz="1200" b="0" i="0" u="none" strike="noStrike" kern="1200" baseline="0" dirty="0" smtClean="0">
                <a:solidFill>
                  <a:schemeClr val="tx1"/>
                </a:solidFill>
                <a:latin typeface="+mn-lt"/>
                <a:ea typeface="+mn-ea"/>
                <a:cs typeface="+mn-cs"/>
              </a:rPr>
              <a:t>patient in a safe, controlled environment (</a:t>
            </a:r>
            <a:r>
              <a:rPr lang="en-US" sz="1200" b="0" i="0" u="none" strike="noStrike" kern="1200" baseline="0" dirty="0" err="1" smtClean="0">
                <a:solidFill>
                  <a:schemeClr val="tx1"/>
                </a:solidFill>
                <a:latin typeface="+mn-lt"/>
                <a:ea typeface="+mn-ea"/>
                <a:cs typeface="+mn-cs"/>
              </a:rPr>
              <a:t>Vardi</a:t>
            </a:r>
            <a:r>
              <a:rPr lang="en-US" sz="1200" b="0" i="0" u="none" strike="noStrike" kern="1200" baseline="0" dirty="0" smtClean="0">
                <a:solidFill>
                  <a:schemeClr val="tx1"/>
                </a:solidFill>
                <a:latin typeface="+mn-lt"/>
                <a:ea typeface="+mn-ea"/>
                <a:cs typeface="+mn-cs"/>
              </a:rPr>
              <a:t>, 2008).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Simulation Training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Necessary skills that are well suited for a simulated learning opportunity include emergency medical responses. Practicing emergency responses in a simulation fosters the development of key habits that can become second nature to the care provider (Dickinson, 2011).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Critical skill development, incorporating hands on experiences during a simulation, uses active learning techniques to facilitate skill acquisition (</a:t>
            </a:r>
            <a:r>
              <a:rPr lang="en-US" sz="1200" b="0" i="0" u="none" strike="noStrike" kern="1200" baseline="0" dirty="0" err="1" smtClean="0">
                <a:solidFill>
                  <a:schemeClr val="tx1"/>
                </a:solidFill>
                <a:latin typeface="+mn-lt"/>
                <a:ea typeface="+mn-ea"/>
                <a:cs typeface="+mn-cs"/>
              </a:rPr>
              <a:t>Ogino</a:t>
            </a:r>
            <a:r>
              <a:rPr lang="en-US" sz="1200" b="0" i="0" u="none" strike="noStrike" kern="1200" baseline="0" dirty="0" smtClean="0">
                <a:solidFill>
                  <a:schemeClr val="tx1"/>
                </a:solidFill>
                <a:latin typeface="+mn-lt"/>
                <a:ea typeface="+mn-ea"/>
                <a:cs typeface="+mn-cs"/>
              </a:rPr>
              <a:t> et al.,</a:t>
            </a:r>
          </a:p>
          <a:p>
            <a:r>
              <a:rPr lang="en-US" sz="1200" b="0" i="0" u="none" strike="noStrike" kern="1200" baseline="0" dirty="0" smtClean="0">
                <a:solidFill>
                  <a:schemeClr val="tx1"/>
                </a:solidFill>
                <a:latin typeface="+mn-lt"/>
                <a:ea typeface="+mn-ea"/>
                <a:cs typeface="+mn-cs"/>
              </a:rPr>
              <a:t>2012). Critical thinking is another crucial competency that is difficult to practice in the clinical setting.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a core component of the decision-making process, critical thinking can be practiced and perfected during simulated learning experiences (O’Donnell &amp; Goode, 2008).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Simulations have been shown to facilitate the development of a novice nurse into an expert nurse (Cates &amp; Wilson, 2011).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education now incorporates simulations and a policy/procedure every month.  It can be as simple as walking a raceway and cutting out a connector or it can be as complicated as identifying a failing oxygenator and being required to change out the component, following all of the essential steps, within 5 minutes.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more our specialists have hands on education with the pump which incorporates minor interventions along with major emergencies, the more robust educational experience we will provide.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have also started incorporating research and lectures into our educational process.  Each specialist is required to give a presentation on something they have researched.  </a:t>
            </a:r>
          </a:p>
          <a:p>
            <a:r>
              <a:rPr lang="en-US" sz="1200" b="0" i="0" u="none" strike="noStrike" kern="1200" baseline="0" dirty="0" smtClean="0">
                <a:solidFill>
                  <a:schemeClr val="tx1"/>
                </a:solidFill>
                <a:latin typeface="+mn-lt"/>
                <a:ea typeface="+mn-ea"/>
                <a:cs typeface="+mn-cs"/>
              </a:rPr>
              <a:t>Furthermore, I want to start to emailing out case scenarios, which will encourage the specialists to think about what they would do in some of these circumstances and then we can discuss them in a staff meeting.</a:t>
            </a:r>
            <a:endParaRPr lang="en-US" dirty="0"/>
          </a:p>
        </p:txBody>
      </p:sp>
      <p:sp>
        <p:nvSpPr>
          <p:cNvPr id="4" name="Slide Number Placeholder 3"/>
          <p:cNvSpPr>
            <a:spLocks noGrp="1"/>
          </p:cNvSpPr>
          <p:nvPr>
            <p:ph type="sldNum" sz="quarter" idx="10"/>
          </p:nvPr>
        </p:nvSpPr>
        <p:spPr/>
        <p:txBody>
          <a:bodyPr/>
          <a:lstStyle/>
          <a:p>
            <a:fld id="{956E087F-5BD0-4E8D-BCEC-1CE7D5ABD5A5}" type="slidenum">
              <a:rPr lang="en-US" smtClean="0"/>
              <a:t>11</a:t>
            </a:fld>
            <a:endParaRPr lang="en-US"/>
          </a:p>
        </p:txBody>
      </p:sp>
    </p:spTree>
    <p:extLst>
      <p:ext uri="{BB962C8B-B14F-4D97-AF65-F5344CB8AC3E}">
        <p14:creationId xmlns:p14="http://schemas.microsoft.com/office/powerpoint/2010/main" val="356277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Setting aside time to do drills, as deemed required by ECMO program, in allotted timeframe- extremely important to put patient back on safely but just as important to do in a timely manner for better patient outcomes (practice makes perfect).....</a:t>
            </a:r>
            <a:r>
              <a:rPr lang="en-US" sz="1200" kern="1200" dirty="0" err="1" smtClean="0">
                <a:solidFill>
                  <a:schemeClr val="tx1"/>
                </a:solidFill>
                <a:effectLst/>
                <a:latin typeface="+mn-lt"/>
                <a:ea typeface="+mn-ea"/>
                <a:cs typeface="+mn-cs"/>
              </a:rPr>
              <a:t>repitition</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Utilize your "downtime" to your advantage.  When you experience long gaps between patients, this is the time to get things done.  Learn the barriers to overcome from the previous run, set up process improvement plans, educate others (non-ECMO), familiarize yourself with what other centers do, and last but not least DRILL, DRILL, DRILL!!!</a:t>
            </a:r>
          </a:p>
          <a:p>
            <a:endParaRPr lang="en-US" dirty="0"/>
          </a:p>
        </p:txBody>
      </p:sp>
      <p:sp>
        <p:nvSpPr>
          <p:cNvPr id="4" name="Slide Number Placeholder 3"/>
          <p:cNvSpPr>
            <a:spLocks noGrp="1"/>
          </p:cNvSpPr>
          <p:nvPr>
            <p:ph type="sldNum" sz="quarter" idx="10"/>
          </p:nvPr>
        </p:nvSpPr>
        <p:spPr/>
        <p:txBody>
          <a:bodyPr/>
          <a:lstStyle/>
          <a:p>
            <a:fld id="{956E087F-5BD0-4E8D-BCEC-1CE7D5ABD5A5}" type="slidenum">
              <a:rPr lang="en-US" smtClean="0"/>
              <a:t>12</a:t>
            </a:fld>
            <a:endParaRPr lang="en-US"/>
          </a:p>
        </p:txBody>
      </p:sp>
    </p:spTree>
    <p:extLst>
      <p:ext uri="{BB962C8B-B14F-4D97-AF65-F5344CB8AC3E}">
        <p14:creationId xmlns:p14="http://schemas.microsoft.com/office/powerpoint/2010/main" val="2534980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dc_logo_with_seton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984750"/>
            <a:ext cx="32004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over_B9A98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11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4343400" y="304800"/>
            <a:ext cx="4495800" cy="3200400"/>
          </a:xfrm>
        </p:spPr>
        <p:txBody>
          <a:bodyPr/>
          <a:lstStyle>
            <a:lvl1pPr>
              <a:defRPr sz="2800">
                <a:solidFill>
                  <a:srgbClr val="003399"/>
                </a:solidFill>
              </a:defRPr>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4419600" y="3657600"/>
            <a:ext cx="4419600" cy="1371600"/>
          </a:xfrm>
        </p:spPr>
        <p:txBody>
          <a:bodyPr/>
          <a:lstStyle>
            <a:lvl1pPr marL="0" indent="0" algn="ctr">
              <a:buFontTx/>
              <a:buNone/>
              <a:defRPr sz="2000" b="1">
                <a:solidFill>
                  <a:srgbClr val="FBBB05"/>
                </a:solidFill>
              </a:defRPr>
            </a:lvl1pPr>
          </a:lstStyle>
          <a:p>
            <a:pPr lvl="0"/>
            <a:r>
              <a:rPr lang="en-US" noProof="0" smtClean="0"/>
              <a:t>Click to edit Master subtitle style</a:t>
            </a:r>
          </a:p>
        </p:txBody>
      </p:sp>
    </p:spTree>
    <p:extLst>
      <p:ext uri="{BB962C8B-B14F-4D97-AF65-F5344CB8AC3E}">
        <p14:creationId xmlns:p14="http://schemas.microsoft.com/office/powerpoint/2010/main" val="9160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81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574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803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421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465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732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296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21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973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507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over_B9A9889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853113"/>
            <a:ext cx="31242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dc_logo_with_seton_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0400" y="5788025"/>
            <a:ext cx="1828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8" descr="cover_B9A9889stri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19800" y="0"/>
            <a:ext cx="3124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3200" b="1">
          <a:solidFill>
            <a:srgbClr val="FBBB05"/>
          </a:solidFill>
          <a:latin typeface="+mj-lt"/>
          <a:ea typeface="+mj-ea"/>
          <a:cs typeface="+mj-cs"/>
        </a:defRPr>
      </a:lvl1pPr>
      <a:lvl2pPr algn="ctr" rtl="0" eaLnBrk="1" fontAlgn="base" hangingPunct="1">
        <a:spcBef>
          <a:spcPct val="0"/>
        </a:spcBef>
        <a:spcAft>
          <a:spcPct val="0"/>
        </a:spcAft>
        <a:defRPr sz="3200" b="1">
          <a:solidFill>
            <a:srgbClr val="FBBB05"/>
          </a:solidFill>
          <a:latin typeface="Verdana" pitchFamily="34" charset="0"/>
        </a:defRPr>
      </a:lvl2pPr>
      <a:lvl3pPr algn="ctr" rtl="0" eaLnBrk="1" fontAlgn="base" hangingPunct="1">
        <a:spcBef>
          <a:spcPct val="0"/>
        </a:spcBef>
        <a:spcAft>
          <a:spcPct val="0"/>
        </a:spcAft>
        <a:defRPr sz="3200" b="1">
          <a:solidFill>
            <a:srgbClr val="FBBB05"/>
          </a:solidFill>
          <a:latin typeface="Verdana" pitchFamily="34" charset="0"/>
        </a:defRPr>
      </a:lvl3pPr>
      <a:lvl4pPr algn="ctr" rtl="0" eaLnBrk="1" fontAlgn="base" hangingPunct="1">
        <a:spcBef>
          <a:spcPct val="0"/>
        </a:spcBef>
        <a:spcAft>
          <a:spcPct val="0"/>
        </a:spcAft>
        <a:defRPr sz="3200" b="1">
          <a:solidFill>
            <a:srgbClr val="FBBB05"/>
          </a:solidFill>
          <a:latin typeface="Verdana" pitchFamily="34" charset="0"/>
        </a:defRPr>
      </a:lvl4pPr>
      <a:lvl5pPr algn="ctr" rtl="0" eaLnBrk="1" fontAlgn="base" hangingPunct="1">
        <a:spcBef>
          <a:spcPct val="0"/>
        </a:spcBef>
        <a:spcAft>
          <a:spcPct val="0"/>
        </a:spcAft>
        <a:defRPr sz="3200" b="1">
          <a:solidFill>
            <a:srgbClr val="FBBB05"/>
          </a:solidFill>
          <a:latin typeface="Verdana" pitchFamily="34" charset="0"/>
        </a:defRPr>
      </a:lvl5pPr>
      <a:lvl6pPr marL="457200" algn="ctr" rtl="0" eaLnBrk="1" fontAlgn="base" hangingPunct="1">
        <a:spcBef>
          <a:spcPct val="0"/>
        </a:spcBef>
        <a:spcAft>
          <a:spcPct val="0"/>
        </a:spcAft>
        <a:defRPr sz="3200" b="1">
          <a:solidFill>
            <a:srgbClr val="FBBB05"/>
          </a:solidFill>
          <a:latin typeface="Verdana" pitchFamily="34" charset="0"/>
        </a:defRPr>
      </a:lvl6pPr>
      <a:lvl7pPr marL="914400" algn="ctr" rtl="0" eaLnBrk="1" fontAlgn="base" hangingPunct="1">
        <a:spcBef>
          <a:spcPct val="0"/>
        </a:spcBef>
        <a:spcAft>
          <a:spcPct val="0"/>
        </a:spcAft>
        <a:defRPr sz="3200" b="1">
          <a:solidFill>
            <a:srgbClr val="FBBB05"/>
          </a:solidFill>
          <a:latin typeface="Verdana" pitchFamily="34" charset="0"/>
        </a:defRPr>
      </a:lvl7pPr>
      <a:lvl8pPr marL="1371600" algn="ctr" rtl="0" eaLnBrk="1" fontAlgn="base" hangingPunct="1">
        <a:spcBef>
          <a:spcPct val="0"/>
        </a:spcBef>
        <a:spcAft>
          <a:spcPct val="0"/>
        </a:spcAft>
        <a:defRPr sz="3200" b="1">
          <a:solidFill>
            <a:srgbClr val="FBBB05"/>
          </a:solidFill>
          <a:latin typeface="Verdana" pitchFamily="34" charset="0"/>
        </a:defRPr>
      </a:lvl8pPr>
      <a:lvl9pPr marL="1828800" algn="ctr" rtl="0" eaLnBrk="1" fontAlgn="base" hangingPunct="1">
        <a:spcBef>
          <a:spcPct val="0"/>
        </a:spcBef>
        <a:spcAft>
          <a:spcPct val="0"/>
        </a:spcAft>
        <a:defRPr sz="3200" b="1">
          <a:solidFill>
            <a:srgbClr val="FBBB05"/>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rgbClr val="003399"/>
          </a:solidFill>
          <a:latin typeface="+mn-lt"/>
          <a:ea typeface="+mn-ea"/>
          <a:cs typeface="+mn-cs"/>
        </a:defRPr>
      </a:lvl1pPr>
      <a:lvl2pPr marL="742950" indent="-285750" algn="l" rtl="0" eaLnBrk="1" fontAlgn="base" hangingPunct="1">
        <a:spcBef>
          <a:spcPct val="20000"/>
        </a:spcBef>
        <a:spcAft>
          <a:spcPct val="0"/>
        </a:spcAft>
        <a:buChar char="–"/>
        <a:defRPr sz="2400">
          <a:solidFill>
            <a:srgbClr val="003399"/>
          </a:solidFill>
          <a:latin typeface="+mn-lt"/>
        </a:defRPr>
      </a:lvl2pPr>
      <a:lvl3pPr marL="1143000" indent="-228600" algn="l" rtl="0" eaLnBrk="1" fontAlgn="base" hangingPunct="1">
        <a:spcBef>
          <a:spcPct val="20000"/>
        </a:spcBef>
        <a:spcAft>
          <a:spcPct val="0"/>
        </a:spcAft>
        <a:buChar char="•"/>
        <a:defRPr sz="2000">
          <a:solidFill>
            <a:srgbClr val="003399"/>
          </a:solidFill>
          <a:latin typeface="+mn-lt"/>
        </a:defRPr>
      </a:lvl3pPr>
      <a:lvl4pPr marL="1600200" indent="-228600" algn="l" rtl="0" eaLnBrk="1" fontAlgn="base" hangingPunct="1">
        <a:spcBef>
          <a:spcPct val="20000"/>
        </a:spcBef>
        <a:spcAft>
          <a:spcPct val="0"/>
        </a:spcAft>
        <a:buChar char="–"/>
        <a:defRPr>
          <a:solidFill>
            <a:srgbClr val="003399"/>
          </a:solidFill>
          <a:latin typeface="+mn-lt"/>
        </a:defRPr>
      </a:lvl4pPr>
      <a:lvl5pPr marL="2057400" indent="-228600" algn="l" rtl="0" eaLnBrk="1" fontAlgn="base" hangingPunct="1">
        <a:spcBef>
          <a:spcPct val="20000"/>
        </a:spcBef>
        <a:spcAft>
          <a:spcPct val="0"/>
        </a:spcAft>
        <a:buChar char="»"/>
        <a:defRPr>
          <a:solidFill>
            <a:srgbClr val="003399"/>
          </a:solidFill>
          <a:latin typeface="+mn-lt"/>
        </a:defRPr>
      </a:lvl5pPr>
      <a:lvl6pPr marL="2514600" indent="-228600" algn="l" rtl="0" eaLnBrk="1" fontAlgn="base" hangingPunct="1">
        <a:spcBef>
          <a:spcPct val="20000"/>
        </a:spcBef>
        <a:spcAft>
          <a:spcPct val="0"/>
        </a:spcAft>
        <a:buChar char="»"/>
        <a:defRPr>
          <a:solidFill>
            <a:srgbClr val="003399"/>
          </a:solidFill>
          <a:latin typeface="+mn-lt"/>
        </a:defRPr>
      </a:lvl6pPr>
      <a:lvl7pPr marL="2971800" indent="-228600" algn="l" rtl="0" eaLnBrk="1" fontAlgn="base" hangingPunct="1">
        <a:spcBef>
          <a:spcPct val="20000"/>
        </a:spcBef>
        <a:spcAft>
          <a:spcPct val="0"/>
        </a:spcAft>
        <a:buChar char="»"/>
        <a:defRPr>
          <a:solidFill>
            <a:srgbClr val="003399"/>
          </a:solidFill>
          <a:latin typeface="+mn-lt"/>
        </a:defRPr>
      </a:lvl7pPr>
      <a:lvl8pPr marL="3429000" indent="-228600" algn="l" rtl="0" eaLnBrk="1" fontAlgn="base" hangingPunct="1">
        <a:spcBef>
          <a:spcPct val="20000"/>
        </a:spcBef>
        <a:spcAft>
          <a:spcPct val="0"/>
        </a:spcAft>
        <a:buChar char="»"/>
        <a:defRPr>
          <a:solidFill>
            <a:srgbClr val="003399"/>
          </a:solidFill>
          <a:latin typeface="+mn-lt"/>
        </a:defRPr>
      </a:lvl8pPr>
      <a:lvl9pPr marL="3886200" indent="-228600" algn="l" rtl="0" eaLnBrk="1" fontAlgn="base" hangingPunct="1">
        <a:spcBef>
          <a:spcPct val="20000"/>
        </a:spcBef>
        <a:spcAft>
          <a:spcPct val="0"/>
        </a:spcAft>
        <a:buChar char="»"/>
        <a:defRPr>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smtClean="0"/>
              <a:t>How to Maintain Competency for ECMO Specialists in a Low Volume ECMO Center</a:t>
            </a:r>
          </a:p>
        </p:txBody>
      </p:sp>
      <p:sp>
        <p:nvSpPr>
          <p:cNvPr id="3075" name="Rectangle 3"/>
          <p:cNvSpPr>
            <a:spLocks noGrp="1" noChangeArrowheads="1"/>
          </p:cNvSpPr>
          <p:nvPr>
            <p:ph type="subTitle" idx="1"/>
          </p:nvPr>
        </p:nvSpPr>
        <p:spPr/>
        <p:txBody>
          <a:bodyPr/>
          <a:lstStyle/>
          <a:p>
            <a:pPr eaLnBrk="1" hangingPunct="1"/>
            <a:r>
              <a:rPr lang="en-US" altLang="en-US" dirty="0" smtClean="0"/>
              <a:t>Kimberly Estavillo MSTD, RRT</a:t>
            </a:r>
          </a:p>
          <a:p>
            <a:pPr eaLnBrk="1" hangingPunct="1"/>
            <a:r>
              <a:rPr lang="en-US" altLang="en-US" dirty="0" smtClean="0"/>
              <a:t>Natasha Siddiqui, BSRT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143000" y="78117"/>
            <a:ext cx="533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Circuit/Hardware Interventions:    Pump Scenario</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Severely </a:t>
            </a: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Under-occluded</a:t>
            </a:r>
            <a:r>
              <a:rPr kumimoji="0" lang="en-US" altLang="en-US" sz="14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Raceway - Roller Pump</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465887779"/>
              </p:ext>
            </p:extLst>
          </p:nvPr>
        </p:nvGraphicFramePr>
        <p:xfrm>
          <a:off x="1447800" y="792785"/>
          <a:ext cx="7086600" cy="5964990"/>
        </p:xfrm>
        <a:graphic>
          <a:graphicData uri="http://schemas.openxmlformats.org/drawingml/2006/table">
            <a:tbl>
              <a:tblPr firstRow="1" firstCol="1" bandRow="1"/>
              <a:tblGrid>
                <a:gridCol w="2051082"/>
                <a:gridCol w="1225518"/>
                <a:gridCol w="3810000"/>
              </a:tblGrid>
              <a:tr h="226694">
                <a:tc>
                  <a:txBody>
                    <a:bodyPr/>
                    <a:lstStyle/>
                    <a:p>
                      <a:pPr marL="0" marR="0">
                        <a:spcBef>
                          <a:spcPts val="0"/>
                        </a:spcBef>
                        <a:spcAft>
                          <a:spcPts val="0"/>
                        </a:spcAft>
                      </a:pPr>
                      <a:r>
                        <a:rPr lang="en-US" sz="1100" b="1" dirty="0">
                          <a:effectLst/>
                          <a:latin typeface="Calibri"/>
                          <a:ea typeface="Calibri"/>
                          <a:cs typeface="Times New Roman"/>
                        </a:rPr>
                        <a:t>Objective</a:t>
                      </a:r>
                      <a:endParaRPr lang="en-US" sz="1100"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effectLst/>
                          <a:latin typeface="Calibri"/>
                          <a:ea typeface="Calibri"/>
                          <a:cs typeface="Times New Roman"/>
                        </a:rPr>
                        <a:t>Interpretation </a:t>
                      </a:r>
                      <a:endParaRPr lang="en-US" sz="1000"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b="1" dirty="0">
                          <a:effectLst/>
                          <a:latin typeface="Calibri"/>
                          <a:ea typeface="Calibri"/>
                          <a:cs typeface="Times New Roman"/>
                        </a:rPr>
                        <a:t>Application/Correction </a:t>
                      </a:r>
                      <a:endParaRPr lang="en-US" sz="1050"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01">
                <a:tc>
                  <a:txBody>
                    <a:bodyPr/>
                    <a:lstStyle/>
                    <a:p>
                      <a:pPr marL="0" marR="0">
                        <a:spcBef>
                          <a:spcPts val="0"/>
                        </a:spcBef>
                        <a:spcAft>
                          <a:spcPts val="0"/>
                        </a:spcAft>
                      </a:pPr>
                      <a:r>
                        <a:rPr lang="en-US" sz="1100" b="1" dirty="0">
                          <a:effectLst/>
                          <a:latin typeface="Calibri"/>
                          <a:ea typeface="Calibri"/>
                          <a:cs typeface="Courier New"/>
                        </a:rPr>
                        <a:t>Able to recognize loose pump rollers and makes corrective action </a:t>
                      </a:r>
                      <a:endParaRPr lang="en-US" sz="1100" b="1"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effectLst/>
                          <a:latin typeface="Calibri"/>
                          <a:ea typeface="Calibri"/>
                          <a:cs typeface="Times New Roman"/>
                        </a:rPr>
                        <a:t>Recognizes indicators of loose </a:t>
                      </a:r>
                      <a:r>
                        <a:rPr lang="en-US" sz="1000" dirty="0">
                          <a:effectLst/>
                          <a:latin typeface="Calibri"/>
                          <a:ea typeface="Calibri"/>
                          <a:cs typeface="Times New Roman"/>
                        </a:rPr>
                        <a:t>raceway </a:t>
                      </a:r>
                      <a:endParaRPr lang="en-US" sz="800"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a:ea typeface="Calibri"/>
                          <a:cs typeface="Times New Roman"/>
                        </a:rPr>
                        <a:t>Able to make corrective action and resume appropriate support to pt</a:t>
                      </a:r>
                      <a:r>
                        <a:rPr lang="en-US" sz="1200" dirty="0" smtClean="0">
                          <a:effectLst/>
                          <a:latin typeface="Calibri"/>
                          <a:ea typeface="Calibri"/>
                          <a:cs typeface="Times New Roman"/>
                        </a:rPr>
                        <a:t>.</a:t>
                      </a:r>
                      <a:endParaRPr lang="en-US" sz="1200"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22">
                <a:tc>
                  <a:txBody>
                    <a:bodyPr/>
                    <a:lstStyle/>
                    <a:p>
                      <a:pPr marL="0" marR="0">
                        <a:lnSpc>
                          <a:spcPct val="115000"/>
                        </a:lnSpc>
                        <a:spcBef>
                          <a:spcPts val="0"/>
                        </a:spcBef>
                        <a:spcAft>
                          <a:spcPts val="0"/>
                        </a:spcAft>
                      </a:pPr>
                      <a:r>
                        <a:rPr lang="en-US" sz="1100" b="1" dirty="0">
                          <a:solidFill>
                            <a:srgbClr val="000000"/>
                          </a:solidFill>
                          <a:effectLst/>
                          <a:latin typeface="Calibri"/>
                          <a:ea typeface="Times New Roman"/>
                          <a:cs typeface="Times New Roman"/>
                        </a:rPr>
                        <a:t>Critical Action</a:t>
                      </a:r>
                      <a:endParaRPr lang="en-US" sz="1100" b="1"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Time to Achieve</a:t>
                      </a:r>
                      <a:endParaRPr lang="en-US" sz="1050"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Comments</a:t>
                      </a:r>
                      <a:endParaRPr lang="en-US" sz="1050"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330">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Recognizes insufficient ECMO support to </a:t>
                      </a:r>
                      <a:r>
                        <a:rPr lang="en-US" sz="1050" b="1" dirty="0" err="1">
                          <a:solidFill>
                            <a:srgbClr val="000000"/>
                          </a:solidFill>
                          <a:effectLst/>
                          <a:latin typeface="Calibri"/>
                          <a:ea typeface="Times New Roman"/>
                          <a:cs typeface="Times New Roman"/>
                        </a:rPr>
                        <a:t>pt</a:t>
                      </a:r>
                      <a:endParaRPr lang="en-US" sz="1050" b="1"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48949" marR="489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496">
                <a:tc>
                  <a:txBody>
                    <a:bodyPr/>
                    <a:lstStyle/>
                    <a:p>
                      <a:pPr marL="0" marR="0">
                        <a:lnSpc>
                          <a:spcPct val="115000"/>
                        </a:lnSpc>
                        <a:spcBef>
                          <a:spcPts val="0"/>
                        </a:spcBef>
                        <a:spcAft>
                          <a:spcPts val="0"/>
                        </a:spcAft>
                      </a:pPr>
                      <a:r>
                        <a:rPr lang="en-US" sz="600" b="1" dirty="0">
                          <a:solidFill>
                            <a:srgbClr val="000000"/>
                          </a:solidFill>
                          <a:effectLst/>
                          <a:latin typeface="Calibri"/>
                          <a:ea typeface="Times New Roman"/>
                          <a:cs typeface="Times New Roman"/>
                        </a:rPr>
                        <a:t> </a:t>
                      </a:r>
                      <a:r>
                        <a:rPr lang="en-US" sz="1050" b="1" dirty="0">
                          <a:solidFill>
                            <a:srgbClr val="000000"/>
                          </a:solidFill>
                          <a:effectLst/>
                          <a:latin typeface="Calibri"/>
                          <a:ea typeface="Times New Roman"/>
                          <a:cs typeface="Times New Roman"/>
                        </a:rPr>
                        <a:t>Attempts increases flow on pump for increased support – without change in flow to patient </a:t>
                      </a:r>
                      <a:endParaRPr lang="en-US" sz="1050" b="1"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48949" marR="489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758">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Notes High RPM  and switches display to calculated flow on pump (L/min)</a:t>
                      </a:r>
                      <a:endParaRPr lang="en-US" sz="1000" b="1"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48949" marR="489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2467">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Recognizes </a:t>
                      </a:r>
                      <a:r>
                        <a:rPr lang="en-US" sz="1000" b="1" i="1" dirty="0">
                          <a:solidFill>
                            <a:srgbClr val="000000"/>
                          </a:solidFill>
                          <a:effectLst/>
                          <a:latin typeface="Calibri"/>
                          <a:ea typeface="Times New Roman"/>
                          <a:cs typeface="Times New Roman"/>
                        </a:rPr>
                        <a:t>calculated</a:t>
                      </a:r>
                      <a:r>
                        <a:rPr lang="en-US" sz="1000" b="1" dirty="0">
                          <a:solidFill>
                            <a:srgbClr val="000000"/>
                          </a:solidFill>
                          <a:effectLst/>
                          <a:latin typeface="Calibri"/>
                          <a:ea typeface="Times New Roman"/>
                          <a:cs typeface="Times New Roman"/>
                        </a:rPr>
                        <a:t> pump flow  is significantly higher  than </a:t>
                      </a:r>
                      <a:r>
                        <a:rPr lang="en-US" sz="1000" b="1" i="1" dirty="0">
                          <a:solidFill>
                            <a:srgbClr val="000000"/>
                          </a:solidFill>
                          <a:effectLst/>
                          <a:latin typeface="Calibri"/>
                          <a:ea typeface="Times New Roman"/>
                          <a:cs typeface="Times New Roman"/>
                        </a:rPr>
                        <a:t>actual</a:t>
                      </a:r>
                      <a:r>
                        <a:rPr lang="en-US" sz="1000" b="1" dirty="0">
                          <a:solidFill>
                            <a:srgbClr val="000000"/>
                          </a:solidFill>
                          <a:effectLst/>
                          <a:latin typeface="Calibri"/>
                          <a:ea typeface="Times New Roman"/>
                          <a:cs typeface="Times New Roman"/>
                        </a:rPr>
                        <a:t>  pump flow displayed on post ox transonic flow monitor  </a:t>
                      </a:r>
                      <a:endParaRPr lang="en-US" sz="1000" b="1" dirty="0">
                        <a:effectLst/>
                        <a:latin typeface="Calibri"/>
                        <a:ea typeface="Calibri"/>
                        <a:cs typeface="Times New Roman"/>
                      </a:endParaRPr>
                    </a:p>
                    <a:p>
                      <a:pPr marL="0" marR="0">
                        <a:lnSpc>
                          <a:spcPct val="115000"/>
                        </a:lnSpc>
                        <a:spcBef>
                          <a:spcPts val="0"/>
                        </a:spcBef>
                        <a:spcAft>
                          <a:spcPts val="0"/>
                        </a:spcAft>
                      </a:pPr>
                      <a:r>
                        <a:rPr lang="en-US" sz="1000" b="1" dirty="0">
                          <a:effectLst/>
                          <a:latin typeface="Calibri"/>
                          <a:ea typeface="Calibri"/>
                          <a:cs typeface="Times New Roman"/>
                        </a:rPr>
                        <a:t>Performs  “% </a:t>
                      </a:r>
                      <a:r>
                        <a:rPr lang="en-US" sz="1000" b="1" dirty="0" err="1">
                          <a:effectLst/>
                          <a:latin typeface="Calibri"/>
                          <a:ea typeface="Calibri"/>
                          <a:cs typeface="Times New Roman"/>
                        </a:rPr>
                        <a:t>deoccluded</a:t>
                      </a:r>
                      <a:r>
                        <a:rPr lang="en-US" sz="1000" b="1" dirty="0">
                          <a:effectLst/>
                          <a:latin typeface="Calibri"/>
                          <a:ea typeface="Calibri"/>
                          <a:cs typeface="Times New Roman"/>
                        </a:rPr>
                        <a:t>” calculation  </a:t>
                      </a:r>
                    </a:p>
                    <a:p>
                      <a:pPr marL="0" marR="0">
                        <a:lnSpc>
                          <a:spcPct val="115000"/>
                        </a:lnSpc>
                        <a:spcBef>
                          <a:spcPts val="0"/>
                        </a:spcBef>
                        <a:spcAft>
                          <a:spcPts val="0"/>
                        </a:spcAft>
                      </a:pPr>
                      <a:r>
                        <a:rPr lang="en-US" sz="600" b="1" dirty="0">
                          <a:solidFill>
                            <a:srgbClr val="000000"/>
                          </a:solidFill>
                          <a:effectLst/>
                          <a:latin typeface="Calibri"/>
                          <a:ea typeface="Times New Roman"/>
                          <a:cs typeface="Times New Roman"/>
                        </a:rPr>
                        <a:t> </a:t>
                      </a:r>
                      <a:endParaRPr lang="en-US" sz="800" b="1"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Y/N</a:t>
                      </a:r>
                      <a:endParaRPr lang="en-US" sz="1000"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48949" marR="489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2467">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Increases occlusion on raceway rollers sequentially</a:t>
                      </a:r>
                      <a:endParaRPr lang="en-US" sz="1000" b="1" dirty="0">
                        <a:effectLst/>
                        <a:latin typeface="Calibri"/>
                        <a:ea typeface="Calibri"/>
                        <a:cs typeface="Times New Roman"/>
                      </a:endParaRPr>
                    </a:p>
                    <a:p>
                      <a:pPr marL="0" marR="0">
                        <a:lnSpc>
                          <a:spcPct val="115000"/>
                        </a:lnSpc>
                        <a:spcBef>
                          <a:spcPts val="0"/>
                        </a:spcBef>
                        <a:spcAft>
                          <a:spcPts val="0"/>
                        </a:spcAft>
                      </a:pPr>
                      <a:r>
                        <a:rPr lang="en-US" sz="1000" b="1" dirty="0">
                          <a:solidFill>
                            <a:srgbClr val="000000"/>
                          </a:solidFill>
                          <a:effectLst/>
                          <a:latin typeface="Courier New"/>
                          <a:ea typeface="Times New Roman"/>
                          <a:cs typeface="Times New Roman"/>
                        </a:rPr>
                        <a:t>□</a:t>
                      </a:r>
                      <a:r>
                        <a:rPr lang="en-US" sz="1000" b="1" dirty="0">
                          <a:solidFill>
                            <a:srgbClr val="000000"/>
                          </a:solidFill>
                          <a:effectLst/>
                          <a:latin typeface="Calibri"/>
                          <a:ea typeface="Times New Roman"/>
                          <a:cs typeface="Times New Roman"/>
                        </a:rPr>
                        <a:t> Performs procedure overriding pump cover</a:t>
                      </a:r>
                      <a:endParaRPr lang="en-US" sz="1000" b="1" dirty="0">
                        <a:effectLst/>
                        <a:latin typeface="Calibri"/>
                        <a:ea typeface="Calibri"/>
                        <a:cs typeface="Times New Roman"/>
                      </a:endParaRPr>
                    </a:p>
                    <a:p>
                      <a:pPr marL="0" marR="0">
                        <a:lnSpc>
                          <a:spcPct val="115000"/>
                        </a:lnSpc>
                        <a:spcBef>
                          <a:spcPts val="0"/>
                        </a:spcBef>
                        <a:spcAft>
                          <a:spcPts val="0"/>
                        </a:spcAft>
                      </a:pPr>
                      <a:r>
                        <a:rPr lang="en-US" sz="1000" b="1" dirty="0">
                          <a:solidFill>
                            <a:srgbClr val="000000"/>
                          </a:solidFill>
                          <a:effectLst/>
                          <a:latin typeface="Courier New"/>
                          <a:ea typeface="Times New Roman"/>
                          <a:cs typeface="Times New Roman"/>
                        </a:rPr>
                        <a:t>□</a:t>
                      </a:r>
                      <a:r>
                        <a:rPr lang="en-US" sz="1000" b="1" dirty="0">
                          <a:solidFill>
                            <a:srgbClr val="000000"/>
                          </a:solidFill>
                          <a:effectLst/>
                          <a:latin typeface="Calibri"/>
                          <a:ea typeface="Times New Roman"/>
                          <a:cs typeface="Times New Roman"/>
                        </a:rPr>
                        <a:t> Performs procedure by lifting pump head </a:t>
                      </a:r>
                      <a:endParaRPr lang="en-US" sz="1000" b="1" dirty="0">
                        <a:effectLst/>
                        <a:latin typeface="Calibri"/>
                        <a:ea typeface="Calibri"/>
                        <a:cs typeface="Times New Roman"/>
                      </a:endParaRPr>
                    </a:p>
                    <a:p>
                      <a:pPr marL="0" marR="0">
                        <a:lnSpc>
                          <a:spcPct val="115000"/>
                        </a:lnSpc>
                        <a:spcBef>
                          <a:spcPts val="0"/>
                        </a:spcBef>
                        <a:spcAft>
                          <a:spcPts val="0"/>
                        </a:spcAft>
                      </a:pPr>
                      <a:r>
                        <a:rPr lang="en-US" sz="600" b="1" dirty="0">
                          <a:solidFill>
                            <a:srgbClr val="000000"/>
                          </a:solidFill>
                          <a:effectLst/>
                          <a:latin typeface="Calibri"/>
                          <a:ea typeface="Times New Roman"/>
                          <a:cs typeface="Times New Roman"/>
                        </a:rPr>
                        <a:t> </a:t>
                      </a:r>
                      <a:endParaRPr lang="en-US" sz="800" b="1"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48949" marR="489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72">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Correctly Calculates ~ 10-15% occlusion on raceway </a:t>
                      </a:r>
                      <a:endParaRPr lang="en-US" sz="1000" b="1"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48949" marR="489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37">
                <a:tc>
                  <a:txBody>
                    <a:bodyPr/>
                    <a:lstStyle/>
                    <a:p>
                      <a:pPr marL="0" marR="0">
                        <a:lnSpc>
                          <a:spcPct val="115000"/>
                        </a:lnSpc>
                        <a:spcBef>
                          <a:spcPts val="0"/>
                        </a:spcBef>
                        <a:spcAft>
                          <a:spcPts val="0"/>
                        </a:spcAft>
                      </a:pPr>
                      <a:r>
                        <a:rPr lang="en-US" sz="1000" b="1" dirty="0">
                          <a:effectLst/>
                          <a:latin typeface="Calibri"/>
                          <a:ea typeface="Calibri"/>
                          <a:cs typeface="Times New Roman"/>
                        </a:rPr>
                        <a:t>Adjusts pump occlusion to 10- 15%     </a:t>
                      </a: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Y/N</a:t>
                      </a:r>
                      <a:endParaRPr lang="en-US" sz="80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48949" marR="489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272">
                <a:tc>
                  <a:txBody>
                    <a:bodyPr/>
                    <a:lstStyle/>
                    <a:p>
                      <a:pPr marL="0" marR="0">
                        <a:lnSpc>
                          <a:spcPct val="115000"/>
                        </a:lnSpc>
                        <a:spcBef>
                          <a:spcPts val="0"/>
                        </a:spcBef>
                        <a:spcAft>
                          <a:spcPts val="0"/>
                        </a:spcAft>
                      </a:pPr>
                      <a:r>
                        <a:rPr lang="en-US" sz="1000" b="1" dirty="0">
                          <a:effectLst/>
                          <a:latin typeface="Calibri"/>
                          <a:ea typeface="Calibri"/>
                          <a:cs typeface="Times New Roman"/>
                        </a:rPr>
                        <a:t>Verbalizes how </a:t>
                      </a:r>
                      <a:r>
                        <a:rPr lang="en-US" sz="1000" b="1" dirty="0" smtClean="0">
                          <a:effectLst/>
                          <a:latin typeface="Calibri"/>
                          <a:ea typeface="Calibri"/>
                          <a:cs typeface="Times New Roman"/>
                        </a:rPr>
                        <a:t>de-occlusion </a:t>
                      </a:r>
                      <a:r>
                        <a:rPr lang="en-US" sz="1000" b="1" dirty="0">
                          <a:effectLst/>
                          <a:latin typeface="Calibri"/>
                          <a:ea typeface="Calibri"/>
                          <a:cs typeface="Times New Roman"/>
                        </a:rPr>
                        <a:t>can affect labs (high </a:t>
                      </a:r>
                      <a:r>
                        <a:rPr lang="en-US" sz="1000" b="1" dirty="0" err="1">
                          <a:effectLst/>
                          <a:latin typeface="Calibri"/>
                          <a:ea typeface="Calibri"/>
                          <a:cs typeface="Times New Roman"/>
                        </a:rPr>
                        <a:t>SHgb</a:t>
                      </a:r>
                      <a:r>
                        <a:rPr lang="en-US" sz="1000" b="1" dirty="0">
                          <a:effectLst/>
                          <a:latin typeface="Calibri"/>
                          <a:ea typeface="Calibri"/>
                          <a:cs typeface="Times New Roman"/>
                        </a:rPr>
                        <a:t>) and impact on patient physiology (renal failure, high LDH, High Bili)</a:t>
                      </a: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48949" marR="48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48949" marR="489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135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652" y="990600"/>
            <a:ext cx="910634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0" y="228600"/>
            <a:ext cx="3416320" cy="369332"/>
          </a:xfrm>
          <a:prstGeom prst="rect">
            <a:avLst/>
          </a:prstGeom>
          <a:noFill/>
        </p:spPr>
        <p:txBody>
          <a:bodyPr wrap="none" rtlCol="0">
            <a:spAutoFit/>
          </a:bodyPr>
          <a:lstStyle/>
          <a:p>
            <a:r>
              <a:rPr lang="en-US" dirty="0" smtClean="0"/>
              <a:t>Recognizing oxygenator failure </a:t>
            </a:r>
            <a:endParaRPr lang="en-US" dirty="0"/>
          </a:p>
        </p:txBody>
      </p:sp>
    </p:spTree>
    <p:extLst>
      <p:ext uri="{BB962C8B-B14F-4D97-AF65-F5344CB8AC3E}">
        <p14:creationId xmlns:p14="http://schemas.microsoft.com/office/powerpoint/2010/main" val="300533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 of an ECMO Specialist</a:t>
            </a:r>
            <a:br>
              <a:rPr lang="en-US" dirty="0" smtClean="0"/>
            </a:br>
            <a:r>
              <a:rPr lang="en-US" dirty="0" smtClean="0"/>
              <a:t>(a Specialists point of view)</a:t>
            </a:r>
            <a:endParaRPr lang="en-US" dirty="0"/>
          </a:p>
        </p:txBody>
      </p:sp>
      <p:sp>
        <p:nvSpPr>
          <p:cNvPr id="3" name="Content Placeholder 2"/>
          <p:cNvSpPr>
            <a:spLocks noGrp="1"/>
          </p:cNvSpPr>
          <p:nvPr>
            <p:ph idx="1"/>
          </p:nvPr>
        </p:nvSpPr>
        <p:spPr>
          <a:xfrm>
            <a:off x="152400" y="1600200"/>
            <a:ext cx="8991600" cy="4419600"/>
          </a:xfrm>
        </p:spPr>
        <p:txBody>
          <a:bodyPr/>
          <a:lstStyle/>
          <a:p>
            <a:pPr marL="0" indent="0">
              <a:buNone/>
            </a:pPr>
            <a:r>
              <a:rPr lang="en-US" sz="2400" dirty="0"/>
              <a:t>How to remain competent/ confident when experiencing long gaps in between ECMO patients</a:t>
            </a:r>
          </a:p>
          <a:p>
            <a:r>
              <a:rPr lang="en-US" dirty="0" smtClean="0"/>
              <a:t>Setting time aside to perform drills</a:t>
            </a:r>
          </a:p>
          <a:p>
            <a:pPr lvl="1"/>
            <a:r>
              <a:rPr lang="en-US" dirty="0" smtClean="0"/>
              <a:t>Repetition (practice makes perfect)</a:t>
            </a:r>
          </a:p>
          <a:p>
            <a:pPr lvl="1"/>
            <a:endParaRPr lang="en-US" dirty="0" smtClean="0"/>
          </a:p>
          <a:p>
            <a:r>
              <a:rPr lang="en-US" dirty="0" smtClean="0"/>
              <a:t>Utilizing your down time to your advantage</a:t>
            </a:r>
          </a:p>
          <a:p>
            <a:pPr lvl="1"/>
            <a:r>
              <a:rPr lang="en-US" dirty="0" smtClean="0"/>
              <a:t>Learn from previous runs</a:t>
            </a:r>
          </a:p>
          <a:p>
            <a:pPr lvl="1"/>
            <a:r>
              <a:rPr lang="en-US" dirty="0" smtClean="0"/>
              <a:t>Set up process improvement</a:t>
            </a:r>
          </a:p>
          <a:p>
            <a:pPr lvl="1"/>
            <a:r>
              <a:rPr lang="en-US" dirty="0" smtClean="0"/>
              <a:t>What do other centers do</a:t>
            </a:r>
          </a:p>
          <a:p>
            <a:pPr lvl="1"/>
            <a:r>
              <a:rPr lang="en-US" dirty="0" smtClean="0"/>
              <a:t>DRILL, DRILL, DRILL</a:t>
            </a:r>
          </a:p>
          <a:p>
            <a:pPr lvl="1"/>
            <a:endParaRPr lang="en-US" dirty="0" smtClean="0"/>
          </a:p>
          <a:p>
            <a:endParaRPr lang="en-US" dirty="0"/>
          </a:p>
        </p:txBody>
      </p:sp>
    </p:spTree>
    <p:extLst>
      <p:ext uri="{BB962C8B-B14F-4D97-AF65-F5344CB8AC3E}">
        <p14:creationId xmlns:p14="http://schemas.microsoft.com/office/powerpoint/2010/main" val="33117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Such Thing As</a:t>
            </a:r>
            <a:br>
              <a:rPr lang="en-US" dirty="0" smtClean="0"/>
            </a:br>
            <a:r>
              <a:rPr lang="en-US" dirty="0" smtClean="0"/>
              <a:t>TOO PREPARED</a:t>
            </a:r>
            <a:endParaRPr lang="en-US" dirty="0"/>
          </a:p>
        </p:txBody>
      </p:sp>
      <p:sp>
        <p:nvSpPr>
          <p:cNvPr id="3" name="Content Placeholder 2"/>
          <p:cNvSpPr>
            <a:spLocks noGrp="1"/>
          </p:cNvSpPr>
          <p:nvPr>
            <p:ph idx="1"/>
          </p:nvPr>
        </p:nvSpPr>
        <p:spPr>
          <a:xfrm>
            <a:off x="457200" y="1371600"/>
            <a:ext cx="8305800" cy="4572000"/>
          </a:xfrm>
        </p:spPr>
        <p:txBody>
          <a:bodyPr/>
          <a:lstStyle/>
          <a:p>
            <a:r>
              <a:rPr lang="en-US" dirty="0"/>
              <a:t>Further your education</a:t>
            </a:r>
          </a:p>
          <a:p>
            <a:pPr lvl="1"/>
            <a:r>
              <a:rPr lang="en-US" dirty="0"/>
              <a:t>Expand knowledge beyond one’s expected role</a:t>
            </a:r>
          </a:p>
          <a:p>
            <a:pPr marL="0" indent="0">
              <a:buNone/>
            </a:pPr>
            <a:endParaRPr lang="en-US" dirty="0" smtClean="0"/>
          </a:p>
          <a:p>
            <a:r>
              <a:rPr lang="en-US" dirty="0" smtClean="0"/>
              <a:t>Understanding </a:t>
            </a:r>
            <a:r>
              <a:rPr lang="en-US" dirty="0"/>
              <a:t>and dealing with your </a:t>
            </a:r>
            <a:r>
              <a:rPr lang="en-US" dirty="0" smtClean="0"/>
              <a:t>limitations</a:t>
            </a:r>
          </a:p>
          <a:p>
            <a:pPr lvl="1"/>
            <a:r>
              <a:rPr lang="en-US" dirty="0" smtClean="0"/>
              <a:t>Use checklists</a:t>
            </a:r>
          </a:p>
          <a:p>
            <a:pPr marL="457200" lvl="1" indent="0">
              <a:buNone/>
            </a:pPr>
            <a:endParaRPr lang="en-US" dirty="0" smtClean="0"/>
          </a:p>
          <a:p>
            <a:r>
              <a:rPr lang="en-US" dirty="0" smtClean="0"/>
              <a:t>Proactive patient selection</a:t>
            </a:r>
          </a:p>
          <a:p>
            <a:pPr lvl="1"/>
            <a:r>
              <a:rPr lang="en-US" dirty="0" smtClean="0"/>
              <a:t>Get ahead of the game with patient selection</a:t>
            </a:r>
          </a:p>
          <a:p>
            <a:pPr lvl="1"/>
            <a:r>
              <a:rPr lang="en-US" dirty="0" smtClean="0"/>
              <a:t>Implement steps as early as possible</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269527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QUESTIONS</a:t>
            </a:r>
            <a:endParaRPr lang="en-US" sz="6000" dirty="0"/>
          </a:p>
        </p:txBody>
      </p:sp>
      <p:pic>
        <p:nvPicPr>
          <p:cNvPr id="4" name="Content Placeholder 3" descr="C:\Users\kmEstavillo\AppData\Local\Microsoft\Windows\Temporary Internet Files\Content.IE5\01GBOR6I\question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494538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7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What is ECMO</a:t>
            </a:r>
            <a:br>
              <a:rPr lang="en-US" dirty="0" smtClean="0"/>
            </a:br>
            <a:endParaRPr lang="en-US" sz="2400" dirty="0"/>
          </a:p>
        </p:txBody>
      </p:sp>
      <p:sp>
        <p:nvSpPr>
          <p:cNvPr id="3" name="Content Placeholder 2"/>
          <p:cNvSpPr>
            <a:spLocks noGrp="1"/>
          </p:cNvSpPr>
          <p:nvPr>
            <p:ph idx="1"/>
          </p:nvPr>
        </p:nvSpPr>
        <p:spPr>
          <a:xfrm>
            <a:off x="457200" y="1143000"/>
            <a:ext cx="8229600" cy="4876800"/>
          </a:xfrm>
        </p:spPr>
        <p:txBody>
          <a:bodyPr/>
          <a:lstStyle/>
          <a:p>
            <a:r>
              <a:rPr lang="en-US" dirty="0" smtClean="0"/>
              <a:t>Extracorporeal Membrane Oxygenation (ECMO)- </a:t>
            </a:r>
            <a:r>
              <a:rPr lang="en-US" sz="1800" dirty="0" smtClean="0"/>
              <a:t>is a complex therapy used to treat critically ill </a:t>
            </a:r>
            <a:r>
              <a:rPr lang="en-US" sz="1800" dirty="0" smtClean="0"/>
              <a:t>patients</a:t>
            </a:r>
            <a:r>
              <a:rPr lang="en-US" sz="1800" dirty="0" smtClean="0"/>
              <a:t> </a:t>
            </a:r>
            <a:r>
              <a:rPr lang="en-US" sz="1800" dirty="0" smtClean="0"/>
              <a:t>with cardiac or respiratory failure. </a:t>
            </a:r>
          </a:p>
          <a:p>
            <a:r>
              <a:rPr lang="en-US" dirty="0" smtClean="0"/>
              <a:t> </a:t>
            </a:r>
            <a:r>
              <a:rPr lang="en-US" sz="1800" dirty="0" smtClean="0"/>
              <a:t>The ECMO system consists of a blood pump with plastic tubing circuit which connects </a:t>
            </a:r>
            <a:r>
              <a:rPr lang="en-US" sz="1800" dirty="0" smtClean="0"/>
              <a:t>to catheters </a:t>
            </a:r>
            <a:r>
              <a:rPr lang="en-US" sz="1800" dirty="0" smtClean="0"/>
              <a:t>in a patients neck, groin, or chest.  The system drains the venous blood from the patient, adds oxygen and removes carbon dioxide, using an artificial lung, </a:t>
            </a:r>
            <a:r>
              <a:rPr lang="en-US" sz="1800" dirty="0" smtClean="0"/>
              <a:t>warms </a:t>
            </a:r>
            <a:r>
              <a:rPr lang="en-US" sz="1800" dirty="0" smtClean="0"/>
              <a:t>and then returns </a:t>
            </a:r>
            <a:r>
              <a:rPr lang="en-US" sz="1800" dirty="0" smtClean="0"/>
              <a:t>the oxygenated </a:t>
            </a:r>
            <a:r>
              <a:rPr lang="en-US" sz="1800" dirty="0" smtClean="0"/>
              <a:t>blood back to the patient, either via a vein or artery.</a:t>
            </a:r>
          </a:p>
          <a:p>
            <a:endParaRPr lang="en-US" sz="1800" dirty="0"/>
          </a:p>
          <a:p>
            <a:r>
              <a:rPr lang="en-US" sz="1800" dirty="0" smtClean="0"/>
              <a:t>Supplementary components are used to monitor the patient and provide additional safety measures.  </a:t>
            </a:r>
          </a:p>
        </p:txBody>
      </p:sp>
    </p:spTree>
    <p:extLst>
      <p:ext uri="{BB962C8B-B14F-4D97-AF65-F5344CB8AC3E}">
        <p14:creationId xmlns:p14="http://schemas.microsoft.com/office/powerpoint/2010/main" val="312437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006" y="349588"/>
            <a:ext cx="4723393" cy="567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95800" y="6096000"/>
            <a:ext cx="2057401" cy="584775"/>
          </a:xfrm>
          <a:prstGeom prst="rect">
            <a:avLst/>
          </a:prstGeom>
          <a:noFill/>
        </p:spPr>
        <p:txBody>
          <a:bodyPr wrap="square" rtlCol="0">
            <a:spAutoFit/>
          </a:bodyPr>
          <a:lstStyle/>
          <a:p>
            <a:r>
              <a:rPr lang="en-US" sz="800" i="1" dirty="0"/>
              <a:t>Figure 1</a:t>
            </a:r>
            <a:r>
              <a:rPr lang="en-US" sz="800" dirty="0"/>
              <a:t>. Extracorporeal membrane oxygenation circuit. Retrieved from http://www.elso.med.umich.edu/SpecialistToc.html </a:t>
            </a:r>
          </a:p>
        </p:txBody>
      </p:sp>
    </p:spTree>
    <p:extLst>
      <p:ext uri="{BB962C8B-B14F-4D97-AF65-F5344CB8AC3E}">
        <p14:creationId xmlns:p14="http://schemas.microsoft.com/office/powerpoint/2010/main" val="192859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Specialist Training</a:t>
            </a:r>
            <a:br>
              <a:rPr lang="en-US" dirty="0" smtClean="0"/>
            </a:br>
            <a:endParaRPr lang="en-US" dirty="0"/>
          </a:p>
        </p:txBody>
      </p:sp>
      <p:sp>
        <p:nvSpPr>
          <p:cNvPr id="3" name="Content Placeholder 2"/>
          <p:cNvSpPr>
            <a:spLocks noGrp="1"/>
          </p:cNvSpPr>
          <p:nvPr>
            <p:ph idx="1"/>
          </p:nvPr>
        </p:nvSpPr>
        <p:spPr>
          <a:xfrm>
            <a:off x="457200" y="1600200"/>
            <a:ext cx="8229600" cy="4724400"/>
          </a:xfrm>
        </p:spPr>
        <p:txBody>
          <a:bodyPr/>
          <a:lstStyle/>
          <a:p>
            <a:r>
              <a:rPr lang="en-US" sz="1800" dirty="0" smtClean="0"/>
              <a:t>ELSO- guidelines and standards</a:t>
            </a:r>
          </a:p>
          <a:p>
            <a:pPr lvl="1"/>
            <a:r>
              <a:rPr lang="en-US" sz="1400" dirty="0" smtClean="0"/>
              <a:t>24-36 hours of didactic lectures, water labs, and simulations</a:t>
            </a:r>
          </a:p>
          <a:p>
            <a:pPr lvl="1"/>
            <a:r>
              <a:rPr lang="en-US" sz="1400" dirty="0" smtClean="0"/>
              <a:t>New ECMO team members should be mentored by senior specialists</a:t>
            </a:r>
          </a:p>
          <a:p>
            <a:pPr lvl="1"/>
            <a:r>
              <a:rPr lang="en-US" sz="1400" dirty="0" smtClean="0"/>
              <a:t>36-72 hours of bedside training</a:t>
            </a:r>
            <a:endParaRPr lang="en-US" sz="1400" dirty="0"/>
          </a:p>
          <a:p>
            <a:r>
              <a:rPr lang="en-US" sz="1800" dirty="0" smtClean="0"/>
              <a:t>Lectures</a:t>
            </a:r>
          </a:p>
          <a:p>
            <a:pPr lvl="1"/>
            <a:r>
              <a:rPr lang="en-US" sz="1400" dirty="0" smtClean="0"/>
              <a:t>Physiology of the diseases</a:t>
            </a:r>
          </a:p>
          <a:p>
            <a:pPr lvl="1"/>
            <a:r>
              <a:rPr lang="en-US" sz="1400" dirty="0" smtClean="0"/>
              <a:t>Criteria</a:t>
            </a:r>
          </a:p>
          <a:p>
            <a:pPr lvl="1"/>
            <a:r>
              <a:rPr lang="en-US" sz="1400" dirty="0" smtClean="0"/>
              <a:t>Components </a:t>
            </a:r>
          </a:p>
          <a:p>
            <a:pPr lvl="1"/>
            <a:r>
              <a:rPr lang="en-US" sz="1400" dirty="0" smtClean="0"/>
              <a:t>Physiology of VV vs VA</a:t>
            </a:r>
          </a:p>
          <a:p>
            <a:r>
              <a:rPr lang="en-US" sz="1800" dirty="0" smtClean="0"/>
              <a:t>Water Drills</a:t>
            </a:r>
          </a:p>
          <a:p>
            <a:pPr lvl="1"/>
            <a:r>
              <a:rPr lang="en-US" sz="1400" dirty="0" smtClean="0"/>
              <a:t>Circuit assembly</a:t>
            </a:r>
          </a:p>
          <a:p>
            <a:pPr lvl="1"/>
            <a:r>
              <a:rPr lang="en-US" sz="1400" dirty="0" smtClean="0"/>
              <a:t>Circuit check</a:t>
            </a:r>
          </a:p>
          <a:p>
            <a:pPr lvl="1"/>
            <a:r>
              <a:rPr lang="en-US" sz="1400" dirty="0" smtClean="0"/>
              <a:t>Basic procedures</a:t>
            </a:r>
          </a:p>
          <a:p>
            <a:pPr lvl="1"/>
            <a:r>
              <a:rPr lang="en-US" sz="1400" dirty="0" smtClean="0"/>
              <a:t>Emergency procedures</a:t>
            </a:r>
          </a:p>
          <a:p>
            <a:r>
              <a:rPr lang="en-US" sz="1800" dirty="0" smtClean="0"/>
              <a:t>Simulation</a:t>
            </a:r>
          </a:p>
          <a:p>
            <a:pPr lvl="1"/>
            <a:r>
              <a:rPr lang="en-US" sz="1400" dirty="0" smtClean="0"/>
              <a:t>Water drills on steroids</a:t>
            </a:r>
          </a:p>
          <a:p>
            <a:pPr lvl="1"/>
            <a:endParaRPr lang="en-US" sz="1400" dirty="0" smtClean="0"/>
          </a:p>
          <a:p>
            <a:endParaRPr lang="en-US" sz="1800" dirty="0" smtClean="0"/>
          </a:p>
          <a:p>
            <a:endParaRPr lang="en-US" sz="1800" dirty="0"/>
          </a:p>
          <a:p>
            <a:endParaRPr lang="en-US" sz="1800" dirty="0" smtClean="0"/>
          </a:p>
          <a:p>
            <a:pPr lvl="1"/>
            <a:endParaRPr lang="en-US" sz="1400" dirty="0"/>
          </a:p>
        </p:txBody>
      </p:sp>
    </p:spTree>
    <p:extLst>
      <p:ext uri="{BB962C8B-B14F-4D97-AF65-F5344CB8AC3E}">
        <p14:creationId xmlns:p14="http://schemas.microsoft.com/office/powerpoint/2010/main" val="227949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exactly are we training for</a:t>
            </a:r>
            <a:endParaRPr lang="en-US" dirty="0"/>
          </a:p>
        </p:txBody>
      </p:sp>
      <p:sp>
        <p:nvSpPr>
          <p:cNvPr id="3" name="Content Placeholder 2"/>
          <p:cNvSpPr>
            <a:spLocks noGrp="1"/>
          </p:cNvSpPr>
          <p:nvPr>
            <p:ph idx="1"/>
          </p:nvPr>
        </p:nvSpPr>
        <p:spPr>
          <a:xfrm>
            <a:off x="251366" y="1534492"/>
            <a:ext cx="2590800" cy="4495800"/>
          </a:xfrm>
        </p:spPr>
        <p:txBody>
          <a:bodyPr/>
          <a:lstStyle/>
          <a:p>
            <a:pPr marL="0" indent="0" algn="ctr">
              <a:buNone/>
            </a:pPr>
            <a:r>
              <a:rPr lang="en-US" sz="1800" b="1" u="sng" dirty="0" smtClean="0">
                <a:solidFill>
                  <a:srgbClr val="002060"/>
                </a:solidFill>
              </a:rPr>
              <a:t>Circuit </a:t>
            </a:r>
            <a:r>
              <a:rPr lang="en-US" sz="1800" b="1" u="sng" dirty="0" smtClean="0">
                <a:solidFill>
                  <a:srgbClr val="002060"/>
                </a:solidFill>
              </a:rPr>
              <a:t>Check</a:t>
            </a:r>
            <a:endParaRPr lang="en-US" sz="1800" b="1" u="sng" dirty="0" smtClean="0">
              <a:solidFill>
                <a:srgbClr val="002060"/>
              </a:solidFill>
            </a:endParaRPr>
          </a:p>
          <a:p>
            <a:r>
              <a:rPr lang="en-US" sz="1600" dirty="0" smtClean="0">
                <a:solidFill>
                  <a:srgbClr val="002060"/>
                </a:solidFill>
              </a:rPr>
              <a:t>Tubing</a:t>
            </a:r>
          </a:p>
          <a:p>
            <a:r>
              <a:rPr lang="en-US" sz="1600" dirty="0" smtClean="0">
                <a:solidFill>
                  <a:srgbClr val="002060"/>
                </a:solidFill>
              </a:rPr>
              <a:t>Pigtails</a:t>
            </a:r>
          </a:p>
          <a:p>
            <a:r>
              <a:rPr lang="en-US" sz="1600" dirty="0" smtClean="0">
                <a:solidFill>
                  <a:srgbClr val="002060"/>
                </a:solidFill>
              </a:rPr>
              <a:t>Pump head/raceway</a:t>
            </a:r>
          </a:p>
          <a:p>
            <a:r>
              <a:rPr lang="en-US" sz="1600" dirty="0" smtClean="0">
                <a:solidFill>
                  <a:srgbClr val="002060"/>
                </a:solidFill>
              </a:rPr>
              <a:t>Bladder</a:t>
            </a:r>
          </a:p>
          <a:p>
            <a:r>
              <a:rPr lang="en-US" sz="1600" dirty="0" smtClean="0">
                <a:solidFill>
                  <a:srgbClr val="002060"/>
                </a:solidFill>
              </a:rPr>
              <a:t>Servo-regulation</a:t>
            </a:r>
          </a:p>
          <a:p>
            <a:r>
              <a:rPr lang="en-US" sz="1600" dirty="0" smtClean="0">
                <a:solidFill>
                  <a:srgbClr val="002060"/>
                </a:solidFill>
              </a:rPr>
              <a:t>Pressure monitoring</a:t>
            </a:r>
          </a:p>
          <a:p>
            <a:r>
              <a:rPr lang="en-US" sz="1600" dirty="0" smtClean="0">
                <a:solidFill>
                  <a:srgbClr val="002060"/>
                </a:solidFill>
              </a:rPr>
              <a:t>Oxygenation</a:t>
            </a:r>
          </a:p>
          <a:p>
            <a:r>
              <a:rPr lang="en-US" sz="1600" dirty="0" smtClean="0">
                <a:solidFill>
                  <a:srgbClr val="002060"/>
                </a:solidFill>
              </a:rPr>
              <a:t>Water heater</a:t>
            </a:r>
          </a:p>
          <a:p>
            <a:r>
              <a:rPr lang="en-US" sz="1600" dirty="0" smtClean="0">
                <a:solidFill>
                  <a:srgbClr val="002060"/>
                </a:solidFill>
              </a:rPr>
              <a:t>O2 blender</a:t>
            </a:r>
          </a:p>
          <a:p>
            <a:r>
              <a:rPr lang="en-US" sz="1600" dirty="0" smtClean="0">
                <a:solidFill>
                  <a:srgbClr val="002060"/>
                </a:solidFill>
              </a:rPr>
              <a:t>Bridge</a:t>
            </a:r>
          </a:p>
          <a:p>
            <a:r>
              <a:rPr lang="en-US" sz="1600" dirty="0" smtClean="0">
                <a:solidFill>
                  <a:srgbClr val="002060"/>
                </a:solidFill>
              </a:rPr>
              <a:t>Sweep gas</a:t>
            </a:r>
          </a:p>
          <a:p>
            <a:r>
              <a:rPr lang="en-US" sz="1600" dirty="0" smtClean="0">
                <a:solidFill>
                  <a:srgbClr val="002060"/>
                </a:solidFill>
              </a:rPr>
              <a:t>Flow sensors</a:t>
            </a:r>
          </a:p>
          <a:p>
            <a:r>
              <a:rPr lang="en-US" sz="1600" dirty="0" smtClean="0">
                <a:solidFill>
                  <a:srgbClr val="002060"/>
                </a:solidFill>
              </a:rPr>
              <a:t>Bubble detector</a:t>
            </a:r>
            <a:endParaRPr lang="en-US" sz="1600" dirty="0">
              <a:solidFill>
                <a:srgbClr val="002060"/>
              </a:solidFill>
            </a:endParaRPr>
          </a:p>
        </p:txBody>
      </p:sp>
      <p:sp>
        <p:nvSpPr>
          <p:cNvPr id="4" name="TextBox 3"/>
          <p:cNvSpPr txBox="1"/>
          <p:nvPr/>
        </p:nvSpPr>
        <p:spPr>
          <a:xfrm>
            <a:off x="4981816" y="1576695"/>
            <a:ext cx="4162184" cy="3816429"/>
          </a:xfrm>
          <a:prstGeom prst="rect">
            <a:avLst/>
          </a:prstGeom>
          <a:noFill/>
        </p:spPr>
        <p:txBody>
          <a:bodyPr wrap="square" rtlCol="0">
            <a:spAutoFit/>
          </a:bodyPr>
          <a:lstStyle/>
          <a:p>
            <a:r>
              <a:rPr lang="en-US" b="1" u="sng" dirty="0" smtClean="0">
                <a:solidFill>
                  <a:srgbClr val="002060"/>
                </a:solidFill>
                <a:latin typeface="+mj-lt"/>
              </a:rPr>
              <a:t>Emergency ECMO Procedures</a:t>
            </a:r>
          </a:p>
          <a:p>
            <a:endParaRPr lang="en-US" b="1" u="sng" dirty="0" smtClean="0">
              <a:solidFill>
                <a:srgbClr val="002060"/>
              </a:solidFill>
              <a:latin typeface="+mj-lt"/>
            </a:endParaRPr>
          </a:p>
          <a:p>
            <a:pPr marL="285750" indent="-285750">
              <a:buFont typeface="Arial" panose="020B0604020202020204" pitchFamily="34" charset="0"/>
              <a:buChar char="•"/>
            </a:pPr>
            <a:r>
              <a:rPr lang="en-US" sz="1600" dirty="0" smtClean="0">
                <a:solidFill>
                  <a:srgbClr val="002060"/>
                </a:solidFill>
                <a:latin typeface="+mj-lt"/>
              </a:rPr>
              <a:t>Oxygenator failure</a:t>
            </a:r>
          </a:p>
          <a:p>
            <a:pPr marL="285750" indent="-285750">
              <a:buFont typeface="Arial" panose="020B0604020202020204" pitchFamily="34" charset="0"/>
              <a:buChar char="•"/>
            </a:pPr>
            <a:r>
              <a:rPr lang="en-US" sz="1600" dirty="0" smtClean="0">
                <a:solidFill>
                  <a:srgbClr val="002060"/>
                </a:solidFill>
                <a:latin typeface="+mj-lt"/>
              </a:rPr>
              <a:t>Tubing rupture/repair</a:t>
            </a:r>
          </a:p>
          <a:p>
            <a:pPr marL="285750" indent="-285750">
              <a:buFont typeface="Arial" panose="020B0604020202020204" pitchFamily="34" charset="0"/>
              <a:buChar char="•"/>
            </a:pPr>
            <a:r>
              <a:rPr lang="en-US" sz="1600" dirty="0" smtClean="0">
                <a:solidFill>
                  <a:srgbClr val="002060"/>
                </a:solidFill>
                <a:latin typeface="+mj-lt"/>
              </a:rPr>
              <a:t>Clamp off pump</a:t>
            </a:r>
          </a:p>
          <a:p>
            <a:pPr marL="285750" indent="-285750">
              <a:buFont typeface="Arial" panose="020B0604020202020204" pitchFamily="34" charset="0"/>
              <a:buChar char="•"/>
            </a:pPr>
            <a:r>
              <a:rPr lang="en-US" sz="1600" dirty="0" smtClean="0">
                <a:solidFill>
                  <a:srgbClr val="002060"/>
                </a:solidFill>
                <a:latin typeface="+mj-lt"/>
              </a:rPr>
              <a:t>Massive bleeding</a:t>
            </a:r>
          </a:p>
          <a:p>
            <a:pPr marL="285750" indent="-285750">
              <a:buFont typeface="Arial" panose="020B0604020202020204" pitchFamily="34" charset="0"/>
              <a:buChar char="•"/>
            </a:pPr>
            <a:r>
              <a:rPr lang="en-US" sz="1600" dirty="0" smtClean="0">
                <a:solidFill>
                  <a:srgbClr val="002060"/>
                </a:solidFill>
                <a:latin typeface="+mj-lt"/>
              </a:rPr>
              <a:t>Air in circuit</a:t>
            </a:r>
          </a:p>
          <a:p>
            <a:pPr marL="285750" indent="-285750">
              <a:buFont typeface="Arial" panose="020B0604020202020204" pitchFamily="34" charset="0"/>
              <a:buChar char="•"/>
            </a:pPr>
            <a:r>
              <a:rPr lang="en-US" sz="1600" dirty="0" smtClean="0">
                <a:solidFill>
                  <a:srgbClr val="002060"/>
                </a:solidFill>
                <a:latin typeface="+mj-lt"/>
              </a:rPr>
              <a:t>Accidental </a:t>
            </a:r>
            <a:r>
              <a:rPr lang="en-US" sz="1600" dirty="0" err="1" smtClean="0">
                <a:solidFill>
                  <a:srgbClr val="002060"/>
                </a:solidFill>
                <a:latin typeface="+mj-lt"/>
              </a:rPr>
              <a:t>decannulation</a:t>
            </a:r>
            <a:endParaRPr lang="en-US" sz="1600" dirty="0" smtClean="0">
              <a:solidFill>
                <a:srgbClr val="002060"/>
              </a:solidFill>
              <a:latin typeface="+mj-lt"/>
            </a:endParaRPr>
          </a:p>
          <a:p>
            <a:pPr marL="285750" indent="-285750">
              <a:buFont typeface="Arial" panose="020B0604020202020204" pitchFamily="34" charset="0"/>
              <a:buChar char="•"/>
            </a:pPr>
            <a:r>
              <a:rPr lang="en-US" sz="1600" dirty="0" smtClean="0">
                <a:solidFill>
                  <a:srgbClr val="002060"/>
                </a:solidFill>
                <a:latin typeface="+mj-lt"/>
              </a:rPr>
              <a:t>Pump head failure</a:t>
            </a:r>
          </a:p>
          <a:p>
            <a:pPr marL="285750" indent="-285750">
              <a:buFont typeface="Arial" panose="020B0604020202020204" pitchFamily="34" charset="0"/>
              <a:buChar char="•"/>
            </a:pPr>
            <a:r>
              <a:rPr lang="en-US" sz="1600" dirty="0" smtClean="0">
                <a:solidFill>
                  <a:srgbClr val="002060"/>
                </a:solidFill>
                <a:latin typeface="+mj-lt"/>
              </a:rPr>
              <a:t>Hand cranking</a:t>
            </a:r>
          </a:p>
          <a:p>
            <a:pPr marL="285750" indent="-285750">
              <a:buFont typeface="Arial" panose="020B0604020202020204" pitchFamily="34" charset="0"/>
              <a:buChar char="•"/>
            </a:pPr>
            <a:r>
              <a:rPr lang="en-US" sz="1600" dirty="0" smtClean="0">
                <a:solidFill>
                  <a:srgbClr val="002060"/>
                </a:solidFill>
                <a:latin typeface="+mj-lt"/>
              </a:rPr>
              <a:t>Loss of venous return</a:t>
            </a:r>
          </a:p>
          <a:p>
            <a:pPr marL="285750" indent="-285750">
              <a:buFont typeface="Arial" panose="020B0604020202020204" pitchFamily="34" charset="0"/>
              <a:buChar char="•"/>
            </a:pPr>
            <a:r>
              <a:rPr lang="en-US" sz="1600" dirty="0" smtClean="0">
                <a:solidFill>
                  <a:srgbClr val="002060"/>
                </a:solidFill>
                <a:latin typeface="+mj-lt"/>
              </a:rPr>
              <a:t>Loss of power</a:t>
            </a:r>
          </a:p>
          <a:p>
            <a:pPr marL="285750" indent="-285750">
              <a:buFont typeface="Arial" panose="020B0604020202020204" pitchFamily="34" charset="0"/>
              <a:buChar char="•"/>
            </a:pPr>
            <a:r>
              <a:rPr lang="en-US" sz="1600" dirty="0" smtClean="0">
                <a:solidFill>
                  <a:srgbClr val="002060"/>
                </a:solidFill>
                <a:latin typeface="+mj-lt"/>
              </a:rPr>
              <a:t>Circuit or component change</a:t>
            </a:r>
          </a:p>
          <a:p>
            <a:pPr marL="285750" indent="-285750">
              <a:buFont typeface="Arial" panose="020B0604020202020204" pitchFamily="34" charset="0"/>
              <a:buChar char="•"/>
            </a:pPr>
            <a:r>
              <a:rPr lang="en-US" sz="1600" dirty="0" smtClean="0">
                <a:solidFill>
                  <a:srgbClr val="002060"/>
                </a:solidFill>
                <a:latin typeface="+mj-lt"/>
              </a:rPr>
              <a:t>Evacuation</a:t>
            </a:r>
          </a:p>
          <a:p>
            <a:pPr marL="285750" indent="-285750">
              <a:buFont typeface="Arial" panose="020B0604020202020204" pitchFamily="34" charset="0"/>
              <a:buChar char="•"/>
            </a:pPr>
            <a:endParaRPr lang="en-US" sz="1400" dirty="0">
              <a:solidFill>
                <a:srgbClr val="002060"/>
              </a:solidFill>
            </a:endParaRPr>
          </a:p>
        </p:txBody>
      </p:sp>
      <p:sp>
        <p:nvSpPr>
          <p:cNvPr id="5" name="TextBox 4"/>
          <p:cNvSpPr txBox="1"/>
          <p:nvPr/>
        </p:nvSpPr>
        <p:spPr>
          <a:xfrm>
            <a:off x="2590800" y="1540969"/>
            <a:ext cx="2415634" cy="4339650"/>
          </a:xfrm>
          <a:prstGeom prst="rect">
            <a:avLst/>
          </a:prstGeom>
          <a:noFill/>
        </p:spPr>
        <p:txBody>
          <a:bodyPr wrap="square" rtlCol="0">
            <a:spAutoFit/>
          </a:bodyPr>
          <a:lstStyle/>
          <a:p>
            <a:r>
              <a:rPr lang="en-US" b="1" u="sng" dirty="0" smtClean="0">
                <a:solidFill>
                  <a:srgbClr val="002060"/>
                </a:solidFill>
                <a:latin typeface="+mj-lt"/>
              </a:rPr>
              <a:t>Basic Procedures</a:t>
            </a:r>
          </a:p>
          <a:p>
            <a:endParaRPr lang="en-US" b="1" u="sng" dirty="0" smtClean="0">
              <a:solidFill>
                <a:srgbClr val="002060"/>
              </a:solidFill>
              <a:latin typeface="+mj-lt"/>
            </a:endParaRPr>
          </a:p>
          <a:p>
            <a:pPr marL="285750" indent="-285750">
              <a:buFont typeface="Arial" panose="020B0604020202020204" pitchFamily="34" charset="0"/>
              <a:buChar char="•"/>
            </a:pPr>
            <a:r>
              <a:rPr lang="en-US" sz="1600" dirty="0" smtClean="0">
                <a:solidFill>
                  <a:srgbClr val="002060"/>
                </a:solidFill>
                <a:latin typeface="+mj-lt"/>
              </a:rPr>
              <a:t>Lab draws</a:t>
            </a:r>
          </a:p>
          <a:p>
            <a:pPr marL="285750" indent="-285750">
              <a:buFont typeface="Arial" panose="020B0604020202020204" pitchFamily="34" charset="0"/>
              <a:buChar char="•"/>
            </a:pPr>
            <a:r>
              <a:rPr lang="en-US" sz="1600" dirty="0" smtClean="0">
                <a:solidFill>
                  <a:srgbClr val="002060"/>
                </a:solidFill>
                <a:latin typeface="+mj-lt"/>
              </a:rPr>
              <a:t>ACT</a:t>
            </a:r>
          </a:p>
          <a:p>
            <a:pPr marL="285750" indent="-285750">
              <a:buFont typeface="Arial" panose="020B0604020202020204" pitchFamily="34" charset="0"/>
              <a:buChar char="•"/>
            </a:pPr>
            <a:r>
              <a:rPr lang="en-US" sz="1600" dirty="0" smtClean="0">
                <a:solidFill>
                  <a:srgbClr val="002060"/>
                </a:solidFill>
                <a:latin typeface="+mj-lt"/>
              </a:rPr>
              <a:t>Pigtail or Stopcock </a:t>
            </a:r>
          </a:p>
          <a:p>
            <a:pPr marL="285750" indent="-285750">
              <a:buFont typeface="Arial" panose="020B0604020202020204" pitchFamily="34" charset="0"/>
              <a:buChar char="•"/>
            </a:pPr>
            <a:r>
              <a:rPr lang="en-US" sz="1600" dirty="0" smtClean="0">
                <a:solidFill>
                  <a:srgbClr val="002060"/>
                </a:solidFill>
                <a:latin typeface="+mj-lt"/>
              </a:rPr>
              <a:t>Flushing the bridge</a:t>
            </a:r>
          </a:p>
          <a:p>
            <a:pPr marL="285750" indent="-285750">
              <a:buFont typeface="Arial" panose="020B0604020202020204" pitchFamily="34" charset="0"/>
              <a:buChar char="•"/>
            </a:pPr>
            <a:r>
              <a:rPr lang="en-US" sz="1600" dirty="0" smtClean="0">
                <a:solidFill>
                  <a:srgbClr val="002060"/>
                </a:solidFill>
                <a:latin typeface="+mj-lt"/>
              </a:rPr>
              <a:t>Blood product delivery</a:t>
            </a:r>
          </a:p>
          <a:p>
            <a:pPr marL="285750" indent="-285750">
              <a:buFont typeface="Arial" panose="020B0604020202020204" pitchFamily="34" charset="0"/>
              <a:buChar char="•"/>
            </a:pPr>
            <a:r>
              <a:rPr lang="en-US" sz="1600" dirty="0" smtClean="0">
                <a:solidFill>
                  <a:srgbClr val="002060"/>
                </a:solidFill>
                <a:latin typeface="+mj-lt"/>
              </a:rPr>
              <a:t>Anticoagulation</a:t>
            </a:r>
          </a:p>
          <a:p>
            <a:pPr marL="285750" indent="-285750">
              <a:buFont typeface="Arial" panose="020B0604020202020204" pitchFamily="34" charset="0"/>
              <a:buChar char="•"/>
            </a:pPr>
            <a:r>
              <a:rPr lang="en-US" sz="1600" dirty="0" smtClean="0">
                <a:solidFill>
                  <a:srgbClr val="002060"/>
                </a:solidFill>
                <a:latin typeface="+mj-lt"/>
              </a:rPr>
              <a:t>Continuous blood gas </a:t>
            </a:r>
          </a:p>
          <a:p>
            <a:pPr marL="285750" indent="-285750">
              <a:buFont typeface="Arial" panose="020B0604020202020204" pitchFamily="34" charset="0"/>
              <a:buChar char="•"/>
            </a:pPr>
            <a:r>
              <a:rPr lang="en-US" sz="1600" dirty="0" smtClean="0">
                <a:solidFill>
                  <a:srgbClr val="002060"/>
                </a:solidFill>
                <a:latin typeface="+mj-lt"/>
              </a:rPr>
              <a:t>Monitoring </a:t>
            </a:r>
          </a:p>
          <a:p>
            <a:pPr marL="285750" indent="-285750">
              <a:buFont typeface="Arial" panose="020B0604020202020204" pitchFamily="34" charset="0"/>
              <a:buChar char="•"/>
            </a:pPr>
            <a:r>
              <a:rPr lang="en-US" sz="1600" dirty="0" smtClean="0">
                <a:solidFill>
                  <a:srgbClr val="002060"/>
                </a:solidFill>
                <a:latin typeface="+mj-lt"/>
              </a:rPr>
              <a:t>Weaning</a:t>
            </a:r>
          </a:p>
          <a:p>
            <a:pPr marL="285750" indent="-285750">
              <a:buFont typeface="Arial" panose="020B0604020202020204" pitchFamily="34" charset="0"/>
              <a:buChar char="•"/>
            </a:pPr>
            <a:r>
              <a:rPr lang="en-US" sz="1600" dirty="0" err="1" smtClean="0">
                <a:solidFill>
                  <a:srgbClr val="002060"/>
                </a:solidFill>
                <a:latin typeface="+mj-lt"/>
              </a:rPr>
              <a:t>Decannulation</a:t>
            </a:r>
            <a:endParaRPr lang="en-US" sz="1600" dirty="0" smtClean="0">
              <a:solidFill>
                <a:srgbClr val="002060"/>
              </a:solidFill>
              <a:latin typeface="+mj-lt"/>
            </a:endParaRPr>
          </a:p>
          <a:p>
            <a:pPr marL="285750" indent="-285750">
              <a:buFont typeface="Arial" panose="020B0604020202020204" pitchFamily="34" charset="0"/>
              <a:buChar char="•"/>
            </a:pPr>
            <a:endParaRPr lang="en-US" sz="1400" dirty="0" smtClean="0">
              <a:solidFill>
                <a:srgbClr val="002060"/>
              </a:solidFill>
              <a:latin typeface="+mj-lt"/>
            </a:endParaRPr>
          </a:p>
          <a:p>
            <a:pPr marL="285750" indent="-285750">
              <a:buFont typeface="Arial" panose="020B0604020202020204" pitchFamily="34" charset="0"/>
              <a:buChar char="•"/>
            </a:pPr>
            <a:endParaRPr lang="en-US" dirty="0"/>
          </a:p>
        </p:txBody>
      </p:sp>
      <p:sp>
        <p:nvSpPr>
          <p:cNvPr id="6" name="TextBox 5"/>
          <p:cNvSpPr txBox="1"/>
          <p:nvPr/>
        </p:nvSpPr>
        <p:spPr>
          <a:xfrm>
            <a:off x="3276600" y="5880619"/>
            <a:ext cx="3786308" cy="553998"/>
          </a:xfrm>
          <a:prstGeom prst="rect">
            <a:avLst/>
          </a:prstGeom>
          <a:noFill/>
        </p:spPr>
        <p:txBody>
          <a:bodyPr wrap="square" rtlCol="0">
            <a:spAutoFit/>
          </a:bodyPr>
          <a:lstStyle/>
          <a:p>
            <a:r>
              <a:rPr lang="en-US" sz="1000" i="1" dirty="0"/>
              <a:t>Note. </a:t>
            </a:r>
            <a:r>
              <a:rPr lang="en-US" sz="1000" dirty="0"/>
              <a:t>Adapted from the </a:t>
            </a:r>
            <a:r>
              <a:rPr lang="en-US" sz="1000" i="1" dirty="0"/>
              <a:t>EMCO Specialist Training Manual </a:t>
            </a:r>
            <a:r>
              <a:rPr lang="en-US" sz="1000" dirty="0"/>
              <a:t>(3rd ed.), by R. H. Bartlett, 2010, Extracorporeal Life Support Organization. </a:t>
            </a:r>
          </a:p>
        </p:txBody>
      </p:sp>
    </p:spTree>
    <p:extLst>
      <p:ext uri="{BB962C8B-B14F-4D97-AF65-F5344CB8AC3E}">
        <p14:creationId xmlns:p14="http://schemas.microsoft.com/office/powerpoint/2010/main" val="87421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volume vs High volume</a:t>
            </a:r>
            <a:br>
              <a:rPr lang="en-US" dirty="0" smtClean="0"/>
            </a:br>
            <a:r>
              <a:rPr lang="en-US" dirty="0" smtClean="0"/>
              <a:t>What's the big deal </a:t>
            </a:r>
            <a:endParaRPr lang="en-US" dirty="0"/>
          </a:p>
        </p:txBody>
      </p:sp>
      <p:sp>
        <p:nvSpPr>
          <p:cNvPr id="3" name="Content Placeholder 2"/>
          <p:cNvSpPr>
            <a:spLocks noGrp="1"/>
          </p:cNvSpPr>
          <p:nvPr>
            <p:ph idx="1"/>
          </p:nvPr>
        </p:nvSpPr>
        <p:spPr>
          <a:xfrm>
            <a:off x="457200" y="1295400"/>
            <a:ext cx="8229600" cy="4724400"/>
          </a:xfrm>
        </p:spPr>
        <p:txBody>
          <a:bodyPr/>
          <a:lstStyle/>
          <a:p>
            <a:r>
              <a:rPr lang="en-US" sz="2400" dirty="0" smtClean="0"/>
              <a:t>Low volume center </a:t>
            </a:r>
            <a:r>
              <a:rPr lang="en-US" sz="2400" dirty="0" err="1" smtClean="0"/>
              <a:t>vs</a:t>
            </a:r>
            <a:r>
              <a:rPr lang="en-US" sz="2400" dirty="0" smtClean="0"/>
              <a:t> </a:t>
            </a:r>
            <a:r>
              <a:rPr lang="en-US" sz="2400" dirty="0" smtClean="0"/>
              <a:t>High </a:t>
            </a:r>
            <a:r>
              <a:rPr lang="en-US" sz="2400" dirty="0" smtClean="0"/>
              <a:t>volume center</a:t>
            </a:r>
          </a:p>
          <a:p>
            <a:pPr lvl="1"/>
            <a:r>
              <a:rPr lang="en-US" sz="1800" dirty="0"/>
              <a:t>Low-volume centers typically treat fewer than six patients per year with ECMO (Heard, Davis, </a:t>
            </a:r>
            <a:r>
              <a:rPr lang="en-US" sz="1800" dirty="0" smtClean="0"/>
              <a:t>&amp; </a:t>
            </a:r>
            <a:r>
              <a:rPr lang="en-US" sz="1800" dirty="0" err="1"/>
              <a:t>Fortenberry</a:t>
            </a:r>
            <a:r>
              <a:rPr lang="en-US" sz="1800" dirty="0"/>
              <a:t>, 2010</a:t>
            </a:r>
            <a:r>
              <a:rPr lang="en-US" sz="1800" dirty="0" smtClean="0"/>
              <a:t>)</a:t>
            </a:r>
            <a:endParaRPr lang="en-US" sz="1800" dirty="0"/>
          </a:p>
          <a:p>
            <a:r>
              <a:rPr lang="en-US" sz="2400" dirty="0" smtClean="0"/>
              <a:t>Low </a:t>
            </a:r>
            <a:r>
              <a:rPr lang="en-US" sz="2400" dirty="0" smtClean="0"/>
              <a:t>volume centers may </a:t>
            </a:r>
            <a:r>
              <a:rPr lang="en-US" sz="2400" dirty="0" smtClean="0"/>
              <a:t>experience large </a:t>
            </a:r>
            <a:r>
              <a:rPr lang="en-US" sz="2400" dirty="0" smtClean="0"/>
              <a:t>gaps of time between </a:t>
            </a:r>
            <a:r>
              <a:rPr lang="en-US" sz="2400" dirty="0" smtClean="0"/>
              <a:t>patients</a:t>
            </a:r>
            <a:r>
              <a:rPr lang="en-US" sz="2000" dirty="0" smtClean="0"/>
              <a:t>.</a:t>
            </a:r>
          </a:p>
          <a:p>
            <a:pPr lvl="1"/>
            <a:r>
              <a:rPr lang="en-US" sz="1800" dirty="0" smtClean="0"/>
              <a:t>Low </a:t>
            </a:r>
            <a:r>
              <a:rPr lang="en-US" sz="1800" dirty="0"/>
              <a:t>patient volumes make </a:t>
            </a:r>
            <a:r>
              <a:rPr lang="en-US" sz="1800" dirty="0" smtClean="0"/>
              <a:t>it</a:t>
            </a:r>
            <a:r>
              <a:rPr lang="en-US" sz="1800" dirty="0"/>
              <a:t> </a:t>
            </a:r>
            <a:r>
              <a:rPr lang="en-US" sz="1800" dirty="0" smtClean="0"/>
              <a:t>extremely </a:t>
            </a:r>
            <a:r>
              <a:rPr lang="en-US" sz="1800" dirty="0"/>
              <a:t>difficult for bedside caregivers to achieve and maintain competency in </a:t>
            </a:r>
            <a:r>
              <a:rPr lang="en-US" sz="1800" dirty="0" smtClean="0"/>
              <a:t>ECMO management </a:t>
            </a:r>
            <a:r>
              <a:rPr lang="en-US" sz="1800" dirty="0"/>
              <a:t>and techniques (Heard, Chou, &amp; </a:t>
            </a:r>
            <a:r>
              <a:rPr lang="en-US" sz="1800" dirty="0" err="1"/>
              <a:t>Zwischenberger</a:t>
            </a:r>
            <a:r>
              <a:rPr lang="en-US" sz="1800" dirty="0"/>
              <a:t>, 2011).</a:t>
            </a:r>
            <a:endParaRPr lang="en-US" sz="1800" dirty="0"/>
          </a:p>
          <a:p>
            <a:r>
              <a:rPr lang="en-US" sz="2400" dirty="0" smtClean="0"/>
              <a:t>Staff involved in care at larger centers could gain more experience and theoretically become more competent. </a:t>
            </a:r>
          </a:p>
          <a:p>
            <a:endParaRPr lang="en-US" sz="2400" dirty="0" smtClean="0"/>
          </a:p>
          <a:p>
            <a:endParaRPr lang="en-US" sz="1800" dirty="0"/>
          </a:p>
          <a:p>
            <a:endParaRPr lang="en-US" sz="1800" dirty="0"/>
          </a:p>
        </p:txBody>
      </p:sp>
    </p:spTree>
    <p:extLst>
      <p:ext uri="{BB962C8B-B14F-4D97-AF65-F5344CB8AC3E}">
        <p14:creationId xmlns:p14="http://schemas.microsoft.com/office/powerpoint/2010/main" val="388831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Education</a:t>
            </a:r>
            <a:endParaRPr lang="en-US" dirty="0"/>
          </a:p>
        </p:txBody>
      </p:sp>
      <p:sp>
        <p:nvSpPr>
          <p:cNvPr id="3" name="Content Placeholder 2"/>
          <p:cNvSpPr>
            <a:spLocks noGrp="1"/>
          </p:cNvSpPr>
          <p:nvPr>
            <p:ph idx="1"/>
          </p:nvPr>
        </p:nvSpPr>
        <p:spPr>
          <a:xfrm>
            <a:off x="457200" y="1600200"/>
            <a:ext cx="8382000" cy="4419600"/>
          </a:xfrm>
        </p:spPr>
        <p:txBody>
          <a:bodyPr/>
          <a:lstStyle/>
          <a:p>
            <a:r>
              <a:rPr lang="en-US" dirty="0" smtClean="0"/>
              <a:t>What constitutes adequate continuing education?</a:t>
            </a:r>
          </a:p>
          <a:p>
            <a:pPr lvl="1"/>
            <a:r>
              <a:rPr lang="en-US" dirty="0" smtClean="0"/>
              <a:t>Continuing education is left up to each center</a:t>
            </a:r>
          </a:p>
          <a:p>
            <a:pPr lvl="2"/>
            <a:r>
              <a:rPr lang="en-US" dirty="0" smtClean="0"/>
              <a:t>12 hour shifts</a:t>
            </a:r>
          </a:p>
          <a:p>
            <a:pPr lvl="3"/>
            <a:r>
              <a:rPr lang="en-US" dirty="0" smtClean="0"/>
              <a:t>12 hours of education each week</a:t>
            </a:r>
          </a:p>
          <a:p>
            <a:pPr lvl="2"/>
            <a:r>
              <a:rPr lang="en-US" dirty="0" smtClean="0"/>
              <a:t>PRN</a:t>
            </a:r>
          </a:p>
          <a:p>
            <a:pPr lvl="3"/>
            <a:r>
              <a:rPr lang="en-US" dirty="0" smtClean="0"/>
              <a:t>4-8 hours of education each month</a:t>
            </a:r>
          </a:p>
          <a:p>
            <a:r>
              <a:rPr lang="en-US" dirty="0" smtClean="0"/>
              <a:t>A redesign of the ECMO education and training process is needed to </a:t>
            </a:r>
            <a:r>
              <a:rPr lang="en-US" dirty="0" smtClean="0"/>
              <a:t>train </a:t>
            </a:r>
            <a:r>
              <a:rPr lang="en-US" dirty="0" smtClean="0"/>
              <a:t>specialists to run the pump safely and effectively</a:t>
            </a:r>
            <a:endParaRPr lang="en-US" dirty="0"/>
          </a:p>
          <a:p>
            <a:endParaRPr lang="en-US" dirty="0" smtClean="0"/>
          </a:p>
          <a:p>
            <a:pPr lvl="3"/>
            <a:endParaRPr lang="en-US" dirty="0"/>
          </a:p>
        </p:txBody>
      </p:sp>
    </p:spTree>
    <p:extLst>
      <p:ext uri="{BB962C8B-B14F-4D97-AF65-F5344CB8AC3E}">
        <p14:creationId xmlns:p14="http://schemas.microsoft.com/office/powerpoint/2010/main" val="219223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838200"/>
          </a:xfrm>
        </p:spPr>
        <p:txBody>
          <a:bodyPr/>
          <a:lstStyle/>
          <a:p>
            <a:r>
              <a:rPr lang="en-US" dirty="0" smtClean="0"/>
              <a:t>Historically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399747645"/>
              </p:ext>
            </p:extLst>
          </p:nvPr>
        </p:nvGraphicFramePr>
        <p:xfrm>
          <a:off x="990600" y="914397"/>
          <a:ext cx="7086600" cy="5772472"/>
        </p:xfrm>
        <a:graphic>
          <a:graphicData uri="http://schemas.openxmlformats.org/drawingml/2006/table">
            <a:tbl>
              <a:tblPr firstRow="1" firstCol="1" bandRow="1">
                <a:tableStyleId>{5C22544A-7EE6-4342-B048-85BDC9FD1C3A}</a:tableStyleId>
              </a:tblPr>
              <a:tblGrid>
                <a:gridCol w="301557"/>
                <a:gridCol w="5335247"/>
                <a:gridCol w="753894"/>
                <a:gridCol w="695902"/>
              </a:tblGrid>
              <a:tr h="215424">
                <a:tc>
                  <a:txBody>
                    <a:bodyPr/>
                    <a:lstStyle/>
                    <a:p>
                      <a:pPr marL="0" marR="0">
                        <a:lnSpc>
                          <a:spcPct val="115000"/>
                        </a:lnSpc>
                        <a:spcBef>
                          <a:spcPts val="0"/>
                        </a:spcBef>
                        <a:spcAft>
                          <a:spcPts val="0"/>
                        </a:spcAft>
                      </a:pPr>
                      <a:r>
                        <a:rPr lang="en-US" sz="1000" dirty="0">
                          <a:effectLst/>
                        </a:rPr>
                        <a:t>I</a:t>
                      </a:r>
                      <a:endParaRPr lang="en-US" sz="1000" dirty="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Wet Drills</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Initials</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Dates</a:t>
                      </a:r>
                      <a:endParaRPr lang="en-US" sz="1000">
                        <a:effectLst/>
                        <a:latin typeface="Calibri"/>
                        <a:ea typeface="Calibri"/>
                        <a:cs typeface="Times New Roman"/>
                      </a:endParaRPr>
                    </a:p>
                  </a:txBody>
                  <a:tcPr marL="65380" marR="65380" marT="0" marB="0"/>
                </a:tc>
              </a:tr>
              <a:tr h="430849">
                <a:tc>
                  <a:txBody>
                    <a:bodyPr/>
                    <a:lstStyle/>
                    <a:p>
                      <a:pPr marL="0" marR="0">
                        <a:lnSpc>
                          <a:spcPct val="115000"/>
                        </a:lnSpc>
                        <a:spcBef>
                          <a:spcPts val="0"/>
                        </a:spcBef>
                        <a:spcAft>
                          <a:spcPts val="0"/>
                        </a:spcAft>
                      </a:pPr>
                      <a:r>
                        <a:rPr lang="en-US" sz="1000">
                          <a:effectLst/>
                        </a:rPr>
                        <a:t>a)</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Biannually completed a timed “Wet Drill Emergency Skills” check off under supervision of an ECMO Program Primer (Spring)</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430849">
                <a:tc>
                  <a:txBody>
                    <a:bodyPr/>
                    <a:lstStyle/>
                    <a:p>
                      <a:pPr marL="0" marR="0">
                        <a:lnSpc>
                          <a:spcPct val="115000"/>
                        </a:lnSpc>
                        <a:spcBef>
                          <a:spcPts val="0"/>
                        </a:spcBef>
                        <a:spcAft>
                          <a:spcPts val="0"/>
                        </a:spcAft>
                      </a:pPr>
                      <a:r>
                        <a:rPr lang="en-US" sz="1000">
                          <a:effectLst/>
                        </a:rPr>
                        <a:t>b)</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Biannually completed a timed “Wet Drill Emergency” Skills checkoff under the supervision of an ECMO Program Primer (Fall)</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215424">
                <a:tc>
                  <a:txBody>
                    <a:bodyPr/>
                    <a:lstStyle/>
                    <a:p>
                      <a:pPr marL="0" marR="0">
                        <a:lnSpc>
                          <a:spcPct val="115000"/>
                        </a:lnSpc>
                        <a:spcBef>
                          <a:spcPts val="0"/>
                        </a:spcBef>
                        <a:spcAft>
                          <a:spcPts val="0"/>
                        </a:spcAft>
                      </a:pPr>
                      <a:r>
                        <a:rPr lang="en-US" sz="1000">
                          <a:effectLst/>
                        </a:rPr>
                        <a:t>II</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Simulations</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430849">
                <a:tc>
                  <a:txBody>
                    <a:bodyPr/>
                    <a:lstStyle/>
                    <a:p>
                      <a:pPr marL="0" marR="0">
                        <a:lnSpc>
                          <a:spcPct val="115000"/>
                        </a:lnSpc>
                        <a:spcBef>
                          <a:spcPts val="0"/>
                        </a:spcBef>
                        <a:spcAft>
                          <a:spcPts val="0"/>
                        </a:spcAft>
                      </a:pPr>
                      <a:r>
                        <a:rPr lang="en-US" sz="1000">
                          <a:effectLst/>
                        </a:rPr>
                        <a:t>a)</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Completes all department high fidelity simulation training under the supervision of an ECMO Program Primer</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397005">
                <a:tc>
                  <a:txBody>
                    <a:bodyPr/>
                    <a:lstStyle/>
                    <a:p>
                      <a:pPr marL="0" marR="0">
                        <a:lnSpc>
                          <a:spcPct val="115000"/>
                        </a:lnSpc>
                        <a:spcBef>
                          <a:spcPts val="0"/>
                        </a:spcBef>
                        <a:spcAft>
                          <a:spcPts val="0"/>
                        </a:spcAft>
                      </a:pPr>
                      <a:r>
                        <a:rPr lang="en-US" sz="1000">
                          <a:effectLst/>
                        </a:rPr>
                        <a:t>III</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Equipment and Process Verification</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430849">
                <a:tc>
                  <a:txBody>
                    <a:bodyPr/>
                    <a:lstStyle/>
                    <a:p>
                      <a:pPr marL="0" marR="0">
                        <a:lnSpc>
                          <a:spcPct val="115000"/>
                        </a:lnSpc>
                        <a:spcBef>
                          <a:spcPts val="0"/>
                        </a:spcBef>
                        <a:spcAft>
                          <a:spcPts val="0"/>
                        </a:spcAft>
                      </a:pPr>
                      <a:r>
                        <a:rPr lang="en-US" sz="1000">
                          <a:effectLst/>
                        </a:rPr>
                        <a:t>a)</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Biannually demonstrated mastery of all basic skills and ECMO equipment components and disposables (Spring)</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430849">
                <a:tc>
                  <a:txBody>
                    <a:bodyPr/>
                    <a:lstStyle/>
                    <a:p>
                      <a:pPr marL="0" marR="0">
                        <a:lnSpc>
                          <a:spcPct val="115000"/>
                        </a:lnSpc>
                        <a:spcBef>
                          <a:spcPts val="0"/>
                        </a:spcBef>
                        <a:spcAft>
                          <a:spcPts val="0"/>
                        </a:spcAft>
                      </a:pPr>
                      <a:r>
                        <a:rPr lang="en-US" sz="1000">
                          <a:effectLst/>
                        </a:rPr>
                        <a:t>b)</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dirty="0">
                          <a:effectLst/>
                        </a:rPr>
                        <a:t>Biannually demonstrated mastery of all basic skills and ECMO equipment components and disposables (Fall)</a:t>
                      </a:r>
                      <a:endParaRPr lang="en-US" sz="1000" dirty="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397005">
                <a:tc>
                  <a:txBody>
                    <a:bodyPr/>
                    <a:lstStyle/>
                    <a:p>
                      <a:pPr marL="0" marR="0">
                        <a:lnSpc>
                          <a:spcPct val="115000"/>
                        </a:lnSpc>
                        <a:spcBef>
                          <a:spcPts val="0"/>
                        </a:spcBef>
                        <a:spcAft>
                          <a:spcPts val="0"/>
                        </a:spcAft>
                      </a:pPr>
                      <a:r>
                        <a:rPr lang="en-US" sz="1000">
                          <a:effectLst/>
                        </a:rPr>
                        <a:t>IV</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dirty="0">
                          <a:effectLst/>
                        </a:rPr>
                        <a:t>ACT POCT Testing </a:t>
                      </a:r>
                      <a:endParaRPr lang="en-US" sz="1000" dirty="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430849">
                <a:tc>
                  <a:txBody>
                    <a:bodyPr/>
                    <a:lstStyle/>
                    <a:p>
                      <a:pPr marL="0" marR="0">
                        <a:lnSpc>
                          <a:spcPct val="115000"/>
                        </a:lnSpc>
                        <a:spcBef>
                          <a:spcPts val="0"/>
                        </a:spcBef>
                        <a:spcAft>
                          <a:spcPts val="0"/>
                        </a:spcAft>
                      </a:pPr>
                      <a:r>
                        <a:rPr lang="en-US" sz="1000">
                          <a:effectLst/>
                        </a:rPr>
                        <a:t>a)</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Annually completes Seton requirements related to Activated Clotting Time (ACT) point of care testing (POCT)</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215424">
                <a:tc>
                  <a:txBody>
                    <a:bodyPr/>
                    <a:lstStyle/>
                    <a:p>
                      <a:pPr marL="0" marR="0">
                        <a:lnSpc>
                          <a:spcPct val="115000"/>
                        </a:lnSpc>
                        <a:spcBef>
                          <a:spcPts val="0"/>
                        </a:spcBef>
                        <a:spcAft>
                          <a:spcPts val="0"/>
                        </a:spcAft>
                      </a:pPr>
                      <a:r>
                        <a:rPr lang="en-US" sz="1000">
                          <a:effectLst/>
                        </a:rPr>
                        <a:t>V</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Didactic Testing/ Review</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430849">
                <a:tc>
                  <a:txBody>
                    <a:bodyPr/>
                    <a:lstStyle/>
                    <a:p>
                      <a:pPr marL="0" marR="0">
                        <a:lnSpc>
                          <a:spcPct val="115000"/>
                        </a:lnSpc>
                        <a:spcBef>
                          <a:spcPts val="0"/>
                        </a:spcBef>
                        <a:spcAft>
                          <a:spcPts val="0"/>
                        </a:spcAft>
                      </a:pPr>
                      <a:r>
                        <a:rPr lang="en-US" sz="1000">
                          <a:effectLst/>
                        </a:rPr>
                        <a:t>a)</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Annually completed an ECMO Basic Knowledge test and all associated Seton Mylearning ECMO related modules</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602429">
                <a:tc>
                  <a:txBody>
                    <a:bodyPr/>
                    <a:lstStyle/>
                    <a:p>
                      <a:pPr marL="0" marR="0">
                        <a:lnSpc>
                          <a:spcPct val="115000"/>
                        </a:lnSpc>
                        <a:spcBef>
                          <a:spcPts val="0"/>
                        </a:spcBef>
                        <a:spcAft>
                          <a:spcPts val="0"/>
                        </a:spcAft>
                      </a:pPr>
                      <a:r>
                        <a:rPr lang="en-US" sz="1000">
                          <a:effectLst/>
                        </a:rPr>
                        <a:t>b)</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Has been notified of all new, updated or otherwise altered ECMO procedures, guidelines and protocols related to clinical practice throughout the calendar year</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293051">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dirty="0" smtClean="0">
                          <a:effectLst/>
                        </a:rPr>
                        <a:t>Verify________________ ____ Credentials___________ Initials________ Date________________</a:t>
                      </a:r>
                      <a:endParaRPr lang="en-US" sz="1000" dirty="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r>
              <a:tr h="363298">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5380" marR="65380" marT="0" marB="0"/>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5380" marR="65380" marT="0" marB="0"/>
                </a:tc>
              </a:tr>
            </a:tbl>
          </a:graphicData>
        </a:graphic>
      </p:graphicFrame>
    </p:spTree>
    <p:extLst>
      <p:ext uri="{BB962C8B-B14F-4D97-AF65-F5344CB8AC3E}">
        <p14:creationId xmlns:p14="http://schemas.microsoft.com/office/powerpoint/2010/main" val="70595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smtClean="0"/>
              <a:t>Current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6430870"/>
              </p:ext>
            </p:extLst>
          </p:nvPr>
        </p:nvGraphicFramePr>
        <p:xfrm>
          <a:off x="228600" y="1295398"/>
          <a:ext cx="8229600" cy="4559398"/>
        </p:xfrm>
        <a:graphic>
          <a:graphicData uri="http://schemas.openxmlformats.org/drawingml/2006/table">
            <a:tbl>
              <a:tblPr firstRow="1" firstCol="1" bandRow="1"/>
              <a:tblGrid>
                <a:gridCol w="2438400"/>
                <a:gridCol w="1066800"/>
                <a:gridCol w="4724400"/>
              </a:tblGrid>
              <a:tr h="462708">
                <a:tc>
                  <a:txBody>
                    <a:bodyPr/>
                    <a:lstStyle/>
                    <a:p>
                      <a:pPr marL="0" marR="0">
                        <a:spcBef>
                          <a:spcPts val="0"/>
                        </a:spcBef>
                        <a:spcAft>
                          <a:spcPts val="0"/>
                        </a:spcAft>
                      </a:pPr>
                      <a:r>
                        <a:rPr lang="en-US" sz="1100" b="1" dirty="0">
                          <a:effectLst/>
                          <a:latin typeface="Calibri"/>
                          <a:ea typeface="Calibri"/>
                          <a:cs typeface="Times New Roman"/>
                        </a:rPr>
                        <a:t>Objective</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effectLst/>
                          <a:latin typeface="Calibri"/>
                          <a:ea typeface="Calibri"/>
                          <a:cs typeface="Times New Roman"/>
                        </a:rPr>
                        <a:t>Interpretation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effectLst/>
                          <a:latin typeface="Calibri"/>
                          <a:ea typeface="Calibri"/>
                          <a:cs typeface="Times New Roman"/>
                        </a:rPr>
                        <a:t>Application/Correction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094">
                <a:tc>
                  <a:txBody>
                    <a:bodyPr/>
                    <a:lstStyle/>
                    <a:p>
                      <a:pPr marL="0" marR="0">
                        <a:spcBef>
                          <a:spcPts val="0"/>
                        </a:spcBef>
                        <a:spcAft>
                          <a:spcPts val="0"/>
                        </a:spcAft>
                      </a:pPr>
                      <a:r>
                        <a:rPr lang="en-US" sz="1400" dirty="0">
                          <a:effectLst/>
                          <a:latin typeface="Calibri"/>
                          <a:ea typeface="Calibri"/>
                          <a:cs typeface="Courier New"/>
                        </a:rPr>
                        <a:t>Understands purpose, interpretation and application of guidelines to control bleeding in the ECMO patient. Understands when they are no longer needed</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Calibri"/>
                          <a:cs typeface="Times New Roman"/>
                        </a:rPr>
                        <a:t>Locates printed guidelines, verbalize purpose  and how to interpret them</a:t>
                      </a:r>
                    </a:p>
                    <a:p>
                      <a:pPr marL="0" marR="0">
                        <a:spcBef>
                          <a:spcPts val="0"/>
                        </a:spcBef>
                        <a:spcAft>
                          <a:spcPts val="0"/>
                        </a:spcAft>
                      </a:pPr>
                      <a:r>
                        <a:rPr lang="en-US" sz="1100" dirty="0">
                          <a:effectLst/>
                          <a:latin typeface="Calibri"/>
                          <a:ea typeface="Calibri"/>
                          <a:cs typeface="Times New Roman"/>
                        </a:rPr>
                        <a:t> </a:t>
                      </a:r>
                    </a:p>
                    <a:p>
                      <a:pPr marL="0" marR="0">
                        <a:spcBef>
                          <a:spcPts val="0"/>
                        </a:spcBef>
                        <a:spcAft>
                          <a:spcPts val="0"/>
                        </a:spcAft>
                      </a:pPr>
                      <a:r>
                        <a:rPr lang="en-US" sz="1100" dirty="0">
                          <a:effectLst/>
                          <a:latin typeface="Calibri"/>
                          <a:ea typeface="Calibri"/>
                          <a:cs typeface="Courier New"/>
                        </a:rPr>
                        <a:t>□ Meets interpretation</a:t>
                      </a:r>
                      <a:endParaRPr lang="en-US" sz="1100" dirty="0">
                        <a:effectLst/>
                        <a:latin typeface="Calibri"/>
                        <a:ea typeface="Calibri"/>
                        <a:cs typeface="Times New Roman"/>
                      </a:endParaRPr>
                    </a:p>
                    <a:p>
                      <a:pPr marL="0" marR="0">
                        <a:spcBef>
                          <a:spcPts val="0"/>
                        </a:spcBef>
                        <a:spcAft>
                          <a:spcPts val="0"/>
                        </a:spcAft>
                      </a:pPr>
                      <a:r>
                        <a:rPr lang="en-US" sz="1100" dirty="0">
                          <a:effectLst/>
                          <a:latin typeface="Calibri"/>
                          <a:ea typeface="Calibri"/>
                          <a:cs typeface="Courier New"/>
                        </a:rPr>
                        <a:t>□ Fails Interpretation</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a:ea typeface="Calibri"/>
                          <a:cs typeface="Times New Roman"/>
                        </a:rPr>
                        <a:t>Verbalizes how to apply Level I &amp; II guidelines to </a:t>
                      </a:r>
                      <a:r>
                        <a:rPr lang="en-US" sz="1400" dirty="0" err="1">
                          <a:effectLst/>
                          <a:latin typeface="Calibri"/>
                          <a:ea typeface="Calibri"/>
                          <a:cs typeface="Times New Roman"/>
                        </a:rPr>
                        <a:t>pt</a:t>
                      </a:r>
                      <a:r>
                        <a:rPr lang="en-US" sz="1400" dirty="0">
                          <a:effectLst/>
                          <a:latin typeface="Calibri"/>
                          <a:ea typeface="Calibri"/>
                          <a:cs typeface="Times New Roman"/>
                        </a:rPr>
                        <a:t>  care and evaluate effectiveness</a:t>
                      </a:r>
                    </a:p>
                    <a:p>
                      <a:pPr marL="0" marR="0">
                        <a:spcBef>
                          <a:spcPts val="0"/>
                        </a:spcBef>
                        <a:spcAft>
                          <a:spcPts val="0"/>
                        </a:spcAft>
                      </a:pPr>
                      <a:r>
                        <a:rPr lang="en-US" sz="1400" dirty="0">
                          <a:effectLst/>
                          <a:latin typeface="Calibri"/>
                          <a:ea typeface="Calibri"/>
                          <a:cs typeface="Courier New"/>
                        </a:rPr>
                        <a:t> </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93">
                <a:tc>
                  <a:txBody>
                    <a:bodyPr/>
                    <a:lstStyle/>
                    <a:p>
                      <a:pPr marL="0" marR="0" algn="l">
                        <a:lnSpc>
                          <a:spcPct val="115000"/>
                        </a:lnSpc>
                        <a:spcBef>
                          <a:spcPts val="0"/>
                        </a:spcBef>
                        <a:spcAft>
                          <a:spcPts val="0"/>
                        </a:spcAft>
                      </a:pPr>
                      <a:r>
                        <a:rPr lang="en-US" sz="1400" b="1" dirty="0">
                          <a:solidFill>
                            <a:srgbClr val="000000"/>
                          </a:solidFill>
                          <a:effectLst/>
                          <a:latin typeface="Calibri"/>
                          <a:ea typeface="Times New Roman"/>
                          <a:cs typeface="Times New Roman"/>
                        </a:rPr>
                        <a:t>Critical Action</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effectLst/>
                          <a:latin typeface="Calibri"/>
                          <a:ea typeface="Times New Roman"/>
                          <a:cs typeface="Times New Roman"/>
                        </a:rPr>
                        <a:t>Time to Achieve</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effectLst/>
                          <a:latin typeface="Calibri"/>
                          <a:ea typeface="Times New Roman"/>
                          <a:cs typeface="Times New Roman"/>
                        </a:rPr>
                        <a:t>Comments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93">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Describes when bleeding guidelines are beneficial/needed for </a:t>
                      </a:r>
                      <a:r>
                        <a:rPr lang="en-US" sz="1100" dirty="0" err="1">
                          <a:solidFill>
                            <a:srgbClr val="000000"/>
                          </a:solidFill>
                          <a:effectLst/>
                          <a:latin typeface="Calibri"/>
                          <a:ea typeface="Times New Roman"/>
                          <a:cs typeface="Times New Roman"/>
                        </a:rPr>
                        <a:t>pt</a:t>
                      </a:r>
                      <a:r>
                        <a:rPr lang="en-US" sz="1100" dirty="0">
                          <a:solidFill>
                            <a:srgbClr val="000000"/>
                          </a:solidFill>
                          <a:effectLst/>
                          <a:latin typeface="Calibri"/>
                          <a:ea typeface="Times New Roman"/>
                          <a:cs typeface="Times New Roman"/>
                        </a:rPr>
                        <a:t> care</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058">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Locates bleeding guidelines document</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93">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Able to interpret and apply suggested steps from Level I and Level II guidelines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93">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Able to explain application of DCMC Massive Transfusion Protocol</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7200" y="912911"/>
            <a:ext cx="48529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Data Interpretation/Intervention:  </a:t>
            </a:r>
            <a:r>
              <a:rPr kumimoji="0" lang="en-US" alt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ECMO</a:t>
            </a: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Bleeding Guidelines</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21989684"/>
      </p:ext>
    </p:extLst>
  </p:cSld>
  <p:clrMapOvr>
    <a:masterClrMapping/>
  </p:clrMapOvr>
</p:sld>
</file>

<file path=ppt/theme/theme1.xml><?xml version="1.0" encoding="utf-8"?>
<a:theme xmlns:a="http://schemas.openxmlformats.org/drawingml/2006/main" name="DCMCCT PPT 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DCMCCT PPT Template</Template>
  <TotalTime>1566</TotalTime>
  <Words>2476</Words>
  <Application>Microsoft Office PowerPoint</Application>
  <PresentationFormat>On-screen Show (4:3)</PresentationFormat>
  <Paragraphs>332</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DCMCCT PPT Template</vt:lpstr>
      <vt:lpstr>How to Maintain Competency for ECMO Specialists in a Low Volume ECMO Center</vt:lpstr>
      <vt:lpstr>What is ECMO </vt:lpstr>
      <vt:lpstr>PowerPoint Presentation</vt:lpstr>
      <vt:lpstr>Specialist Training </vt:lpstr>
      <vt:lpstr>What exactly are we training for</vt:lpstr>
      <vt:lpstr>Low volume vs High volume What's the big deal </vt:lpstr>
      <vt:lpstr>Continuing Education</vt:lpstr>
      <vt:lpstr>Historically</vt:lpstr>
      <vt:lpstr>Current</vt:lpstr>
      <vt:lpstr>PowerPoint Presentation</vt:lpstr>
      <vt:lpstr>PowerPoint Presentation</vt:lpstr>
      <vt:lpstr>Experiences of an ECMO Specialist (a Specialists point of view)</vt:lpstr>
      <vt:lpstr>No Such Thing As TOO PREPARED</vt:lpstr>
      <vt:lpstr>QUESTIONS</vt:lpstr>
    </vt:vector>
  </TitlesOfParts>
  <Company>Seton Healthcare 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Maintain Competency for ECMO Specialists in a Low Volume ECMO Center</dc:title>
  <dc:creator>Estavillo, Kimberly M.</dc:creator>
  <cp:lastModifiedBy>Estavillo, Kimberly M.</cp:lastModifiedBy>
  <cp:revision>43</cp:revision>
  <cp:lastPrinted>1601-01-01T00:00:00Z</cp:lastPrinted>
  <dcterms:created xsi:type="dcterms:W3CDTF">2017-10-04T21:38:26Z</dcterms:created>
  <dcterms:modified xsi:type="dcterms:W3CDTF">2017-10-06T18:25:37Z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