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0" r:id="rId3"/>
    <p:sldId id="267" r:id="rId4"/>
    <p:sldId id="263" r:id="rId5"/>
    <p:sldId id="269" r:id="rId6"/>
    <p:sldId id="270" r:id="rId7"/>
    <p:sldId id="272" r:id="rId8"/>
    <p:sldId id="275" r:id="rId9"/>
    <p:sldId id="282" r:id="rId10"/>
    <p:sldId id="284" r:id="rId11"/>
    <p:sldId id="274" r:id="rId12"/>
    <p:sldId id="283" r:id="rId13"/>
    <p:sldId id="286" r:id="rId14"/>
    <p:sldId id="273" r:id="rId15"/>
    <p:sldId id="259" r:id="rId16"/>
    <p:sldId id="279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in A Hovinga" initials="CA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6T10:33:56.598" idx="5">
    <p:pos x="10" y="10"/>
    <p:text>I would delete for space.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67AC9-36B3-494E-BD51-E4ED327C4A6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C39EB-F3F3-4CF9-B13F-24904E11F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numbers on the response times</a:t>
            </a:r>
            <a:r>
              <a:rPr lang="en-US" baseline="0" dirty="0" smtClean="0"/>
              <a:t> are conservative and are based on agreed upon response times from the team.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C39EB-F3F3-4CF9-B13F-24904E11F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</a:t>
            </a:r>
            <a:r>
              <a:rPr lang="en-US" baseline="0" dirty="0" smtClean="0"/>
              <a:t> Goal Met: This is what how we were doing based on Tech times and auditor response.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C39EB-F3F3-4CF9-B13F-24904E11F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BD3F6C-3D51-44A2-A61C-03225460141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3B8CB8-A3C6-483E-9BF1-DD5B745D1B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wasson@ascension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it.gov/providers-professionals/faqs/what-are-clinical-quality-measur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5052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 smtClean="0"/>
              <a:t>Development of a Real Time Quality Indicator Assessment Program for Use in the Epilepsy Monitoring Unit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Althea </a:t>
            </a:r>
            <a:r>
              <a:rPr lang="en-US" sz="1800" dirty="0"/>
              <a:t>“Linda” Wasson, MSN, RN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hlinkClick r:id="rId2"/>
              </a:rPr>
              <a:t>awasson@ascension.org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(512) 324-0000 ext. 15842 (office)</a:t>
            </a:r>
            <a:br>
              <a:rPr lang="en-US" sz="1800" dirty="0"/>
            </a:br>
            <a:r>
              <a:rPr lang="en-US" sz="1800" dirty="0"/>
              <a:t>(512) 773-4344 (mobile)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76800"/>
            <a:ext cx="1365504" cy="798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61026"/>
            <a:ext cx="15525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39000" cy="50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9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88224" cy="51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75514" cy="49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Analysis – Statistically Significant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74211"/>
              </p:ext>
            </p:extLst>
          </p:nvPr>
        </p:nvGraphicFramePr>
        <p:xfrm>
          <a:off x="1219201" y="2438400"/>
          <a:ext cx="6629399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637"/>
                <a:gridCol w="1358218"/>
                <a:gridCol w="1397024"/>
                <a:gridCol w="1313309"/>
                <a:gridCol w="1086211"/>
              </a:tblGrid>
              <a:tr h="959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Initial Mean</a:t>
                      </a:r>
                      <a:br>
                        <a:rPr lang="en-US" sz="1000" b="1" u="none" strike="noStrike">
                          <a:effectLst/>
                        </a:rPr>
                      </a:br>
                      <a:r>
                        <a:rPr lang="en-US" sz="1000" b="1" u="none" strike="noStrike">
                          <a:effectLst/>
                        </a:rPr>
                        <a:t>06/01/16 - 09/14/16</a:t>
                      </a:r>
                      <a:br>
                        <a:rPr lang="en-US" sz="1000" b="1" u="none" strike="noStrike">
                          <a:effectLst/>
                        </a:rPr>
                      </a:br>
                      <a:r>
                        <a:rPr lang="en-US" sz="1000" b="1" u="none" strike="noStrike">
                          <a:effectLst/>
                        </a:rPr>
                        <a:t>n=162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Current Mean</a:t>
                      </a:r>
                      <a:br>
                        <a:rPr lang="en-US" sz="1000" b="1" u="none" strike="noStrike">
                          <a:effectLst/>
                        </a:rPr>
                      </a:br>
                      <a:r>
                        <a:rPr lang="en-US" sz="1000" b="1" u="none" strike="noStrike">
                          <a:effectLst/>
                        </a:rPr>
                        <a:t>09/15/16 - 07/31/17</a:t>
                      </a:r>
                      <a:br>
                        <a:rPr lang="en-US" sz="1000" b="1" u="none" strike="noStrike">
                          <a:effectLst/>
                        </a:rPr>
                      </a:br>
                      <a:r>
                        <a:rPr lang="en-US" sz="1000" b="1" u="none" strike="noStrike">
                          <a:effectLst/>
                        </a:rPr>
                        <a:t>n=603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Difference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P-Value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</a:tr>
              <a:tr h="696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Electrographic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&lt;20 seconds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r>
                        <a:rPr lang="en-US" sz="1000" u="sng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50 seconds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r>
                        <a:rPr lang="en-US" sz="1000" u="sng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13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4.41 (1.75, 7.07)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</a:tr>
              <a:tr h="665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Clinical 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&lt;10 seconds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26</a:t>
                      </a:r>
                      <a:r>
                        <a:rPr lang="en-US" sz="1000" u="sng" strike="noStrike" dirty="0">
                          <a:effectLst/>
                        </a:rPr>
                        <a:t>+</a:t>
                      </a:r>
                      <a:r>
                        <a:rPr lang="en-US" sz="1000" u="none" strike="noStrike" dirty="0">
                          <a:effectLst/>
                        </a:rPr>
                        <a:t>50 seconds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r>
                        <a:rPr lang="en-US" sz="1000" u="sng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11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5.02 (2.59, 7.46)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</a:tr>
              <a:tr h="727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RN Response Time 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&lt;30 seconds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r>
                        <a:rPr lang="en-US" sz="1000" u="sng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17 seconds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r>
                        <a:rPr lang="en-US" sz="1000" u="sng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5</a:t>
                      </a:r>
                      <a:br>
                        <a:rPr lang="en-US" sz="1000" u="none" strike="noStrike">
                          <a:effectLst/>
                        </a:rPr>
                      </a:b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2.31 (0.520, 4.108)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8" marR="9058" marT="90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8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confounding factors – new EEG technologists</a:t>
            </a:r>
            <a:endParaRPr lang="en-US" dirty="0"/>
          </a:p>
          <a:p>
            <a:r>
              <a:rPr lang="en-US" dirty="0" smtClean="0"/>
              <a:t>Trends revealing positive change in response times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awasson\AppData\Local\Microsoft\Windows\Temporary Internet Files\Content.IE5\W76BXGNY\bonhomme_et_coche_ve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44636"/>
            <a:ext cx="21209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6196405" cy="3848100"/>
          </a:xfrm>
        </p:spPr>
        <p:txBody>
          <a:bodyPr>
            <a:normAutofit fontScale="85000" lnSpcReduction="20000"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Althea Linda Wasson, MSN, RN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Kevin Moon, R.EEG.T 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Collin Hovinga, </a:t>
            </a:r>
            <a:r>
              <a:rPr lang="en-US" dirty="0" err="1" smtClean="0">
                <a:latin typeface="Calibri" panose="020F0502020204030204" pitchFamily="34" charset="0"/>
              </a:rPr>
              <a:t>PharmD</a:t>
            </a:r>
            <a:r>
              <a:rPr lang="en-US" dirty="0" smtClean="0">
                <a:latin typeface="Calibri" panose="020F0502020204030204" pitchFamily="34" charset="0"/>
              </a:rPr>
              <a:t>, MS, FCCP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Freedom F. Perkins, MD 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Christie Stanworth, RN, MSN, MBA, HCM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Teresa Ontiveros, MSN, RN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Miriam Jackson, MSN, RN, CPNP-PC/AC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Dolly Martin, END Tech II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Kristin Robbins, RN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Courtney Keene</a:t>
            </a:r>
            <a:r>
              <a:rPr lang="en-US" smtClean="0">
                <a:latin typeface="Calibri" panose="020F0502020204030204" pitchFamily="34" charset="0"/>
              </a:rPr>
              <a:t>, BSN, RN</a:t>
            </a:r>
            <a:endParaRPr lang="en-US" dirty="0" smtClean="0">
              <a:latin typeface="Calibri" panose="020F0502020204030204" pitchFamily="34" charset="0"/>
            </a:endParaRP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John Grantham, MBA</a:t>
            </a:r>
          </a:p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</a:rPr>
              <a:t>Dave F. Clarke, MD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awasson\AppData\Local\Microsoft\Windows\Temporary Internet Files\Content.IE5\MS92MEIJ\puzzel_samenwerk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 descr="C:\Users\awasson\AppData\Local\Microsoft\Windows\Temporary Internet Files\Content.IE5\NDWH310D\googley-eye-birdie-has-question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10" y="2815852"/>
            <a:ext cx="2806403" cy="18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781800" cy="404666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IOM. Epilepsy across the spectrum: promoting health and understanding. Washington, DC: The National Academies Press;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What are clinical quality measures? FAQs. (2013, January 15). Retrieved September 06, 2017,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www.healthit.gov/providers-professionals/faqs/what-are-clinical-quality-measures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Understanding Quality Measurement. (2012, September 01). Retrieved September 06, 2017, from https://</a:t>
            </a:r>
            <a:r>
              <a:rPr lang="en-US" dirty="0" smtClean="0"/>
              <a:t>www.ahrq.gov/professionals/quality-patient-safety/quality-resources/tools/chtoolbx/understand/index.html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Shaw, G. (2011). AAN Develops Quality Measures for Epilepsy. </a:t>
            </a:r>
            <a:r>
              <a:rPr lang="en-US" i="1" dirty="0"/>
              <a:t>Neurology Today,</a:t>
            </a:r>
            <a:r>
              <a:rPr lang="en-US" dirty="0"/>
              <a:t> </a:t>
            </a:r>
            <a:r>
              <a:rPr lang="en-US" i="1" dirty="0"/>
              <a:t>11</a:t>
            </a:r>
            <a:r>
              <a:rPr lang="en-US" dirty="0"/>
              <a:t>(2), 7. </a:t>
            </a:r>
            <a:r>
              <a:rPr lang="en-US" dirty="0" smtClean="0"/>
              <a:t>doi:10.1097/01.nt.0000394622.71339.a1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/>
              <a:t>Jouny</a:t>
            </a:r>
            <a:r>
              <a:rPr lang="en-US" dirty="0"/>
              <a:t>, C. C., </a:t>
            </a:r>
            <a:r>
              <a:rPr lang="en-US" dirty="0" err="1"/>
              <a:t>Franaszczuk</a:t>
            </a:r>
            <a:r>
              <a:rPr lang="en-US" dirty="0"/>
              <a:t>, P. J., &amp; </a:t>
            </a:r>
            <a:r>
              <a:rPr lang="en-US" dirty="0" err="1"/>
              <a:t>Bergey</a:t>
            </a:r>
            <a:r>
              <a:rPr lang="en-US" dirty="0"/>
              <a:t>, G. K. (2011). Improving Early Seizure Detection. </a:t>
            </a:r>
            <a:r>
              <a:rPr lang="en-US" i="1" dirty="0"/>
              <a:t>Epilepsy &amp; Behavior : E&amp;B</a:t>
            </a:r>
            <a:r>
              <a:rPr lang="en-US" dirty="0"/>
              <a:t>, </a:t>
            </a:r>
            <a:r>
              <a:rPr lang="en-US" i="1" dirty="0"/>
              <a:t>22</a:t>
            </a:r>
            <a:r>
              <a:rPr lang="en-US" dirty="0"/>
              <a:t>(</a:t>
            </a:r>
            <a:r>
              <a:rPr lang="en-US" dirty="0" err="1"/>
              <a:t>Suppl</a:t>
            </a:r>
            <a:r>
              <a:rPr lang="en-US" dirty="0"/>
              <a:t> 1), S44–S48. http://doi.org/10.1016/j.yebeh.2011.08.029</a:t>
            </a:r>
          </a:p>
        </p:txBody>
      </p:sp>
    </p:spTree>
    <p:extLst>
      <p:ext uri="{BB962C8B-B14F-4D97-AF65-F5344CB8AC3E}">
        <p14:creationId xmlns:p14="http://schemas.microsoft.com/office/powerpoint/2010/main" val="39535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Objectives/Purpose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858000" cy="4114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Describe the importance of quality </a:t>
            </a:r>
            <a:r>
              <a:rPr lang="en-US" sz="2800" dirty="0" smtClean="0"/>
              <a:t>measures 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Recall the reason why quality measures were created in the </a:t>
            </a:r>
            <a:r>
              <a:rPr lang="en-US" sz="2800" dirty="0" smtClean="0"/>
              <a:t>EMU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purpose of this study is to: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Define patient-centric quality metrics for evaluating epilepsy monitoring unit (EMU) staff performance.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Assess improvements following staff education on defined quality metrics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quality measures important in the EMU?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614160" cy="3818069"/>
          </a:xfrm>
        </p:spPr>
        <p:txBody>
          <a:bodyPr>
            <a:normAutofit/>
          </a:bodyPr>
          <a:lstStyle/>
          <a:p>
            <a:r>
              <a:rPr lang="en-US" dirty="0" smtClean="0"/>
              <a:t>Quality Measures – improve health outcomes</a:t>
            </a:r>
          </a:p>
          <a:p>
            <a:r>
              <a:rPr lang="en-US" dirty="0" smtClean="0"/>
              <a:t>Gaps </a:t>
            </a:r>
            <a:r>
              <a:rPr lang="en-US" dirty="0" smtClean="0"/>
              <a:t>in quality of care in epilepsy patients</a:t>
            </a:r>
          </a:p>
          <a:p>
            <a:r>
              <a:rPr lang="en-US" dirty="0" smtClean="0"/>
              <a:t>Improve quality of care by creating a standard for response times in the EMU</a:t>
            </a:r>
          </a:p>
          <a:p>
            <a:r>
              <a:rPr lang="en-US" dirty="0" smtClean="0"/>
              <a:t>Faster response times:	</a:t>
            </a:r>
          </a:p>
          <a:p>
            <a:pPr lvl="1"/>
            <a:r>
              <a:rPr lang="en-US" dirty="0" smtClean="0"/>
              <a:t>Patient Safety: reactivity and intervention</a:t>
            </a:r>
          </a:p>
          <a:p>
            <a:pPr lvl="1"/>
            <a:r>
              <a:rPr lang="en-US" dirty="0" smtClean="0"/>
              <a:t>IOM: 17% gap in patients going to Level IV Epilepsy Centers</a:t>
            </a:r>
          </a:p>
          <a:p>
            <a:endParaRPr lang="en-US" dirty="0"/>
          </a:p>
        </p:txBody>
      </p:sp>
      <p:pic>
        <p:nvPicPr>
          <p:cNvPr id="4099" name="Picture 3" descr="C:\Users\awasson\AppData\Local\Microsoft\Windows\Temporary Internet Files\Content.IE5\C9XK5HB9\fotolia_1040805_xs2-300x2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80026"/>
            <a:ext cx="1841847" cy="13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itchFamily="34" charset="0"/>
              </a:rPr>
              <a:t>Patient-centric Quality </a:t>
            </a:r>
            <a:r>
              <a:rPr lang="en-US" altLang="en-US" b="1" dirty="0" smtClean="0">
                <a:latin typeface="Calibri" pitchFamily="34" charset="0"/>
              </a:rPr>
              <a:t>Measures</a:t>
            </a:r>
            <a:r>
              <a:rPr lang="en-US" altLang="en-US" b="1" dirty="0">
                <a:latin typeface="Calibri" pitchFamily="34" charset="0"/>
              </a:rPr>
              <a:t/>
            </a:r>
            <a:br>
              <a:rPr lang="en-US" altLang="en-US" b="1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5974492" cy="3818069"/>
          </a:xfrm>
        </p:spPr>
        <p:txBody>
          <a:bodyPr>
            <a:normAutofit lnSpcReduction="10000"/>
          </a:bodyPr>
          <a:lstStyle/>
          <a:p>
            <a:pPr marL="685800" indent="-685800">
              <a:spcBef>
                <a:spcPct val="0"/>
              </a:spcBef>
              <a:defRPr/>
            </a:pPr>
            <a:r>
              <a:rPr lang="en-US" altLang="en-US" dirty="0" smtClean="0">
                <a:latin typeface="Calibri" pitchFamily="34" charset="0"/>
              </a:rPr>
              <a:t>Conservative response times agreed upon by the team</a:t>
            </a:r>
          </a:p>
          <a:p>
            <a:pPr marL="1051560" lvl="1" indent="-685800">
              <a:spcBef>
                <a:spcPct val="0"/>
              </a:spcBef>
              <a:defRPr/>
            </a:pPr>
            <a:r>
              <a:rPr lang="en-US" altLang="en-US" dirty="0" smtClean="0">
                <a:latin typeface="Calibri" pitchFamily="34" charset="0"/>
              </a:rPr>
              <a:t>Electrographic </a:t>
            </a:r>
            <a:r>
              <a:rPr lang="en-US" altLang="en-US" dirty="0">
                <a:latin typeface="Calibri" pitchFamily="34" charset="0"/>
              </a:rPr>
              <a:t>seizure identification by EEG technologist &lt; 20 seconds, </a:t>
            </a:r>
          </a:p>
          <a:p>
            <a:pPr marL="1051560" lvl="1" indent="-685800">
              <a:spcBef>
                <a:spcPct val="0"/>
              </a:spcBef>
              <a:defRPr/>
            </a:pPr>
            <a:r>
              <a:rPr lang="en-US" altLang="en-US" dirty="0">
                <a:latin typeface="Calibri" pitchFamily="34" charset="0"/>
              </a:rPr>
              <a:t>Clinical seizure identification by EEG technologist &lt; 10 seconds, </a:t>
            </a:r>
          </a:p>
          <a:p>
            <a:pPr marL="1051560" lvl="1" indent="-685800">
              <a:spcBef>
                <a:spcPct val="0"/>
              </a:spcBef>
              <a:defRPr/>
            </a:pPr>
            <a:r>
              <a:rPr lang="en-US" altLang="en-US" dirty="0">
                <a:latin typeface="Calibri" pitchFamily="34" charset="0"/>
              </a:rPr>
              <a:t>RN response time &lt; 30 seconds, </a:t>
            </a:r>
          </a:p>
          <a:p>
            <a:pPr marL="1051560" lvl="1" indent="-685800">
              <a:spcBef>
                <a:spcPct val="0"/>
              </a:spcBef>
              <a:defRPr/>
            </a:pPr>
            <a:r>
              <a:rPr lang="en-US" altLang="en-US" dirty="0">
                <a:latin typeface="Calibri" pitchFamily="34" charset="0"/>
              </a:rPr>
              <a:t>First medication treatment &lt; 5 minutes from RN response time </a:t>
            </a:r>
          </a:p>
          <a:p>
            <a:pPr marL="1051560" lvl="1" indent="-685800">
              <a:spcBef>
                <a:spcPct val="0"/>
              </a:spcBef>
              <a:defRPr/>
            </a:pPr>
            <a:r>
              <a:rPr lang="en-US" altLang="en-US" dirty="0">
                <a:latin typeface="Calibri" pitchFamily="34" charset="0"/>
              </a:rPr>
              <a:t>Second medication treatment &lt; 30 minutes of first medication treatment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7390"/>
            <a:ext cx="1295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2877800"/>
            <a:ext cx="7394575" cy="696383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588" y="12561888"/>
            <a:ext cx="10110787" cy="952182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988" y="12714288"/>
            <a:ext cx="10110787" cy="952182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07214"/>
            <a:ext cx="6518944" cy="55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3250"/>
            <a:ext cx="6858000" cy="551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10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Intervention/Education</a:t>
            </a:r>
            <a:br>
              <a:rPr lang="en-US" dirty="0" smtClean="0"/>
            </a:br>
            <a:r>
              <a:rPr lang="en-US" dirty="0" smtClean="0"/>
              <a:t>Nurses and EEG Technologists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497" y="2068529"/>
            <a:ext cx="6196405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EMU Rounds</a:t>
            </a:r>
          </a:p>
          <a:p>
            <a:pPr lvl="1"/>
            <a:r>
              <a:rPr lang="en-US" dirty="0" smtClean="0"/>
              <a:t>Began Sept 2016</a:t>
            </a:r>
          </a:p>
          <a:p>
            <a:pPr lvl="1"/>
            <a:r>
              <a:rPr lang="en-US" dirty="0" smtClean="0"/>
              <a:t>Weekly rounds</a:t>
            </a:r>
          </a:p>
          <a:p>
            <a:pPr lvl="1"/>
            <a:r>
              <a:rPr lang="en-US" dirty="0" smtClean="0"/>
              <a:t>Discuss cases including EEG </a:t>
            </a:r>
            <a:r>
              <a:rPr lang="en-US" dirty="0" smtClean="0"/>
              <a:t>findings</a:t>
            </a:r>
          </a:p>
          <a:p>
            <a:pPr marL="0" indent="0">
              <a:buNone/>
            </a:pPr>
            <a:r>
              <a:rPr lang="en-US" dirty="0" smtClean="0"/>
              <a:t>Monthly </a:t>
            </a:r>
            <a:r>
              <a:rPr lang="en-US" dirty="0" smtClean="0"/>
              <a:t>meetings with </a:t>
            </a:r>
            <a:r>
              <a:rPr lang="en-US" dirty="0" smtClean="0"/>
              <a:t>supervisors/staff </a:t>
            </a:r>
            <a:r>
              <a:rPr lang="en-US" dirty="0" smtClean="0"/>
              <a:t>to review </a:t>
            </a:r>
            <a:r>
              <a:rPr lang="en-US" dirty="0" smtClean="0"/>
              <a:t>outcomes</a:t>
            </a:r>
          </a:p>
          <a:p>
            <a:pPr marL="617220" lvl="2" indent="-342900"/>
            <a:r>
              <a:rPr lang="en-US" dirty="0" smtClean="0"/>
              <a:t>1:1 </a:t>
            </a:r>
            <a:r>
              <a:rPr lang="en-US" dirty="0"/>
              <a:t>Tech reviews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awasson\AppData\Local\Microsoft\Windows\Temporary Internet Files\Content.IE5\XWON64O8\1024px-Eeg_beta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8765"/>
            <a:ext cx="5562600" cy="11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3600"/>
            <a:ext cx="7393670" cy="525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6267</TotalTime>
  <Words>436</Words>
  <Application>Microsoft Office PowerPoint</Application>
  <PresentationFormat>On-screen Show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    Development of a Real Time Quality Indicator Assessment Program for Use in the Epilepsy Monitoring Unit   Althea “Linda” Wasson, MSN, RN awasson@ascension.org (512) 324-0000 ext. 15842 (office) (512) 773-4344 (mobile) </vt:lpstr>
      <vt:lpstr>Objectives/Purpose</vt:lpstr>
      <vt:lpstr>Why is quality measures important in the EMU? </vt:lpstr>
      <vt:lpstr>Patient-centric Quality Measures </vt:lpstr>
      <vt:lpstr>PowerPoint Presentation</vt:lpstr>
      <vt:lpstr>PowerPoint Presentation</vt:lpstr>
      <vt:lpstr>PowerPoint Presentation</vt:lpstr>
      <vt:lpstr>Intervention/Education Nurses and EEG Technologists</vt:lpstr>
      <vt:lpstr>PowerPoint Presentation</vt:lpstr>
      <vt:lpstr>PowerPoint Presentation</vt:lpstr>
      <vt:lpstr>PowerPoint Presentation</vt:lpstr>
      <vt:lpstr>PowerPoint Presentation</vt:lpstr>
      <vt:lpstr>Data Analysis – Statistically Significant</vt:lpstr>
      <vt:lpstr>Conclusion</vt:lpstr>
      <vt:lpstr>Authors</vt:lpstr>
      <vt:lpstr>Questions?</vt:lpstr>
      <vt:lpstr>References</vt:lpstr>
    </vt:vector>
  </TitlesOfParts>
  <Company>Seton Healthcare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Real Time Quality Indicator Assessment Program for Use in the Epilepsy Monitoring Unit</dc:title>
  <dc:creator>Wasson, Althea L.</dc:creator>
  <cp:lastModifiedBy>Wasson, Althea L.</cp:lastModifiedBy>
  <cp:revision>71</cp:revision>
  <dcterms:created xsi:type="dcterms:W3CDTF">2017-09-08T02:36:30Z</dcterms:created>
  <dcterms:modified xsi:type="dcterms:W3CDTF">2017-10-26T19:48:47Z</dcterms:modified>
</cp:coreProperties>
</file>