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83" r:id="rId2"/>
    <p:sldId id="320" r:id="rId3"/>
    <p:sldId id="322" r:id="rId4"/>
    <p:sldId id="325" r:id="rId5"/>
    <p:sldId id="324" r:id="rId6"/>
    <p:sldId id="307" r:id="rId7"/>
    <p:sldId id="311" r:id="rId8"/>
    <p:sldId id="313" r:id="rId9"/>
    <p:sldId id="326" r:id="rId10"/>
    <p:sldId id="318" r:id="rId11"/>
    <p:sldId id="319" r:id="rId12"/>
    <p:sldId id="296" r:id="rId13"/>
  </p:sldIdLst>
  <p:sldSz cx="12192000" cy="6858000"/>
  <p:notesSz cx="6858000" cy="9144000"/>
  <p:embeddedFontLst>
    <p:embeddedFont>
      <p:font typeface="Impact" panose="020B0806030902050204" pitchFamily="34" charset="0"/>
      <p:regular r:id="rId15"/>
    </p:embeddedFont>
    <p:embeddedFont>
      <p:font typeface="Lobster" panose="020B0604020202020204" charset="0"/>
      <p:regular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CCF"/>
    <a:srgbClr val="332F2D"/>
    <a:srgbClr val="E6E6E6"/>
    <a:srgbClr val="215968"/>
    <a:srgbClr val="D9D9D9"/>
    <a:srgbClr val="FFFFFF"/>
    <a:srgbClr val="DAD9D7"/>
    <a:srgbClr val="E7E7E5"/>
    <a:srgbClr val="1C1C1C"/>
    <a:srgbClr val="7A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6" autoAdjust="0"/>
    <p:restoredTop sz="94988" autoAdjust="0"/>
  </p:normalViewPr>
  <p:slideViewPr>
    <p:cSldViewPr>
      <p:cViewPr varScale="1">
        <p:scale>
          <a:sx n="66" d="100"/>
          <a:sy n="66" d="100"/>
        </p:scale>
        <p:origin x="693" y="2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058AB-478E-492E-9271-40173FF4774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B8AD-2945-4797-9A60-0F25EA28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7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4B8AD-2945-4797-9A60-0F25EA2850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6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4B8AD-2945-4797-9A60-0F25EA2850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3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4B8AD-2945-4797-9A60-0F25EA2850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51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4B8AD-2945-4797-9A60-0F25EA2850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28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4B8AD-2945-4797-9A60-0F25EA2850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12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4B8AD-2945-4797-9A60-0F25EA2850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7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COLO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" y="-1690"/>
            <a:ext cx="12177143" cy="684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main_pictur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87" y="-9677"/>
            <a:ext cx="12227887" cy="687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rgbClr val="D9D9D9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dition.jcrinc.com/Common/PopUps/PrintChapter.aspx?rwndrnd=0.17495940402896093" TargetMode="External"/><Relationship Id="rId4" Type="http://schemas.openxmlformats.org/officeDocument/2006/relationships/hyperlink" Target="http://dx.doi.org/10.1016/j.ijnurstu.2011.10.00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who.int/hrh/nursing_midwifery/nurse_educator050416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texaschildrens.org/about-us" TargetMode="External"/><Relationship Id="rId5" Type="http://schemas.openxmlformats.org/officeDocument/2006/relationships/hyperlink" Target="http://www.strategiesfornursemanagers.com/ce_detail/252237.cfm" TargetMode="Externa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ackgrou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25" y="-9215"/>
            <a:ext cx="12227887" cy="6878187"/>
          </a:xfrm>
          <a:prstGeom prst="rect">
            <a:avLst/>
          </a:prstGeom>
        </p:spPr>
      </p:pic>
      <p:pic>
        <p:nvPicPr>
          <p:cNvPr id="5" name="tras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67" y="4500923"/>
            <a:ext cx="2377040" cy="2387907"/>
          </a:xfrm>
          <a:prstGeom prst="rect">
            <a:avLst/>
          </a:prstGeom>
          <a:effectLst>
            <a:outerShdw blurRad="419100" dist="342900" dir="7200000" sx="107000" sy="107000" algn="tr" rotWithShape="0">
              <a:prstClr val="black">
                <a:alpha val="47000"/>
              </a:prstClr>
            </a:outerShdw>
          </a:effectLst>
        </p:spPr>
      </p:pic>
      <p:pic>
        <p:nvPicPr>
          <p:cNvPr id="12" name="tras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2666">
            <a:off x="5473897" y="2223211"/>
            <a:ext cx="2259375" cy="2389881"/>
          </a:xfrm>
          <a:prstGeom prst="rect">
            <a:avLst/>
          </a:prstGeom>
          <a:effectLst>
            <a:outerShdw blurRad="419100" dist="342900" dir="9000000" sx="107000" sy="107000" algn="tr" rotWithShape="0">
              <a:prstClr val="black">
                <a:alpha val="47000"/>
              </a:prstClr>
            </a:outerShdw>
          </a:effectLst>
        </p:spPr>
      </p:pic>
      <p:pic>
        <p:nvPicPr>
          <p:cNvPr id="15" name="tras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46487" y="4900612"/>
            <a:ext cx="2267268" cy="2277633"/>
          </a:xfrm>
          <a:prstGeom prst="rect">
            <a:avLst/>
          </a:prstGeom>
          <a:effectLst>
            <a:outerShdw blurRad="127000" dist="304800" dir="21540000" sx="113000" sy="113000" algn="tr" rotWithShape="0">
              <a:prstClr val="black">
                <a:alpha val="32000"/>
              </a:prstClr>
            </a:outerShdw>
          </a:effectLst>
        </p:spPr>
      </p:pic>
      <p:pic>
        <p:nvPicPr>
          <p:cNvPr id="16" name="trash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53879">
            <a:off x="11318244" y="1842947"/>
            <a:ext cx="1993959" cy="2109134"/>
          </a:xfrm>
          <a:prstGeom prst="rect">
            <a:avLst/>
          </a:prstGeom>
          <a:effectLst>
            <a:outerShdw blurRad="127000" dist="304800" dir="21540000" sx="113000" sy="113000" algn="tr" rotWithShape="0">
              <a:prstClr val="black">
                <a:alpha val="32000"/>
              </a:prstClr>
            </a:outerShdw>
          </a:effectLst>
        </p:spPr>
      </p:pic>
      <p:sp>
        <p:nvSpPr>
          <p:cNvPr id="18" name="title word1"/>
          <p:cNvSpPr txBox="1"/>
          <p:nvPr/>
        </p:nvSpPr>
        <p:spPr>
          <a:xfrm>
            <a:off x="642307" y="1118454"/>
            <a:ext cx="438438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9050">
                  <a:noFill/>
                  <a:round/>
                </a:ln>
                <a:solidFill>
                  <a:schemeClr val="bg1"/>
                </a:solidFill>
                <a:latin typeface="+mj-lt"/>
              </a:rPr>
              <a:t>Incorporating Practice Changes</a:t>
            </a:r>
          </a:p>
        </p:txBody>
      </p:sp>
      <p:sp>
        <p:nvSpPr>
          <p:cNvPr id="10" name="title word2"/>
          <p:cNvSpPr txBox="1"/>
          <p:nvPr/>
        </p:nvSpPr>
        <p:spPr>
          <a:xfrm>
            <a:off x="967599" y="2710265"/>
            <a:ext cx="3733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9050">
                  <a:noFill/>
                  <a:round/>
                </a:ln>
                <a:solidFill>
                  <a:schemeClr val="bg1"/>
                </a:solidFill>
                <a:latin typeface="+mj-lt"/>
              </a:rPr>
              <a:t>into</a:t>
            </a:r>
          </a:p>
        </p:txBody>
      </p:sp>
      <p:sp>
        <p:nvSpPr>
          <p:cNvPr id="11" name="title word3"/>
          <p:cNvSpPr txBox="1"/>
          <p:nvPr/>
        </p:nvSpPr>
        <p:spPr>
          <a:xfrm>
            <a:off x="713058" y="3518252"/>
            <a:ext cx="424288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9050">
                  <a:noFill/>
                  <a:round/>
                </a:ln>
                <a:solidFill>
                  <a:schemeClr val="bg1"/>
                </a:solidFill>
                <a:latin typeface="Lobster" panose="02000506000000020003" pitchFamily="2" charset="0"/>
              </a:rPr>
              <a:t>Orientation</a:t>
            </a:r>
          </a:p>
        </p:txBody>
      </p:sp>
      <p:pic>
        <p:nvPicPr>
          <p:cNvPr id="14" name="Picture 13" descr="TCH110_Logo_TC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750" y="5694876"/>
            <a:ext cx="1856355" cy="12542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3382" y="5688449"/>
            <a:ext cx="375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Jill Stonesifer, MSN, RN-BC, CPN</a:t>
            </a:r>
          </a:p>
          <a:p>
            <a:r>
              <a:rPr lang="en-US" dirty="0">
                <a:solidFill>
                  <a:schemeClr val="bg1"/>
                </a:solidFill>
              </a:rPr>
              <a:t>Nursing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426890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TCH110_Logo_T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893740"/>
            <a:ext cx="1427105" cy="964260"/>
          </a:xfrm>
          <a:prstGeom prst="rect">
            <a:avLst/>
          </a:prstGeom>
        </p:spPr>
      </p:pic>
      <p:sp>
        <p:nvSpPr>
          <p:cNvPr id="16" name="title">
            <a:extLst>
              <a:ext uri="{FF2B5EF4-FFF2-40B4-BE49-F238E27FC236}">
                <a16:creationId xmlns:a16="http://schemas.microsoft.com/office/drawing/2014/main" id="{D7FFE8C0-FD24-459F-9EA9-E269C1AF7CBD}"/>
              </a:ext>
            </a:extLst>
          </p:cNvPr>
          <p:cNvSpPr txBox="1"/>
          <p:nvPr/>
        </p:nvSpPr>
        <p:spPr>
          <a:xfrm>
            <a:off x="4038600" y="381000"/>
            <a:ext cx="3429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9050">
                  <a:noFill/>
                  <a:round/>
                </a:ln>
                <a:solidFill>
                  <a:srgbClr val="215968"/>
                </a:solidFill>
                <a:latin typeface="+mj-lt"/>
              </a:rPr>
              <a:t>References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96D8B5-04F9-4F7B-8C11-BE85EBE02502}"/>
              </a:ext>
            </a:extLst>
          </p:cNvPr>
          <p:cNvSpPr/>
          <p:nvPr/>
        </p:nvSpPr>
        <p:spPr>
          <a:xfrm>
            <a:off x="304800" y="1266832"/>
            <a:ext cx="11437058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Chambers, D. A., Glasgow, R. E.,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Stange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K. C. (2013). The dynamic sustainability framework: addressing the paradox of sustainment amid ongoing change. 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 Science, 8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(11), 1-11.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10.1186/1748-5908-8-117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200" spc="4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Deber</a:t>
            </a:r>
            <a:r>
              <a:rPr lang="en-US" sz="1200" spc="4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B. (2014). Thinking about accountability. </a:t>
            </a:r>
            <a:r>
              <a:rPr lang="en-US" sz="1200" i="1" spc="4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Healthcare Policy</a:t>
            </a:r>
            <a:r>
              <a:rPr lang="en-US" sz="1200" spc="4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i="1" spc="4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1200" spc="4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,12-24.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n-US" sz="1200" spc="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Fleiszer</a:t>
            </a:r>
            <a:r>
              <a:rPr lang="en-US" sz="1200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R., </a:t>
            </a:r>
            <a:r>
              <a:rPr lang="en-US" sz="1200" spc="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Semenic</a:t>
            </a:r>
            <a:r>
              <a:rPr lang="en-US" sz="1200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 E., Ritchie, J. A., Richer, M. C., &amp; Denis, J. L. (2016). A unit-level perspective on the long-term sustainability of a nursing best practice guidelines program: An embedded multiple case study. </a:t>
            </a:r>
            <a:r>
              <a:rPr lang="en-US" sz="1200" i="1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Journal of Nursing Studies, 53</a:t>
            </a:r>
            <a:r>
              <a:rPr lang="en-US" sz="1200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(2016), 204-218.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10.1016/j.ijnurstu.2015.09.004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Greenhalgh, T., MacFarlane, F., Barton-Sweeney, C., &amp; Woodard, F. (2012). If we build it, will it stay? A case study of the sustainability of whole-system change in London. </a:t>
            </a:r>
            <a:r>
              <a:rPr lang="en-US" sz="1200" i="1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Milbank Quarterly</a:t>
            </a:r>
            <a:r>
              <a:rPr lang="en-US" sz="1200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i="1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1200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(3), 516-547.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Harper, M. G., &amp; Maloney, P. (2016). Nursing professional development: Scope &amp; standards of practice, 3rd edition. Chicago, IL: Association for Nursing Professional Development.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Hayes, L. J., O’Brien-Pallas, L., Duffield, C., </a:t>
            </a:r>
            <a:r>
              <a:rPr lang="en-US" sz="1200" spc="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Shamian</a:t>
            </a:r>
            <a:r>
              <a:rPr lang="en-US" sz="1200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J., Buchan, J., Hughes, F., Spence </a:t>
            </a:r>
            <a:r>
              <a:rPr lang="en-US" sz="1200" spc="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Laschinger</a:t>
            </a:r>
            <a:r>
              <a:rPr lang="en-US" sz="1200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H. K., North, N. (2012). Nurse turnover: A literature review – an update. </a:t>
            </a:r>
            <a:r>
              <a:rPr lang="en-US" sz="1200" i="1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Journal of Nursing Studies, 49</a:t>
            </a:r>
            <a:r>
              <a:rPr lang="en-US" sz="1200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(7), 887-905. </a:t>
            </a:r>
            <a:r>
              <a:rPr lang="en-US" sz="1200" u="sng" spc="4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http://dx.doi.org/10.1016/j.ijnurstu.2011.10.001</a:t>
            </a:r>
            <a:r>
              <a:rPr lang="en-US" sz="1200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Joint Commission. (2013).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Program: Hospital. human resources chapter.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Retrieved from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https://edition.jcrinc.com/Common/PopUps/PrintChapter.aspx?rwndrnd=0.17495940402896093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1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TCH110_Logo_T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893740"/>
            <a:ext cx="1427105" cy="964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96B9C5-B5C5-4C90-AACF-BD1828D6E3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660911"/>
            <a:ext cx="2600546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51956E-9582-4846-95C3-69370926B09F}"/>
              </a:ext>
            </a:extLst>
          </p:cNvPr>
          <p:cNvSpPr/>
          <p:nvPr/>
        </p:nvSpPr>
        <p:spPr>
          <a:xfrm>
            <a:off x="304800" y="1074241"/>
            <a:ext cx="11561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200000"/>
              </a:lnSpc>
            </a:pPr>
            <a:r>
              <a:rPr lang="en-US" sz="1200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Levine, J., &amp; Johnson, J. (2014). An organizational competency validation strategy for registered nurses. </a:t>
            </a:r>
            <a:r>
              <a:rPr lang="en-US" sz="1200" i="1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for Nurses in Professional Development, 30</a:t>
            </a:r>
            <a:r>
              <a:rPr lang="en-US" sz="1200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(2), 58-65.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200000"/>
              </a:lnSpc>
            </a:pPr>
            <a:r>
              <a:rPr lang="en-US" sz="1200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Rus, L., </a:t>
            </a:r>
            <a:r>
              <a:rPr lang="en-US" sz="1200" spc="4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Cheesebro</a:t>
            </a:r>
            <a:r>
              <a:rPr lang="en-US" sz="1200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K., </a:t>
            </a:r>
            <a:r>
              <a:rPr lang="en-US" sz="1200" spc="4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Nagra</a:t>
            </a:r>
            <a:r>
              <a:rPr lang="en-US" sz="1200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E., &amp; Neff, A. (2013). Traffic control: Nursing practice calendar. </a:t>
            </a:r>
            <a:r>
              <a:rPr lang="en-US" sz="1200" i="1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for Nurses in Professional Development</a:t>
            </a:r>
            <a:r>
              <a:rPr lang="en-US" sz="1200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i="1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1200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(2). 70-72.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200000"/>
              </a:lnSpc>
            </a:pPr>
            <a:r>
              <a:rPr lang="en-US" sz="1200" spc="4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Scheirer</a:t>
            </a:r>
            <a:r>
              <a:rPr lang="en-US" sz="1200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 A. (2013). Linking sustainability research to intervention types. </a:t>
            </a:r>
            <a:r>
              <a:rPr lang="en-US" sz="1200" i="1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American Journal of Public Health</a:t>
            </a:r>
            <a:r>
              <a:rPr lang="en-US" sz="1200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i="1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en-US" sz="1200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(4), e73-e80.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200000"/>
              </a:lnSpc>
            </a:pPr>
            <a:r>
              <a:rPr lang="en-US" sz="1200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Strader, M., &amp; Di Giacomo-</a:t>
            </a:r>
            <a:r>
              <a:rPr lang="en-US" sz="1200" spc="4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Geffers</a:t>
            </a:r>
            <a:r>
              <a:rPr lang="en-US" sz="1200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E. (2017). </a:t>
            </a:r>
            <a:r>
              <a:rPr lang="en-US" sz="1200" i="1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Keeping up with education and training with The Joint Commission and CMS</a:t>
            </a:r>
            <a:r>
              <a:rPr lang="en-US" sz="1200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Retrieved from </a:t>
            </a:r>
            <a:r>
              <a:rPr lang="en-US" sz="1200" u="sng" spc="4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http://www.strategiesfornursemanagers.com/ce_detail/252237.cfm#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200000"/>
              </a:lnSpc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Texas Children’s Hospital. (2017). </a:t>
            </a:r>
            <a:r>
              <a:rPr lang="en-US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 us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from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http://www.texaschildrens.org/about-us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200000"/>
              </a:lnSpc>
            </a:pPr>
            <a:r>
              <a:rPr lang="en-US" sz="1200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en-US" sz="1200" spc="4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Achterberg</a:t>
            </a:r>
            <a:r>
              <a:rPr lang="en-US" sz="1200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T. (2013). Nursing implementation science: 10 ways forward. </a:t>
            </a:r>
            <a:r>
              <a:rPr lang="en-US" sz="1200" i="1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Journal of Nursing Studies</a:t>
            </a:r>
            <a:r>
              <a:rPr lang="en-US" sz="1200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i="1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1200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(4), 445-447. doi:10.1016/j.ijnurstu.2013.02.004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200000"/>
              </a:lnSpc>
            </a:pPr>
            <a:r>
              <a:rPr lang="en-US" sz="1200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 Health Organization. (2016). </a:t>
            </a:r>
            <a:r>
              <a:rPr lang="en-US" sz="1200" i="1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Nurse educator core competencies</a:t>
            </a:r>
            <a:r>
              <a:rPr lang="en-US" sz="1200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Retrieved from </a:t>
            </a:r>
            <a:r>
              <a:rPr lang="en-US" sz="1200" u="sng" spc="4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http://who.int/hrh/nursing_midwifery/nurse_educator050416.pdf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200000"/>
              </a:lnSpc>
            </a:pPr>
            <a:r>
              <a:rPr lang="en-US" sz="1200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Wright, D. (2015). </a:t>
            </a:r>
            <a:r>
              <a:rPr lang="en-US" sz="1200" i="1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Competency assessment field guide: A real world guide for implementation and application</a:t>
            </a:r>
            <a:r>
              <a:rPr lang="en-US" sz="1200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Minneapolis: Creative Health Care Management.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B0B083E4-63A7-48CA-B825-B977684C1E38}"/>
              </a:ext>
            </a:extLst>
          </p:cNvPr>
          <p:cNvSpPr txBox="1"/>
          <p:nvPr/>
        </p:nvSpPr>
        <p:spPr>
          <a:xfrm>
            <a:off x="4038600" y="304800"/>
            <a:ext cx="3429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9050">
                  <a:noFill/>
                  <a:round/>
                </a:ln>
                <a:solidFill>
                  <a:srgbClr val="215968"/>
                </a:solidFill>
                <a:latin typeface="+mj-lt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49053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as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67" y="4500923"/>
            <a:ext cx="2377040" cy="2387907"/>
          </a:xfrm>
          <a:prstGeom prst="rect">
            <a:avLst/>
          </a:prstGeom>
          <a:effectLst>
            <a:outerShdw blurRad="419100" dist="342900" dir="7200000" sx="107000" sy="107000" algn="tr" rotWithShape="0">
              <a:prstClr val="black">
                <a:alpha val="47000"/>
              </a:prstClr>
            </a:outerShdw>
          </a:effectLst>
        </p:spPr>
      </p:pic>
      <p:pic>
        <p:nvPicPr>
          <p:cNvPr id="12" name="tras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2666">
            <a:off x="5473897" y="2223211"/>
            <a:ext cx="2259375" cy="2389881"/>
          </a:xfrm>
          <a:prstGeom prst="rect">
            <a:avLst/>
          </a:prstGeom>
          <a:effectLst>
            <a:outerShdw blurRad="419100" dist="342900" dir="9000000" sx="107000" sy="107000" algn="tr" rotWithShape="0">
              <a:prstClr val="black">
                <a:alpha val="47000"/>
              </a:prstClr>
            </a:outerShdw>
          </a:effectLst>
        </p:spPr>
      </p:pic>
      <p:pic>
        <p:nvPicPr>
          <p:cNvPr id="15" name="tras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46487" y="4900612"/>
            <a:ext cx="2267268" cy="2277633"/>
          </a:xfrm>
          <a:prstGeom prst="rect">
            <a:avLst/>
          </a:prstGeom>
          <a:effectLst>
            <a:outerShdw blurRad="127000" dist="304800" dir="21540000" sx="113000" sy="113000" algn="tr" rotWithShape="0">
              <a:prstClr val="black">
                <a:alpha val="32000"/>
              </a:prstClr>
            </a:outerShdw>
          </a:effectLst>
        </p:spPr>
      </p:pic>
      <p:pic>
        <p:nvPicPr>
          <p:cNvPr id="16" name="tras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53879">
            <a:off x="11318244" y="1842947"/>
            <a:ext cx="1993959" cy="2109134"/>
          </a:xfrm>
          <a:prstGeom prst="rect">
            <a:avLst/>
          </a:prstGeom>
          <a:effectLst>
            <a:outerShdw blurRad="127000" dist="304800" dir="21540000" sx="113000" sy="113000" algn="tr" rotWithShape="0">
              <a:prstClr val="black">
                <a:alpha val="32000"/>
              </a:prstClr>
            </a:outerShdw>
          </a:effectLst>
        </p:spPr>
      </p:pic>
      <p:sp>
        <p:nvSpPr>
          <p:cNvPr id="18" name="title word1"/>
          <p:cNvSpPr txBox="1"/>
          <p:nvPr/>
        </p:nvSpPr>
        <p:spPr>
          <a:xfrm>
            <a:off x="619462" y="1415144"/>
            <a:ext cx="37338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19050">
                  <a:noFill/>
                  <a:round/>
                </a:ln>
                <a:solidFill>
                  <a:schemeClr val="bg1"/>
                </a:solidFill>
                <a:latin typeface="+mj-lt"/>
              </a:rPr>
              <a:t>Thank</a:t>
            </a:r>
          </a:p>
        </p:txBody>
      </p:sp>
      <p:sp>
        <p:nvSpPr>
          <p:cNvPr id="11" name="title word2"/>
          <p:cNvSpPr txBox="1"/>
          <p:nvPr/>
        </p:nvSpPr>
        <p:spPr>
          <a:xfrm>
            <a:off x="2025730" y="2584695"/>
            <a:ext cx="321026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n w="19050">
                  <a:noFill/>
                  <a:round/>
                </a:ln>
                <a:solidFill>
                  <a:schemeClr val="accent4"/>
                </a:solidFill>
                <a:latin typeface="Lobster" panose="02000506000000020003" pitchFamily="2" charset="0"/>
              </a:rPr>
              <a:t>You!</a:t>
            </a:r>
          </a:p>
        </p:txBody>
      </p:sp>
      <p:pic>
        <p:nvPicPr>
          <p:cNvPr id="8" name="Picture 7" descr="TCH110_Logo_TC.png">
            <a:extLst>
              <a:ext uri="{FF2B5EF4-FFF2-40B4-BE49-F238E27FC236}">
                <a16:creationId xmlns:a16="http://schemas.microsoft.com/office/drawing/2014/main" id="{FB13B45D-6FB6-43E9-8684-03C83042E4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451" y="5893740"/>
            <a:ext cx="1427105" cy="9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5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1"/>
          <p:cNvSpPr txBox="1"/>
          <p:nvPr/>
        </p:nvSpPr>
        <p:spPr>
          <a:xfrm>
            <a:off x="2286000" y="2133600"/>
            <a:ext cx="6067157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n w="19050">
                  <a:noFill/>
                  <a:round/>
                </a:ln>
                <a:solidFill>
                  <a:schemeClr val="bg1"/>
                </a:solidFill>
                <a:latin typeface="Impact"/>
              </a:rPr>
              <a:t>Describe a collaborative method to incorporate new knowledge and skills into the orientation process.</a:t>
            </a:r>
          </a:p>
        </p:txBody>
      </p:sp>
      <p:pic>
        <p:nvPicPr>
          <p:cNvPr id="17" name="bulb_unligh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2" y="1894753"/>
            <a:ext cx="1562168" cy="2169678"/>
          </a:xfrm>
          <a:prstGeom prst="rect">
            <a:avLst/>
          </a:prstGeom>
        </p:spPr>
      </p:pic>
      <p:pic>
        <p:nvPicPr>
          <p:cNvPr id="19" name="bulb_light_u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1" y="1828800"/>
            <a:ext cx="1595430" cy="2215875"/>
          </a:xfrm>
          <a:prstGeom prst="rect">
            <a:avLst/>
          </a:prstGeom>
        </p:spPr>
      </p:pic>
      <p:sp>
        <p:nvSpPr>
          <p:cNvPr id="21" name="title"/>
          <p:cNvSpPr txBox="1"/>
          <p:nvPr/>
        </p:nvSpPr>
        <p:spPr>
          <a:xfrm>
            <a:off x="381000" y="457200"/>
            <a:ext cx="267632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4400" dirty="0">
                <a:ln w="19050">
                  <a:noFill/>
                  <a:round/>
                </a:ln>
                <a:solidFill>
                  <a:prstClr val="white"/>
                </a:solidFill>
                <a:latin typeface="Impact"/>
              </a:rPr>
              <a:t>Objective</a:t>
            </a:r>
          </a:p>
        </p:txBody>
      </p:sp>
      <p:pic>
        <p:nvPicPr>
          <p:cNvPr id="31" name="Picture 30" descr="TCH110_Logo_T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893740"/>
            <a:ext cx="1427105" cy="9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4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9811" y="4087356"/>
            <a:ext cx="8263189" cy="1836482"/>
            <a:chOff x="489730" y="3213997"/>
            <a:chExt cx="8263189" cy="1836482"/>
          </a:xfrm>
        </p:grpSpPr>
        <p:sp>
          <p:nvSpPr>
            <p:cNvPr id="14" name="2 subtext"/>
            <p:cNvSpPr txBox="1"/>
            <p:nvPr/>
          </p:nvSpPr>
          <p:spPr>
            <a:xfrm>
              <a:off x="2438400" y="3850150"/>
              <a:ext cx="6314519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31775" indent="-231775">
                <a:buFont typeface="Arial" panose="020B0604020202020204" pitchFamily="34" charset="0"/>
                <a:buChar char="•"/>
              </a:pPr>
              <a:r>
                <a:rPr lang="en-US" sz="2400" dirty="0">
                  <a:ln w="19050">
                    <a:noFill/>
                    <a:round/>
                  </a:ln>
                  <a:solidFill>
                    <a:schemeClr val="accent5">
                      <a:lumMod val="50000"/>
                    </a:schemeClr>
                  </a:solidFill>
                </a:rPr>
                <a:t>More nurses in more specialized roles</a:t>
              </a:r>
            </a:p>
            <a:p>
              <a:pPr marL="231775" indent="-231775">
                <a:buFont typeface="Arial" panose="020B0604020202020204" pitchFamily="34" charset="0"/>
                <a:buChar char="•"/>
              </a:pPr>
              <a:r>
                <a:rPr lang="en-US" sz="2400" dirty="0">
                  <a:ln w="19050">
                    <a:noFill/>
                    <a:round/>
                  </a:ln>
                  <a:solidFill>
                    <a:schemeClr val="accent5">
                      <a:lumMod val="50000"/>
                    </a:schemeClr>
                  </a:solidFill>
                </a:rPr>
                <a:t>Staff movement to new locations</a:t>
              </a:r>
            </a:p>
            <a:p>
              <a:pPr marL="231775" indent="-231775">
                <a:buFont typeface="Arial" panose="020B0604020202020204" pitchFamily="34" charset="0"/>
                <a:buChar char="•"/>
              </a:pPr>
              <a:r>
                <a:rPr lang="en-US" sz="2400" dirty="0">
                  <a:ln w="19050">
                    <a:noFill/>
                    <a:round/>
                  </a:ln>
                  <a:solidFill>
                    <a:schemeClr val="accent5">
                      <a:lumMod val="50000"/>
                    </a:schemeClr>
                  </a:solidFill>
                </a:rPr>
                <a:t>Turnover</a:t>
              </a:r>
            </a:p>
          </p:txBody>
        </p:sp>
        <p:sp>
          <p:nvSpPr>
            <p:cNvPr id="13" name="2 title"/>
            <p:cNvSpPr txBox="1"/>
            <p:nvPr/>
          </p:nvSpPr>
          <p:spPr>
            <a:xfrm>
              <a:off x="1967697" y="3233070"/>
              <a:ext cx="458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n w="19050">
                    <a:noFill/>
                    <a:round/>
                  </a:ln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2  </a:t>
              </a:r>
              <a:r>
                <a:rPr lang="en-US" sz="3600" dirty="0">
                  <a:ln w="19050">
                    <a:noFill/>
                    <a:round/>
                  </a:ln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Growing institution</a:t>
              </a:r>
            </a:p>
          </p:txBody>
        </p:sp>
        <p:pic>
          <p:nvPicPr>
            <p:cNvPr id="17" name="4 phot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30" y="3213997"/>
              <a:ext cx="1346115" cy="1051651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94627" y="1692032"/>
            <a:ext cx="10705187" cy="1653345"/>
            <a:chOff x="-162573" y="1329385"/>
            <a:chExt cx="10705187" cy="1653345"/>
          </a:xfrm>
        </p:grpSpPr>
        <p:sp>
          <p:nvSpPr>
            <p:cNvPr id="9" name="1 subtext"/>
            <p:cNvSpPr txBox="1"/>
            <p:nvPr/>
          </p:nvSpPr>
          <p:spPr>
            <a:xfrm>
              <a:off x="2274927" y="2056601"/>
              <a:ext cx="398336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3038" indent="-173038">
                <a:buFont typeface="Arial" panose="020B0604020202020204" pitchFamily="34" charset="0"/>
                <a:buChar char="•"/>
              </a:pPr>
              <a:r>
                <a:rPr lang="en-US" sz="2400" dirty="0">
                  <a:ln w="19050">
                    <a:noFill/>
                    <a:round/>
                  </a:ln>
                  <a:solidFill>
                    <a:schemeClr val="accent5">
                      <a:lumMod val="50000"/>
                    </a:schemeClr>
                  </a:solidFill>
                </a:rPr>
                <a:t>Healthcare advances</a:t>
              </a:r>
            </a:p>
            <a:p>
              <a:pPr marL="173038" indent="-173038">
                <a:buFont typeface="Arial" panose="020B0604020202020204" pitchFamily="34" charset="0"/>
                <a:buChar char="•"/>
              </a:pPr>
              <a:r>
                <a:rPr lang="en-US" sz="2400" dirty="0">
                  <a:ln w="19050">
                    <a:noFill/>
                    <a:round/>
                  </a:ln>
                  <a:solidFill>
                    <a:schemeClr val="accent5">
                      <a:lumMod val="50000"/>
                    </a:schemeClr>
                  </a:solidFill>
                </a:rPr>
                <a:t>Regulatory requirements</a:t>
              </a:r>
            </a:p>
          </p:txBody>
        </p:sp>
        <p:sp>
          <p:nvSpPr>
            <p:cNvPr id="7" name="1 title"/>
            <p:cNvSpPr txBox="1"/>
            <p:nvPr/>
          </p:nvSpPr>
          <p:spPr>
            <a:xfrm>
              <a:off x="1537511" y="1329385"/>
              <a:ext cx="90051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n w="19050">
                    <a:noFill/>
                    <a:round/>
                  </a:ln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1</a:t>
              </a:r>
              <a:r>
                <a:rPr lang="en-US" sz="3600" dirty="0">
                  <a:ln w="19050">
                    <a:noFill/>
                    <a:round/>
                  </a:ln>
                  <a:solidFill>
                    <a:schemeClr val="bg1"/>
                  </a:solidFill>
                  <a:latin typeface="+mj-lt"/>
                </a:rPr>
                <a:t>  </a:t>
              </a:r>
              <a:r>
                <a:rPr lang="en-US" sz="3600" dirty="0">
                  <a:ln w="19050">
                    <a:noFill/>
                    <a:round/>
                  </a:ln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Continuous need for staff education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2573" y="1357730"/>
              <a:ext cx="2437500" cy="1625000"/>
            </a:xfrm>
            <a:prstGeom prst="rect">
              <a:avLst/>
            </a:prstGeom>
          </p:spPr>
        </p:pic>
      </p:grpSp>
      <p:sp>
        <p:nvSpPr>
          <p:cNvPr id="28" name="title"/>
          <p:cNvSpPr txBox="1"/>
          <p:nvPr/>
        </p:nvSpPr>
        <p:spPr>
          <a:xfrm>
            <a:off x="303094" y="312333"/>
            <a:ext cx="645690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n w="19050">
                  <a:noFill/>
                  <a:round/>
                </a:ln>
                <a:solidFill>
                  <a:srgbClr val="215968"/>
                </a:solidFill>
                <a:latin typeface="+mj-lt"/>
              </a:rPr>
              <a:t>Background</a:t>
            </a:r>
          </a:p>
        </p:txBody>
      </p:sp>
      <p:pic>
        <p:nvPicPr>
          <p:cNvPr id="29" name="Picture 28" descr="TCH110_Logo_T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878246"/>
            <a:ext cx="1427105" cy="9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3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"/>
          <p:cNvSpPr txBox="1"/>
          <p:nvPr/>
        </p:nvSpPr>
        <p:spPr>
          <a:xfrm>
            <a:off x="303094" y="312333"/>
            <a:ext cx="876470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n w="19050">
                  <a:noFill/>
                  <a:round/>
                </a:ln>
                <a:solidFill>
                  <a:srgbClr val="215968"/>
                </a:solidFill>
                <a:latin typeface="+mj-lt"/>
              </a:rPr>
              <a:t>Examine Educational Processes</a:t>
            </a:r>
          </a:p>
        </p:txBody>
      </p:sp>
      <p:pic>
        <p:nvPicPr>
          <p:cNvPr id="29" name="Picture 28" descr="TCH110_Logo_T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878246"/>
            <a:ext cx="1427105" cy="96426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52845" y="1683831"/>
            <a:ext cx="10441541" cy="2303228"/>
            <a:chOff x="452845" y="1683831"/>
            <a:chExt cx="10441541" cy="2303228"/>
          </a:xfrm>
        </p:grpSpPr>
        <p:grpSp>
          <p:nvGrpSpPr>
            <p:cNvPr id="3" name="Group 2"/>
            <p:cNvGrpSpPr/>
            <p:nvPr/>
          </p:nvGrpSpPr>
          <p:grpSpPr>
            <a:xfrm>
              <a:off x="1889283" y="1683831"/>
              <a:ext cx="9005103" cy="2303228"/>
              <a:chOff x="1967696" y="1479807"/>
              <a:chExt cx="9005103" cy="2303228"/>
            </a:xfrm>
          </p:grpSpPr>
          <p:sp>
            <p:nvSpPr>
              <p:cNvPr id="9" name="1 subtext"/>
              <p:cNvSpPr txBox="1"/>
              <p:nvPr/>
            </p:nvSpPr>
            <p:spPr>
              <a:xfrm>
                <a:off x="2486886" y="2582706"/>
                <a:ext cx="3983361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n w="19050">
                      <a:noFill/>
                      <a:round/>
                    </a:ln>
                    <a:solidFill>
                      <a:schemeClr val="accent5">
                        <a:lumMod val="50000"/>
                      </a:schemeClr>
                    </a:solidFill>
                  </a:rPr>
                  <a:t>Policy updates</a:t>
                </a:r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n w="19050">
                      <a:noFill/>
                      <a:round/>
                    </a:ln>
                    <a:solidFill>
                      <a:schemeClr val="accent5">
                        <a:lumMod val="50000"/>
                      </a:schemeClr>
                    </a:solidFill>
                  </a:rPr>
                  <a:t>New equipment/products</a:t>
                </a:r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n w="19050">
                      <a:noFill/>
                      <a:round/>
                    </a:ln>
                    <a:solidFill>
                      <a:schemeClr val="accent5">
                        <a:lumMod val="50000"/>
                      </a:schemeClr>
                    </a:solidFill>
                  </a:rPr>
                  <a:t>Practice changes</a:t>
                </a:r>
              </a:p>
            </p:txBody>
          </p:sp>
          <p:sp>
            <p:nvSpPr>
              <p:cNvPr id="7" name="1 title"/>
              <p:cNvSpPr txBox="1"/>
              <p:nvPr/>
            </p:nvSpPr>
            <p:spPr>
              <a:xfrm>
                <a:off x="1967696" y="1479807"/>
                <a:ext cx="9005103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38138" indent="-338138"/>
                <a:r>
                  <a:rPr lang="en-US" sz="3600" dirty="0">
                    <a:ln w="19050">
                      <a:noFill/>
                      <a:round/>
                    </a:ln>
                    <a:solidFill>
                      <a:schemeClr val="accent4">
                        <a:lumMod val="75000"/>
                      </a:schemeClr>
                    </a:solidFill>
                    <a:latin typeface="+mj-lt"/>
                  </a:rPr>
                  <a:t>1</a:t>
                </a:r>
                <a:r>
                  <a:rPr lang="en-US" sz="3600" dirty="0">
                    <a:ln w="19050">
                      <a:noFill/>
                      <a:round/>
                    </a:ln>
                    <a:solidFill>
                      <a:schemeClr val="bg1"/>
                    </a:solidFill>
                    <a:latin typeface="+mj-lt"/>
                  </a:rPr>
                  <a:t>  </a:t>
                </a:r>
                <a:r>
                  <a:rPr lang="en-US" sz="3600" dirty="0">
                    <a:ln w="19050">
                      <a:noFill/>
                      <a:round/>
                    </a:ln>
                    <a:solidFill>
                      <a:schemeClr val="accent5">
                        <a:lumMod val="50000"/>
                      </a:schemeClr>
                    </a:solidFill>
                    <a:latin typeface="+mj-lt"/>
                  </a:rPr>
                  <a:t>Educators coordinate staff education for incumbent staff</a:t>
                </a: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845" y="1700244"/>
              <a:ext cx="1183916" cy="11839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418876" y="4495800"/>
            <a:ext cx="9481058" cy="1763507"/>
            <a:chOff x="344386" y="4596869"/>
            <a:chExt cx="9481058" cy="1763507"/>
          </a:xfrm>
        </p:grpSpPr>
        <p:sp>
          <p:nvSpPr>
            <p:cNvPr id="19" name="3 title"/>
            <p:cNvSpPr txBox="1"/>
            <p:nvPr/>
          </p:nvSpPr>
          <p:spPr>
            <a:xfrm>
              <a:off x="1889282" y="4606050"/>
              <a:ext cx="793616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7663" indent="-347663"/>
              <a:r>
                <a:rPr lang="en-US" sz="3600" dirty="0">
                  <a:ln w="19050">
                    <a:noFill/>
                    <a:round/>
                  </a:ln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2  </a:t>
              </a:r>
              <a:r>
                <a:rPr lang="en-US" sz="3600" dirty="0">
                  <a:ln w="19050">
                    <a:noFill/>
                    <a:round/>
                  </a:ln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How can we ensure future employees gain the same knowledge and skills?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1BAD395-581E-4DDF-BC9E-865AF8BC13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3" r="19123"/>
            <a:stretch/>
          </p:blipFill>
          <p:spPr>
            <a:xfrm>
              <a:off x="344386" y="4596869"/>
              <a:ext cx="1400834" cy="110977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43780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1"/>
          <p:cNvSpPr txBox="1"/>
          <p:nvPr/>
        </p:nvSpPr>
        <p:spPr>
          <a:xfrm>
            <a:off x="1088275" y="1198310"/>
            <a:ext cx="760595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6075" indent="-346075"/>
            <a:r>
              <a:rPr lang="en-US" sz="3200" dirty="0">
                <a:ln w="19050">
                  <a:noFill/>
                  <a:round/>
                </a:ln>
                <a:solidFill>
                  <a:schemeClr val="accent4"/>
                </a:solidFill>
                <a:latin typeface="+mj-lt"/>
              </a:rPr>
              <a:t>1</a:t>
            </a:r>
            <a:r>
              <a:rPr lang="en-US" sz="3200" dirty="0">
                <a:ln w="19050">
                  <a:noFill/>
                  <a:round/>
                </a:ln>
                <a:solidFill>
                  <a:schemeClr val="bg1"/>
                </a:solidFill>
                <a:latin typeface="+mj-lt"/>
              </a:rPr>
              <a:t>  </a:t>
            </a:r>
            <a:r>
              <a:rPr lang="en-US" sz="3200" dirty="0">
                <a:ln w="19050">
                  <a:noFill/>
                  <a:round/>
                </a:ln>
                <a:solidFill>
                  <a:prstClr val="white"/>
                </a:solidFill>
                <a:latin typeface="+mj-lt"/>
              </a:rPr>
              <a:t>Power of collaboration</a:t>
            </a:r>
          </a:p>
        </p:txBody>
      </p:sp>
      <p:pic>
        <p:nvPicPr>
          <p:cNvPr id="17" name="bulb_unligh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9" y="1030722"/>
            <a:ext cx="998375" cy="1386632"/>
          </a:xfrm>
          <a:prstGeom prst="rect">
            <a:avLst/>
          </a:prstGeom>
        </p:spPr>
      </p:pic>
      <p:pic>
        <p:nvPicPr>
          <p:cNvPr id="19" name="bulb_light_u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7" y="984525"/>
            <a:ext cx="1024620" cy="1423083"/>
          </a:xfrm>
          <a:prstGeom prst="rect">
            <a:avLst/>
          </a:prstGeom>
        </p:spPr>
      </p:pic>
      <p:pic>
        <p:nvPicPr>
          <p:cNvPr id="22" name="bulb_unligh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8" y="2783710"/>
            <a:ext cx="1088159" cy="1511331"/>
          </a:xfrm>
          <a:prstGeom prst="rect">
            <a:avLst/>
          </a:prstGeom>
        </p:spPr>
      </p:pic>
      <p:pic>
        <p:nvPicPr>
          <p:cNvPr id="23" name="bulb_light_u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4" y="2826114"/>
            <a:ext cx="1057628" cy="1468927"/>
          </a:xfrm>
          <a:prstGeom prst="rect">
            <a:avLst/>
          </a:prstGeom>
        </p:spPr>
      </p:pic>
      <p:sp>
        <p:nvSpPr>
          <p:cNvPr id="24" name="title2"/>
          <p:cNvSpPr txBox="1"/>
          <p:nvPr/>
        </p:nvSpPr>
        <p:spPr>
          <a:xfrm>
            <a:off x="1679258" y="3098365"/>
            <a:ext cx="75763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ln w="19050">
                  <a:noFill/>
                  <a:round/>
                </a:ln>
                <a:solidFill>
                  <a:srgbClr val="EFD643"/>
                </a:solidFill>
                <a:latin typeface="Impact"/>
              </a:rPr>
              <a:t>2</a:t>
            </a:r>
            <a:r>
              <a:rPr lang="en-US" sz="3200" dirty="0">
                <a:ln w="19050">
                  <a:noFill/>
                  <a:round/>
                </a:ln>
                <a:solidFill>
                  <a:prstClr val="white"/>
                </a:solidFill>
                <a:latin typeface="Impact"/>
              </a:rPr>
              <a:t>  Leadership support</a:t>
            </a:r>
          </a:p>
        </p:txBody>
      </p:sp>
      <p:pic>
        <p:nvPicPr>
          <p:cNvPr id="26" name="bulb_unligh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42" y="4721599"/>
            <a:ext cx="1096145" cy="1522425"/>
          </a:xfrm>
          <a:prstGeom prst="rect">
            <a:avLst/>
          </a:prstGeom>
        </p:spPr>
      </p:pic>
      <p:pic>
        <p:nvPicPr>
          <p:cNvPr id="27" name="bulb_light_up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5" y="4780713"/>
            <a:ext cx="1053584" cy="1463311"/>
          </a:xfrm>
          <a:prstGeom prst="rect">
            <a:avLst/>
          </a:prstGeom>
        </p:spPr>
      </p:pic>
      <p:sp>
        <p:nvSpPr>
          <p:cNvPr id="21" name="title"/>
          <p:cNvSpPr txBox="1"/>
          <p:nvPr/>
        </p:nvSpPr>
        <p:spPr>
          <a:xfrm>
            <a:off x="219274" y="181686"/>
            <a:ext cx="908689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4400" dirty="0">
                <a:ln w="19050">
                  <a:noFill/>
                  <a:round/>
                </a:ln>
                <a:solidFill>
                  <a:prstClr val="white"/>
                </a:solidFill>
                <a:latin typeface="Impact"/>
              </a:rPr>
              <a:t>Literature Search</a:t>
            </a:r>
          </a:p>
        </p:txBody>
      </p:sp>
      <p:pic>
        <p:nvPicPr>
          <p:cNvPr id="31" name="Picture 30" descr="TCH110_Logo_TC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893740"/>
            <a:ext cx="1427105" cy="964260"/>
          </a:xfrm>
          <a:prstGeom prst="rect">
            <a:avLst/>
          </a:prstGeom>
        </p:spPr>
      </p:pic>
      <p:sp>
        <p:nvSpPr>
          <p:cNvPr id="18" name="subtitle2">
            <a:extLst>
              <a:ext uri="{FF2B5EF4-FFF2-40B4-BE49-F238E27FC236}">
                <a16:creationId xmlns:a16="http://schemas.microsoft.com/office/drawing/2014/main" id="{9615FF0D-E0F2-42F0-83C4-802D4D1F9401}"/>
              </a:ext>
            </a:extLst>
          </p:cNvPr>
          <p:cNvSpPr txBox="1"/>
          <p:nvPr/>
        </p:nvSpPr>
        <p:spPr>
          <a:xfrm>
            <a:off x="2153639" y="3976842"/>
            <a:ext cx="53439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600" dirty="0">
                <a:ln w="19050">
                  <a:noFill/>
                  <a:round/>
                </a:ln>
                <a:solidFill>
                  <a:schemeClr val="accent4"/>
                </a:solidFill>
              </a:rPr>
              <a:t>Education process refinements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600" dirty="0">
                <a:ln w="19050">
                  <a:noFill/>
                  <a:round/>
                </a:ln>
                <a:solidFill>
                  <a:schemeClr val="accent4"/>
                </a:solidFill>
              </a:rPr>
              <a:t>Educational initiatives we coordinate</a:t>
            </a:r>
            <a:endParaRPr lang="en-US" sz="1600" dirty="0">
              <a:ln w="19050">
                <a:noFill/>
                <a:round/>
              </a:ln>
              <a:solidFill>
                <a:schemeClr val="bg1"/>
              </a:solidFill>
            </a:endParaRPr>
          </a:p>
        </p:txBody>
      </p:sp>
      <p:sp>
        <p:nvSpPr>
          <p:cNvPr id="28" name="subtitle2">
            <a:extLst>
              <a:ext uri="{FF2B5EF4-FFF2-40B4-BE49-F238E27FC236}">
                <a16:creationId xmlns:a16="http://schemas.microsoft.com/office/drawing/2014/main" id="{2B00414A-09D4-492D-AE61-F39B0F626DFE}"/>
              </a:ext>
            </a:extLst>
          </p:cNvPr>
          <p:cNvSpPr txBox="1"/>
          <p:nvPr/>
        </p:nvSpPr>
        <p:spPr>
          <a:xfrm>
            <a:off x="2971800" y="5720210"/>
            <a:ext cx="53439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600" dirty="0">
                <a:ln w="19050">
                  <a:noFill/>
                  <a:round/>
                </a:ln>
                <a:solidFill>
                  <a:schemeClr val="accent4"/>
                </a:solidFill>
              </a:rPr>
              <a:t>Become part of institution’s culture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600" dirty="0">
                <a:ln w="19050">
                  <a:noFill/>
                  <a:round/>
                </a:ln>
                <a:solidFill>
                  <a:schemeClr val="accent4"/>
                </a:solidFill>
              </a:rPr>
              <a:t>Policies &amp; procedures, practice guidelines</a:t>
            </a:r>
            <a:endParaRPr lang="en-US" sz="1600" dirty="0">
              <a:ln w="19050">
                <a:noFill/>
                <a:round/>
              </a:ln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BA24A-52F3-4355-BCE7-9AA06F91FE24}"/>
              </a:ext>
            </a:extLst>
          </p:cNvPr>
          <p:cNvSpPr/>
          <p:nvPr/>
        </p:nvSpPr>
        <p:spPr>
          <a:xfrm>
            <a:off x="1371390" y="174818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spc="40" dirty="0">
                <a:ea typeface="Times New Roman" panose="02020603050405020304" pitchFamily="18" charset="0"/>
              </a:rPr>
              <a:t>(</a:t>
            </a:r>
            <a:r>
              <a:rPr lang="en-US" sz="1200" spc="40" dirty="0" err="1">
                <a:ea typeface="Times New Roman" panose="02020603050405020304" pitchFamily="18" charset="0"/>
              </a:rPr>
              <a:t>Fleiszer</a:t>
            </a:r>
            <a:r>
              <a:rPr lang="en-US" sz="1200" spc="40" dirty="0">
                <a:ea typeface="Times New Roman" panose="02020603050405020304" pitchFamily="18" charset="0"/>
              </a:rPr>
              <a:t>, </a:t>
            </a:r>
            <a:r>
              <a:rPr lang="en-US" sz="1200" spc="40" dirty="0" err="1">
                <a:ea typeface="Times New Roman" panose="02020603050405020304" pitchFamily="18" charset="0"/>
              </a:rPr>
              <a:t>Semenic</a:t>
            </a:r>
            <a:r>
              <a:rPr lang="en-US" sz="1200" spc="40" dirty="0">
                <a:ea typeface="Times New Roman" panose="02020603050405020304" pitchFamily="18" charset="0"/>
              </a:rPr>
              <a:t>, Ritchie, Richer, &amp; Denis 2016; </a:t>
            </a:r>
            <a:r>
              <a:rPr lang="en-US" sz="1200" spc="40" dirty="0" err="1">
                <a:ea typeface="Times New Roman" panose="02020603050405020304" pitchFamily="18" charset="0"/>
              </a:rPr>
              <a:t>Deber</a:t>
            </a:r>
            <a:r>
              <a:rPr lang="en-US" sz="1200" spc="40" dirty="0">
                <a:ea typeface="Times New Roman" panose="02020603050405020304" pitchFamily="18" charset="0"/>
              </a:rPr>
              <a:t>, 2014; Greenhalgh, MacFarlane, Barton-Sweeney, &amp; Woodard, 2012). </a:t>
            </a:r>
            <a:endParaRPr lang="en-US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1478666" y="2159992"/>
            <a:ext cx="7776896" cy="584775"/>
            <a:chOff x="1478666" y="2159992"/>
            <a:chExt cx="7776896" cy="584775"/>
          </a:xfrm>
        </p:grpSpPr>
        <p:sp>
          <p:nvSpPr>
            <p:cNvPr id="38" name="subtitle2"/>
            <p:cNvSpPr txBox="1"/>
            <p:nvPr/>
          </p:nvSpPr>
          <p:spPr>
            <a:xfrm>
              <a:off x="1478666" y="2159992"/>
              <a:ext cx="534398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sz="1600" dirty="0">
                  <a:ln w="19050">
                    <a:noFill/>
                    <a:round/>
                  </a:ln>
                  <a:solidFill>
                    <a:schemeClr val="accent4"/>
                  </a:solidFill>
                </a:rPr>
                <a:t>Leverage strength of educational structure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sz="1600" dirty="0">
                  <a:ln w="19050">
                    <a:noFill/>
                    <a:round/>
                  </a:ln>
                  <a:solidFill>
                    <a:schemeClr val="accent4"/>
                  </a:solidFill>
                </a:rPr>
                <a:t>Integral to the role of an educator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8932F4-66FB-4972-AAF5-281927E281AA}"/>
                </a:ext>
              </a:extLst>
            </p:cNvPr>
            <p:cNvSpPr/>
            <p:nvPr/>
          </p:nvSpPr>
          <p:spPr>
            <a:xfrm>
              <a:off x="4825631" y="2441006"/>
              <a:ext cx="44299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spc="40" dirty="0">
                  <a:ea typeface="Times New Roman" panose="02020603050405020304" pitchFamily="18" charset="0"/>
                </a:rPr>
                <a:t>(</a:t>
              </a:r>
              <a:r>
                <a:rPr lang="en-US" sz="1200" dirty="0">
                  <a:ea typeface="Calibri" panose="020F0502020204030204" pitchFamily="34" charset="0"/>
                </a:rPr>
                <a:t>Harper &amp; Maloney, 2016; </a:t>
              </a:r>
              <a:r>
                <a:rPr lang="en-US" sz="1200" spc="40" dirty="0">
                  <a:ea typeface="Times New Roman" panose="02020603050405020304" pitchFamily="18" charset="0"/>
                </a:rPr>
                <a:t>World Health Organization, 2016)</a:t>
              </a:r>
              <a:endParaRPr lang="en-US" sz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075326" y="3701995"/>
            <a:ext cx="49652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spc="40" dirty="0">
                <a:solidFill>
                  <a:prstClr val="black"/>
                </a:solidFill>
                <a:ea typeface="Times New Roman" panose="02020603050405020304" pitchFamily="18" charset="0"/>
              </a:rPr>
              <a:t>(</a:t>
            </a:r>
            <a:r>
              <a:rPr lang="en-US" sz="1200" spc="40" dirty="0" err="1">
                <a:solidFill>
                  <a:prstClr val="black"/>
                </a:solidFill>
                <a:ea typeface="Times New Roman" panose="02020603050405020304" pitchFamily="18" charset="0"/>
              </a:rPr>
              <a:t>Fleiszer</a:t>
            </a:r>
            <a:r>
              <a:rPr lang="en-US" sz="1200" spc="40" dirty="0">
                <a:solidFill>
                  <a:prstClr val="black"/>
                </a:solidFill>
                <a:ea typeface="Times New Roman" panose="02020603050405020304" pitchFamily="18" charset="0"/>
              </a:rPr>
              <a:t>, </a:t>
            </a:r>
            <a:r>
              <a:rPr lang="en-US" sz="1200" spc="40" dirty="0" err="1">
                <a:solidFill>
                  <a:prstClr val="black"/>
                </a:solidFill>
                <a:ea typeface="Times New Roman" panose="02020603050405020304" pitchFamily="18" charset="0"/>
              </a:rPr>
              <a:t>Semenic</a:t>
            </a:r>
            <a:r>
              <a:rPr lang="en-US" sz="1200" spc="40" dirty="0">
                <a:solidFill>
                  <a:prstClr val="black"/>
                </a:solidFill>
                <a:ea typeface="Times New Roman" panose="02020603050405020304" pitchFamily="18" charset="0"/>
              </a:rPr>
              <a:t>, Ritchie, Richer, &amp; Denis, 2016; </a:t>
            </a:r>
            <a:r>
              <a:rPr lang="en-US" sz="1200" spc="40" dirty="0" err="1">
                <a:solidFill>
                  <a:prstClr val="black"/>
                </a:solidFill>
                <a:ea typeface="Times New Roman" panose="02020603050405020304" pitchFamily="18" charset="0"/>
              </a:rPr>
              <a:t>Scheirer</a:t>
            </a:r>
            <a:r>
              <a:rPr lang="en-US" sz="1200" spc="40" dirty="0">
                <a:solidFill>
                  <a:prstClr val="black"/>
                </a:solidFill>
                <a:ea typeface="Times New Roman" panose="02020603050405020304" pitchFamily="18" charset="0"/>
              </a:rPr>
              <a:t>, 2013)</a:t>
            </a:r>
            <a:endParaRPr lang="en-US" sz="1200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15017" y="4927296"/>
            <a:ext cx="6858000" cy="843030"/>
            <a:chOff x="2415017" y="4927296"/>
            <a:chExt cx="6858000" cy="843030"/>
          </a:xfrm>
        </p:grpSpPr>
        <p:sp>
          <p:nvSpPr>
            <p:cNvPr id="25" name="title3"/>
            <p:cNvSpPr txBox="1"/>
            <p:nvPr/>
          </p:nvSpPr>
          <p:spPr>
            <a:xfrm>
              <a:off x="2415017" y="4927296"/>
              <a:ext cx="6858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200" dirty="0">
                  <a:ln w="19050">
                    <a:noFill/>
                    <a:round/>
                  </a:ln>
                  <a:solidFill>
                    <a:srgbClr val="EFD643"/>
                  </a:solidFill>
                  <a:latin typeface="Impact"/>
                </a:rPr>
                <a:t>3</a:t>
              </a:r>
              <a:r>
                <a:rPr lang="en-US" sz="3200" dirty="0">
                  <a:ln w="19050">
                    <a:noFill/>
                    <a:round/>
                  </a:ln>
                  <a:solidFill>
                    <a:prstClr val="white"/>
                  </a:solidFill>
                  <a:latin typeface="Impact"/>
                </a:rPr>
                <a:t>  Indoctrinate practice changes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50931C-260E-473F-BD62-B2FE789DCB97}"/>
                </a:ext>
              </a:extLst>
            </p:cNvPr>
            <p:cNvSpPr/>
            <p:nvPr/>
          </p:nvSpPr>
          <p:spPr>
            <a:xfrm>
              <a:off x="2859547" y="5493327"/>
              <a:ext cx="39321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spc="40" dirty="0">
                  <a:ea typeface="Times New Roman" panose="02020603050405020304" pitchFamily="18" charset="0"/>
                </a:rPr>
                <a:t>(</a:t>
              </a:r>
              <a:r>
                <a:rPr lang="en-US" sz="1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Chambers, Glasgow, &amp; </a:t>
              </a:r>
              <a:r>
                <a:rPr lang="en-US" sz="1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Stange</a:t>
              </a:r>
              <a:r>
                <a:rPr lang="en-US" sz="1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, 2013; </a:t>
              </a:r>
              <a:r>
                <a:rPr lang="en-US" sz="1200" spc="40" dirty="0" err="1">
                  <a:ea typeface="Times New Roman" panose="02020603050405020304" pitchFamily="18" charset="0"/>
                </a:rPr>
                <a:t>Scheirer</a:t>
              </a:r>
              <a:r>
                <a:rPr lang="en-US" sz="1200" spc="40" dirty="0">
                  <a:ea typeface="Times New Roman" panose="02020603050405020304" pitchFamily="18" charset="0"/>
                </a:rPr>
                <a:t>, 2013)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89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18" grpId="0"/>
      <p:bldP spid="28" grpId="0"/>
      <p:bldP spid="1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1"/>
          <p:cNvSpPr txBox="1"/>
          <p:nvPr/>
        </p:nvSpPr>
        <p:spPr>
          <a:xfrm>
            <a:off x="392176" y="1845953"/>
            <a:ext cx="760595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6075" indent="-346075"/>
            <a:r>
              <a:rPr lang="en-US" sz="3200" dirty="0">
                <a:ln w="19050">
                  <a:noFill/>
                  <a:round/>
                </a:ln>
                <a:solidFill>
                  <a:schemeClr val="accent4"/>
                </a:solidFill>
                <a:latin typeface="+mj-lt"/>
              </a:rPr>
              <a:t>1</a:t>
            </a:r>
            <a:r>
              <a:rPr lang="en-US" sz="3200" dirty="0">
                <a:ln w="19050">
                  <a:noFill/>
                  <a:round/>
                </a:ln>
                <a:solidFill>
                  <a:schemeClr val="bg1"/>
                </a:solidFill>
                <a:latin typeface="+mj-lt"/>
              </a:rPr>
              <a:t>  </a:t>
            </a:r>
            <a:r>
              <a:rPr lang="en-US" sz="3200" dirty="0">
                <a:ln w="19050">
                  <a:noFill/>
                  <a:round/>
                </a:ln>
                <a:solidFill>
                  <a:prstClr val="white"/>
                </a:solidFill>
                <a:latin typeface="+mj-lt"/>
              </a:rPr>
              <a:t>Review Required Training Topics with On-boarding Advisory Team</a:t>
            </a:r>
            <a:endParaRPr lang="en-US" sz="3200" dirty="0">
              <a:ln w="19050">
                <a:noFill/>
                <a:round/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subtitle2"/>
          <p:cNvSpPr txBox="1"/>
          <p:nvPr/>
        </p:nvSpPr>
        <p:spPr>
          <a:xfrm>
            <a:off x="788322" y="2959663"/>
            <a:ext cx="75394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ln w="19050">
                  <a:noFill/>
                  <a:round/>
                </a:ln>
                <a:solidFill>
                  <a:schemeClr val="accent4"/>
                </a:solidFill>
              </a:rPr>
              <a:t>Will the practice become standard procedure?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ln w="19050">
                  <a:noFill/>
                  <a:round/>
                </a:ln>
                <a:solidFill>
                  <a:schemeClr val="accent4"/>
                </a:solidFill>
              </a:rPr>
              <a:t>Learning resource needed, i.e. policy, online module</a:t>
            </a:r>
            <a:endParaRPr lang="en-US" sz="2200" dirty="0">
              <a:ln w="19050">
                <a:noFill/>
                <a:round/>
              </a:ln>
              <a:solidFill>
                <a:schemeClr val="bg1"/>
              </a:solidFill>
            </a:endParaRPr>
          </a:p>
        </p:txBody>
      </p:sp>
      <p:sp>
        <p:nvSpPr>
          <p:cNvPr id="24" name="title2"/>
          <p:cNvSpPr txBox="1"/>
          <p:nvPr/>
        </p:nvSpPr>
        <p:spPr>
          <a:xfrm>
            <a:off x="990600" y="4083279"/>
            <a:ext cx="75763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00050" indent="-400050"/>
            <a:r>
              <a:rPr lang="en-US" sz="3200" dirty="0">
                <a:ln w="19050">
                  <a:noFill/>
                  <a:round/>
                </a:ln>
                <a:solidFill>
                  <a:schemeClr val="accent4"/>
                </a:solidFill>
                <a:latin typeface="+mj-lt"/>
              </a:rPr>
              <a:t>2  </a:t>
            </a:r>
            <a:r>
              <a:rPr lang="en-US" sz="3200" dirty="0">
                <a:ln w="19050">
                  <a:noFill/>
                  <a:round/>
                </a:ln>
                <a:solidFill>
                  <a:schemeClr val="bg1"/>
                </a:solidFill>
                <a:latin typeface="+mj-lt"/>
              </a:rPr>
              <a:t>Make notes of their recommendations</a:t>
            </a:r>
          </a:p>
        </p:txBody>
      </p:sp>
      <p:sp>
        <p:nvSpPr>
          <p:cNvPr id="25" name="title3"/>
          <p:cNvSpPr txBox="1"/>
          <p:nvPr/>
        </p:nvSpPr>
        <p:spPr>
          <a:xfrm>
            <a:off x="1349752" y="5105400"/>
            <a:ext cx="68580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00050" indent="-400050"/>
            <a:r>
              <a:rPr lang="en-US" sz="3200" dirty="0">
                <a:ln w="19050">
                  <a:noFill/>
                  <a:round/>
                </a:ln>
                <a:solidFill>
                  <a:schemeClr val="accent4"/>
                </a:solidFill>
                <a:latin typeface="+mj-lt"/>
              </a:rPr>
              <a:t>3</a:t>
            </a:r>
            <a:r>
              <a:rPr lang="en-US" sz="3200" dirty="0">
                <a:ln w="19050">
                  <a:noFill/>
                  <a:round/>
                </a:ln>
                <a:solidFill>
                  <a:schemeClr val="bg1"/>
                </a:solidFill>
                <a:latin typeface="+mj-lt"/>
              </a:rPr>
              <a:t>  Update orientation documents to reflect practice changes </a:t>
            </a:r>
          </a:p>
        </p:txBody>
      </p:sp>
      <p:sp>
        <p:nvSpPr>
          <p:cNvPr id="21" name="title"/>
          <p:cNvSpPr txBox="1"/>
          <p:nvPr/>
        </p:nvSpPr>
        <p:spPr>
          <a:xfrm>
            <a:off x="304800" y="270580"/>
            <a:ext cx="746930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n w="19050">
                  <a:noFill/>
                  <a:round/>
                </a:ln>
                <a:solidFill>
                  <a:schemeClr val="bg1"/>
                </a:solidFill>
                <a:latin typeface="+mj-lt"/>
              </a:rPr>
              <a:t>Process Steps</a:t>
            </a:r>
          </a:p>
        </p:txBody>
      </p:sp>
      <p:pic>
        <p:nvPicPr>
          <p:cNvPr id="31" name="Picture 30" descr="TCH110_Logo_T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5893740"/>
            <a:ext cx="1427105" cy="964260"/>
          </a:xfrm>
          <a:prstGeom prst="rect">
            <a:avLst/>
          </a:prstGeom>
        </p:spPr>
      </p:pic>
      <p:sp>
        <p:nvSpPr>
          <p:cNvPr id="16" name="one subtitle">
            <a:extLst>
              <a:ext uri="{FF2B5EF4-FFF2-40B4-BE49-F238E27FC236}">
                <a16:creationId xmlns:a16="http://schemas.microsoft.com/office/drawing/2014/main" id="{71116BD3-290B-4F96-BAD4-9A2100FE7984}"/>
              </a:ext>
            </a:extLst>
          </p:cNvPr>
          <p:cNvSpPr txBox="1"/>
          <p:nvPr/>
        </p:nvSpPr>
        <p:spPr>
          <a:xfrm>
            <a:off x="304800" y="1012365"/>
            <a:ext cx="7924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n w="19050">
                  <a:noFill/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Sustainability of Practice Changes Through Orientation </a:t>
            </a:r>
          </a:p>
        </p:txBody>
      </p:sp>
      <p:pic>
        <p:nvPicPr>
          <p:cNvPr id="18" name="trash">
            <a:extLst>
              <a:ext uri="{FF2B5EF4-FFF2-40B4-BE49-F238E27FC236}">
                <a16:creationId xmlns:a16="http://schemas.microsoft.com/office/drawing/2014/main" id="{224AEAB4-AEBB-4F97-BE90-28F76BFCF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44583" y="4871617"/>
            <a:ext cx="2267268" cy="2277633"/>
          </a:xfrm>
          <a:prstGeom prst="rect">
            <a:avLst/>
          </a:prstGeom>
          <a:effectLst>
            <a:outerShdw blurRad="127000" dist="304800" dir="21540000" sx="113000" sy="113000" algn="tr" rotWithShape="0">
              <a:prstClr val="black">
                <a:alpha val="3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678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CH110_Logo_TC.png">
            <a:extLst>
              <a:ext uri="{FF2B5EF4-FFF2-40B4-BE49-F238E27FC236}">
                <a16:creationId xmlns:a16="http://schemas.microsoft.com/office/drawing/2014/main" id="{F2A561C7-92B5-475C-89C7-F0799882F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936543"/>
            <a:ext cx="1427105" cy="96426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077200" cy="6147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640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tras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46487" y="4900612"/>
            <a:ext cx="2267268" cy="2277633"/>
          </a:xfrm>
          <a:prstGeom prst="rect">
            <a:avLst/>
          </a:prstGeom>
          <a:effectLst>
            <a:outerShdw blurRad="127000" dist="304800" dir="21540000" sx="113000" sy="113000" algn="tr" rotWithShape="0">
              <a:prstClr val="black">
                <a:alpha val="32000"/>
              </a:prstClr>
            </a:outerShdw>
          </a:effectLst>
        </p:spPr>
      </p:pic>
      <p:pic>
        <p:nvPicPr>
          <p:cNvPr id="33" name="tras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53879">
            <a:off x="11318244" y="1842947"/>
            <a:ext cx="1993959" cy="2109134"/>
          </a:xfrm>
          <a:prstGeom prst="rect">
            <a:avLst/>
          </a:prstGeom>
          <a:effectLst>
            <a:outerShdw blurRad="127000" dist="304800" dir="21540000" sx="113000" sy="113000" algn="tr" rotWithShape="0">
              <a:prstClr val="black">
                <a:alpha val="32000"/>
              </a:prstClr>
            </a:outerShdw>
          </a:effectLst>
        </p:spPr>
      </p:pic>
      <p:pic>
        <p:nvPicPr>
          <p:cNvPr id="36" name="bulb_unligh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" y="-79538"/>
            <a:ext cx="1173849" cy="1630346"/>
          </a:xfrm>
          <a:prstGeom prst="rect">
            <a:avLst/>
          </a:prstGeom>
        </p:spPr>
      </p:pic>
      <p:pic>
        <p:nvPicPr>
          <p:cNvPr id="16" name="Picture 15" descr="TCH110_Logo_TC.png">
            <a:extLst>
              <a:ext uri="{FF2B5EF4-FFF2-40B4-BE49-F238E27FC236}">
                <a16:creationId xmlns:a16="http://schemas.microsoft.com/office/drawing/2014/main" id="{F2A561C7-92B5-475C-89C7-F0799882F5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854" y="5893740"/>
            <a:ext cx="1427105" cy="964260"/>
          </a:xfrm>
          <a:prstGeom prst="rect">
            <a:avLst/>
          </a:prstGeom>
        </p:spPr>
      </p:pic>
      <p:sp>
        <p:nvSpPr>
          <p:cNvPr id="13" name="title"/>
          <p:cNvSpPr txBox="1"/>
          <p:nvPr/>
        </p:nvSpPr>
        <p:spPr>
          <a:xfrm>
            <a:off x="1245678" y="396646"/>
            <a:ext cx="703599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n w="19050">
                  <a:noFill/>
                  <a:round/>
                </a:ln>
                <a:solidFill>
                  <a:schemeClr val="accent5"/>
                </a:solidFill>
                <a:latin typeface="+mj-lt"/>
              </a:rPr>
              <a:t>Outcomes</a:t>
            </a:r>
          </a:p>
        </p:txBody>
      </p:sp>
      <p:sp>
        <p:nvSpPr>
          <p:cNvPr id="15" name="2 title"/>
          <p:cNvSpPr txBox="1"/>
          <p:nvPr/>
        </p:nvSpPr>
        <p:spPr>
          <a:xfrm>
            <a:off x="1276892" y="1550808"/>
            <a:ext cx="879972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1313" indent="-341313"/>
            <a:r>
              <a:rPr lang="en-US" sz="3200" dirty="0">
                <a:ln w="19050">
                  <a:noFill/>
                  <a:round/>
                </a:ln>
                <a:solidFill>
                  <a:schemeClr val="accent5"/>
                </a:solidFill>
                <a:latin typeface="+mj-lt"/>
              </a:rPr>
              <a:t>1 </a:t>
            </a:r>
            <a:r>
              <a:rPr lang="en-US" sz="3600" dirty="0">
                <a:ln w="19050">
                  <a:noFill/>
                  <a:round/>
                </a:ln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>
                <a:ln w="19050">
                  <a:noFill/>
                  <a:round/>
                </a:ln>
                <a:solidFill>
                  <a:schemeClr val="bg1"/>
                </a:solidFill>
                <a:latin typeface="Impact"/>
              </a:rPr>
              <a:t>Engagement of On-boarding Advisory Team</a:t>
            </a:r>
            <a:endParaRPr lang="en-US" sz="3200" dirty="0">
              <a:ln w="19050">
                <a:noFill/>
                <a:round/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3 title"/>
          <p:cNvSpPr txBox="1"/>
          <p:nvPr/>
        </p:nvSpPr>
        <p:spPr>
          <a:xfrm>
            <a:off x="1415522" y="4159612"/>
            <a:ext cx="81249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1313" indent="-341313"/>
            <a:r>
              <a:rPr lang="en-US" sz="3200" dirty="0">
                <a:ln w="19050">
                  <a:noFill/>
                  <a:round/>
                </a:ln>
                <a:solidFill>
                  <a:schemeClr val="accent5"/>
                </a:solidFill>
                <a:latin typeface="+mj-lt"/>
              </a:rPr>
              <a:t>2  </a:t>
            </a:r>
            <a:r>
              <a:rPr lang="en-US" sz="3200" dirty="0">
                <a:ln w="19050">
                  <a:noFill/>
                  <a:round/>
                </a:ln>
                <a:solidFill>
                  <a:schemeClr val="bg1"/>
                </a:solidFill>
                <a:latin typeface="Impact"/>
              </a:rPr>
              <a:t>Advisory team members take ownership </a:t>
            </a:r>
            <a:r>
              <a:rPr lang="en-US" sz="3600" dirty="0">
                <a:ln w="19050">
                  <a:noFill/>
                  <a:round/>
                </a:ln>
                <a:solidFill>
                  <a:schemeClr val="bg1"/>
                </a:solidFill>
                <a:latin typeface="Impact"/>
              </a:rPr>
              <a:t>of </a:t>
            </a:r>
            <a:r>
              <a:rPr lang="en-US" sz="3200" dirty="0">
                <a:ln w="19050">
                  <a:noFill/>
                  <a:round/>
                </a:ln>
                <a:solidFill>
                  <a:schemeClr val="bg1"/>
                </a:solidFill>
                <a:latin typeface="Impact"/>
              </a:rPr>
              <a:t>process</a:t>
            </a:r>
            <a:r>
              <a:rPr lang="en-US" sz="3200" dirty="0">
                <a:ln w="19050">
                  <a:noFill/>
                  <a:round/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>
                <a:ln w="19050">
                  <a:noFill/>
                  <a:round/>
                </a:ln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8" y="4005823"/>
            <a:ext cx="1769616" cy="1769616"/>
          </a:xfrm>
          <a:prstGeom prst="rect">
            <a:avLst/>
          </a:prstGeom>
        </p:spPr>
      </p:pic>
      <p:sp>
        <p:nvSpPr>
          <p:cNvPr id="19" name="1 subtext"/>
          <p:cNvSpPr txBox="1"/>
          <p:nvPr/>
        </p:nvSpPr>
        <p:spPr>
          <a:xfrm>
            <a:off x="1667992" y="2159529"/>
            <a:ext cx="7620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200" dirty="0">
                <a:ln w="19050">
                  <a:noFill/>
                  <a:round/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Express satisfaction with process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200" dirty="0">
                <a:ln w="19050">
                  <a:noFill/>
                  <a:round/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Thoughtful consideration before adding online courses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200" dirty="0">
                <a:ln w="19050">
                  <a:noFill/>
                  <a:round/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Preceptor/</a:t>
            </a:r>
            <a:r>
              <a:rPr lang="en-US" sz="2200" dirty="0" err="1">
                <a:ln w="19050">
                  <a:noFill/>
                  <a:round/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orientee</a:t>
            </a:r>
            <a:r>
              <a:rPr lang="en-US" sz="2200" dirty="0">
                <a:ln w="19050">
                  <a:noFill/>
                  <a:round/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 feedback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200" dirty="0">
                <a:ln w="19050">
                  <a:noFill/>
                  <a:round/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Suggestions for streamlining orientation paperwork</a:t>
            </a:r>
          </a:p>
        </p:txBody>
      </p:sp>
      <p:pic>
        <p:nvPicPr>
          <p:cNvPr id="20" name="5 phot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1" y="1806749"/>
            <a:ext cx="1049688" cy="1399585"/>
          </a:xfrm>
          <a:prstGeom prst="rect">
            <a:avLst/>
          </a:prstGeom>
        </p:spPr>
      </p:pic>
      <p:sp>
        <p:nvSpPr>
          <p:cNvPr id="21" name="1 subtext"/>
          <p:cNvSpPr txBox="1"/>
          <p:nvPr/>
        </p:nvSpPr>
        <p:spPr>
          <a:xfrm>
            <a:off x="1694616" y="5359941"/>
            <a:ext cx="8381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ln w="19050">
                  <a:noFill/>
                  <a:round/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Helping their staff get the education that is right for them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ln w="19050">
                  <a:noFill/>
                  <a:round/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Makes the educators’ jobs easier</a:t>
            </a:r>
          </a:p>
        </p:txBody>
      </p:sp>
    </p:spTree>
    <p:extLst>
      <p:ext uri="{BB962C8B-B14F-4D97-AF65-F5344CB8AC3E}">
        <p14:creationId xmlns:p14="http://schemas.microsoft.com/office/powerpoint/2010/main" val="296533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tras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46487" y="4900612"/>
            <a:ext cx="2267268" cy="2277633"/>
          </a:xfrm>
          <a:prstGeom prst="rect">
            <a:avLst/>
          </a:prstGeom>
          <a:effectLst>
            <a:outerShdw blurRad="127000" dist="304800" dir="21540000" sx="113000" sy="113000" algn="tr" rotWithShape="0">
              <a:prstClr val="black">
                <a:alpha val="32000"/>
              </a:prstClr>
            </a:outerShdw>
          </a:effectLst>
        </p:spPr>
      </p:pic>
      <p:pic>
        <p:nvPicPr>
          <p:cNvPr id="33" name="tras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53879">
            <a:off x="11318244" y="1842947"/>
            <a:ext cx="1993959" cy="2109134"/>
          </a:xfrm>
          <a:prstGeom prst="rect">
            <a:avLst/>
          </a:prstGeom>
          <a:effectLst>
            <a:outerShdw blurRad="127000" dist="304800" dir="21540000" sx="113000" sy="113000" algn="tr" rotWithShape="0">
              <a:prstClr val="black">
                <a:alpha val="32000"/>
              </a:prstClr>
            </a:outerShdw>
          </a:effectLst>
        </p:spPr>
      </p:pic>
      <p:pic>
        <p:nvPicPr>
          <p:cNvPr id="36" name="bulb_unligh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" y="-28509"/>
            <a:ext cx="1173849" cy="1630346"/>
          </a:xfrm>
          <a:prstGeom prst="rect">
            <a:avLst/>
          </a:prstGeom>
        </p:spPr>
      </p:pic>
      <p:pic>
        <p:nvPicPr>
          <p:cNvPr id="16" name="Picture 15" descr="TCH110_Logo_TC.png">
            <a:extLst>
              <a:ext uri="{FF2B5EF4-FFF2-40B4-BE49-F238E27FC236}">
                <a16:creationId xmlns:a16="http://schemas.microsoft.com/office/drawing/2014/main" id="{F2A561C7-92B5-475C-89C7-F0799882F5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854" y="5893740"/>
            <a:ext cx="1427105" cy="964260"/>
          </a:xfrm>
          <a:prstGeom prst="rect">
            <a:avLst/>
          </a:prstGeom>
        </p:spPr>
      </p:pic>
      <p:sp>
        <p:nvSpPr>
          <p:cNvPr id="13" name="title"/>
          <p:cNvSpPr txBox="1"/>
          <p:nvPr/>
        </p:nvSpPr>
        <p:spPr>
          <a:xfrm>
            <a:off x="1157918" y="360959"/>
            <a:ext cx="277182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n w="19050">
                  <a:noFill/>
                  <a:round/>
                </a:ln>
                <a:solidFill>
                  <a:schemeClr val="accent5"/>
                </a:solidFill>
                <a:latin typeface="+mj-lt"/>
              </a:rPr>
              <a:t>Outcomes</a:t>
            </a:r>
          </a:p>
        </p:txBody>
      </p:sp>
      <p:sp>
        <p:nvSpPr>
          <p:cNvPr id="15" name="2 title"/>
          <p:cNvSpPr txBox="1"/>
          <p:nvPr/>
        </p:nvSpPr>
        <p:spPr>
          <a:xfrm>
            <a:off x="1643508" y="1526674"/>
            <a:ext cx="6249385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96875" indent="-396875"/>
            <a:r>
              <a:rPr lang="en-US" sz="3600" dirty="0">
                <a:ln w="19050">
                  <a:noFill/>
                  <a:round/>
                </a:ln>
                <a:solidFill>
                  <a:schemeClr val="accent5"/>
                </a:solidFill>
                <a:latin typeface="+mj-lt"/>
              </a:rPr>
              <a:t>3</a:t>
            </a:r>
            <a:r>
              <a:rPr lang="en-US" sz="3600" dirty="0">
                <a:ln w="19050">
                  <a:noFill/>
                  <a:round/>
                </a:ln>
                <a:solidFill>
                  <a:schemeClr val="accent4">
                    <a:lumMod val="75000"/>
                  </a:schemeClr>
                </a:solidFill>
                <a:latin typeface="+mj-lt"/>
              </a:rPr>
              <a:t>  </a:t>
            </a:r>
            <a:r>
              <a:rPr lang="en-US" sz="3200" dirty="0">
                <a:ln w="19050">
                  <a:noFill/>
                  <a:round/>
                </a:ln>
                <a:solidFill>
                  <a:schemeClr val="bg1"/>
                </a:solidFill>
                <a:latin typeface="+mj-lt"/>
              </a:rPr>
              <a:t>Educators are liaisons between Nursing Professional Development &amp; staff</a:t>
            </a:r>
          </a:p>
        </p:txBody>
      </p:sp>
      <p:sp>
        <p:nvSpPr>
          <p:cNvPr id="17" name="3 title"/>
          <p:cNvSpPr txBox="1"/>
          <p:nvPr/>
        </p:nvSpPr>
        <p:spPr>
          <a:xfrm>
            <a:off x="2104409" y="4639837"/>
            <a:ext cx="8534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noFill/>
                  <a:round/>
                </a:ln>
                <a:solidFill>
                  <a:schemeClr val="accent5"/>
                </a:solidFill>
                <a:latin typeface="+mj-lt"/>
              </a:rPr>
              <a:t>4</a:t>
            </a:r>
            <a:r>
              <a:rPr lang="en-US" sz="3600" dirty="0">
                <a:ln w="19050">
                  <a:noFill/>
                  <a:round/>
                </a:ln>
                <a:solidFill>
                  <a:schemeClr val="accent4">
                    <a:lumMod val="75000"/>
                  </a:schemeClr>
                </a:solidFill>
                <a:latin typeface="+mj-lt"/>
              </a:rPr>
              <a:t>  </a:t>
            </a:r>
            <a:r>
              <a:rPr lang="en-US" sz="3200" dirty="0">
                <a:ln w="19050">
                  <a:noFill/>
                  <a:round/>
                </a:ln>
                <a:solidFill>
                  <a:schemeClr val="bg1"/>
                </a:solidFill>
                <a:latin typeface="Impact"/>
              </a:rPr>
              <a:t>Teamwork inherent to role of educator</a:t>
            </a:r>
            <a:endParaRPr lang="en-US" sz="3200" dirty="0">
              <a:ln w="19050">
                <a:noFill/>
                <a:round/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1 subtext"/>
          <p:cNvSpPr txBox="1"/>
          <p:nvPr/>
        </p:nvSpPr>
        <p:spPr>
          <a:xfrm>
            <a:off x="2543832" y="5276857"/>
            <a:ext cx="676506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ln w="19050">
                  <a:noFill/>
                  <a:round/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Institutional growth created opportunity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ln w="19050">
                  <a:noFill/>
                  <a:round/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Tap into decentralized educators’ expertise</a:t>
            </a:r>
          </a:p>
        </p:txBody>
      </p:sp>
      <p:sp>
        <p:nvSpPr>
          <p:cNvPr id="19" name="1 subtext"/>
          <p:cNvSpPr txBox="1"/>
          <p:nvPr/>
        </p:nvSpPr>
        <p:spPr>
          <a:xfrm>
            <a:off x="2028643" y="3146898"/>
            <a:ext cx="6765068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ln w="19050">
                  <a:noFill/>
                  <a:round/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Involvement strengthens their ability to reinforce education with staff 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ln w="19050">
                  <a:noFill/>
                  <a:round/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Increases staff completion compliance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6" y="4724399"/>
            <a:ext cx="1446701" cy="103699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932663" y="-112301"/>
            <a:ext cx="3978050" cy="5525068"/>
            <a:chOff x="7932663" y="-112301"/>
            <a:chExt cx="3978050" cy="5525068"/>
          </a:xfrm>
        </p:grpSpPr>
        <p:pic>
          <p:nvPicPr>
            <p:cNvPr id="23" name="bulb_light_up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06717">
              <a:off x="7932663" y="-112301"/>
              <a:ext cx="3978050" cy="552506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 rot="20293733">
              <a:off x="8628791" y="1011059"/>
              <a:ext cx="2001557" cy="1754326"/>
            </a:xfrm>
            <a:prstGeom prst="rect">
              <a:avLst/>
            </a:prstGeom>
            <a:solidFill>
              <a:srgbClr val="FFFF00">
                <a:alpha val="11000"/>
              </a:srgbClr>
            </a:solidFill>
            <a:effectLst>
              <a:glow rad="101600">
                <a:schemeClr val="accent2">
                  <a:satMod val="175000"/>
                  <a:alpha val="8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Collaborative spirit of process =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Positive change for staff education at TCH!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0F4DD1A-6D5F-44DE-AB53-EF7A26ED59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8" y="1991305"/>
            <a:ext cx="1641722" cy="123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9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leek_elemen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CC00"/>
      </a:accent2>
      <a:accent3>
        <a:srgbClr val="080808"/>
      </a:accent3>
      <a:accent4>
        <a:srgbClr val="EFD64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14521</TotalTime>
  <Words>517</Words>
  <Application>Microsoft Office PowerPoint</Application>
  <PresentationFormat>Widescreen</PresentationFormat>
  <Paragraphs>85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Times New Roman</vt:lpstr>
      <vt:lpstr>Impact</vt:lpstr>
      <vt:lpstr>Lobster</vt:lpstr>
      <vt:lpstr>Arial</vt:lpstr>
      <vt:lpstr>Tahoma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PresenterMedia.com</dc:creator>
  <cp:lastModifiedBy>Dominika Babraj</cp:lastModifiedBy>
  <cp:revision>500</cp:revision>
  <dcterms:created xsi:type="dcterms:W3CDTF">2011-08-01T21:17:50Z</dcterms:created>
  <dcterms:modified xsi:type="dcterms:W3CDTF">2017-10-20T20:24:21Z</dcterms:modified>
</cp:coreProperties>
</file>