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9"/>
  </p:notesMasterIdLst>
  <p:sldIdLst>
    <p:sldId id="286" r:id="rId2"/>
    <p:sldId id="291" r:id="rId3"/>
    <p:sldId id="305" r:id="rId4"/>
    <p:sldId id="275" r:id="rId5"/>
    <p:sldId id="314" r:id="rId6"/>
    <p:sldId id="306" r:id="rId7"/>
    <p:sldId id="292" r:id="rId8"/>
    <p:sldId id="313" r:id="rId9"/>
    <p:sldId id="267" r:id="rId10"/>
    <p:sldId id="261" r:id="rId11"/>
    <p:sldId id="315" r:id="rId12"/>
    <p:sldId id="316" r:id="rId13"/>
    <p:sldId id="303" r:id="rId14"/>
    <p:sldId id="307" r:id="rId15"/>
    <p:sldId id="311" r:id="rId16"/>
    <p:sldId id="304" r:id="rId17"/>
    <p:sldId id="270" r:id="rId1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4" autoAdjust="0"/>
    <p:restoredTop sz="95501" autoAdjust="0"/>
  </p:normalViewPr>
  <p:slideViewPr>
    <p:cSldViewPr>
      <p:cViewPr varScale="1">
        <p:scale>
          <a:sx n="65" d="100"/>
          <a:sy n="65" d="100"/>
        </p:scale>
        <p:origin x="1320" y="54"/>
      </p:cViewPr>
      <p:guideLst>
        <p:guide orient="horz" pos="2160"/>
        <p:guide pos="288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0B86F-22C7-4669-A0A2-8A6BC694666F}" type="doc">
      <dgm:prSet loTypeId="urn:microsoft.com/office/officeart/2005/8/layout/equation2" loCatId="relationship" qsTypeId="urn:microsoft.com/office/officeart/2005/8/quickstyle/simple1" qsCatId="simple" csTypeId="urn:microsoft.com/office/officeart/2005/8/colors/accent2_3" csCatId="accent2" phldr="1"/>
      <dgm:spPr/>
    </dgm:pt>
    <dgm:pt modelId="{50CF76ED-3D04-4CF6-8A59-63168B871BCD}">
      <dgm:prSet phldrT="[Text]"/>
      <dgm:spPr/>
      <dgm:t>
        <a:bodyPr/>
        <a:lstStyle/>
        <a:p>
          <a:r>
            <a:rPr lang="en-US" dirty="0"/>
            <a:t>Policy</a:t>
          </a:r>
        </a:p>
      </dgm:t>
    </dgm:pt>
    <dgm:pt modelId="{05D74A87-EF7E-4FBD-A160-C8A0314EF581}" type="parTrans" cxnId="{B898780A-F6E3-42DD-8191-16ADC8CB8A33}">
      <dgm:prSet/>
      <dgm:spPr/>
      <dgm:t>
        <a:bodyPr/>
        <a:lstStyle/>
        <a:p>
          <a:endParaRPr lang="en-US"/>
        </a:p>
      </dgm:t>
    </dgm:pt>
    <dgm:pt modelId="{30226077-0171-407E-A1C6-9848E220548D}" type="sibTrans" cxnId="{B898780A-F6E3-42DD-8191-16ADC8CB8A33}">
      <dgm:prSet/>
      <dgm:spPr/>
      <dgm:t>
        <a:bodyPr/>
        <a:lstStyle/>
        <a:p>
          <a:endParaRPr lang="en-US"/>
        </a:p>
      </dgm:t>
    </dgm:pt>
    <dgm:pt modelId="{BE893E50-8CA8-4B31-9E9C-D15C4BB16779}">
      <dgm:prSet phldrT="[Text]"/>
      <dgm:spPr/>
      <dgm:t>
        <a:bodyPr/>
        <a:lstStyle/>
        <a:p>
          <a:r>
            <a:rPr lang="en-US" dirty="0"/>
            <a:t>Procedure</a:t>
          </a:r>
        </a:p>
      </dgm:t>
    </dgm:pt>
    <dgm:pt modelId="{EFB499D0-F80A-42F1-8D16-0BF9B05461EB}" type="parTrans" cxnId="{0F639D14-C98A-4F6F-9045-7E4BCCAE871C}">
      <dgm:prSet/>
      <dgm:spPr/>
      <dgm:t>
        <a:bodyPr/>
        <a:lstStyle/>
        <a:p>
          <a:endParaRPr lang="en-US"/>
        </a:p>
      </dgm:t>
    </dgm:pt>
    <dgm:pt modelId="{AF38CE4E-E5CF-4C70-9C72-3F057C20F50F}" type="sibTrans" cxnId="{0F639D14-C98A-4F6F-9045-7E4BCCAE871C}">
      <dgm:prSet/>
      <dgm:spPr/>
      <dgm:t>
        <a:bodyPr/>
        <a:lstStyle/>
        <a:p>
          <a:endParaRPr lang="en-US"/>
        </a:p>
      </dgm:t>
    </dgm:pt>
    <dgm:pt modelId="{89AABAF6-15FD-4B9D-88CF-197F6927075E}">
      <dgm:prSet phldrT="[Text]"/>
      <dgm:spPr/>
      <dgm:t>
        <a:bodyPr/>
        <a:lstStyle/>
        <a:p>
          <a:r>
            <a:rPr lang="en-US" dirty="0"/>
            <a:t>Critical Thinking</a:t>
          </a:r>
        </a:p>
      </dgm:t>
    </dgm:pt>
    <dgm:pt modelId="{94E5A2C5-8EA8-4A28-8799-A0747B46625B}" type="parTrans" cxnId="{878989A7-5DAF-4049-92C1-9E2AA5E6EC2C}">
      <dgm:prSet/>
      <dgm:spPr/>
      <dgm:t>
        <a:bodyPr/>
        <a:lstStyle/>
        <a:p>
          <a:endParaRPr lang="en-US"/>
        </a:p>
      </dgm:t>
    </dgm:pt>
    <dgm:pt modelId="{2C2E91CA-02CB-4E34-AA0B-B261CFFCEDE3}" type="sibTrans" cxnId="{878989A7-5DAF-4049-92C1-9E2AA5E6EC2C}">
      <dgm:prSet/>
      <dgm:spPr/>
      <dgm:t>
        <a:bodyPr/>
        <a:lstStyle/>
        <a:p>
          <a:endParaRPr lang="en-US"/>
        </a:p>
      </dgm:t>
    </dgm:pt>
    <dgm:pt modelId="{1BB09542-D197-4055-99C8-63C10F2D7F1A}">
      <dgm:prSet phldrT="[Text]"/>
      <dgm:spPr/>
      <dgm:t>
        <a:bodyPr/>
        <a:lstStyle/>
        <a:p>
          <a:r>
            <a:rPr lang="en-US" dirty="0"/>
            <a:t>Develop-mental age</a:t>
          </a:r>
        </a:p>
      </dgm:t>
    </dgm:pt>
    <dgm:pt modelId="{134A5128-D678-4D23-AE0E-A30F3599C5FC}" type="parTrans" cxnId="{73F64E33-9B48-4701-B739-DBB15418F3C4}">
      <dgm:prSet/>
      <dgm:spPr/>
      <dgm:t>
        <a:bodyPr/>
        <a:lstStyle/>
        <a:p>
          <a:endParaRPr lang="en-US"/>
        </a:p>
      </dgm:t>
    </dgm:pt>
    <dgm:pt modelId="{94EC38A5-F5F2-4D0C-8818-8047B14264C0}" type="sibTrans" cxnId="{73F64E33-9B48-4701-B739-DBB15418F3C4}">
      <dgm:prSet/>
      <dgm:spPr/>
      <dgm:t>
        <a:bodyPr/>
        <a:lstStyle/>
        <a:p>
          <a:endParaRPr lang="en-US"/>
        </a:p>
      </dgm:t>
    </dgm:pt>
    <dgm:pt modelId="{052AB6B3-5BE4-4C02-86A9-60905517568C}" type="pres">
      <dgm:prSet presAssocID="{EC50B86F-22C7-4669-A0A2-8A6BC694666F}" presName="Name0" presStyleCnt="0">
        <dgm:presLayoutVars>
          <dgm:dir/>
          <dgm:resizeHandles val="exact"/>
        </dgm:presLayoutVars>
      </dgm:prSet>
      <dgm:spPr/>
    </dgm:pt>
    <dgm:pt modelId="{BF319E76-BC17-4A4A-84AD-CEC4E2A229C3}" type="pres">
      <dgm:prSet presAssocID="{EC50B86F-22C7-4669-A0A2-8A6BC694666F}" presName="vNodes" presStyleCnt="0"/>
      <dgm:spPr/>
    </dgm:pt>
    <dgm:pt modelId="{A1D41C5E-DCD5-482D-8D5D-2950EB921D02}" type="pres">
      <dgm:prSet presAssocID="{50CF76ED-3D04-4CF6-8A59-63168B871BCD}" presName="node" presStyleLbl="node1" presStyleIdx="0" presStyleCnt="4">
        <dgm:presLayoutVars>
          <dgm:bulletEnabled val="1"/>
        </dgm:presLayoutVars>
      </dgm:prSet>
      <dgm:spPr/>
    </dgm:pt>
    <dgm:pt modelId="{9ACF36C5-2606-4CC0-AAB4-A875920419B4}" type="pres">
      <dgm:prSet presAssocID="{30226077-0171-407E-A1C6-9848E220548D}" presName="spacerT" presStyleCnt="0"/>
      <dgm:spPr/>
    </dgm:pt>
    <dgm:pt modelId="{1392A854-F705-4C78-90CC-B7E1488B7D31}" type="pres">
      <dgm:prSet presAssocID="{30226077-0171-407E-A1C6-9848E220548D}" presName="sibTrans" presStyleLbl="sibTrans2D1" presStyleIdx="0" presStyleCnt="3"/>
      <dgm:spPr/>
    </dgm:pt>
    <dgm:pt modelId="{FAC7CA7C-2E0A-4187-98A9-6F445BFDDA7E}" type="pres">
      <dgm:prSet presAssocID="{30226077-0171-407E-A1C6-9848E220548D}" presName="spacerB" presStyleCnt="0"/>
      <dgm:spPr/>
    </dgm:pt>
    <dgm:pt modelId="{BC9B543D-050D-4B14-AA7C-D2B9804B9979}" type="pres">
      <dgm:prSet presAssocID="{BE893E50-8CA8-4B31-9E9C-D15C4BB16779}" presName="node" presStyleLbl="node1" presStyleIdx="1" presStyleCnt="4">
        <dgm:presLayoutVars>
          <dgm:bulletEnabled val="1"/>
        </dgm:presLayoutVars>
      </dgm:prSet>
      <dgm:spPr/>
    </dgm:pt>
    <dgm:pt modelId="{D825C53B-43A0-488C-B107-746287359B32}" type="pres">
      <dgm:prSet presAssocID="{AF38CE4E-E5CF-4C70-9C72-3F057C20F50F}" presName="spacerT" presStyleCnt="0"/>
      <dgm:spPr/>
    </dgm:pt>
    <dgm:pt modelId="{0B843E1B-0AAA-4BBA-BE85-FD8CFA169ADE}" type="pres">
      <dgm:prSet presAssocID="{AF38CE4E-E5CF-4C70-9C72-3F057C20F50F}" presName="sibTrans" presStyleLbl="sibTrans2D1" presStyleIdx="1" presStyleCnt="3"/>
      <dgm:spPr/>
    </dgm:pt>
    <dgm:pt modelId="{5946472C-BEEA-476B-BC31-11A17755ACA2}" type="pres">
      <dgm:prSet presAssocID="{AF38CE4E-E5CF-4C70-9C72-3F057C20F50F}" presName="spacerB" presStyleCnt="0"/>
      <dgm:spPr/>
    </dgm:pt>
    <dgm:pt modelId="{4D8D0A1B-EF7E-4749-A0D4-676914271415}" type="pres">
      <dgm:prSet presAssocID="{1BB09542-D197-4055-99C8-63C10F2D7F1A}" presName="node" presStyleLbl="node1" presStyleIdx="2" presStyleCnt="4">
        <dgm:presLayoutVars>
          <dgm:bulletEnabled val="1"/>
        </dgm:presLayoutVars>
      </dgm:prSet>
      <dgm:spPr/>
    </dgm:pt>
    <dgm:pt modelId="{B4A3E856-9129-46B9-8F2C-9E729303579E}" type="pres">
      <dgm:prSet presAssocID="{EC50B86F-22C7-4669-A0A2-8A6BC694666F}" presName="sibTransLast" presStyleLbl="sibTrans2D1" presStyleIdx="2" presStyleCnt="3" custScaleX="170110" custLinFactNeighborX="4465" custLinFactNeighborY="-8811"/>
      <dgm:spPr/>
    </dgm:pt>
    <dgm:pt modelId="{F413A088-233C-4759-A641-FA22F1A10724}" type="pres">
      <dgm:prSet presAssocID="{EC50B86F-22C7-4669-A0A2-8A6BC694666F}" presName="connectorText" presStyleLbl="sibTrans2D1" presStyleIdx="2" presStyleCnt="3"/>
      <dgm:spPr/>
    </dgm:pt>
    <dgm:pt modelId="{341ADA87-F407-41F3-87A2-6942B1BC12C0}" type="pres">
      <dgm:prSet presAssocID="{EC50B86F-22C7-4669-A0A2-8A6BC694666F}" presName="lastNode" presStyleLbl="node1" presStyleIdx="3" presStyleCnt="4" custLinFactNeighborX="-21383">
        <dgm:presLayoutVars>
          <dgm:bulletEnabled val="1"/>
        </dgm:presLayoutVars>
      </dgm:prSet>
      <dgm:spPr/>
    </dgm:pt>
  </dgm:ptLst>
  <dgm:cxnLst>
    <dgm:cxn modelId="{B898780A-F6E3-42DD-8191-16ADC8CB8A33}" srcId="{EC50B86F-22C7-4669-A0A2-8A6BC694666F}" destId="{50CF76ED-3D04-4CF6-8A59-63168B871BCD}" srcOrd="0" destOrd="0" parTransId="{05D74A87-EF7E-4FBD-A160-C8A0314EF581}" sibTransId="{30226077-0171-407E-A1C6-9848E220548D}"/>
    <dgm:cxn modelId="{0F639D14-C98A-4F6F-9045-7E4BCCAE871C}" srcId="{EC50B86F-22C7-4669-A0A2-8A6BC694666F}" destId="{BE893E50-8CA8-4B31-9E9C-D15C4BB16779}" srcOrd="1" destOrd="0" parTransId="{EFB499D0-F80A-42F1-8D16-0BF9B05461EB}" sibTransId="{AF38CE4E-E5CF-4C70-9C72-3F057C20F50F}"/>
    <dgm:cxn modelId="{28310C22-5720-40B1-99F8-8D53EB9BD2C0}" type="presOf" srcId="{94EC38A5-F5F2-4D0C-8818-8047B14264C0}" destId="{F413A088-233C-4759-A641-FA22F1A10724}" srcOrd="1" destOrd="0" presId="urn:microsoft.com/office/officeart/2005/8/layout/equation2"/>
    <dgm:cxn modelId="{73F64E33-9B48-4701-B739-DBB15418F3C4}" srcId="{EC50B86F-22C7-4669-A0A2-8A6BC694666F}" destId="{1BB09542-D197-4055-99C8-63C10F2D7F1A}" srcOrd="2" destOrd="0" parTransId="{134A5128-D678-4D23-AE0E-A30F3599C5FC}" sibTransId="{94EC38A5-F5F2-4D0C-8818-8047B14264C0}"/>
    <dgm:cxn modelId="{AF3F2841-5DC8-4AA9-95F5-ED18DFEEA2D1}" type="presOf" srcId="{AF38CE4E-E5CF-4C70-9C72-3F057C20F50F}" destId="{0B843E1B-0AAA-4BBA-BE85-FD8CFA169ADE}" srcOrd="0" destOrd="0" presId="urn:microsoft.com/office/officeart/2005/8/layout/equation2"/>
    <dgm:cxn modelId="{5DB53847-3479-45D1-8C4D-F0158B138893}" type="presOf" srcId="{EC50B86F-22C7-4669-A0A2-8A6BC694666F}" destId="{052AB6B3-5BE4-4C02-86A9-60905517568C}" srcOrd="0" destOrd="0" presId="urn:microsoft.com/office/officeart/2005/8/layout/equation2"/>
    <dgm:cxn modelId="{768EEF67-E769-4F8C-A5B9-4E4E2643BBBE}" type="presOf" srcId="{89AABAF6-15FD-4B9D-88CF-197F6927075E}" destId="{341ADA87-F407-41F3-87A2-6942B1BC12C0}" srcOrd="0" destOrd="0" presId="urn:microsoft.com/office/officeart/2005/8/layout/equation2"/>
    <dgm:cxn modelId="{5EEEAE99-E3BE-4B97-90C3-FB51C13ECAFC}" type="presOf" srcId="{1BB09542-D197-4055-99C8-63C10F2D7F1A}" destId="{4D8D0A1B-EF7E-4749-A0D4-676914271415}" srcOrd="0" destOrd="0" presId="urn:microsoft.com/office/officeart/2005/8/layout/equation2"/>
    <dgm:cxn modelId="{1EE8F49E-FEB4-4887-ACCE-1B81A2742CE2}" type="presOf" srcId="{30226077-0171-407E-A1C6-9848E220548D}" destId="{1392A854-F705-4C78-90CC-B7E1488B7D31}" srcOrd="0" destOrd="0" presId="urn:microsoft.com/office/officeart/2005/8/layout/equation2"/>
    <dgm:cxn modelId="{878989A7-5DAF-4049-92C1-9E2AA5E6EC2C}" srcId="{EC50B86F-22C7-4669-A0A2-8A6BC694666F}" destId="{89AABAF6-15FD-4B9D-88CF-197F6927075E}" srcOrd="3" destOrd="0" parTransId="{94E5A2C5-8EA8-4A28-8799-A0747B46625B}" sibTransId="{2C2E91CA-02CB-4E34-AA0B-B261CFFCEDE3}"/>
    <dgm:cxn modelId="{A90B8BA8-B505-420B-B432-3D3C56BB0F29}" type="presOf" srcId="{50CF76ED-3D04-4CF6-8A59-63168B871BCD}" destId="{A1D41C5E-DCD5-482D-8D5D-2950EB921D02}" srcOrd="0" destOrd="0" presId="urn:microsoft.com/office/officeart/2005/8/layout/equation2"/>
    <dgm:cxn modelId="{5E5485B7-7B72-4FC7-9CEA-FB3A562DD872}" type="presOf" srcId="{BE893E50-8CA8-4B31-9E9C-D15C4BB16779}" destId="{BC9B543D-050D-4B14-AA7C-D2B9804B9979}" srcOrd="0" destOrd="0" presId="urn:microsoft.com/office/officeart/2005/8/layout/equation2"/>
    <dgm:cxn modelId="{9C34B3C6-16F0-4361-BFC1-D5E4036C1E4D}" type="presOf" srcId="{94EC38A5-F5F2-4D0C-8818-8047B14264C0}" destId="{B4A3E856-9129-46B9-8F2C-9E729303579E}" srcOrd="0" destOrd="0" presId="urn:microsoft.com/office/officeart/2005/8/layout/equation2"/>
    <dgm:cxn modelId="{10778027-F5F6-4FB1-BF3C-857A070F6D20}" type="presParOf" srcId="{052AB6B3-5BE4-4C02-86A9-60905517568C}" destId="{BF319E76-BC17-4A4A-84AD-CEC4E2A229C3}" srcOrd="0" destOrd="0" presId="urn:microsoft.com/office/officeart/2005/8/layout/equation2"/>
    <dgm:cxn modelId="{EEB98543-EA4F-4D1A-A0E0-23DA31478341}" type="presParOf" srcId="{BF319E76-BC17-4A4A-84AD-CEC4E2A229C3}" destId="{A1D41C5E-DCD5-482D-8D5D-2950EB921D02}" srcOrd="0" destOrd="0" presId="urn:microsoft.com/office/officeart/2005/8/layout/equation2"/>
    <dgm:cxn modelId="{D93BB8DD-4749-41DF-A8A8-278266651EA5}" type="presParOf" srcId="{BF319E76-BC17-4A4A-84AD-CEC4E2A229C3}" destId="{9ACF36C5-2606-4CC0-AAB4-A875920419B4}" srcOrd="1" destOrd="0" presId="urn:microsoft.com/office/officeart/2005/8/layout/equation2"/>
    <dgm:cxn modelId="{F23798C3-8BA6-4518-AEEA-04A7DF9580BD}" type="presParOf" srcId="{BF319E76-BC17-4A4A-84AD-CEC4E2A229C3}" destId="{1392A854-F705-4C78-90CC-B7E1488B7D31}" srcOrd="2" destOrd="0" presId="urn:microsoft.com/office/officeart/2005/8/layout/equation2"/>
    <dgm:cxn modelId="{B879113C-B866-4984-BFB6-86F5B5E11267}" type="presParOf" srcId="{BF319E76-BC17-4A4A-84AD-CEC4E2A229C3}" destId="{FAC7CA7C-2E0A-4187-98A9-6F445BFDDA7E}" srcOrd="3" destOrd="0" presId="urn:microsoft.com/office/officeart/2005/8/layout/equation2"/>
    <dgm:cxn modelId="{62E8CFA8-D31B-4F58-A075-A5B0EEDC1E51}" type="presParOf" srcId="{BF319E76-BC17-4A4A-84AD-CEC4E2A229C3}" destId="{BC9B543D-050D-4B14-AA7C-D2B9804B9979}" srcOrd="4" destOrd="0" presId="urn:microsoft.com/office/officeart/2005/8/layout/equation2"/>
    <dgm:cxn modelId="{24FD782A-53B4-41AF-865C-2E7CEBF3F536}" type="presParOf" srcId="{BF319E76-BC17-4A4A-84AD-CEC4E2A229C3}" destId="{D825C53B-43A0-488C-B107-746287359B32}" srcOrd="5" destOrd="0" presId="urn:microsoft.com/office/officeart/2005/8/layout/equation2"/>
    <dgm:cxn modelId="{4E26C012-B42C-4F9D-AF0B-A959E94E2846}" type="presParOf" srcId="{BF319E76-BC17-4A4A-84AD-CEC4E2A229C3}" destId="{0B843E1B-0AAA-4BBA-BE85-FD8CFA169ADE}" srcOrd="6" destOrd="0" presId="urn:microsoft.com/office/officeart/2005/8/layout/equation2"/>
    <dgm:cxn modelId="{23711053-6570-4132-91BE-0F8BFEE01CD7}" type="presParOf" srcId="{BF319E76-BC17-4A4A-84AD-CEC4E2A229C3}" destId="{5946472C-BEEA-476B-BC31-11A17755ACA2}" srcOrd="7" destOrd="0" presId="urn:microsoft.com/office/officeart/2005/8/layout/equation2"/>
    <dgm:cxn modelId="{2326AA44-E744-4B80-A3D9-4EFEE8706E11}" type="presParOf" srcId="{BF319E76-BC17-4A4A-84AD-CEC4E2A229C3}" destId="{4D8D0A1B-EF7E-4749-A0D4-676914271415}" srcOrd="8" destOrd="0" presId="urn:microsoft.com/office/officeart/2005/8/layout/equation2"/>
    <dgm:cxn modelId="{50F81BE0-4B49-452F-B2F4-3F25D1C4B04F}" type="presParOf" srcId="{052AB6B3-5BE4-4C02-86A9-60905517568C}" destId="{B4A3E856-9129-46B9-8F2C-9E729303579E}" srcOrd="1" destOrd="0" presId="urn:microsoft.com/office/officeart/2005/8/layout/equation2"/>
    <dgm:cxn modelId="{8348C760-FE06-4C54-A89A-8F05666999BB}" type="presParOf" srcId="{B4A3E856-9129-46B9-8F2C-9E729303579E}" destId="{F413A088-233C-4759-A641-FA22F1A10724}" srcOrd="0" destOrd="0" presId="urn:microsoft.com/office/officeart/2005/8/layout/equation2"/>
    <dgm:cxn modelId="{B485C615-950A-49B0-83F8-BD93F6203617}" type="presParOf" srcId="{052AB6B3-5BE4-4C02-86A9-60905517568C}" destId="{341ADA87-F407-41F3-87A2-6942B1BC12C0}" srcOrd="2" destOrd="0" presId="urn:microsoft.com/office/officeart/2005/8/layout/equatio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DD8CE3-693E-445C-AE12-12D8C7930F20}" type="doc">
      <dgm:prSet loTypeId="urn:microsoft.com/office/officeart/2005/8/layout/pyramid4" loCatId="relationship" qsTypeId="urn:microsoft.com/office/officeart/2005/8/quickstyle/simple2" qsCatId="simple" csTypeId="urn:microsoft.com/office/officeart/2005/8/colors/accent2_2" csCatId="accent2" phldr="1"/>
      <dgm:spPr/>
      <dgm:t>
        <a:bodyPr/>
        <a:lstStyle/>
        <a:p>
          <a:endParaRPr lang="en-US"/>
        </a:p>
      </dgm:t>
    </dgm:pt>
    <dgm:pt modelId="{9D938BBB-B5EB-49FC-9FA2-275144738B76}">
      <dgm:prSet phldrT="[Text]"/>
      <dgm:spPr/>
      <dgm:t>
        <a:bodyPr/>
        <a:lstStyle/>
        <a:p>
          <a:r>
            <a:rPr lang="en-US" dirty="0"/>
            <a:t>Developmental Considerations</a:t>
          </a:r>
        </a:p>
      </dgm:t>
    </dgm:pt>
    <dgm:pt modelId="{0DACB7FA-7B57-4DF7-B765-8271EB434619}" type="parTrans" cxnId="{593FE5A3-36C8-4C82-B4E8-479FF4ECC41B}">
      <dgm:prSet/>
      <dgm:spPr/>
      <dgm:t>
        <a:bodyPr/>
        <a:lstStyle/>
        <a:p>
          <a:endParaRPr lang="en-US"/>
        </a:p>
      </dgm:t>
    </dgm:pt>
    <dgm:pt modelId="{04365223-97C1-49EB-B8D8-DE27A6E2B66D}" type="sibTrans" cxnId="{593FE5A3-36C8-4C82-B4E8-479FF4ECC41B}">
      <dgm:prSet/>
      <dgm:spPr/>
      <dgm:t>
        <a:bodyPr/>
        <a:lstStyle/>
        <a:p>
          <a:endParaRPr lang="en-US"/>
        </a:p>
      </dgm:t>
    </dgm:pt>
    <dgm:pt modelId="{B92D13AA-700B-4263-88C3-334B17B041AF}">
      <dgm:prSet phldrT="[Text]"/>
      <dgm:spPr/>
      <dgm:t>
        <a:bodyPr/>
        <a:lstStyle/>
        <a:p>
          <a:r>
            <a:rPr lang="en-US" dirty="0"/>
            <a:t>Vital Signs</a:t>
          </a:r>
        </a:p>
      </dgm:t>
    </dgm:pt>
    <dgm:pt modelId="{4EB0E2F5-9A86-436D-8510-75063A186C69}" type="parTrans" cxnId="{A6422562-F7BB-448C-93E9-86D0DA452F92}">
      <dgm:prSet/>
      <dgm:spPr/>
      <dgm:t>
        <a:bodyPr/>
        <a:lstStyle/>
        <a:p>
          <a:endParaRPr lang="en-US"/>
        </a:p>
      </dgm:t>
    </dgm:pt>
    <dgm:pt modelId="{80A73042-909D-4ECA-8C23-BEA65631C0E3}" type="sibTrans" cxnId="{A6422562-F7BB-448C-93E9-86D0DA452F92}">
      <dgm:prSet/>
      <dgm:spPr/>
      <dgm:t>
        <a:bodyPr/>
        <a:lstStyle/>
        <a:p>
          <a:endParaRPr lang="en-US"/>
        </a:p>
      </dgm:t>
    </dgm:pt>
    <dgm:pt modelId="{07D50D84-9A15-4BE3-8124-B7B7805AB519}">
      <dgm:prSet phldrT="[Text]" custT="1"/>
      <dgm:spPr/>
      <dgm:t>
        <a:bodyPr/>
        <a:lstStyle/>
        <a:p>
          <a:r>
            <a:rPr lang="en-US" sz="2000" dirty="0"/>
            <a:t>PAT</a:t>
          </a:r>
          <a:endParaRPr lang="en-US" sz="1600" dirty="0"/>
        </a:p>
      </dgm:t>
    </dgm:pt>
    <dgm:pt modelId="{1DFAE974-81F8-4126-8325-FD02939B1920}" type="parTrans" cxnId="{A27BE029-D45E-4652-8CDE-40CFED270D36}">
      <dgm:prSet/>
      <dgm:spPr/>
      <dgm:t>
        <a:bodyPr/>
        <a:lstStyle/>
        <a:p>
          <a:endParaRPr lang="en-US"/>
        </a:p>
      </dgm:t>
    </dgm:pt>
    <dgm:pt modelId="{ED239AA7-1EAB-4F2F-B706-6FAC12A54708}" type="sibTrans" cxnId="{A27BE029-D45E-4652-8CDE-40CFED270D36}">
      <dgm:prSet/>
      <dgm:spPr/>
      <dgm:t>
        <a:bodyPr/>
        <a:lstStyle/>
        <a:p>
          <a:endParaRPr lang="en-US"/>
        </a:p>
      </dgm:t>
    </dgm:pt>
    <dgm:pt modelId="{7E06C9D0-8300-4090-B838-0E2A96505BE9}">
      <dgm:prSet phldrT="[Text]"/>
      <dgm:spPr/>
      <dgm:t>
        <a:bodyPr/>
        <a:lstStyle/>
        <a:p>
          <a:r>
            <a:rPr lang="en-US" dirty="0"/>
            <a:t>Assessment Techniques</a:t>
          </a:r>
        </a:p>
      </dgm:t>
    </dgm:pt>
    <dgm:pt modelId="{6242F5E5-239D-4756-8F5B-12D97EEE843B}" type="parTrans" cxnId="{5A008139-02AE-4373-A348-37CC32EFBD66}">
      <dgm:prSet/>
      <dgm:spPr/>
      <dgm:t>
        <a:bodyPr/>
        <a:lstStyle/>
        <a:p>
          <a:endParaRPr lang="en-US"/>
        </a:p>
      </dgm:t>
    </dgm:pt>
    <dgm:pt modelId="{F7072853-01FB-4762-836C-04C5C8CC7E4A}" type="sibTrans" cxnId="{5A008139-02AE-4373-A348-37CC32EFBD66}">
      <dgm:prSet/>
      <dgm:spPr/>
      <dgm:t>
        <a:bodyPr/>
        <a:lstStyle/>
        <a:p>
          <a:endParaRPr lang="en-US"/>
        </a:p>
      </dgm:t>
    </dgm:pt>
    <dgm:pt modelId="{9BDF743C-80EB-4604-A44E-006B567109E5}" type="pres">
      <dgm:prSet presAssocID="{F8DD8CE3-693E-445C-AE12-12D8C7930F20}" presName="compositeShape" presStyleCnt="0">
        <dgm:presLayoutVars>
          <dgm:chMax val="9"/>
          <dgm:dir/>
          <dgm:resizeHandles val="exact"/>
        </dgm:presLayoutVars>
      </dgm:prSet>
      <dgm:spPr/>
    </dgm:pt>
    <dgm:pt modelId="{DB31E64D-BC6E-4537-80C2-B61675718802}" type="pres">
      <dgm:prSet presAssocID="{F8DD8CE3-693E-445C-AE12-12D8C7930F20}" presName="triangle1" presStyleLbl="node1" presStyleIdx="0" presStyleCnt="4">
        <dgm:presLayoutVars>
          <dgm:bulletEnabled val="1"/>
        </dgm:presLayoutVars>
      </dgm:prSet>
      <dgm:spPr/>
    </dgm:pt>
    <dgm:pt modelId="{31CCC7E3-79B5-44DF-ABF3-4E8E24122265}" type="pres">
      <dgm:prSet presAssocID="{F8DD8CE3-693E-445C-AE12-12D8C7930F20}" presName="triangle2" presStyleLbl="node1" presStyleIdx="1" presStyleCnt="4">
        <dgm:presLayoutVars>
          <dgm:bulletEnabled val="1"/>
        </dgm:presLayoutVars>
      </dgm:prSet>
      <dgm:spPr/>
    </dgm:pt>
    <dgm:pt modelId="{CAF7C4FB-2DA1-47D2-B982-7875F96F781F}" type="pres">
      <dgm:prSet presAssocID="{F8DD8CE3-693E-445C-AE12-12D8C7930F20}" presName="triangle3" presStyleLbl="node1" presStyleIdx="2" presStyleCnt="4">
        <dgm:presLayoutVars>
          <dgm:bulletEnabled val="1"/>
        </dgm:presLayoutVars>
      </dgm:prSet>
      <dgm:spPr/>
    </dgm:pt>
    <dgm:pt modelId="{F1AEF691-B8B9-43D1-B561-F7CA0F57208F}" type="pres">
      <dgm:prSet presAssocID="{F8DD8CE3-693E-445C-AE12-12D8C7930F20}" presName="triangle4" presStyleLbl="node1" presStyleIdx="3" presStyleCnt="4">
        <dgm:presLayoutVars>
          <dgm:bulletEnabled val="1"/>
        </dgm:presLayoutVars>
      </dgm:prSet>
      <dgm:spPr/>
    </dgm:pt>
  </dgm:ptLst>
  <dgm:cxnLst>
    <dgm:cxn modelId="{2D8AF222-4022-4D2D-9A0F-72440E150412}" type="presOf" srcId="{F8DD8CE3-693E-445C-AE12-12D8C7930F20}" destId="{9BDF743C-80EB-4604-A44E-006B567109E5}" srcOrd="0" destOrd="0" presId="urn:microsoft.com/office/officeart/2005/8/layout/pyramid4"/>
    <dgm:cxn modelId="{6EAC8D26-D98B-4720-B646-74DB2FB6381E}" type="presOf" srcId="{B92D13AA-700B-4263-88C3-334B17B041AF}" destId="{31CCC7E3-79B5-44DF-ABF3-4E8E24122265}" srcOrd="0" destOrd="0" presId="urn:microsoft.com/office/officeart/2005/8/layout/pyramid4"/>
    <dgm:cxn modelId="{A27BE029-D45E-4652-8CDE-40CFED270D36}" srcId="{F8DD8CE3-693E-445C-AE12-12D8C7930F20}" destId="{07D50D84-9A15-4BE3-8124-B7B7805AB519}" srcOrd="2" destOrd="0" parTransId="{1DFAE974-81F8-4126-8325-FD02939B1920}" sibTransId="{ED239AA7-1EAB-4F2F-B706-6FAC12A54708}"/>
    <dgm:cxn modelId="{A5A07A35-F8E6-40F0-981D-72EE2F698538}" type="presOf" srcId="{07D50D84-9A15-4BE3-8124-B7B7805AB519}" destId="{CAF7C4FB-2DA1-47D2-B982-7875F96F781F}" srcOrd="0" destOrd="0" presId="urn:microsoft.com/office/officeart/2005/8/layout/pyramid4"/>
    <dgm:cxn modelId="{AF007D38-E3C2-413C-AB80-93CEE3598849}" type="presOf" srcId="{9D938BBB-B5EB-49FC-9FA2-275144738B76}" destId="{DB31E64D-BC6E-4537-80C2-B61675718802}" srcOrd="0" destOrd="0" presId="urn:microsoft.com/office/officeart/2005/8/layout/pyramid4"/>
    <dgm:cxn modelId="{5A008139-02AE-4373-A348-37CC32EFBD66}" srcId="{F8DD8CE3-693E-445C-AE12-12D8C7930F20}" destId="{7E06C9D0-8300-4090-B838-0E2A96505BE9}" srcOrd="3" destOrd="0" parTransId="{6242F5E5-239D-4756-8F5B-12D97EEE843B}" sibTransId="{F7072853-01FB-4762-836C-04C5C8CC7E4A}"/>
    <dgm:cxn modelId="{A6422562-F7BB-448C-93E9-86D0DA452F92}" srcId="{F8DD8CE3-693E-445C-AE12-12D8C7930F20}" destId="{B92D13AA-700B-4263-88C3-334B17B041AF}" srcOrd="1" destOrd="0" parTransId="{4EB0E2F5-9A86-436D-8510-75063A186C69}" sibTransId="{80A73042-909D-4ECA-8C23-BEA65631C0E3}"/>
    <dgm:cxn modelId="{41A04584-4883-4AA6-AC90-AD96BFDFD23E}" type="presOf" srcId="{7E06C9D0-8300-4090-B838-0E2A96505BE9}" destId="{F1AEF691-B8B9-43D1-B561-F7CA0F57208F}" srcOrd="0" destOrd="0" presId="urn:microsoft.com/office/officeart/2005/8/layout/pyramid4"/>
    <dgm:cxn modelId="{593FE5A3-36C8-4C82-B4E8-479FF4ECC41B}" srcId="{F8DD8CE3-693E-445C-AE12-12D8C7930F20}" destId="{9D938BBB-B5EB-49FC-9FA2-275144738B76}" srcOrd="0" destOrd="0" parTransId="{0DACB7FA-7B57-4DF7-B765-8271EB434619}" sibTransId="{04365223-97C1-49EB-B8D8-DE27A6E2B66D}"/>
    <dgm:cxn modelId="{ECB5A306-92A6-4156-A84E-D5E6D1487CCA}" type="presParOf" srcId="{9BDF743C-80EB-4604-A44E-006B567109E5}" destId="{DB31E64D-BC6E-4537-80C2-B61675718802}" srcOrd="0" destOrd="0" presId="urn:microsoft.com/office/officeart/2005/8/layout/pyramid4"/>
    <dgm:cxn modelId="{6E670722-590E-4358-8AEC-B0C388C11721}" type="presParOf" srcId="{9BDF743C-80EB-4604-A44E-006B567109E5}" destId="{31CCC7E3-79B5-44DF-ABF3-4E8E24122265}" srcOrd="1" destOrd="0" presId="urn:microsoft.com/office/officeart/2005/8/layout/pyramid4"/>
    <dgm:cxn modelId="{2AC4C71B-DC53-4BF8-8425-B0973EC03554}" type="presParOf" srcId="{9BDF743C-80EB-4604-A44E-006B567109E5}" destId="{CAF7C4FB-2DA1-47D2-B982-7875F96F781F}" srcOrd="2" destOrd="0" presId="urn:microsoft.com/office/officeart/2005/8/layout/pyramid4"/>
    <dgm:cxn modelId="{C721AD93-4D1D-4042-91B4-80385791DC89}" type="presParOf" srcId="{9BDF743C-80EB-4604-A44E-006B567109E5}" destId="{F1AEF691-B8B9-43D1-B561-F7CA0F57208F}"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41C5E-DCD5-482D-8D5D-2950EB921D02}">
      <dsp:nvSpPr>
        <dsp:cNvPr id="0" name=""/>
        <dsp:cNvSpPr/>
      </dsp:nvSpPr>
      <dsp:spPr>
        <a:xfrm>
          <a:off x="3690" y="252696"/>
          <a:ext cx="1310282" cy="1310282"/>
        </a:xfrm>
        <a:prstGeom prst="ellipse">
          <a:avLst/>
        </a:prstGeom>
        <a:solidFill>
          <a:schemeClr val="accent2">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Policy</a:t>
          </a:r>
        </a:p>
      </dsp:txBody>
      <dsp:txXfrm>
        <a:off x="195576" y="444582"/>
        <a:ext cx="926510" cy="926510"/>
      </dsp:txXfrm>
    </dsp:sp>
    <dsp:sp modelId="{1392A854-F705-4C78-90CC-B7E1488B7D31}">
      <dsp:nvSpPr>
        <dsp:cNvPr id="0" name=""/>
        <dsp:cNvSpPr/>
      </dsp:nvSpPr>
      <dsp:spPr>
        <a:xfrm>
          <a:off x="278850" y="1669374"/>
          <a:ext cx="759964" cy="759964"/>
        </a:xfrm>
        <a:prstGeom prst="mathPlus">
          <a:avLst/>
        </a:prstGeom>
        <a:solidFill>
          <a:schemeClr val="accent2">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79583" y="1959984"/>
        <a:ext cx="558498" cy="178744"/>
      </dsp:txXfrm>
    </dsp:sp>
    <dsp:sp modelId="{BC9B543D-050D-4B14-AA7C-D2B9804B9979}">
      <dsp:nvSpPr>
        <dsp:cNvPr id="0" name=""/>
        <dsp:cNvSpPr/>
      </dsp:nvSpPr>
      <dsp:spPr>
        <a:xfrm>
          <a:off x="3690" y="2535733"/>
          <a:ext cx="1310282" cy="1310282"/>
        </a:xfrm>
        <a:prstGeom prst="ellipse">
          <a:avLst/>
        </a:prstGeom>
        <a:solidFill>
          <a:schemeClr val="accent2">
            <a:shade val="80000"/>
            <a:hueOff val="-173606"/>
            <a:satOff val="-30119"/>
            <a:lumOff val="148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Procedure</a:t>
          </a:r>
        </a:p>
      </dsp:txBody>
      <dsp:txXfrm>
        <a:off x="195576" y="2727619"/>
        <a:ext cx="926510" cy="926510"/>
      </dsp:txXfrm>
    </dsp:sp>
    <dsp:sp modelId="{0B843E1B-0AAA-4BBA-BE85-FD8CFA169ADE}">
      <dsp:nvSpPr>
        <dsp:cNvPr id="0" name=""/>
        <dsp:cNvSpPr/>
      </dsp:nvSpPr>
      <dsp:spPr>
        <a:xfrm>
          <a:off x="278850" y="3952411"/>
          <a:ext cx="759964" cy="759964"/>
        </a:xfrm>
        <a:prstGeom prst="mathPlus">
          <a:avLst/>
        </a:prstGeom>
        <a:solidFill>
          <a:schemeClr val="accent2">
            <a:shade val="90000"/>
            <a:hueOff val="-262967"/>
            <a:satOff val="-45179"/>
            <a:lumOff val="21698"/>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379583" y="4243021"/>
        <a:ext cx="558498" cy="178744"/>
      </dsp:txXfrm>
    </dsp:sp>
    <dsp:sp modelId="{4D8D0A1B-EF7E-4749-A0D4-676914271415}">
      <dsp:nvSpPr>
        <dsp:cNvPr id="0" name=""/>
        <dsp:cNvSpPr/>
      </dsp:nvSpPr>
      <dsp:spPr>
        <a:xfrm>
          <a:off x="3690" y="4818770"/>
          <a:ext cx="1310282" cy="1310282"/>
        </a:xfrm>
        <a:prstGeom prst="ellipse">
          <a:avLst/>
        </a:prstGeom>
        <a:solidFill>
          <a:schemeClr val="accent2">
            <a:shade val="80000"/>
            <a:hueOff val="-347211"/>
            <a:satOff val="-60239"/>
            <a:lumOff val="2961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dirty="0"/>
            <a:t>Develop-mental age</a:t>
          </a:r>
        </a:p>
      </dsp:txBody>
      <dsp:txXfrm>
        <a:off x="195576" y="5010656"/>
        <a:ext cx="926510" cy="926510"/>
      </dsp:txXfrm>
    </dsp:sp>
    <dsp:sp modelId="{B4A3E856-9129-46B9-8F2C-9E729303579E}">
      <dsp:nvSpPr>
        <dsp:cNvPr id="0" name=""/>
        <dsp:cNvSpPr/>
      </dsp:nvSpPr>
      <dsp:spPr>
        <a:xfrm>
          <a:off x="1374373" y="2904215"/>
          <a:ext cx="619700" cy="487425"/>
        </a:xfrm>
        <a:prstGeom prst="rightArrow">
          <a:avLst>
            <a:gd name="adj1" fmla="val 60000"/>
            <a:gd name="adj2" fmla="val 50000"/>
          </a:avLst>
        </a:prstGeom>
        <a:solidFill>
          <a:schemeClr val="accent2">
            <a:shade val="90000"/>
            <a:hueOff val="-525934"/>
            <a:satOff val="-90358"/>
            <a:lumOff val="4339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374373" y="3001700"/>
        <a:ext cx="473473" cy="292455"/>
      </dsp:txXfrm>
    </dsp:sp>
    <dsp:sp modelId="{341ADA87-F407-41F3-87A2-6942B1BC12C0}">
      <dsp:nvSpPr>
        <dsp:cNvPr id="0" name=""/>
        <dsp:cNvSpPr/>
      </dsp:nvSpPr>
      <dsp:spPr>
        <a:xfrm>
          <a:off x="2001321" y="1880592"/>
          <a:ext cx="2620565" cy="2620565"/>
        </a:xfrm>
        <a:prstGeom prst="ellipse">
          <a:avLst/>
        </a:prstGeom>
        <a:solidFill>
          <a:schemeClr val="accent2">
            <a:shade val="80000"/>
            <a:hueOff val="-520817"/>
            <a:satOff val="-90358"/>
            <a:lumOff val="444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en-US" sz="3600" kern="1200" dirty="0"/>
            <a:t>Critical Thinking</a:t>
          </a:r>
        </a:p>
      </dsp:txBody>
      <dsp:txXfrm>
        <a:off x="2385094" y="2264365"/>
        <a:ext cx="1853019" cy="1853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31E64D-BC6E-4537-80C2-B61675718802}">
      <dsp:nvSpPr>
        <dsp:cNvPr id="0" name=""/>
        <dsp:cNvSpPr/>
      </dsp:nvSpPr>
      <dsp:spPr>
        <a:xfrm>
          <a:off x="1708379" y="0"/>
          <a:ext cx="3045460" cy="3045460"/>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Developmental Considerations</a:t>
          </a:r>
        </a:p>
      </dsp:txBody>
      <dsp:txXfrm>
        <a:off x="2469744" y="1522730"/>
        <a:ext cx="1522730" cy="1522730"/>
      </dsp:txXfrm>
    </dsp:sp>
    <dsp:sp modelId="{31CCC7E3-79B5-44DF-ABF3-4E8E24122265}">
      <dsp:nvSpPr>
        <dsp:cNvPr id="0" name=""/>
        <dsp:cNvSpPr/>
      </dsp:nvSpPr>
      <dsp:spPr>
        <a:xfrm>
          <a:off x="185649" y="3045460"/>
          <a:ext cx="3045460" cy="3045460"/>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Vital Signs</a:t>
          </a:r>
        </a:p>
      </dsp:txBody>
      <dsp:txXfrm>
        <a:off x="947014" y="4568190"/>
        <a:ext cx="1522730" cy="1522730"/>
      </dsp:txXfrm>
    </dsp:sp>
    <dsp:sp modelId="{CAF7C4FB-2DA1-47D2-B982-7875F96F781F}">
      <dsp:nvSpPr>
        <dsp:cNvPr id="0" name=""/>
        <dsp:cNvSpPr/>
      </dsp:nvSpPr>
      <dsp:spPr>
        <a:xfrm rot="10800000">
          <a:off x="1708379" y="3045460"/>
          <a:ext cx="3045460" cy="3045460"/>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PAT</a:t>
          </a:r>
          <a:endParaRPr lang="en-US" sz="1600" kern="1200" dirty="0"/>
        </a:p>
      </dsp:txBody>
      <dsp:txXfrm rot="10800000">
        <a:off x="2469744" y="3045460"/>
        <a:ext cx="1522730" cy="1522730"/>
      </dsp:txXfrm>
    </dsp:sp>
    <dsp:sp modelId="{F1AEF691-B8B9-43D1-B561-F7CA0F57208F}">
      <dsp:nvSpPr>
        <dsp:cNvPr id="0" name=""/>
        <dsp:cNvSpPr/>
      </dsp:nvSpPr>
      <dsp:spPr>
        <a:xfrm>
          <a:off x="3231109" y="3045460"/>
          <a:ext cx="3045460" cy="3045460"/>
        </a:xfrm>
        <a:prstGeom prst="triangl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Assessment Techniques</a:t>
          </a:r>
        </a:p>
      </dsp:txBody>
      <dsp:txXfrm>
        <a:off x="3992474" y="4568190"/>
        <a:ext cx="1522730" cy="1522730"/>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2098" cy="464205"/>
          </a:xfrm>
          <a:prstGeom prst="rect">
            <a:avLst/>
          </a:prstGeom>
        </p:spPr>
        <p:txBody>
          <a:bodyPr vert="horz" lIns="87316" tIns="43658" rIns="87316" bIns="43658" rtlCol="0"/>
          <a:lstStyle>
            <a:lvl1pPr algn="l">
              <a:defRPr sz="1100"/>
            </a:lvl1pPr>
          </a:lstStyle>
          <a:p>
            <a:endParaRPr lang="en-US"/>
          </a:p>
        </p:txBody>
      </p:sp>
      <p:sp>
        <p:nvSpPr>
          <p:cNvPr id="3" name="Date Placeholder 2"/>
          <p:cNvSpPr>
            <a:spLocks noGrp="1"/>
          </p:cNvSpPr>
          <p:nvPr>
            <p:ph type="dt" idx="1"/>
          </p:nvPr>
        </p:nvSpPr>
        <p:spPr>
          <a:xfrm>
            <a:off x="3884414" y="1"/>
            <a:ext cx="2972098" cy="464205"/>
          </a:xfrm>
          <a:prstGeom prst="rect">
            <a:avLst/>
          </a:prstGeom>
        </p:spPr>
        <p:txBody>
          <a:bodyPr vert="horz" lIns="87316" tIns="43658" rIns="87316" bIns="43658" rtlCol="0"/>
          <a:lstStyle>
            <a:lvl1pPr algn="r">
              <a:defRPr sz="1100"/>
            </a:lvl1pPr>
          </a:lstStyle>
          <a:p>
            <a:fld id="{A0E331B3-073D-43CF-8F27-60EE7E494CA5}" type="datetimeFigureOut">
              <a:rPr lang="en-US" smtClean="0"/>
              <a:t>9/30/2017</a:t>
            </a:fld>
            <a:endParaRPr lang="en-US"/>
          </a:p>
        </p:txBody>
      </p:sp>
      <p:sp>
        <p:nvSpPr>
          <p:cNvPr id="4" name="Slide Image Placeholder 3"/>
          <p:cNvSpPr>
            <a:spLocks noGrp="1" noRot="1" noChangeAspect="1"/>
          </p:cNvSpPr>
          <p:nvPr>
            <p:ph type="sldImg" idx="2"/>
          </p:nvPr>
        </p:nvSpPr>
        <p:spPr>
          <a:xfrm>
            <a:off x="1106488" y="698500"/>
            <a:ext cx="4646612" cy="3486150"/>
          </a:xfrm>
          <a:prstGeom prst="rect">
            <a:avLst/>
          </a:prstGeom>
          <a:noFill/>
          <a:ln w="12700">
            <a:solidFill>
              <a:prstClr val="black"/>
            </a:solidFill>
          </a:ln>
        </p:spPr>
        <p:txBody>
          <a:bodyPr vert="horz" lIns="87316" tIns="43658" rIns="87316" bIns="43658" rtlCol="0" anchor="ctr"/>
          <a:lstStyle/>
          <a:p>
            <a:endParaRPr lang="en-US"/>
          </a:p>
        </p:txBody>
      </p:sp>
      <p:sp>
        <p:nvSpPr>
          <p:cNvPr id="5" name="Notes Placeholder 4"/>
          <p:cNvSpPr>
            <a:spLocks noGrp="1"/>
          </p:cNvSpPr>
          <p:nvPr>
            <p:ph type="body" sz="quarter" idx="3"/>
          </p:nvPr>
        </p:nvSpPr>
        <p:spPr>
          <a:xfrm>
            <a:off x="686098" y="4416099"/>
            <a:ext cx="5485805" cy="4182457"/>
          </a:xfrm>
          <a:prstGeom prst="rect">
            <a:avLst/>
          </a:prstGeom>
        </p:spPr>
        <p:txBody>
          <a:bodyPr vert="horz" lIns="87316" tIns="43658" rIns="87316" bIns="43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9"/>
            <a:ext cx="2972098" cy="464205"/>
          </a:xfrm>
          <a:prstGeom prst="rect">
            <a:avLst/>
          </a:prstGeom>
        </p:spPr>
        <p:txBody>
          <a:bodyPr vert="horz" lIns="87316" tIns="43658" rIns="87316" bIns="43658" rtlCol="0" anchor="b"/>
          <a:lstStyle>
            <a:lvl1pPr algn="l">
              <a:defRPr sz="1100"/>
            </a:lvl1pPr>
          </a:lstStyle>
          <a:p>
            <a:endParaRPr lang="en-US"/>
          </a:p>
        </p:txBody>
      </p:sp>
      <p:sp>
        <p:nvSpPr>
          <p:cNvPr id="7" name="Slide Number Placeholder 6"/>
          <p:cNvSpPr>
            <a:spLocks noGrp="1"/>
          </p:cNvSpPr>
          <p:nvPr>
            <p:ph type="sldNum" sz="quarter" idx="5"/>
          </p:nvPr>
        </p:nvSpPr>
        <p:spPr>
          <a:xfrm>
            <a:off x="3884414" y="8830659"/>
            <a:ext cx="2972098" cy="464205"/>
          </a:xfrm>
          <a:prstGeom prst="rect">
            <a:avLst/>
          </a:prstGeom>
        </p:spPr>
        <p:txBody>
          <a:bodyPr vert="horz" lIns="87316" tIns="43658" rIns="87316" bIns="43658" rtlCol="0" anchor="b"/>
          <a:lstStyle>
            <a:lvl1pPr algn="r">
              <a:defRPr sz="1100"/>
            </a:lvl1pPr>
          </a:lstStyle>
          <a:p>
            <a:fld id="{9EB6E7B6-33D8-49E2-AF01-B6BD8268DE4E}" type="slidenum">
              <a:rPr lang="en-US" smtClean="0"/>
              <a:t>‹#›</a:t>
            </a:fld>
            <a:endParaRPr lang="en-US"/>
          </a:p>
        </p:txBody>
      </p:sp>
    </p:spTree>
    <p:extLst>
      <p:ext uri="{BB962C8B-B14F-4D97-AF65-F5344CB8AC3E}">
        <p14:creationId xmlns:p14="http://schemas.microsoft.com/office/powerpoint/2010/main" val="1569960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ourselves</a:t>
            </a:r>
          </a:p>
          <a:p>
            <a:endParaRPr lang="en-US" dirty="0"/>
          </a:p>
          <a:p>
            <a:endParaRPr lang="en-US" dirty="0"/>
          </a:p>
        </p:txBody>
      </p:sp>
      <p:sp>
        <p:nvSpPr>
          <p:cNvPr id="4" name="Slide Number Placeholder 3"/>
          <p:cNvSpPr>
            <a:spLocks noGrp="1"/>
          </p:cNvSpPr>
          <p:nvPr>
            <p:ph type="sldNum" sz="quarter" idx="10"/>
          </p:nvPr>
        </p:nvSpPr>
        <p:spPr/>
        <p:txBody>
          <a:bodyPr/>
          <a:lstStyle/>
          <a:p>
            <a:fld id="{9EB6E7B6-33D8-49E2-AF01-B6BD8268DE4E}" type="slidenum">
              <a:rPr lang="en-US" smtClean="0"/>
              <a:t>1</a:t>
            </a:fld>
            <a:endParaRPr lang="en-US"/>
          </a:p>
        </p:txBody>
      </p:sp>
    </p:spTree>
    <p:extLst>
      <p:ext uri="{BB962C8B-B14F-4D97-AF65-F5344CB8AC3E}">
        <p14:creationId xmlns:p14="http://schemas.microsoft.com/office/powerpoint/2010/main" val="36241811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endParaRPr lang="en-US" dirty="0"/>
          </a:p>
          <a:p>
            <a:r>
              <a:rPr lang="en-US" dirty="0"/>
              <a:t>Since</a:t>
            </a:r>
            <a:r>
              <a:rPr lang="en-US" baseline="0" dirty="0"/>
              <a:t> groups have already received pictures &amp; the initial impression information in the classroom, this is their time to get their hands on practicing assessments. </a:t>
            </a:r>
          </a:p>
          <a:p>
            <a:endParaRPr lang="en-US" baseline="0" dirty="0"/>
          </a:p>
          <a:p>
            <a:r>
              <a:rPr lang="en-US" baseline="0" dirty="0"/>
              <a:t>Participants are encouraged to practice age-specific assessment strategies such as checking brachial pulses, assessing fontanels, differentiating bowel/lung/heart sounds all within a small space.</a:t>
            </a:r>
          </a:p>
          <a:p>
            <a:endParaRPr lang="en-US" baseline="0" dirty="0"/>
          </a:p>
          <a:p>
            <a:r>
              <a:rPr lang="en-US" baseline="0" dirty="0"/>
              <a:t>On the right is a nurse listening to our 17 year old patient “jack”. Jack is here for a sickle cell crisis and has now developed into acute chest syndrome. </a:t>
            </a:r>
          </a:p>
        </p:txBody>
      </p:sp>
      <p:sp>
        <p:nvSpPr>
          <p:cNvPr id="4" name="Slide Number Placeholder 3"/>
          <p:cNvSpPr>
            <a:spLocks noGrp="1"/>
          </p:cNvSpPr>
          <p:nvPr>
            <p:ph type="sldNum" sz="quarter" idx="10"/>
          </p:nvPr>
        </p:nvSpPr>
        <p:spPr/>
        <p:txBody>
          <a:bodyPr/>
          <a:lstStyle/>
          <a:p>
            <a:fld id="{9EB6E7B6-33D8-49E2-AF01-B6BD8268DE4E}" type="slidenum">
              <a:rPr lang="en-US" smtClean="0"/>
              <a:t>10</a:t>
            </a:fld>
            <a:endParaRPr lang="en-US"/>
          </a:p>
        </p:txBody>
      </p:sp>
    </p:spTree>
    <p:extLst>
      <p:ext uri="{BB962C8B-B14F-4D97-AF65-F5344CB8AC3E}">
        <p14:creationId xmlns:p14="http://schemas.microsoft.com/office/powerpoint/2010/main" val="3863986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upon their</a:t>
            </a:r>
            <a:r>
              <a:rPr lang="en-US" baseline="0" dirty="0"/>
              <a:t> focused assessment, participants identify key interventions they anticipate initiating for the care of each patient. Here is an example of interventions a group identified for the patient they assessed. You can see this group has prioritized the patient as “sickest” and list key interventions for anticipated sepsis in the 7-year old patient.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So if this was an anticipated sepsis patient, what interventions would you expect? (have audience participate).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Bolus: 20ml/kg via IV syringe, not IV pump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Oxygen delivery of 5ml simple mask regardless of o2 sat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Labs-CBC, </a:t>
            </a:r>
            <a:r>
              <a:rPr lang="en-US" baseline="0" dirty="0" err="1"/>
              <a:t>cmp</a:t>
            </a:r>
            <a:r>
              <a:rPr lang="en-US" baseline="0" dirty="0"/>
              <a:t>, lactate, CBG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Cultures-when to draw before </a:t>
            </a:r>
            <a:r>
              <a:rPr lang="en-US" baseline="0" dirty="0" err="1"/>
              <a:t>Abx</a:t>
            </a:r>
            <a:r>
              <a:rPr lang="en-US" baseline="0" dirty="0"/>
              <a:t> given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Antibiotics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Sepsis pathway and sepsis alert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After suggestions are received, facilitator uses this opportunity to question staff</a:t>
            </a:r>
            <a:r>
              <a:rPr lang="en-US" baseline="0" dirty="0"/>
              <a:t> and c</a:t>
            </a:r>
            <a:r>
              <a:rPr lang="en-US" dirty="0"/>
              <a:t>larify facility</a:t>
            </a:r>
            <a:r>
              <a:rPr lang="en-US" baseline="0" dirty="0"/>
              <a:t> specific processes. For example, one that we hear often is related to bolus and oxygen administration</a:t>
            </a:r>
            <a:endParaRPr lang="en-US" dirty="0"/>
          </a:p>
          <a:p>
            <a:endParaRPr lang="en-US" dirty="0"/>
          </a:p>
        </p:txBody>
      </p:sp>
      <p:sp>
        <p:nvSpPr>
          <p:cNvPr id="4" name="Slide Number Placeholder 3"/>
          <p:cNvSpPr>
            <a:spLocks noGrp="1"/>
          </p:cNvSpPr>
          <p:nvPr>
            <p:ph type="sldNum" sz="quarter" idx="10"/>
          </p:nvPr>
        </p:nvSpPr>
        <p:spPr/>
        <p:txBody>
          <a:bodyPr/>
          <a:lstStyle/>
          <a:p>
            <a:fld id="{9EB6E7B6-33D8-49E2-AF01-B6BD8268DE4E}" type="slidenum">
              <a:rPr lang="en-US" smtClean="0"/>
              <a:t>11</a:t>
            </a:fld>
            <a:endParaRPr lang="en-US"/>
          </a:p>
        </p:txBody>
      </p:sp>
    </p:spTree>
    <p:extLst>
      <p:ext uri="{BB962C8B-B14F-4D97-AF65-F5344CB8AC3E}">
        <p14:creationId xmlns:p14="http://schemas.microsoft.com/office/powerpoint/2010/main" val="40336469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wrap up each station, participants</a:t>
            </a:r>
            <a:r>
              <a:rPr lang="en-US" baseline="0" dirty="0"/>
              <a:t> are  prompted to think about ways to accommodate their care to Erikson’s developmental stage for each patient. </a:t>
            </a:r>
            <a:endParaRPr lang="en-US" dirty="0"/>
          </a:p>
          <a:p>
            <a:endParaRPr lang="en-US" dirty="0"/>
          </a:p>
        </p:txBody>
      </p:sp>
      <p:sp>
        <p:nvSpPr>
          <p:cNvPr id="4" name="Slide Number Placeholder 3"/>
          <p:cNvSpPr>
            <a:spLocks noGrp="1"/>
          </p:cNvSpPr>
          <p:nvPr>
            <p:ph type="sldNum" sz="quarter" idx="10"/>
          </p:nvPr>
        </p:nvSpPr>
        <p:spPr/>
        <p:txBody>
          <a:bodyPr/>
          <a:lstStyle/>
          <a:p>
            <a:fld id="{9EB6E7B6-33D8-49E2-AF01-B6BD8268DE4E}" type="slidenum">
              <a:rPr lang="en-US" smtClean="0"/>
              <a:t>12</a:t>
            </a:fld>
            <a:endParaRPr lang="en-US"/>
          </a:p>
        </p:txBody>
      </p:sp>
    </p:spTree>
    <p:extLst>
      <p:ext uri="{BB962C8B-B14F-4D97-AF65-F5344CB8AC3E}">
        <p14:creationId xmlns:p14="http://schemas.microsoft.com/office/powerpoint/2010/main" val="2864248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dirty="0"/>
              <a:t>LAC</a:t>
            </a:r>
          </a:p>
          <a:p>
            <a:pPr defTabSz="873161">
              <a:defRPr/>
            </a:pPr>
            <a:endParaRPr lang="en-US" dirty="0"/>
          </a:p>
          <a:p>
            <a:pPr defTabSz="873161">
              <a:defRPr/>
            </a:pPr>
            <a:r>
              <a:rPr lang="en-US" dirty="0"/>
              <a:t>After</a:t>
            </a:r>
            <a:r>
              <a:rPr lang="en-US" baseline="0" dirty="0"/>
              <a:t> completing their assessment of each patient, participants reconvene back in the classroom to discuss their findings and oftentimes reprioritize their patients based upon the information they collected in the simulation lab. </a:t>
            </a:r>
            <a:endParaRPr lang="en-US" dirty="0"/>
          </a:p>
          <a:p>
            <a:pPr defTabSz="873161">
              <a:defRPr/>
            </a:pPr>
            <a:endParaRPr lang="en-US" dirty="0"/>
          </a:p>
          <a:p>
            <a:endParaRPr lang="en-US" dirty="0"/>
          </a:p>
        </p:txBody>
      </p:sp>
      <p:sp>
        <p:nvSpPr>
          <p:cNvPr id="4" name="Slide Number Placeholder 3"/>
          <p:cNvSpPr>
            <a:spLocks noGrp="1"/>
          </p:cNvSpPr>
          <p:nvPr>
            <p:ph type="sldNum" sz="quarter" idx="10"/>
          </p:nvPr>
        </p:nvSpPr>
        <p:spPr/>
        <p:txBody>
          <a:bodyPr/>
          <a:lstStyle/>
          <a:p>
            <a:fld id="{9EB6E7B6-33D8-49E2-AF01-B6BD8268DE4E}" type="slidenum">
              <a:rPr lang="en-US" smtClean="0"/>
              <a:t>13</a:t>
            </a:fld>
            <a:endParaRPr lang="en-US"/>
          </a:p>
        </p:txBody>
      </p:sp>
    </p:spTree>
    <p:extLst>
      <p:ext uri="{BB962C8B-B14F-4D97-AF65-F5344CB8AC3E}">
        <p14:creationId xmlns:p14="http://schemas.microsoft.com/office/powerpoint/2010/main" val="25457417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a:t>
            </a:r>
          </a:p>
          <a:p>
            <a:endParaRPr lang="en-US" dirty="0"/>
          </a:p>
          <a:p>
            <a:r>
              <a:rPr lang="en-US" dirty="0"/>
              <a:t>By</a:t>
            </a:r>
            <a:r>
              <a:rPr lang="en-US" baseline="0" dirty="0"/>
              <a:t> the end of this class, participants have had the opportunity to practice pediatric assessment techniques, anticipate interventions and tailor their care based upon pediatric developmental stages. </a:t>
            </a:r>
          </a:p>
          <a:p>
            <a:endParaRPr lang="en-US" baseline="0" dirty="0"/>
          </a:p>
          <a:p>
            <a:r>
              <a:rPr lang="en-US" baseline="0" dirty="0"/>
              <a:t>They also come away with foundational tools for pediatric practice related to prioritization and time management. </a:t>
            </a:r>
            <a:endParaRPr lang="en-US" dirty="0"/>
          </a:p>
        </p:txBody>
      </p:sp>
      <p:sp>
        <p:nvSpPr>
          <p:cNvPr id="4" name="Slide Number Placeholder 3"/>
          <p:cNvSpPr>
            <a:spLocks noGrp="1"/>
          </p:cNvSpPr>
          <p:nvPr>
            <p:ph type="sldNum" sz="quarter" idx="10"/>
          </p:nvPr>
        </p:nvSpPr>
        <p:spPr/>
        <p:txBody>
          <a:bodyPr/>
          <a:lstStyle/>
          <a:p>
            <a:fld id="{9EB6E7B6-33D8-49E2-AF01-B6BD8268DE4E}" type="slidenum">
              <a:rPr lang="en-US" smtClean="0"/>
              <a:t>14</a:t>
            </a:fld>
            <a:endParaRPr lang="en-US"/>
          </a:p>
        </p:txBody>
      </p:sp>
    </p:spTree>
    <p:extLst>
      <p:ext uri="{BB962C8B-B14F-4D97-AF65-F5344CB8AC3E}">
        <p14:creationId xmlns:p14="http://schemas.microsoft.com/office/powerpoint/2010/main" val="160901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a:t>
            </a:r>
          </a:p>
        </p:txBody>
      </p:sp>
      <p:sp>
        <p:nvSpPr>
          <p:cNvPr id="4" name="Slide Number Placeholder 3"/>
          <p:cNvSpPr>
            <a:spLocks noGrp="1"/>
          </p:cNvSpPr>
          <p:nvPr>
            <p:ph type="sldNum" sz="quarter" idx="10"/>
          </p:nvPr>
        </p:nvSpPr>
        <p:spPr/>
        <p:txBody>
          <a:bodyPr/>
          <a:lstStyle/>
          <a:p>
            <a:fld id="{9EB6E7B6-33D8-49E2-AF01-B6BD8268DE4E}" type="slidenum">
              <a:rPr lang="en-US" smtClean="0"/>
              <a:t>15</a:t>
            </a:fld>
            <a:endParaRPr lang="en-US"/>
          </a:p>
        </p:txBody>
      </p:sp>
    </p:spTree>
    <p:extLst>
      <p:ext uri="{BB962C8B-B14F-4D97-AF65-F5344CB8AC3E}">
        <p14:creationId xmlns:p14="http://schemas.microsoft.com/office/powerpoint/2010/main" val="11460240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p:txBody>
      </p:sp>
      <p:sp>
        <p:nvSpPr>
          <p:cNvPr id="4" name="Slide Number Placeholder 3"/>
          <p:cNvSpPr>
            <a:spLocks noGrp="1"/>
          </p:cNvSpPr>
          <p:nvPr>
            <p:ph type="sldNum" sz="quarter" idx="10"/>
          </p:nvPr>
        </p:nvSpPr>
        <p:spPr/>
        <p:txBody>
          <a:bodyPr/>
          <a:lstStyle/>
          <a:p>
            <a:fld id="{9EB6E7B6-33D8-49E2-AF01-B6BD8268DE4E}" type="slidenum">
              <a:rPr lang="en-US" smtClean="0"/>
              <a:t>16</a:t>
            </a:fld>
            <a:endParaRPr lang="en-US"/>
          </a:p>
        </p:txBody>
      </p:sp>
    </p:spTree>
    <p:extLst>
      <p:ext uri="{BB962C8B-B14F-4D97-AF65-F5344CB8AC3E}">
        <p14:creationId xmlns:p14="http://schemas.microsoft.com/office/powerpoint/2010/main" val="3952487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B6E7B6-33D8-49E2-AF01-B6BD8268DE4E}" type="slidenum">
              <a:rPr lang="en-US" smtClean="0"/>
              <a:t>17</a:t>
            </a:fld>
            <a:endParaRPr lang="en-US"/>
          </a:p>
        </p:txBody>
      </p:sp>
    </p:spTree>
    <p:extLst>
      <p:ext uri="{BB962C8B-B14F-4D97-AF65-F5344CB8AC3E}">
        <p14:creationId xmlns:p14="http://schemas.microsoft.com/office/powerpoint/2010/main" val="2550809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3161">
              <a:defRPr/>
            </a:pPr>
            <a:r>
              <a:rPr lang="en-US" b="1" dirty="0"/>
              <a:t>LAC</a:t>
            </a:r>
          </a:p>
          <a:p>
            <a:pPr defTabSz="873161">
              <a:defRPr/>
            </a:pPr>
            <a:endParaRPr lang="en-US" dirty="0"/>
          </a:p>
          <a:p>
            <a:pPr defTabSz="873161">
              <a:defRPr/>
            </a:pPr>
            <a:r>
              <a:rPr lang="en-US" dirty="0"/>
              <a:t>The</a:t>
            </a:r>
            <a:r>
              <a:rPr lang="en-US" baseline="0" dirty="0"/>
              <a:t> idea for this class came from leadership and staff concerns regarding assessment techniques, developmental considerations, and overall comfort caring for pediatric patients.  As many of you may have personally experienced, pediatric clinical experiences are decreasing or being replaced with simulation. We set out to create a class to bridge that knowledge and skill gap…giving new clinical staff tools in their tool box to begin their journey in pediatrics.  </a:t>
            </a:r>
          </a:p>
        </p:txBody>
      </p:sp>
      <p:sp>
        <p:nvSpPr>
          <p:cNvPr id="4" name="Slide Number Placeholder 3"/>
          <p:cNvSpPr>
            <a:spLocks noGrp="1"/>
          </p:cNvSpPr>
          <p:nvPr>
            <p:ph type="sldNum" sz="quarter" idx="10"/>
          </p:nvPr>
        </p:nvSpPr>
        <p:spPr/>
        <p:txBody>
          <a:bodyPr/>
          <a:lstStyle/>
          <a:p>
            <a:fld id="{9EB6E7B6-33D8-49E2-AF01-B6BD8268DE4E}" type="slidenum">
              <a:rPr lang="en-US" smtClean="0"/>
              <a:t>2</a:t>
            </a:fld>
            <a:endParaRPr lang="en-US"/>
          </a:p>
        </p:txBody>
      </p:sp>
    </p:spTree>
    <p:extLst>
      <p:ext uri="{BB962C8B-B14F-4D97-AF65-F5344CB8AC3E}">
        <p14:creationId xmlns:p14="http://schemas.microsoft.com/office/powerpoint/2010/main" val="2995604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LAC</a:t>
            </a:r>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a:t>
            </a:r>
            <a:r>
              <a:rPr lang="en-US" sz="1200" baseline="0" dirty="0"/>
              <a:t> provide this class during the first month of orientation. The session begins in a classroom with didactic learning utilizing adult learning techniques. For example, this is one of our groups piecing together elements of the blood pressure policy and procedure and to identify improper steps and techniques in the kits.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Afterwords, participants brainstorm how to implement these steps on, say, a screaming 2-year old or a crying 6-week old. Participants quickly identify that one size does not fit all (whether by technique or size of equipment utilized). </a:t>
            </a:r>
            <a:endParaRPr lang="en-US" sz="1200" dirty="0"/>
          </a:p>
          <a:p>
            <a:endParaRPr lang="en-US" sz="1200" dirty="0"/>
          </a:p>
          <a:p>
            <a:endParaRPr lang="en-US" dirty="0"/>
          </a:p>
        </p:txBody>
      </p:sp>
      <p:sp>
        <p:nvSpPr>
          <p:cNvPr id="4" name="Slide Number Placeholder 3"/>
          <p:cNvSpPr>
            <a:spLocks noGrp="1"/>
          </p:cNvSpPr>
          <p:nvPr>
            <p:ph type="sldNum" sz="quarter" idx="10"/>
          </p:nvPr>
        </p:nvSpPr>
        <p:spPr/>
        <p:txBody>
          <a:bodyPr/>
          <a:lstStyle/>
          <a:p>
            <a:fld id="{9EB6E7B6-33D8-49E2-AF01-B6BD8268DE4E}" type="slidenum">
              <a:rPr lang="en-US" smtClean="0"/>
              <a:t>3</a:t>
            </a:fld>
            <a:endParaRPr lang="en-US"/>
          </a:p>
        </p:txBody>
      </p:sp>
    </p:spTree>
    <p:extLst>
      <p:ext uri="{BB962C8B-B14F-4D97-AF65-F5344CB8AC3E}">
        <p14:creationId xmlns:p14="http://schemas.microsoft.com/office/powerpoint/2010/main" val="15024816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LAC</a:t>
            </a:r>
          </a:p>
          <a:p>
            <a:r>
              <a:rPr lang="en-US" b="0" dirty="0"/>
              <a:t>One of the most important tools</a:t>
            </a:r>
            <a:r>
              <a:rPr lang="en-US" b="0" baseline="0" dirty="0"/>
              <a:t> shared with new staff</a:t>
            </a:r>
            <a:r>
              <a:rPr lang="en-US" b="0" dirty="0"/>
              <a:t> to prioritize their patient care assignment is the </a:t>
            </a:r>
            <a:r>
              <a:rPr lang="en-US" b="0" dirty="0" err="1"/>
              <a:t>The</a:t>
            </a:r>
            <a:r>
              <a:rPr lang="en-US" b="0" dirty="0"/>
              <a:t> Pediatric Assessment Triangle-PAT. </a:t>
            </a:r>
            <a:r>
              <a:rPr lang="en-US" b="0" baseline="0" dirty="0"/>
              <a:t>This is a quick, doorway assessment based upon general appearance, work of breathing, and circulation. </a:t>
            </a:r>
          </a:p>
          <a:p>
            <a:endParaRPr lang="en-US" b="0" baseline="0" dirty="0"/>
          </a:p>
          <a:p>
            <a:r>
              <a:rPr lang="en-US" b="0" baseline="0" dirty="0"/>
              <a:t>Every patient that comes to Cook Children’s is sick.  It is up to us to prioritize who is “sicker” and “sickest”. We will do that based upon whether one or more elements of the PAT are abnormal. </a:t>
            </a:r>
            <a:endParaRPr lang="en-US" b="0" dirty="0"/>
          </a:p>
        </p:txBody>
      </p:sp>
      <p:sp>
        <p:nvSpPr>
          <p:cNvPr id="4" name="Slide Number Placeholder 3"/>
          <p:cNvSpPr>
            <a:spLocks noGrp="1"/>
          </p:cNvSpPr>
          <p:nvPr>
            <p:ph type="sldNum" sz="quarter" idx="10"/>
          </p:nvPr>
        </p:nvSpPr>
        <p:spPr/>
        <p:txBody>
          <a:bodyPr/>
          <a:lstStyle/>
          <a:p>
            <a:fld id="{9EB6E7B6-33D8-49E2-AF01-B6BD8268DE4E}" type="slidenum">
              <a:rPr lang="en-US" smtClean="0"/>
              <a:t>4</a:t>
            </a:fld>
            <a:endParaRPr lang="en-US"/>
          </a:p>
        </p:txBody>
      </p:sp>
    </p:spTree>
    <p:extLst>
      <p:ext uri="{BB962C8B-B14F-4D97-AF65-F5344CB8AC3E}">
        <p14:creationId xmlns:p14="http://schemas.microsoft.com/office/powerpoint/2010/main" val="31987296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Abby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baseline="0" dirty="0"/>
              <a:t>Employees are placed into groups and asked to determine which of the following four patients is the sickest patient and why. </a:t>
            </a:r>
            <a:endParaRPr lang="en-US" b="0" dirty="0"/>
          </a:p>
        </p:txBody>
      </p:sp>
      <p:sp>
        <p:nvSpPr>
          <p:cNvPr id="4" name="Slide Number Placeholder 3"/>
          <p:cNvSpPr>
            <a:spLocks noGrp="1"/>
          </p:cNvSpPr>
          <p:nvPr>
            <p:ph type="sldNum" sz="quarter" idx="10"/>
          </p:nvPr>
        </p:nvSpPr>
        <p:spPr/>
        <p:txBody>
          <a:bodyPr/>
          <a:lstStyle/>
          <a:p>
            <a:fld id="{9EB6E7B6-33D8-49E2-AF01-B6BD8268DE4E}" type="slidenum">
              <a:rPr lang="en-US" smtClean="0"/>
              <a:t>5</a:t>
            </a:fld>
            <a:endParaRPr lang="en-US"/>
          </a:p>
        </p:txBody>
      </p:sp>
    </p:spTree>
    <p:extLst>
      <p:ext uri="{BB962C8B-B14F-4D97-AF65-F5344CB8AC3E}">
        <p14:creationId xmlns:p14="http://schemas.microsoft.com/office/powerpoint/2010/main" val="192192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endParaRPr lang="en-US" dirty="0"/>
          </a:p>
          <a:p>
            <a:r>
              <a:rPr lang="en-US" dirty="0"/>
              <a:t>6-week old</a:t>
            </a:r>
          </a:p>
          <a:p>
            <a:r>
              <a:rPr lang="en-US" dirty="0"/>
              <a:t>2-year old</a:t>
            </a:r>
          </a:p>
          <a:p>
            <a:r>
              <a:rPr lang="en-US" dirty="0"/>
              <a:t>7-year</a:t>
            </a:r>
            <a:r>
              <a:rPr lang="en-US" baseline="0" dirty="0"/>
              <a:t> old</a:t>
            </a:r>
          </a:p>
          <a:p>
            <a:r>
              <a:rPr lang="en-US" baseline="0" dirty="0"/>
              <a:t>17-year old</a:t>
            </a:r>
          </a:p>
          <a:p>
            <a:endParaRPr lang="en-US" dirty="0"/>
          </a:p>
          <a:p>
            <a:r>
              <a:rPr lang="en-US" dirty="0"/>
              <a:t>Knowing the basics</a:t>
            </a:r>
            <a:r>
              <a:rPr lang="en-US" baseline="0" dirty="0"/>
              <a:t> of the PAT (work of breathing, circulation and general appearance)…looking at all four of our patient pictures, to yourself, identify which patient(s) you would identify as sick, sicker and sickest. For example, are there any elements of the PAT that are abnormal? How about two elements? </a:t>
            </a:r>
            <a:endParaRPr lang="en-US" dirty="0"/>
          </a:p>
        </p:txBody>
      </p:sp>
      <p:sp>
        <p:nvSpPr>
          <p:cNvPr id="4" name="Slide Number Placeholder 3"/>
          <p:cNvSpPr>
            <a:spLocks noGrp="1"/>
          </p:cNvSpPr>
          <p:nvPr>
            <p:ph type="sldNum" sz="quarter" idx="10"/>
          </p:nvPr>
        </p:nvSpPr>
        <p:spPr/>
        <p:txBody>
          <a:bodyPr/>
          <a:lstStyle/>
          <a:p>
            <a:fld id="{9EB6E7B6-33D8-49E2-AF01-B6BD8268DE4E}" type="slidenum">
              <a:rPr lang="en-US" smtClean="0"/>
              <a:t>6</a:t>
            </a:fld>
            <a:endParaRPr lang="en-US"/>
          </a:p>
        </p:txBody>
      </p:sp>
    </p:spTree>
    <p:extLst>
      <p:ext uri="{BB962C8B-B14F-4D97-AF65-F5344CB8AC3E}">
        <p14:creationId xmlns:p14="http://schemas.microsoft.com/office/powerpoint/2010/main" val="172753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endParaRPr lang="en-US" dirty="0"/>
          </a:p>
          <a:p>
            <a:r>
              <a:rPr lang="en-US" dirty="0"/>
              <a:t>After prioritizing care, laminated</a:t>
            </a:r>
            <a:r>
              <a:rPr lang="en-US" baseline="0" dirty="0"/>
              <a:t> ‘y’ sheets are provided to help participants collect their assessment and intervention data for when they “go see” their patients in the simulation lab. </a:t>
            </a:r>
            <a:endParaRPr lang="en-US" dirty="0"/>
          </a:p>
          <a:p>
            <a:endParaRPr lang="en-US" dirty="0"/>
          </a:p>
          <a:p>
            <a:endParaRPr lang="en-US" dirty="0"/>
          </a:p>
          <a:p>
            <a:r>
              <a:rPr lang="en-US" dirty="0"/>
              <a:t>	</a:t>
            </a:r>
            <a:endParaRPr lang="en-US" baseline="0" dirty="0"/>
          </a:p>
        </p:txBody>
      </p:sp>
      <p:sp>
        <p:nvSpPr>
          <p:cNvPr id="4" name="Slide Number Placeholder 3"/>
          <p:cNvSpPr>
            <a:spLocks noGrp="1"/>
          </p:cNvSpPr>
          <p:nvPr>
            <p:ph type="sldNum" sz="quarter" idx="10"/>
          </p:nvPr>
        </p:nvSpPr>
        <p:spPr/>
        <p:txBody>
          <a:bodyPr/>
          <a:lstStyle/>
          <a:p>
            <a:fld id="{9EB6E7B6-33D8-49E2-AF01-B6BD8268DE4E}" type="slidenum">
              <a:rPr lang="en-US" smtClean="0"/>
              <a:t>7</a:t>
            </a:fld>
            <a:endParaRPr lang="en-US"/>
          </a:p>
        </p:txBody>
      </p:sp>
    </p:spTree>
    <p:extLst>
      <p:ext uri="{BB962C8B-B14F-4D97-AF65-F5344CB8AC3E}">
        <p14:creationId xmlns:p14="http://schemas.microsoft.com/office/powerpoint/2010/main" val="3649886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Abby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a:t>
            </a:r>
            <a:r>
              <a:rPr lang="en-US" baseline="0" dirty="0"/>
              <a:t> simulation lab, groups rotate through all 4 high-fidelity simulated stations based upon the patients presented in the classroom setting.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Here you see two of our mannequins. It is important to note that these are still pictures that you are seeing but let me confirm to you that both of these patients are crying and grunting---loudly—the whole time we are in the sim lab which represents real life in a pediatric hospital! On the left is our 6 week old with respiratory distress and difficulty feeding. On the right is Tommy (my favorite) our two year old presenting with abdominal pain who is inconsolable but has periods of playfulness.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9EB6E7B6-33D8-49E2-AF01-B6BD8268DE4E}" type="slidenum">
              <a:rPr lang="en-US" smtClean="0"/>
              <a:t>8</a:t>
            </a:fld>
            <a:endParaRPr lang="en-US"/>
          </a:p>
        </p:txBody>
      </p:sp>
    </p:spTree>
    <p:extLst>
      <p:ext uri="{BB962C8B-B14F-4D97-AF65-F5344CB8AC3E}">
        <p14:creationId xmlns:p14="http://schemas.microsoft.com/office/powerpoint/2010/main" val="1700756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Abby</a:t>
            </a:r>
          </a:p>
          <a:p>
            <a:endParaRPr lang="en-US" dirty="0"/>
          </a:p>
          <a:p>
            <a:r>
              <a:rPr lang="en-US" dirty="0"/>
              <a:t>One </a:t>
            </a:r>
            <a:r>
              <a:rPr lang="en-US" baseline="0" dirty="0"/>
              <a:t>clinical educator is stationed at each simulated patient.  The educator serves to facilitate the station and is provided a guide (as seen above) with further information about the patient to aid in prompting discussion among the participants. </a:t>
            </a:r>
          </a:p>
          <a:p>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9EB6E7B6-33D8-49E2-AF01-B6BD8268DE4E}" type="slidenum">
              <a:rPr lang="en-US" smtClean="0"/>
              <a:t>9</a:t>
            </a:fld>
            <a:endParaRPr lang="en-US"/>
          </a:p>
        </p:txBody>
      </p:sp>
    </p:spTree>
    <p:extLst>
      <p:ext uri="{BB962C8B-B14F-4D97-AF65-F5344CB8AC3E}">
        <p14:creationId xmlns:p14="http://schemas.microsoft.com/office/powerpoint/2010/main" val="34338962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p:nvPr>
        </p:nvSpPr>
        <p:spPr>
          <a:xfrm>
            <a:off x="685800" y="685800"/>
            <a:ext cx="7772400" cy="2127251"/>
          </a:xfrm>
        </p:spPr>
        <p:txBody>
          <a:bodyPr/>
          <a:lstStyle>
            <a:lvl1pPr>
              <a:defRPr sz="5800"/>
            </a:lvl1pPr>
          </a:lstStyle>
          <a:p>
            <a:r>
              <a:rPr lang="en-US"/>
              <a:t>Click to edit Master title style</a:t>
            </a:r>
          </a:p>
        </p:txBody>
      </p:sp>
      <p:sp>
        <p:nvSpPr>
          <p:cNvPr id="19459" name="Rectangle 3"/>
          <p:cNvSpPr>
            <a:spLocks noGrp="1" noChangeArrowheads="1"/>
          </p:cNvSpPr>
          <p:nvPr>
            <p:ph type="subTitle" idx="1"/>
          </p:nvPr>
        </p:nvSpPr>
        <p:spPr>
          <a:xfrm>
            <a:off x="2133600" y="3352800"/>
            <a:ext cx="6400800" cy="2057400"/>
          </a:xfrm>
        </p:spPr>
        <p:txBody>
          <a:bodyPr/>
          <a:lstStyle>
            <a:lvl1pPr marL="0" indent="0" algn="r">
              <a:buFont typeface="Wingdings" pitchFamily="2" charset="2"/>
              <a:buNone/>
              <a:defRPr sz="3400">
                <a:solidFill>
                  <a:schemeClr val="accent2"/>
                </a:solidFill>
              </a:defRPr>
            </a:lvl1pPr>
          </a:lstStyle>
          <a:p>
            <a:r>
              <a:rPr lang="en-US"/>
              <a:t>Click to edit Master subtitle style</a:t>
            </a:r>
          </a:p>
        </p:txBody>
      </p:sp>
      <p:grpSp>
        <p:nvGrpSpPr>
          <p:cNvPr id="3" name="Group 2"/>
          <p:cNvGrpSpPr/>
          <p:nvPr/>
        </p:nvGrpSpPr>
        <p:grpSpPr>
          <a:xfrm>
            <a:off x="0" y="-1588"/>
            <a:ext cx="274638" cy="6858001"/>
            <a:chOff x="0" y="-1588"/>
            <a:chExt cx="274638" cy="6858001"/>
          </a:xfrm>
        </p:grpSpPr>
        <p:sp>
          <p:nvSpPr>
            <p:cNvPr id="8" name="Rectangle 7"/>
            <p:cNvSpPr>
              <a:spLocks noChangeArrowheads="1"/>
            </p:cNvSpPr>
            <p:nvPr/>
          </p:nvSpPr>
          <p:spPr bwMode="auto">
            <a:xfrm>
              <a:off x="0" y="-1588"/>
              <a:ext cx="274638" cy="1447800"/>
            </a:xfrm>
            <a:prstGeom prst="rect">
              <a:avLst/>
            </a:prstGeom>
            <a:solidFill>
              <a:schemeClr val="bg1"/>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9" name="Rectangle 9"/>
            <p:cNvSpPr>
              <a:spLocks noChangeArrowheads="1"/>
            </p:cNvSpPr>
            <p:nvPr/>
          </p:nvSpPr>
          <p:spPr bwMode="auto">
            <a:xfrm>
              <a:off x="0" y="1446212"/>
              <a:ext cx="274638" cy="5410201"/>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gr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72200" y="6202680"/>
            <a:ext cx="2477193" cy="365760"/>
          </a:xfrm>
          <a:prstGeom prst="rect">
            <a:avLst/>
          </a:prstGeom>
        </p:spPr>
      </p:pic>
    </p:spTree>
    <p:extLst>
      <p:ext uri="{BB962C8B-B14F-4D97-AF65-F5344CB8AC3E}">
        <p14:creationId xmlns:p14="http://schemas.microsoft.com/office/powerpoint/2010/main" val="197201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6174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3760138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5202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40"/>
            <a:ext cx="8229600" cy="1020761"/>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6925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91382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09800" y="277815"/>
            <a:ext cx="6477000" cy="1017587"/>
          </a:xfrm>
        </p:spPr>
        <p:txBody>
          <a:bodyPr/>
          <a:lstStyle/>
          <a:p>
            <a:r>
              <a:rPr lang="en-US"/>
              <a:t>Click to edit Master title style</a:t>
            </a:r>
            <a:endParaRPr lang="en-US" dirty="0"/>
          </a:p>
        </p:txBody>
      </p:sp>
    </p:spTree>
    <p:extLst>
      <p:ext uri="{BB962C8B-B14F-4D97-AF65-F5344CB8AC3E}">
        <p14:creationId xmlns:p14="http://schemas.microsoft.com/office/powerpoint/2010/main" val="383689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6353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022351"/>
          </a:xfrm>
        </p:spPr>
        <p:txBody>
          <a:bodyPr/>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2"/>
            <a:ext cx="5111750" cy="54927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435103"/>
            <a:ext cx="3008313" cy="43306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78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2600" y="193431"/>
            <a:ext cx="5486400" cy="566739"/>
          </a:xfrm>
        </p:spPr>
        <p:txBody>
          <a:bodyPr/>
          <a:lstStyle>
            <a:lvl1pPr algn="l">
              <a:defRPr sz="2000" b="1"/>
            </a:lvl1pPr>
          </a:lstStyle>
          <a:p>
            <a:r>
              <a:rPr lang="en-US"/>
              <a:t>Click to edit Master title style</a:t>
            </a:r>
            <a:endParaRPr lang="en-US" dirty="0"/>
          </a:p>
        </p:txBody>
      </p:sp>
      <p:sp>
        <p:nvSpPr>
          <p:cNvPr id="3" name="Picture Placeholder 2"/>
          <p:cNvSpPr>
            <a:spLocks noGrp="1"/>
          </p:cNvSpPr>
          <p:nvPr>
            <p:ph type="pic" idx="1"/>
          </p:nvPr>
        </p:nvSpPr>
        <p:spPr>
          <a:xfrm>
            <a:off x="1752600" y="1498600"/>
            <a:ext cx="5486400" cy="431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52600" y="787400"/>
            <a:ext cx="5486400" cy="5842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25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457200" y="1600200"/>
            <a:ext cx="82296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2" name="Group 1"/>
          <p:cNvGrpSpPr/>
          <p:nvPr/>
        </p:nvGrpSpPr>
        <p:grpSpPr>
          <a:xfrm>
            <a:off x="0" y="-1588"/>
            <a:ext cx="274638" cy="6858001"/>
            <a:chOff x="0" y="-1588"/>
            <a:chExt cx="274638" cy="6858001"/>
          </a:xfrm>
        </p:grpSpPr>
        <p:sp>
          <p:nvSpPr>
            <p:cNvPr id="18439" name="Rectangle 7"/>
            <p:cNvSpPr>
              <a:spLocks noChangeArrowheads="1"/>
            </p:cNvSpPr>
            <p:nvPr/>
          </p:nvSpPr>
          <p:spPr bwMode="auto">
            <a:xfrm>
              <a:off x="0" y="-1588"/>
              <a:ext cx="274638" cy="1447800"/>
            </a:xfrm>
            <a:prstGeom prst="rect">
              <a:avLst/>
            </a:prstGeom>
            <a:solidFill>
              <a:schemeClr val="bg1"/>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sp>
          <p:nvSpPr>
            <p:cNvPr id="18441" name="Rectangle 9"/>
            <p:cNvSpPr>
              <a:spLocks noChangeArrowheads="1"/>
            </p:cNvSpPr>
            <p:nvPr/>
          </p:nvSpPr>
          <p:spPr bwMode="auto">
            <a:xfrm>
              <a:off x="0" y="1446212"/>
              <a:ext cx="274638" cy="5410201"/>
            </a:xfrm>
            <a:prstGeom prst="rect">
              <a:avLst/>
            </a:prstGeom>
            <a:solidFill>
              <a:schemeClr val="accent2"/>
            </a:solidFill>
            <a:ln w="9525">
              <a:noFill/>
              <a:miter lim="800000"/>
              <a:headEnd/>
              <a:tailEnd/>
            </a:ln>
            <a:effectLst/>
          </p:spPr>
          <p:txBody>
            <a:bodyPr wrap="none" anchor="ctr"/>
            <a:lstStyle/>
            <a:p>
              <a:pPr algn="ctr" eaLnBrk="1" hangingPunct="1">
                <a:defRPr/>
              </a:pPr>
              <a:endParaRPr lang="en-US" sz="2400">
                <a:latin typeface="Times New Roman" pitchFamily="18" charset="0"/>
              </a:endParaRPr>
            </a:p>
          </p:txBody>
        </p:sp>
      </p:gr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184668" y="6278880"/>
            <a:ext cx="2477193" cy="365760"/>
          </a:xfrm>
          <a:prstGeom prst="rect">
            <a:avLst/>
          </a:prstGeom>
        </p:spPr>
      </p:pic>
    </p:spTree>
  </p:cSld>
  <p:clrMap bg1="dk1" tx1="lt1" bg2="dk2"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Lst>
  <p:txStyles>
    <p:title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rgbClr val="005480"/>
          </a:solidFill>
          <a:latin typeface="Arial" charset="0"/>
        </a:defRPr>
      </a:lvl2pPr>
      <a:lvl3pPr algn="r" rtl="0" eaLnBrk="1" fontAlgn="base" hangingPunct="1">
        <a:spcBef>
          <a:spcPct val="0"/>
        </a:spcBef>
        <a:spcAft>
          <a:spcPct val="0"/>
        </a:spcAft>
        <a:defRPr sz="4400" b="1">
          <a:solidFill>
            <a:srgbClr val="005480"/>
          </a:solidFill>
          <a:latin typeface="Arial" charset="0"/>
        </a:defRPr>
      </a:lvl3pPr>
      <a:lvl4pPr algn="r" rtl="0" eaLnBrk="1" fontAlgn="base" hangingPunct="1">
        <a:spcBef>
          <a:spcPct val="0"/>
        </a:spcBef>
        <a:spcAft>
          <a:spcPct val="0"/>
        </a:spcAft>
        <a:defRPr sz="4400" b="1">
          <a:solidFill>
            <a:srgbClr val="005480"/>
          </a:solidFill>
          <a:latin typeface="Arial" charset="0"/>
        </a:defRPr>
      </a:lvl4pPr>
      <a:lvl5pPr algn="r" rtl="0" eaLnBrk="1" fontAlgn="base" hangingPunct="1">
        <a:spcBef>
          <a:spcPct val="0"/>
        </a:spcBef>
        <a:spcAft>
          <a:spcPct val="0"/>
        </a:spcAft>
        <a:defRPr sz="4400" b="1">
          <a:solidFill>
            <a:srgbClr val="005480"/>
          </a:solidFill>
          <a:latin typeface="Arial" charset="0"/>
        </a:defRPr>
      </a:lvl5pPr>
      <a:lvl6pPr marL="457200" algn="r" rtl="0" eaLnBrk="1" fontAlgn="base" hangingPunct="1">
        <a:spcBef>
          <a:spcPct val="0"/>
        </a:spcBef>
        <a:spcAft>
          <a:spcPct val="0"/>
        </a:spcAft>
        <a:defRPr sz="4400" b="1">
          <a:solidFill>
            <a:srgbClr val="005480"/>
          </a:solidFill>
          <a:latin typeface="Arial" charset="0"/>
        </a:defRPr>
      </a:lvl6pPr>
      <a:lvl7pPr marL="914400" algn="r" rtl="0" eaLnBrk="1" fontAlgn="base" hangingPunct="1">
        <a:spcBef>
          <a:spcPct val="0"/>
        </a:spcBef>
        <a:spcAft>
          <a:spcPct val="0"/>
        </a:spcAft>
        <a:defRPr sz="4400" b="1">
          <a:solidFill>
            <a:srgbClr val="005480"/>
          </a:solidFill>
          <a:latin typeface="Arial" charset="0"/>
        </a:defRPr>
      </a:lvl7pPr>
      <a:lvl8pPr marL="1371600" algn="r" rtl="0" eaLnBrk="1" fontAlgn="base" hangingPunct="1">
        <a:spcBef>
          <a:spcPct val="0"/>
        </a:spcBef>
        <a:spcAft>
          <a:spcPct val="0"/>
        </a:spcAft>
        <a:defRPr sz="4400" b="1">
          <a:solidFill>
            <a:srgbClr val="005480"/>
          </a:solidFill>
          <a:latin typeface="Arial" charset="0"/>
        </a:defRPr>
      </a:lvl8pPr>
      <a:lvl9pPr marL="1828800" algn="r" rtl="0" eaLnBrk="1" fontAlgn="base" hangingPunct="1">
        <a:spcBef>
          <a:spcPct val="0"/>
        </a:spcBef>
        <a:spcAft>
          <a:spcPct val="0"/>
        </a:spcAft>
        <a:defRPr sz="4400" b="1">
          <a:solidFill>
            <a:srgbClr val="005480"/>
          </a:solidFill>
          <a:latin typeface="Arial" charset="0"/>
        </a:defRPr>
      </a:lvl9pPr>
    </p:titleStyle>
    <p:bodyStyle>
      <a:lvl1pPr marL="342900" indent="-342900" algn="l" rtl="0" eaLnBrk="1" fontAlgn="base" hangingPunct="1">
        <a:spcBef>
          <a:spcPct val="20000"/>
        </a:spcBef>
        <a:spcAft>
          <a:spcPct val="0"/>
        </a:spcAft>
        <a:buClr>
          <a:srgbClr val="005480"/>
        </a:buClr>
        <a:buFont typeface="Wingdings" pitchFamily="2" charset="2"/>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lr>
          <a:srgbClr val="008265"/>
        </a:buClr>
        <a:buChar char="•"/>
        <a:defRPr sz="2800">
          <a:solidFill>
            <a:schemeClr val="bg1"/>
          </a:solidFill>
          <a:latin typeface="+mn-lt"/>
        </a:defRPr>
      </a:lvl2pPr>
      <a:lvl3pPr marL="1143000" indent="-228600" algn="l" rtl="0" eaLnBrk="1" fontAlgn="base" hangingPunct="1">
        <a:spcBef>
          <a:spcPct val="20000"/>
        </a:spcBef>
        <a:spcAft>
          <a:spcPct val="0"/>
        </a:spcAft>
        <a:buClr>
          <a:srgbClr val="9FA1A4"/>
        </a:buClr>
        <a:buSzPct val="80000"/>
        <a:buFont typeface="Wingdings" pitchFamily="2" charset="2"/>
        <a:buChar char=""/>
        <a:defRPr sz="2400">
          <a:solidFill>
            <a:schemeClr val="bg1"/>
          </a:solidFill>
          <a:latin typeface="+mn-lt"/>
        </a:defRPr>
      </a:lvl3pPr>
      <a:lvl4pPr marL="1600200" indent="-228600" algn="l" rtl="0" eaLnBrk="1" fontAlgn="base" hangingPunct="1">
        <a:spcBef>
          <a:spcPct val="20000"/>
        </a:spcBef>
        <a:spcAft>
          <a:spcPct val="0"/>
        </a:spcAft>
        <a:buClr>
          <a:srgbClr val="005480"/>
        </a:buClr>
        <a:buFont typeface="Wingdings" pitchFamily="2" charset="2"/>
        <a:buChar char="§"/>
        <a:defRPr sz="2000">
          <a:solidFill>
            <a:schemeClr val="bg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https://www.amazon.com/s/ref=dp_byline_sr_book_1?ie=UTF8&amp;text=M.D.+Chameides+Leon&amp;search-alias=books&amp;field-author=M.D.+Chameides+Leon&amp;sort=relevancer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2270" y="0"/>
            <a:ext cx="8805530" cy="5867400"/>
          </a:xfrm>
          <a:prstGeom prst="rect">
            <a:avLst/>
          </a:prstGeom>
          <a:ln>
            <a:noFill/>
          </a:ln>
          <a:effectLst>
            <a:outerShdw blurRad="292100" dist="139700" dir="2700000" algn="tl" rotWithShape="0">
              <a:srgbClr val="333333">
                <a:alpha val="65000"/>
              </a:srgbClr>
            </a:outerShdw>
          </a:effectLst>
        </p:spPr>
      </p:pic>
      <p:sp>
        <p:nvSpPr>
          <p:cNvPr id="6" name="Title 1"/>
          <p:cNvSpPr txBox="1">
            <a:spLocks/>
          </p:cNvSpPr>
          <p:nvPr/>
        </p:nvSpPr>
        <p:spPr>
          <a:xfrm>
            <a:off x="838200" y="0"/>
            <a:ext cx="7772400" cy="2660651"/>
          </a:xfrm>
          <a:prstGeom prst="rect">
            <a:avLst/>
          </a:prstGeom>
        </p:spPr>
        <p:txBody>
          <a:bodyPr/>
          <a:lstStyle>
            <a:lvl1pPr algn="r" rtl="0" eaLnBrk="1" fontAlgn="base" hangingPunct="1">
              <a:spcBef>
                <a:spcPct val="0"/>
              </a:spcBef>
              <a:spcAft>
                <a:spcPct val="0"/>
              </a:spcAft>
              <a:defRPr sz="4400" b="1">
                <a:solidFill>
                  <a:schemeClr val="bg1"/>
                </a:solidFill>
                <a:latin typeface="+mj-lt"/>
                <a:ea typeface="+mj-ea"/>
                <a:cs typeface="+mj-cs"/>
              </a:defRPr>
            </a:lvl1pPr>
            <a:lvl2pPr algn="r" rtl="0" eaLnBrk="1" fontAlgn="base" hangingPunct="1">
              <a:spcBef>
                <a:spcPct val="0"/>
              </a:spcBef>
              <a:spcAft>
                <a:spcPct val="0"/>
              </a:spcAft>
              <a:defRPr sz="4400" b="1">
                <a:solidFill>
                  <a:srgbClr val="005480"/>
                </a:solidFill>
                <a:latin typeface="Arial" charset="0"/>
              </a:defRPr>
            </a:lvl2pPr>
            <a:lvl3pPr algn="r" rtl="0" eaLnBrk="1" fontAlgn="base" hangingPunct="1">
              <a:spcBef>
                <a:spcPct val="0"/>
              </a:spcBef>
              <a:spcAft>
                <a:spcPct val="0"/>
              </a:spcAft>
              <a:defRPr sz="4400" b="1">
                <a:solidFill>
                  <a:srgbClr val="005480"/>
                </a:solidFill>
                <a:latin typeface="Arial" charset="0"/>
              </a:defRPr>
            </a:lvl3pPr>
            <a:lvl4pPr algn="r" rtl="0" eaLnBrk="1" fontAlgn="base" hangingPunct="1">
              <a:spcBef>
                <a:spcPct val="0"/>
              </a:spcBef>
              <a:spcAft>
                <a:spcPct val="0"/>
              </a:spcAft>
              <a:defRPr sz="4400" b="1">
                <a:solidFill>
                  <a:srgbClr val="005480"/>
                </a:solidFill>
                <a:latin typeface="Arial" charset="0"/>
              </a:defRPr>
            </a:lvl4pPr>
            <a:lvl5pPr algn="r" rtl="0" eaLnBrk="1" fontAlgn="base" hangingPunct="1">
              <a:spcBef>
                <a:spcPct val="0"/>
              </a:spcBef>
              <a:spcAft>
                <a:spcPct val="0"/>
              </a:spcAft>
              <a:defRPr sz="4400" b="1">
                <a:solidFill>
                  <a:srgbClr val="005480"/>
                </a:solidFill>
                <a:latin typeface="Arial" charset="0"/>
              </a:defRPr>
            </a:lvl5pPr>
            <a:lvl6pPr marL="457200" algn="r" rtl="0" eaLnBrk="1" fontAlgn="base" hangingPunct="1">
              <a:spcBef>
                <a:spcPct val="0"/>
              </a:spcBef>
              <a:spcAft>
                <a:spcPct val="0"/>
              </a:spcAft>
              <a:defRPr sz="4400" b="1">
                <a:solidFill>
                  <a:srgbClr val="005480"/>
                </a:solidFill>
                <a:latin typeface="Arial" charset="0"/>
              </a:defRPr>
            </a:lvl6pPr>
            <a:lvl7pPr marL="914400" algn="r" rtl="0" eaLnBrk="1" fontAlgn="base" hangingPunct="1">
              <a:spcBef>
                <a:spcPct val="0"/>
              </a:spcBef>
              <a:spcAft>
                <a:spcPct val="0"/>
              </a:spcAft>
              <a:defRPr sz="4400" b="1">
                <a:solidFill>
                  <a:srgbClr val="005480"/>
                </a:solidFill>
                <a:latin typeface="Arial" charset="0"/>
              </a:defRPr>
            </a:lvl7pPr>
            <a:lvl8pPr marL="1371600" algn="r" rtl="0" eaLnBrk="1" fontAlgn="base" hangingPunct="1">
              <a:spcBef>
                <a:spcPct val="0"/>
              </a:spcBef>
              <a:spcAft>
                <a:spcPct val="0"/>
              </a:spcAft>
              <a:defRPr sz="4400" b="1">
                <a:solidFill>
                  <a:srgbClr val="005480"/>
                </a:solidFill>
                <a:latin typeface="Arial" charset="0"/>
              </a:defRPr>
            </a:lvl8pPr>
            <a:lvl9pPr marL="1828800" algn="r" rtl="0" eaLnBrk="1" fontAlgn="base" hangingPunct="1">
              <a:spcBef>
                <a:spcPct val="0"/>
              </a:spcBef>
              <a:spcAft>
                <a:spcPct val="0"/>
              </a:spcAft>
              <a:defRPr sz="4400" b="1">
                <a:solidFill>
                  <a:srgbClr val="005480"/>
                </a:solidFill>
                <a:latin typeface="Arial" charset="0"/>
              </a:defRPr>
            </a:lvl9pPr>
          </a:lstStyle>
          <a:p>
            <a:pPr algn="ctr"/>
            <a:r>
              <a:rPr lang="en-US" kern="0" dirty="0">
                <a:effectLst>
                  <a:outerShdw blurRad="38100" dist="38100" dir="2700000" algn="tl">
                    <a:srgbClr val="000000">
                      <a:alpha val="43137"/>
                    </a:srgbClr>
                  </a:outerShdw>
                </a:effectLst>
              </a:rPr>
              <a:t>Getting Your New Staff “Up to Speed” with Pediatric Care</a:t>
            </a:r>
          </a:p>
        </p:txBody>
      </p:sp>
      <p:sp>
        <p:nvSpPr>
          <p:cNvPr id="7" name="Subtitle 2"/>
          <p:cNvSpPr txBox="1">
            <a:spLocks/>
          </p:cNvSpPr>
          <p:nvPr/>
        </p:nvSpPr>
        <p:spPr>
          <a:xfrm>
            <a:off x="4238112" y="2813051"/>
            <a:ext cx="4905888" cy="2438400"/>
          </a:xfrm>
          <a:prstGeom prst="rect">
            <a:avLst/>
          </a:prstGeom>
        </p:spPr>
        <p:txBody>
          <a:bodyPr/>
          <a:lstStyle>
            <a:lvl1pPr marL="342900" indent="-342900" algn="l" rtl="0" eaLnBrk="1" fontAlgn="base" hangingPunct="1">
              <a:spcBef>
                <a:spcPct val="20000"/>
              </a:spcBef>
              <a:spcAft>
                <a:spcPct val="0"/>
              </a:spcAft>
              <a:buClr>
                <a:srgbClr val="005480"/>
              </a:buClr>
              <a:buFont typeface="Wingdings" pitchFamily="2" charset="2"/>
              <a:buChar char="§"/>
              <a:defRPr sz="3200">
                <a:solidFill>
                  <a:schemeClr val="bg1"/>
                </a:solidFill>
                <a:latin typeface="+mn-lt"/>
                <a:ea typeface="+mn-ea"/>
                <a:cs typeface="+mn-cs"/>
              </a:defRPr>
            </a:lvl1pPr>
            <a:lvl2pPr marL="742950" indent="-285750" algn="l" rtl="0" eaLnBrk="1" fontAlgn="base" hangingPunct="1">
              <a:spcBef>
                <a:spcPct val="20000"/>
              </a:spcBef>
              <a:spcAft>
                <a:spcPct val="0"/>
              </a:spcAft>
              <a:buClr>
                <a:srgbClr val="008265"/>
              </a:buClr>
              <a:buChar char="•"/>
              <a:defRPr sz="2800">
                <a:solidFill>
                  <a:schemeClr val="bg1"/>
                </a:solidFill>
                <a:latin typeface="+mn-lt"/>
              </a:defRPr>
            </a:lvl2pPr>
            <a:lvl3pPr marL="1143000" indent="-228600" algn="l" rtl="0" eaLnBrk="1" fontAlgn="base" hangingPunct="1">
              <a:spcBef>
                <a:spcPct val="20000"/>
              </a:spcBef>
              <a:spcAft>
                <a:spcPct val="0"/>
              </a:spcAft>
              <a:buClr>
                <a:srgbClr val="9FA1A4"/>
              </a:buClr>
              <a:buSzPct val="80000"/>
              <a:buFont typeface="Wingdings" pitchFamily="2" charset="2"/>
              <a:buChar char=""/>
              <a:defRPr sz="2400">
                <a:solidFill>
                  <a:schemeClr val="bg1"/>
                </a:solidFill>
                <a:latin typeface="+mn-lt"/>
              </a:defRPr>
            </a:lvl3pPr>
            <a:lvl4pPr marL="1600200" indent="-228600" algn="l" rtl="0" eaLnBrk="1" fontAlgn="base" hangingPunct="1">
              <a:spcBef>
                <a:spcPct val="20000"/>
              </a:spcBef>
              <a:spcAft>
                <a:spcPct val="0"/>
              </a:spcAft>
              <a:buClr>
                <a:srgbClr val="005480"/>
              </a:buClr>
              <a:buFont typeface="Wingdings" pitchFamily="2" charset="2"/>
              <a:buChar char="§"/>
              <a:defRPr sz="2000">
                <a:solidFill>
                  <a:schemeClr val="bg1"/>
                </a:solidFill>
                <a:latin typeface="+mn-lt"/>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bg1"/>
                </a:solidFill>
                <a:latin typeface="+mn-lt"/>
              </a:defRPr>
            </a:lvl5pPr>
            <a:lvl6pPr marL="25146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6pPr>
            <a:lvl7pPr marL="29718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7pPr>
            <a:lvl8pPr marL="34290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8pPr>
            <a:lvl9pPr marL="3886200" indent="-228600" algn="l" rtl="0" eaLnBrk="1" fontAlgn="base" hangingPunct="1">
              <a:spcBef>
                <a:spcPct val="20000"/>
              </a:spcBef>
              <a:spcAft>
                <a:spcPct val="0"/>
              </a:spcAft>
              <a:buClr>
                <a:schemeClr val="tx2"/>
              </a:buClr>
              <a:buSzPct val="80000"/>
              <a:buFont typeface="Wingdings" pitchFamily="2" charset="2"/>
              <a:buChar char="§"/>
              <a:defRPr>
                <a:solidFill>
                  <a:srgbClr val="005480"/>
                </a:solidFill>
                <a:latin typeface="+mn-lt"/>
              </a:defRPr>
            </a:lvl9pPr>
          </a:lstStyle>
          <a:p>
            <a:pPr marL="0" indent="0" algn="ctr">
              <a:buNone/>
            </a:pPr>
            <a:r>
              <a:rPr lang="en-US" sz="2000" b="1" kern="0" dirty="0">
                <a:effectLst>
                  <a:outerShdw blurRad="38100" dist="38100" dir="2700000" algn="tl">
                    <a:srgbClr val="000000">
                      <a:alpha val="43137"/>
                    </a:srgbClr>
                  </a:outerShdw>
                </a:effectLst>
              </a:rPr>
              <a:t>Leigh Anne Campbell, MSN, RN, CPN</a:t>
            </a:r>
          </a:p>
          <a:p>
            <a:pPr marL="0" indent="0" algn="ctr">
              <a:buNone/>
            </a:pPr>
            <a:r>
              <a:rPr lang="en-US" sz="2000" b="1" kern="0" dirty="0">
                <a:effectLst>
                  <a:outerShdw blurRad="38100" dist="38100" dir="2700000" algn="tl">
                    <a:srgbClr val="000000">
                      <a:alpha val="43137"/>
                    </a:srgbClr>
                  </a:outerShdw>
                </a:effectLst>
              </a:rPr>
              <a:t>Abby Morse, MSN, RN, CNOR</a:t>
            </a:r>
          </a:p>
          <a:p>
            <a:pPr marL="0" indent="0" algn="ctr">
              <a:buNone/>
            </a:pPr>
            <a:r>
              <a:rPr lang="en-US" sz="2000" kern="0" dirty="0">
                <a:effectLst>
                  <a:outerShdw blurRad="38100" dist="38100" dir="2700000" algn="tl">
                    <a:srgbClr val="000000">
                      <a:alpha val="43137"/>
                    </a:srgbClr>
                  </a:outerShdw>
                </a:effectLst>
              </a:rPr>
              <a:t>CHAT Conference</a:t>
            </a:r>
          </a:p>
          <a:p>
            <a:pPr marL="0" indent="0" algn="ctr">
              <a:buNone/>
            </a:pPr>
            <a:r>
              <a:rPr lang="en-US" sz="2000" kern="0" dirty="0">
                <a:effectLst>
                  <a:outerShdw blurRad="38100" dist="38100" dir="2700000" algn="tl">
                    <a:srgbClr val="000000">
                      <a:alpha val="43137"/>
                    </a:srgbClr>
                  </a:outerShdw>
                </a:effectLst>
              </a:rPr>
              <a:t>October 27, 2017</a:t>
            </a:r>
          </a:p>
        </p:txBody>
      </p:sp>
    </p:spTree>
    <p:extLst>
      <p:ext uri="{BB962C8B-B14F-4D97-AF65-F5344CB8AC3E}">
        <p14:creationId xmlns:p14="http://schemas.microsoft.com/office/powerpoint/2010/main" val="352463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457200"/>
            <a:ext cx="4054289" cy="5405718"/>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24399" y="425824"/>
            <a:ext cx="4077821" cy="54370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7504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grayscl/>
          </a:blip>
          <a:srcRect l="4042" t="4824" r="6129" b="3511"/>
          <a:stretch/>
        </p:blipFill>
        <p:spPr>
          <a:xfrm>
            <a:off x="228600" y="0"/>
            <a:ext cx="4952998"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a:outerShdw blurRad="292100" dist="139700" dir="2700000" algn="tl" rotWithShape="0">
              <a:srgbClr val="333333">
                <a:alpha val="65000"/>
              </a:srgbClr>
            </a:outerShdw>
          </a:effectLst>
        </p:spPr>
      </p:pic>
      <p:sp>
        <p:nvSpPr>
          <p:cNvPr id="4" name="Oval 3"/>
          <p:cNvSpPr/>
          <p:nvPr/>
        </p:nvSpPr>
        <p:spPr bwMode="auto">
          <a:xfrm>
            <a:off x="3352800" y="228600"/>
            <a:ext cx="914400" cy="762000"/>
          </a:xfrm>
          <a:prstGeom prst="ellipse">
            <a:avLst/>
          </a:prstGeom>
          <a:noFill/>
          <a:ln w="57150" cap="flat" cmpd="sng" algn="ctr">
            <a:solidFill>
              <a:schemeClr val="accent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6" name="Line Callout 1 5"/>
          <p:cNvSpPr/>
          <p:nvPr/>
        </p:nvSpPr>
        <p:spPr bwMode="auto">
          <a:xfrm>
            <a:off x="5791200" y="2667000"/>
            <a:ext cx="2971800" cy="685800"/>
          </a:xfrm>
          <a:prstGeom prst="borderCallout1">
            <a:avLst>
              <a:gd name="adj1" fmla="val 49240"/>
              <a:gd name="adj2" fmla="val -1450"/>
              <a:gd name="adj3" fmla="val -249480"/>
              <a:gd name="adj4" fmla="val -56694"/>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3200" dirty="0">
                <a:latin typeface="Verdana" pitchFamily="34" charset="0"/>
              </a:rPr>
              <a:t> “Sickest” </a:t>
            </a:r>
            <a:endParaRPr kumimoji="0" lang="en-US" sz="3200" b="0" i="0" u="none" strike="noStrike" cap="none" normalizeH="0" baseline="0" dirty="0">
              <a:ln>
                <a:noFill/>
              </a:ln>
              <a:solidFill>
                <a:schemeClr val="tx1"/>
              </a:solidFill>
              <a:effectLst/>
              <a:latin typeface="Verdana" pitchFamily="34" charset="0"/>
            </a:endParaRPr>
          </a:p>
        </p:txBody>
      </p:sp>
      <p:sp>
        <p:nvSpPr>
          <p:cNvPr id="2" name="TextBox 1"/>
          <p:cNvSpPr txBox="1"/>
          <p:nvPr/>
        </p:nvSpPr>
        <p:spPr>
          <a:xfrm>
            <a:off x="457200" y="3124200"/>
            <a:ext cx="2057400" cy="15696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9600" dirty="0">
                <a:solidFill>
                  <a:schemeClr val="accent3">
                    <a:lumMod val="75000"/>
                  </a:schemeClr>
                </a:solidFill>
              </a:rPr>
              <a:t>?</a:t>
            </a:r>
          </a:p>
        </p:txBody>
      </p:sp>
    </p:spTree>
    <p:extLst>
      <p:ext uri="{BB962C8B-B14F-4D97-AF65-F5344CB8AC3E}">
        <p14:creationId xmlns:p14="http://schemas.microsoft.com/office/powerpoint/2010/main" val="108313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10" y="0"/>
            <a:ext cx="8797290" cy="6119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8873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duotone>
              <a:schemeClr val="accent1">
                <a:shade val="45000"/>
                <a:satMod val="135000"/>
              </a:schemeClr>
              <a:prstClr val="white"/>
            </a:duotone>
            <a:extLst>
              <a:ext uri="{28A0092B-C50C-407E-A947-70E740481C1C}">
                <a14:useLocalDpi xmlns:a14="http://schemas.microsoft.com/office/drawing/2010/main" val="0"/>
              </a:ext>
            </a:extLst>
          </a:blip>
          <a:srcRect l="3333" b="1112"/>
          <a:stretch/>
        </p:blipFill>
        <p:spPr>
          <a:xfrm rot="6189774">
            <a:off x="3687633" y="1036080"/>
            <a:ext cx="5414815" cy="4154470"/>
          </a:xfrm>
          <a:prstGeom prst="rect">
            <a:avLst/>
          </a:prstGeom>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504825" y="733425"/>
            <a:ext cx="6019800" cy="45529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91476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p:cNvSpPr/>
          <p:nvPr/>
        </p:nvSpPr>
        <p:spPr bwMode="auto">
          <a:xfrm rot="17797827">
            <a:off x="-748472" y="104925"/>
            <a:ext cx="6762781" cy="4204562"/>
          </a:xfrm>
          <a:prstGeom prst="triangle">
            <a:avLst/>
          </a:prstGeom>
          <a:ln>
            <a:solidFill>
              <a:schemeClr val="tx1"/>
            </a:solidFill>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graphicFrame>
        <p:nvGraphicFramePr>
          <p:cNvPr id="2" name="Diagram 1"/>
          <p:cNvGraphicFramePr/>
          <p:nvPr>
            <p:extLst>
              <p:ext uri="{D42A27DB-BD31-4B8C-83A1-F6EECF244321}">
                <p14:modId xmlns:p14="http://schemas.microsoft.com/office/powerpoint/2010/main" val="1847631572"/>
              </p:ext>
            </p:extLst>
          </p:nvPr>
        </p:nvGraphicFramePr>
        <p:xfrm>
          <a:off x="2819400" y="81280"/>
          <a:ext cx="6462219" cy="6090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0" y="0"/>
            <a:ext cx="2938077" cy="4419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393571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
            <a:ext cx="8229600" cy="731838"/>
          </a:xfrm>
        </p:spPr>
        <p:txBody>
          <a:bodyPr/>
          <a:lstStyle/>
          <a:p>
            <a:pPr algn="ctr"/>
            <a:r>
              <a:rPr lang="en-US" dirty="0"/>
              <a:t>Acknowledgements</a:t>
            </a:r>
          </a:p>
        </p:txBody>
      </p:sp>
      <p:sp>
        <p:nvSpPr>
          <p:cNvPr id="3" name="Content Placeholder 2"/>
          <p:cNvSpPr>
            <a:spLocks noGrp="1"/>
          </p:cNvSpPr>
          <p:nvPr>
            <p:ph idx="1"/>
          </p:nvPr>
        </p:nvSpPr>
        <p:spPr>
          <a:xfrm>
            <a:off x="609600" y="755016"/>
            <a:ext cx="8229600" cy="4419600"/>
          </a:xfrm>
        </p:spPr>
        <p:txBody>
          <a:bodyPr/>
          <a:lstStyle/>
          <a:p>
            <a:pPr marL="0" indent="0">
              <a:buNone/>
            </a:pPr>
            <a:r>
              <a:rPr lang="en-US" sz="2800" dirty="0"/>
              <a:t>We would like to thank the following individuals:</a:t>
            </a:r>
          </a:p>
          <a:p>
            <a:pPr marL="0" indent="0">
              <a:buNone/>
            </a:pPr>
            <a:r>
              <a:rPr lang="en-US" sz="2800" dirty="0"/>
              <a:t> </a:t>
            </a:r>
          </a:p>
          <a:p>
            <a:r>
              <a:rPr lang="en-US" sz="2800" dirty="0"/>
              <a:t>Jennifer Stephen</a:t>
            </a:r>
          </a:p>
          <a:p>
            <a:endParaRPr lang="en-US" sz="2800" dirty="0"/>
          </a:p>
          <a:p>
            <a:r>
              <a:rPr lang="en-US" sz="2800" dirty="0"/>
              <a:t>Maggie Higgins</a:t>
            </a:r>
          </a:p>
          <a:p>
            <a:endParaRPr lang="en-US" sz="2800" dirty="0"/>
          </a:p>
          <a:p>
            <a:r>
              <a:rPr lang="en-US" sz="2800" dirty="0"/>
              <a:t>Amy Kotter</a:t>
            </a:r>
          </a:p>
          <a:p>
            <a:endParaRPr lang="en-US" sz="2800" dirty="0"/>
          </a:p>
          <a:p>
            <a:r>
              <a:rPr lang="en-US" sz="2800" dirty="0"/>
              <a:t>Alaina Strain</a:t>
            </a:r>
          </a:p>
          <a:p>
            <a:endParaRPr lang="en-US" sz="2800" dirty="0"/>
          </a:p>
          <a:p>
            <a:r>
              <a:rPr lang="en-US" sz="2800" dirty="0"/>
              <a:t>Aquila Greer</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568" t="26667" r="2593" b="3333"/>
          <a:stretch/>
        </p:blipFill>
        <p:spPr>
          <a:xfrm>
            <a:off x="4343400" y="1371600"/>
            <a:ext cx="3581400" cy="48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9151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927" y="0"/>
            <a:ext cx="8876073" cy="608428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rot="1967541">
            <a:off x="6095196" y="832327"/>
            <a:ext cx="3581400" cy="769441"/>
          </a:xfrm>
          <a:prstGeom prst="rect">
            <a:avLst/>
          </a:prstGeom>
          <a:noFill/>
        </p:spPr>
        <p:txBody>
          <a:bodyPr wrap="square" rtlCol="0">
            <a:spAutoFit/>
          </a:bodyPr>
          <a:lstStyle/>
          <a:p>
            <a:r>
              <a:rPr lang="en-US" sz="4400" b="1" dirty="0"/>
              <a:t>Questions?</a:t>
            </a:r>
          </a:p>
        </p:txBody>
      </p:sp>
    </p:spTree>
    <p:extLst>
      <p:ext uri="{BB962C8B-B14F-4D97-AF65-F5344CB8AC3E}">
        <p14:creationId xmlns:p14="http://schemas.microsoft.com/office/powerpoint/2010/main" val="31362459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lstStyle/>
          <a:p>
            <a:pPr algn="ctr"/>
            <a:r>
              <a:rPr lang="en-US" dirty="0"/>
              <a:t>References</a:t>
            </a:r>
          </a:p>
        </p:txBody>
      </p:sp>
      <p:sp>
        <p:nvSpPr>
          <p:cNvPr id="3" name="Content Placeholder 2"/>
          <p:cNvSpPr>
            <a:spLocks noGrp="1"/>
          </p:cNvSpPr>
          <p:nvPr>
            <p:ph idx="1"/>
          </p:nvPr>
        </p:nvSpPr>
        <p:spPr>
          <a:xfrm>
            <a:off x="457200" y="1143000"/>
            <a:ext cx="8229600" cy="4419600"/>
          </a:xfrm>
        </p:spPr>
        <p:txBody>
          <a:bodyPr/>
          <a:lstStyle/>
          <a:p>
            <a:pPr marL="0" indent="0">
              <a:buNone/>
            </a:pPr>
            <a:r>
              <a:rPr lang="en-US" sz="2800" dirty="0"/>
              <a:t>Leon, C. Samson, R.A., Schexnayder, S.M., 	Hazinski, M.F. (2016). </a:t>
            </a:r>
            <a:r>
              <a:rPr lang="en-US" sz="2800" i="1" dirty="0"/>
              <a:t>Pediatric Advanced 	Life Support. </a:t>
            </a:r>
            <a:r>
              <a:rPr lang="en-US" sz="2800" dirty="0"/>
              <a:t> Dallas, TX: American Heart 	Association.</a:t>
            </a:r>
            <a:endParaRPr lang="en-US" sz="2800" dirty="0">
              <a:hlinkClick r:id="rId3"/>
            </a:endParaRPr>
          </a:p>
          <a:p>
            <a:pPr marL="0" indent="0">
              <a:buNone/>
            </a:pPr>
            <a:r>
              <a:rPr lang="en-US" sz="2800" dirty="0"/>
              <a:t>Benner, P. (1984). </a:t>
            </a:r>
            <a:r>
              <a:rPr lang="en-US" sz="2800" i="1" dirty="0"/>
              <a:t>From Novice to Expert: 	Excellence and Power in Clinical Nursing 	Practice. </a:t>
            </a:r>
            <a:r>
              <a:rPr lang="en-US" sz="2800" dirty="0"/>
              <a:t>Upper Saddle River, NJ: Prentice 	Hall Health.</a:t>
            </a:r>
          </a:p>
          <a:p>
            <a:pPr marL="0" indent="0">
              <a:buNone/>
            </a:pPr>
            <a:r>
              <a:rPr lang="en-US" sz="2800" dirty="0"/>
              <a:t>Erikson, E. &amp; Erikson, J.M. (1998). </a:t>
            </a:r>
            <a:r>
              <a:rPr lang="en-US" sz="2800" i="1" dirty="0"/>
              <a:t>The Life Cycle 	Completed. </a:t>
            </a:r>
            <a:r>
              <a:rPr lang="en-US" sz="2800" dirty="0"/>
              <a:t>New York, NY: W.W. 	Norton.</a:t>
            </a:r>
          </a:p>
          <a:p>
            <a:endParaRPr lang="en-US" sz="2800" dirty="0"/>
          </a:p>
          <a:p>
            <a:pPr marL="0" indent="0">
              <a:buNone/>
            </a:pPr>
            <a:endParaRPr lang="en-US" sz="2800" dirty="0"/>
          </a:p>
          <a:p>
            <a:pPr marL="0" indent="0">
              <a:buNone/>
            </a:pPr>
            <a:endParaRPr lang="en-US" sz="2800" dirty="0"/>
          </a:p>
          <a:p>
            <a:endParaRPr lang="en-US" sz="2800" dirty="0"/>
          </a:p>
        </p:txBody>
      </p:sp>
    </p:spTree>
    <p:extLst>
      <p:ext uri="{BB962C8B-B14F-4D97-AF65-F5344CB8AC3E}">
        <p14:creationId xmlns:p14="http://schemas.microsoft.com/office/powerpoint/2010/main" val="421842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301"/>
          <a:stretch/>
        </p:blipFill>
        <p:spPr>
          <a:xfrm>
            <a:off x="264042" y="0"/>
            <a:ext cx="8727558" cy="579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14357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0000" r="5000"/>
          <a:stretch/>
        </p:blipFill>
        <p:spPr>
          <a:xfrm>
            <a:off x="381000" y="457200"/>
            <a:ext cx="3886200" cy="5772150"/>
          </a:xfrm>
          <a:prstGeom prst="rect">
            <a:avLst/>
          </a:prstGeom>
          <a:ln>
            <a:noFill/>
          </a:ln>
          <a:effectLst>
            <a:outerShdw blurRad="292100" dist="139700" dir="2700000" algn="tl" rotWithShape="0">
              <a:srgbClr val="333333">
                <a:alpha val="65000"/>
              </a:srgbClr>
            </a:outerShdw>
          </a:effectLst>
        </p:spPr>
      </p:pic>
      <p:graphicFrame>
        <p:nvGraphicFramePr>
          <p:cNvPr id="6" name="Diagram 5"/>
          <p:cNvGraphicFramePr/>
          <p:nvPr>
            <p:extLst>
              <p:ext uri="{D42A27DB-BD31-4B8C-83A1-F6EECF244321}">
                <p14:modId xmlns:p14="http://schemas.microsoft.com/office/powerpoint/2010/main" val="2698333914"/>
              </p:ext>
            </p:extLst>
          </p:nvPr>
        </p:nvGraphicFramePr>
        <p:xfrm>
          <a:off x="4419600" y="0"/>
          <a:ext cx="4724400" cy="6381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62822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559" y="45887"/>
            <a:ext cx="8686800" cy="868513"/>
          </a:xfrm>
        </p:spPr>
        <p:txBody>
          <a:bodyPr/>
          <a:lstStyle/>
          <a:p>
            <a:pPr algn="ctr"/>
            <a:r>
              <a:rPr lang="en-US" dirty="0">
                <a:effectLst>
                  <a:outerShdw blurRad="38100" dist="38100" dir="2700000" algn="tl">
                    <a:srgbClr val="000000">
                      <a:alpha val="43137"/>
                    </a:srgbClr>
                  </a:outerShdw>
                </a:effectLst>
              </a:rPr>
              <a:t>Pediatric Assessment Triangle</a:t>
            </a:r>
          </a:p>
        </p:txBody>
      </p:sp>
      <p:sp>
        <p:nvSpPr>
          <p:cNvPr id="5" name="Right Triangle 4"/>
          <p:cNvSpPr/>
          <p:nvPr/>
        </p:nvSpPr>
        <p:spPr bwMode="auto">
          <a:xfrm rot="8015333">
            <a:off x="1648974" y="3175821"/>
            <a:ext cx="4355338" cy="4526780"/>
          </a:xfrm>
          <a:prstGeom prst="rtTriangle">
            <a:avLst/>
          </a:prstGeom>
          <a:solidFill>
            <a:srgbClr val="00B050"/>
          </a:solidFill>
          <a:ln w="9525" cap="flat" cmpd="sng" algn="ctr">
            <a:solidFill>
              <a:srgbClr val="00B050"/>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rgbClr val="00B050"/>
              </a:solidFill>
              <a:effectLst/>
              <a:latin typeface="Verdana" pitchFamily="34" charset="0"/>
            </a:endParaRPr>
          </a:p>
        </p:txBody>
      </p:sp>
      <p:sp>
        <p:nvSpPr>
          <p:cNvPr id="6" name="TextBox 5"/>
          <p:cNvSpPr txBox="1"/>
          <p:nvPr/>
        </p:nvSpPr>
        <p:spPr>
          <a:xfrm>
            <a:off x="2133600" y="1741714"/>
            <a:ext cx="3200400" cy="461665"/>
          </a:xfrm>
          <a:prstGeom prst="rect">
            <a:avLst/>
          </a:prstGeom>
          <a:noFill/>
        </p:spPr>
        <p:txBody>
          <a:bodyPr wrap="square" rtlCol="0">
            <a:spAutoFit/>
          </a:bodyPr>
          <a:lstStyle/>
          <a:p>
            <a:r>
              <a:rPr lang="en-US" sz="2400" b="1" dirty="0">
                <a:solidFill>
                  <a:schemeClr val="bg1">
                    <a:lumMod val="90000"/>
                    <a:lumOff val="10000"/>
                  </a:schemeClr>
                </a:solidFill>
              </a:rPr>
              <a:t>General appearance</a:t>
            </a:r>
          </a:p>
        </p:txBody>
      </p:sp>
      <p:sp>
        <p:nvSpPr>
          <p:cNvPr id="7" name="TextBox 6"/>
          <p:cNvSpPr txBox="1"/>
          <p:nvPr/>
        </p:nvSpPr>
        <p:spPr>
          <a:xfrm>
            <a:off x="4583555" y="5474386"/>
            <a:ext cx="3200400" cy="461665"/>
          </a:xfrm>
          <a:prstGeom prst="rect">
            <a:avLst/>
          </a:prstGeom>
          <a:noFill/>
        </p:spPr>
        <p:txBody>
          <a:bodyPr wrap="square" rtlCol="0">
            <a:spAutoFit/>
          </a:bodyPr>
          <a:lstStyle/>
          <a:p>
            <a:pPr algn="ctr"/>
            <a:r>
              <a:rPr lang="en-US" sz="2400" b="1" dirty="0">
                <a:solidFill>
                  <a:srgbClr val="FF0000"/>
                </a:solidFill>
              </a:rPr>
              <a:t>Circulation</a:t>
            </a:r>
          </a:p>
        </p:txBody>
      </p:sp>
      <p:sp>
        <p:nvSpPr>
          <p:cNvPr id="8" name="TextBox 7"/>
          <p:cNvSpPr txBox="1"/>
          <p:nvPr/>
        </p:nvSpPr>
        <p:spPr>
          <a:xfrm>
            <a:off x="533400" y="5489173"/>
            <a:ext cx="3200400" cy="461665"/>
          </a:xfrm>
          <a:prstGeom prst="rect">
            <a:avLst/>
          </a:prstGeom>
          <a:noFill/>
        </p:spPr>
        <p:txBody>
          <a:bodyPr wrap="square" rtlCol="0">
            <a:spAutoFit/>
          </a:bodyPr>
          <a:lstStyle/>
          <a:p>
            <a:pPr algn="ctr"/>
            <a:r>
              <a:rPr lang="en-US" sz="2400" b="1" dirty="0">
                <a:solidFill>
                  <a:srgbClr val="00B050"/>
                </a:solidFill>
              </a:rPr>
              <a:t>Work of Breathing</a:t>
            </a:r>
          </a:p>
        </p:txBody>
      </p:sp>
      <p:sp>
        <p:nvSpPr>
          <p:cNvPr id="10" name="TextBox 9"/>
          <p:cNvSpPr txBox="1"/>
          <p:nvPr/>
        </p:nvSpPr>
        <p:spPr>
          <a:xfrm>
            <a:off x="7076974" y="2109491"/>
            <a:ext cx="1132114" cy="578882"/>
          </a:xfrm>
          <a:prstGeom prst="roundRect">
            <a:avLst/>
          </a:prstGeom>
          <a:solidFill>
            <a:schemeClr val="tx2">
              <a:lumMod val="90000"/>
              <a:lumOff val="10000"/>
            </a:schemeClr>
          </a:solidFill>
          <a:effectLst>
            <a:outerShdw blurRad="50800" dist="38100" dir="16200000" rotWithShape="0">
              <a:prstClr val="black">
                <a:alpha val="40000"/>
              </a:prstClr>
            </a:outerShdw>
          </a:effectLst>
        </p:spPr>
        <p:txBody>
          <a:bodyPr wrap="square" rtlCol="0">
            <a:spAutoFit/>
          </a:bodyPr>
          <a:lstStyle/>
          <a:p>
            <a:pPr algn="ctr"/>
            <a:r>
              <a:rPr lang="en-US" sz="2800" dirty="0"/>
              <a:t>Sick</a:t>
            </a:r>
          </a:p>
        </p:txBody>
      </p:sp>
      <p:sp>
        <p:nvSpPr>
          <p:cNvPr id="11" name="TextBox 10"/>
          <p:cNvSpPr txBox="1"/>
          <p:nvPr/>
        </p:nvSpPr>
        <p:spPr>
          <a:xfrm>
            <a:off x="6967487" y="3200400"/>
            <a:ext cx="1447800" cy="578882"/>
          </a:xfrm>
          <a:prstGeom prst="roundRect">
            <a:avLst/>
          </a:prstGeom>
          <a:solidFill>
            <a:schemeClr val="tx2">
              <a:lumMod val="90000"/>
              <a:lumOff val="10000"/>
            </a:schemeClr>
          </a:solidFill>
          <a:effectLst>
            <a:outerShdw blurRad="50800" dist="38100" dir="16200000" rotWithShape="0">
              <a:prstClr val="black">
                <a:alpha val="40000"/>
              </a:prstClr>
            </a:outerShdw>
          </a:effectLst>
        </p:spPr>
        <p:txBody>
          <a:bodyPr wrap="square" rtlCol="0">
            <a:spAutoFit/>
          </a:bodyPr>
          <a:lstStyle/>
          <a:p>
            <a:pPr algn="ctr"/>
            <a:r>
              <a:rPr lang="en-US" sz="2800" dirty="0"/>
              <a:t>Sicker</a:t>
            </a:r>
          </a:p>
        </p:txBody>
      </p:sp>
      <p:sp>
        <p:nvSpPr>
          <p:cNvPr id="12" name="TextBox 11"/>
          <p:cNvSpPr txBox="1"/>
          <p:nvPr/>
        </p:nvSpPr>
        <p:spPr>
          <a:xfrm>
            <a:off x="6853187" y="4307721"/>
            <a:ext cx="1676400" cy="578882"/>
          </a:xfrm>
          <a:prstGeom prst="roundRect">
            <a:avLst/>
          </a:prstGeom>
          <a:solidFill>
            <a:schemeClr val="tx2">
              <a:lumMod val="90000"/>
              <a:lumOff val="10000"/>
            </a:schemeClr>
          </a:solidFill>
          <a:effectLst>
            <a:outerShdw blurRad="50800" dist="38100" dir="16200000" rotWithShape="0">
              <a:prstClr val="black">
                <a:alpha val="40000"/>
              </a:prstClr>
            </a:outerShdw>
          </a:effectLst>
        </p:spPr>
        <p:txBody>
          <a:bodyPr wrap="square" rtlCol="0">
            <a:spAutoFit/>
          </a:bodyPr>
          <a:lstStyle/>
          <a:p>
            <a:pPr algn="ctr"/>
            <a:r>
              <a:rPr lang="en-US" sz="2800" dirty="0"/>
              <a:t>Sickest</a:t>
            </a:r>
          </a:p>
        </p:txBody>
      </p:sp>
      <p:sp>
        <p:nvSpPr>
          <p:cNvPr id="13" name="Right Arrow 12"/>
          <p:cNvSpPr/>
          <p:nvPr/>
        </p:nvSpPr>
        <p:spPr bwMode="auto">
          <a:xfrm rot="5400000">
            <a:off x="7401769" y="2753034"/>
            <a:ext cx="495930" cy="381000"/>
          </a:xfrm>
          <a:prstGeom prst="rightArrow">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
        <p:nvSpPr>
          <p:cNvPr id="14" name="Right Arrow 13"/>
          <p:cNvSpPr/>
          <p:nvPr/>
        </p:nvSpPr>
        <p:spPr bwMode="auto">
          <a:xfrm rot="5400000">
            <a:off x="7401769" y="3845648"/>
            <a:ext cx="495930" cy="381000"/>
          </a:xfrm>
          <a:prstGeom prst="rightArrow">
            <a:avLst/>
          </a:prstGeom>
          <a:solidFill>
            <a:schemeClr val="bg2">
              <a:lumMod val="50000"/>
            </a:schemeClr>
          </a:solidFill>
          <a:ln w="9525" cap="flat" cmpd="sng" algn="ctr">
            <a:solidFill>
              <a:schemeClr val="tx1"/>
            </a:solidFill>
            <a:prstDash val="solid"/>
            <a:round/>
            <a:headEnd type="none" w="med" len="med"/>
            <a:tailEnd type="none" w="med" len="med"/>
          </a:ln>
          <a:effectLst>
            <a:outerShdw blurRad="50800" dist="38100" dir="16200000"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endParaRPr>
          </a:p>
        </p:txBody>
      </p:sp>
    </p:spTree>
    <p:extLst>
      <p:ext uri="{BB962C8B-B14F-4D97-AF65-F5344CB8AC3E}">
        <p14:creationId xmlns:p14="http://schemas.microsoft.com/office/powerpoint/2010/main" val="40545939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0"/>
            <a:ext cx="8839200" cy="5943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7289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114800" y="228600"/>
            <a:ext cx="4211448" cy="279553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stretch>
            <a:fillRect/>
          </a:stretch>
        </p:blipFill>
        <p:spPr>
          <a:xfrm>
            <a:off x="373121" y="3910070"/>
            <a:ext cx="4198879" cy="2795530"/>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stretch>
            <a:fillRect/>
          </a:stretch>
        </p:blipFill>
        <p:spPr>
          <a:xfrm>
            <a:off x="4724400" y="3200400"/>
            <a:ext cx="4275247" cy="279553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6"/>
          <a:stretch>
            <a:fillRect/>
          </a:stretch>
        </p:blipFill>
        <p:spPr>
          <a:xfrm>
            <a:off x="1066800" y="76200"/>
            <a:ext cx="2577616" cy="36919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83466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bwMode="auto">
          <a:xfrm>
            <a:off x="2209800" y="457200"/>
            <a:ext cx="2438400" cy="2590800"/>
          </a:xfrm>
          <a:prstGeom prst="line">
            <a:avLst/>
          </a:prstGeom>
          <a:ln w="76200">
            <a:headEnd type="none" w="med" len="med"/>
            <a:tailEnd type="none" w="med" len="med"/>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6" name="Straight Connector 5"/>
          <p:cNvCxnSpPr/>
          <p:nvPr/>
        </p:nvCxnSpPr>
        <p:spPr bwMode="auto">
          <a:xfrm>
            <a:off x="4638675" y="2971800"/>
            <a:ext cx="9525" cy="3657600"/>
          </a:xfrm>
          <a:prstGeom prst="line">
            <a:avLst/>
          </a:prstGeom>
          <a:ln w="76200">
            <a:headEnd type="none" w="med" len="med"/>
            <a:tailEnd type="none" w="med" len="med"/>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bwMode="auto">
          <a:xfrm flipH="1">
            <a:off x="4625163" y="533400"/>
            <a:ext cx="2080437" cy="2514600"/>
          </a:xfrm>
          <a:prstGeom prst="line">
            <a:avLst/>
          </a:prstGeom>
          <a:ln w="76200">
            <a:headEnd type="none" w="med" len="med"/>
            <a:tailEnd type="none" w="med" len="med"/>
          </a:ln>
          <a:effectLst>
            <a:outerShdw blurRad="50800" dist="38100" dir="5400000" algn="t"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cxnSp>
      <p:sp>
        <p:nvSpPr>
          <p:cNvPr id="11" name="TextBox 10"/>
          <p:cNvSpPr txBox="1"/>
          <p:nvPr/>
        </p:nvSpPr>
        <p:spPr>
          <a:xfrm>
            <a:off x="3200400" y="226367"/>
            <a:ext cx="2605863"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a:t>Assessment(s)</a:t>
            </a:r>
          </a:p>
        </p:txBody>
      </p:sp>
      <p:sp>
        <p:nvSpPr>
          <p:cNvPr id="12" name="TextBox 11"/>
          <p:cNvSpPr txBox="1"/>
          <p:nvPr/>
        </p:nvSpPr>
        <p:spPr>
          <a:xfrm>
            <a:off x="457200" y="1828800"/>
            <a:ext cx="2605863"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a:t>Intervention(s)</a:t>
            </a:r>
          </a:p>
        </p:txBody>
      </p:sp>
      <p:sp>
        <p:nvSpPr>
          <p:cNvPr id="13" name="TextBox 12"/>
          <p:cNvSpPr txBox="1"/>
          <p:nvPr/>
        </p:nvSpPr>
        <p:spPr>
          <a:xfrm>
            <a:off x="6339663" y="1828800"/>
            <a:ext cx="2605863" cy="83099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2400" dirty="0"/>
              <a:t>Developmental</a:t>
            </a:r>
          </a:p>
          <a:p>
            <a:pPr algn="ctr"/>
            <a:r>
              <a:rPr lang="en-US" sz="2400" dirty="0"/>
              <a:t>Consideration(s)</a:t>
            </a:r>
          </a:p>
        </p:txBody>
      </p:sp>
    </p:spTree>
    <p:extLst>
      <p:ext uri="{BB962C8B-B14F-4D97-AF65-F5344CB8AC3E}">
        <p14:creationId xmlns:p14="http://schemas.microsoft.com/office/powerpoint/2010/main" val="1464615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rot="5400000">
            <a:off x="-392311" y="1131689"/>
            <a:ext cx="5638800" cy="3832622"/>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3995087" y="1034113"/>
            <a:ext cx="5649626" cy="4038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969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265238"/>
          </a:xfrm>
          <a:solidFill>
            <a:schemeClr val="accent2"/>
          </a:solidFill>
        </p:spPr>
        <p:txBody>
          <a:bodyPr>
            <a:normAutofit fontScale="90000"/>
          </a:bodyPr>
          <a:lstStyle/>
          <a:p>
            <a:pPr algn="ctr"/>
            <a:r>
              <a:rPr lang="en-US" dirty="0">
                <a:solidFill>
                  <a:schemeClr val="tx1"/>
                </a:solidFill>
              </a:rPr>
              <a:t>Facilitator guide: 6 week old-respiratory</a:t>
            </a:r>
          </a:p>
        </p:txBody>
      </p:sp>
      <p:sp>
        <p:nvSpPr>
          <p:cNvPr id="4" name="Content Placeholder 2"/>
          <p:cNvSpPr>
            <a:spLocks noGrp="1"/>
          </p:cNvSpPr>
          <p:nvPr>
            <p:ph sz="half" idx="1"/>
          </p:nvPr>
        </p:nvSpPr>
        <p:spPr>
          <a:xfrm>
            <a:off x="457200" y="1600200"/>
            <a:ext cx="4114800" cy="4800600"/>
          </a:xfrm>
        </p:spPr>
        <p:txBody>
          <a:bodyPr>
            <a:noAutofit/>
          </a:bodyPr>
          <a:lstStyle/>
          <a:p>
            <a:r>
              <a:rPr lang="en-US" sz="1600" b="1" dirty="0"/>
              <a:t>Normal VS Range for 3 month old</a:t>
            </a:r>
            <a:endParaRPr lang="en-US" sz="1600" dirty="0"/>
          </a:p>
          <a:p>
            <a:pPr lvl="1"/>
            <a:r>
              <a:rPr lang="en-US" sz="1600" dirty="0"/>
              <a:t>HR 114-159</a:t>
            </a:r>
          </a:p>
          <a:p>
            <a:pPr lvl="1"/>
            <a:r>
              <a:rPr lang="en-US" sz="1600" dirty="0"/>
              <a:t>BP 70-90/50-65</a:t>
            </a:r>
          </a:p>
          <a:p>
            <a:pPr lvl="1"/>
            <a:r>
              <a:rPr lang="en-US" sz="1600" dirty="0"/>
              <a:t>RR 28-52</a:t>
            </a:r>
          </a:p>
          <a:p>
            <a:pPr lvl="1"/>
            <a:r>
              <a:rPr lang="en-US" sz="1600" dirty="0"/>
              <a:t>Temp 36-37 C range</a:t>
            </a:r>
          </a:p>
          <a:p>
            <a:r>
              <a:rPr lang="en-US" sz="1600" b="1" dirty="0"/>
              <a:t>Scenario pearls: </a:t>
            </a:r>
          </a:p>
          <a:p>
            <a:pPr lvl="1"/>
            <a:r>
              <a:rPr lang="en-US" sz="1600" dirty="0"/>
              <a:t>Assess patient—not the monitor</a:t>
            </a:r>
          </a:p>
          <a:p>
            <a:pPr lvl="1"/>
            <a:r>
              <a:rPr lang="en-US" sz="1600" dirty="0"/>
              <a:t>They can only breathe that fast for so long before they quickly decompensate </a:t>
            </a:r>
          </a:p>
          <a:p>
            <a:pPr lvl="1"/>
            <a:r>
              <a:rPr lang="en-US" sz="1600" dirty="0"/>
              <a:t>Insensible water loss—monitor I/O; consider IV fluids </a:t>
            </a:r>
          </a:p>
          <a:p>
            <a:pPr lvl="1"/>
            <a:r>
              <a:rPr lang="en-US" sz="1600" dirty="0"/>
              <a:t>Suction, suction, suction</a:t>
            </a:r>
          </a:p>
          <a:p>
            <a:pPr lvl="1"/>
            <a:r>
              <a:rPr lang="en-US" sz="1600" dirty="0"/>
              <a:t>If albuterol didn’t work in ED, will likely not have as an option</a:t>
            </a:r>
          </a:p>
        </p:txBody>
      </p:sp>
      <p:sp>
        <p:nvSpPr>
          <p:cNvPr id="3" name="Content Placeholder 2"/>
          <p:cNvSpPr>
            <a:spLocks noGrp="1"/>
          </p:cNvSpPr>
          <p:nvPr>
            <p:ph sz="half" idx="2"/>
          </p:nvPr>
        </p:nvSpPr>
        <p:spPr>
          <a:xfrm>
            <a:off x="4648200" y="1600200"/>
            <a:ext cx="4038600" cy="4419600"/>
          </a:xfrm>
        </p:spPr>
        <p:txBody>
          <a:bodyPr/>
          <a:lstStyle/>
          <a:p>
            <a:r>
              <a:rPr lang="en-US" sz="1600" b="1" dirty="0"/>
              <a:t>Assessment tips: </a:t>
            </a:r>
          </a:p>
          <a:p>
            <a:pPr lvl="1"/>
            <a:r>
              <a:rPr lang="en-US" sz="1600" dirty="0"/>
              <a:t>Assess vital areas first i.e. heart/lungs</a:t>
            </a:r>
          </a:p>
          <a:p>
            <a:pPr lvl="1"/>
            <a:r>
              <a:rPr lang="en-US" sz="1600" dirty="0"/>
              <a:t>Count respirations/HR for a full minute</a:t>
            </a:r>
          </a:p>
          <a:p>
            <a:pPr lvl="1"/>
            <a:r>
              <a:rPr lang="en-US" sz="1600" dirty="0"/>
              <a:t>Have parent hold to assist with consoling crying infant</a:t>
            </a:r>
          </a:p>
          <a:p>
            <a:r>
              <a:rPr lang="en-US" sz="1600" b="1" dirty="0"/>
              <a:t>Stage of Development: Trust vs. mistrust (ages 0-2 years)</a:t>
            </a:r>
            <a:endParaRPr lang="en-US" sz="1600" dirty="0"/>
          </a:p>
          <a:p>
            <a:pPr lvl="1"/>
            <a:r>
              <a:rPr lang="en-US" sz="1600" dirty="0"/>
              <a:t>Centers around basic needs being met: safety, shelter, food</a:t>
            </a:r>
          </a:p>
          <a:p>
            <a:pPr lvl="1"/>
            <a:r>
              <a:rPr lang="en-US" sz="1600" dirty="0"/>
              <a:t>Infant depends on the parents, especially the mother, for sustenance and comfort</a:t>
            </a:r>
          </a:p>
          <a:p>
            <a:pPr lvl="1"/>
            <a:r>
              <a:rPr lang="en-US" sz="1600" dirty="0"/>
              <a:t>Parent is primary in the eyes of the child</a:t>
            </a:r>
          </a:p>
          <a:p>
            <a:endParaRPr lang="en-US" dirty="0"/>
          </a:p>
        </p:txBody>
      </p:sp>
    </p:spTree>
    <p:extLst>
      <p:ext uri="{BB962C8B-B14F-4D97-AF65-F5344CB8AC3E}">
        <p14:creationId xmlns:p14="http://schemas.microsoft.com/office/powerpoint/2010/main" val="717802323"/>
      </p:ext>
    </p:extLst>
  </p:cSld>
  <p:clrMapOvr>
    <a:masterClrMapping/>
  </p:clrMapOvr>
</p:sld>
</file>

<file path=ppt/theme/theme1.xml><?xml version="1.0" encoding="utf-8"?>
<a:theme xmlns:a="http://schemas.openxmlformats.org/drawingml/2006/main" name="Level">
  <a:themeElements>
    <a:clrScheme name="Cook Childrens">
      <a:dk1>
        <a:srgbClr val="003F62"/>
      </a:dk1>
      <a:lt1>
        <a:srgbClr val="FFFFFF"/>
      </a:lt1>
      <a:dk2>
        <a:srgbClr val="FFFFFF"/>
      </a:dk2>
      <a:lt2>
        <a:srgbClr val="003F62"/>
      </a:lt2>
      <a:accent1>
        <a:srgbClr val="003F62"/>
      </a:accent1>
      <a:accent2>
        <a:srgbClr val="006451"/>
      </a:accent2>
      <a:accent3>
        <a:srgbClr val="F58234"/>
      </a:accent3>
      <a:accent4>
        <a:srgbClr val="B3CC94"/>
      </a:accent4>
      <a:accent5>
        <a:srgbClr val="F8EDB4"/>
      </a:accent5>
      <a:accent6>
        <a:srgbClr val="C2DBE7"/>
      </a:accent6>
      <a:hlink>
        <a:srgbClr val="0000FF"/>
      </a:hlink>
      <a:folHlink>
        <a:srgbClr val="800080"/>
      </a:folHlink>
    </a:clrScheme>
    <a:fontScheme name="Lev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_Bar Standard.potx" id="{27F3C754-927B-4245-A21D-48485056CB88}" vid="{62F44844-F3E9-4E92-A0A1-8324DEEBE1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Cook Childrens</Template>
  <TotalTime>1973</TotalTime>
  <Words>1209</Words>
  <Application>Microsoft Office PowerPoint</Application>
  <PresentationFormat>On-screen Show (4:3)</PresentationFormat>
  <Paragraphs>157</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Times New Roman</vt:lpstr>
      <vt:lpstr>Verdana</vt:lpstr>
      <vt:lpstr>Wingdings</vt:lpstr>
      <vt:lpstr>Level</vt:lpstr>
      <vt:lpstr>PowerPoint Presentation</vt:lpstr>
      <vt:lpstr>PowerPoint Presentation</vt:lpstr>
      <vt:lpstr>PowerPoint Presentation</vt:lpstr>
      <vt:lpstr>Pediatric Assessment Triangle</vt:lpstr>
      <vt:lpstr>PowerPoint Presentation</vt:lpstr>
      <vt:lpstr>PowerPoint Presentation</vt:lpstr>
      <vt:lpstr>PowerPoint Presentation</vt:lpstr>
      <vt:lpstr>PowerPoint Presentation</vt:lpstr>
      <vt:lpstr>Facilitator guide: 6 week old-respiratory</vt:lpstr>
      <vt:lpstr>PowerPoint Presentation</vt:lpstr>
      <vt:lpstr>PowerPoint Presentation</vt:lpstr>
      <vt:lpstr>PowerPoint Presentation</vt:lpstr>
      <vt:lpstr>PowerPoint Presentation</vt:lpstr>
      <vt:lpstr>PowerPoint Presentation</vt:lpstr>
      <vt:lpstr>Acknowledgements</vt:lpstr>
      <vt:lpstr>PowerPoint Presentation</vt:lpstr>
      <vt:lpstr>References</vt:lpstr>
    </vt:vector>
  </TitlesOfParts>
  <Company>Cook Children's Health 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Assessment Triangle</dc:title>
  <dc:creator>Leigh Campbell RN</dc:creator>
  <cp:lastModifiedBy>Dominika Babraj</cp:lastModifiedBy>
  <cp:revision>182</cp:revision>
  <cp:lastPrinted>2017-09-20T18:53:33Z</cp:lastPrinted>
  <dcterms:created xsi:type="dcterms:W3CDTF">2016-02-29T20:27:26Z</dcterms:created>
  <dcterms:modified xsi:type="dcterms:W3CDTF">2017-09-30T14:52:30Z</dcterms:modified>
</cp:coreProperties>
</file>